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23"/>
  </p:notesMasterIdLst>
  <p:sldIdLst>
    <p:sldId id="256" r:id="rId2"/>
    <p:sldId id="1146" r:id="rId3"/>
    <p:sldId id="1182" r:id="rId4"/>
    <p:sldId id="1183" r:id="rId5"/>
    <p:sldId id="888" r:id="rId6"/>
    <p:sldId id="605" r:id="rId7"/>
    <p:sldId id="997" r:id="rId8"/>
    <p:sldId id="664" r:id="rId9"/>
    <p:sldId id="824" r:id="rId10"/>
    <p:sldId id="1106" r:id="rId11"/>
    <p:sldId id="1107" r:id="rId12"/>
    <p:sldId id="1109" r:id="rId13"/>
    <p:sldId id="1181" r:id="rId14"/>
    <p:sldId id="1118" r:id="rId15"/>
    <p:sldId id="1184" r:id="rId16"/>
    <p:sldId id="1189" r:id="rId17"/>
    <p:sldId id="1076" r:id="rId18"/>
    <p:sldId id="695" r:id="rId19"/>
    <p:sldId id="898" r:id="rId20"/>
    <p:sldId id="1171" r:id="rId21"/>
    <p:sldId id="1142" r:id="rId22"/>
    <p:sldId id="1113" r:id="rId23"/>
    <p:sldId id="1033" r:id="rId24"/>
    <p:sldId id="1073" r:id="rId25"/>
    <p:sldId id="1074" r:id="rId26"/>
    <p:sldId id="1026" r:id="rId27"/>
    <p:sldId id="570" r:id="rId28"/>
    <p:sldId id="280" r:id="rId29"/>
    <p:sldId id="1147" r:id="rId30"/>
    <p:sldId id="1057" r:id="rId31"/>
    <p:sldId id="563" r:id="rId32"/>
    <p:sldId id="835" r:id="rId33"/>
    <p:sldId id="613" r:id="rId34"/>
    <p:sldId id="831" r:id="rId35"/>
    <p:sldId id="811" r:id="rId36"/>
    <p:sldId id="1025" r:id="rId37"/>
    <p:sldId id="891" r:id="rId38"/>
    <p:sldId id="1047" r:id="rId39"/>
    <p:sldId id="1185" r:id="rId40"/>
    <p:sldId id="814" r:id="rId41"/>
    <p:sldId id="1072" r:id="rId42"/>
    <p:sldId id="764" r:id="rId43"/>
    <p:sldId id="765" r:id="rId44"/>
    <p:sldId id="1071" r:id="rId45"/>
    <p:sldId id="1157" r:id="rId46"/>
    <p:sldId id="1070" r:id="rId47"/>
    <p:sldId id="840" r:id="rId48"/>
    <p:sldId id="1068" r:id="rId49"/>
    <p:sldId id="1069" r:id="rId50"/>
    <p:sldId id="893" r:id="rId51"/>
    <p:sldId id="289" r:id="rId52"/>
    <p:sldId id="730" r:id="rId53"/>
    <p:sldId id="1054" r:id="rId54"/>
    <p:sldId id="994" r:id="rId55"/>
    <p:sldId id="996" r:id="rId56"/>
    <p:sldId id="830" r:id="rId57"/>
    <p:sldId id="481" r:id="rId58"/>
    <p:sldId id="290" r:id="rId59"/>
    <p:sldId id="1008" r:id="rId60"/>
    <p:sldId id="1133" r:id="rId61"/>
    <p:sldId id="1009" r:id="rId62"/>
    <p:sldId id="669" r:id="rId63"/>
    <p:sldId id="1079" r:id="rId64"/>
    <p:sldId id="1043" r:id="rId65"/>
    <p:sldId id="1083" r:id="rId66"/>
    <p:sldId id="1086" r:id="rId67"/>
    <p:sldId id="1080" r:id="rId68"/>
    <p:sldId id="1049" r:id="rId69"/>
    <p:sldId id="336" r:id="rId70"/>
    <p:sldId id="1084" r:id="rId71"/>
    <p:sldId id="295" r:id="rId72"/>
    <p:sldId id="501" r:id="rId73"/>
    <p:sldId id="539" r:id="rId74"/>
    <p:sldId id="1158" r:id="rId75"/>
    <p:sldId id="1186" r:id="rId76"/>
    <p:sldId id="1114" r:id="rId77"/>
    <p:sldId id="654" r:id="rId78"/>
    <p:sldId id="659" r:id="rId79"/>
    <p:sldId id="655" r:id="rId80"/>
    <p:sldId id="656" r:id="rId81"/>
    <p:sldId id="657" r:id="rId82"/>
    <p:sldId id="1159" r:id="rId83"/>
    <p:sldId id="1187" r:id="rId84"/>
    <p:sldId id="1115" r:id="rId85"/>
    <p:sldId id="533" r:id="rId86"/>
    <p:sldId id="756" r:id="rId87"/>
    <p:sldId id="1001" r:id="rId88"/>
    <p:sldId id="786" r:id="rId89"/>
    <p:sldId id="546" r:id="rId90"/>
    <p:sldId id="536" r:id="rId91"/>
    <p:sldId id="1172" r:id="rId92"/>
    <p:sldId id="1150" r:id="rId93"/>
    <p:sldId id="1153" r:id="rId94"/>
    <p:sldId id="1154" r:id="rId95"/>
    <p:sldId id="1168" r:id="rId96"/>
    <p:sldId id="1169" r:id="rId97"/>
    <p:sldId id="1179" r:id="rId98"/>
    <p:sldId id="1116" r:id="rId99"/>
    <p:sldId id="388" r:id="rId100"/>
    <p:sldId id="312" r:id="rId101"/>
    <p:sldId id="380" r:id="rId102"/>
    <p:sldId id="747" r:id="rId103"/>
    <p:sldId id="313" r:id="rId104"/>
    <p:sldId id="1173" r:id="rId105"/>
    <p:sldId id="972" r:id="rId106"/>
    <p:sldId id="907" r:id="rId107"/>
    <p:sldId id="650" r:id="rId108"/>
    <p:sldId id="729" r:id="rId109"/>
    <p:sldId id="737" r:id="rId110"/>
    <p:sldId id="998" r:id="rId111"/>
    <p:sldId id="999" r:id="rId112"/>
    <p:sldId id="1000" r:id="rId113"/>
    <p:sldId id="904" r:id="rId114"/>
    <p:sldId id="1188" r:id="rId115"/>
    <p:sldId id="1130" r:id="rId116"/>
    <p:sldId id="1132" r:id="rId117"/>
    <p:sldId id="1005" r:id="rId118"/>
    <p:sldId id="1006" r:id="rId119"/>
    <p:sldId id="1180" r:id="rId120"/>
    <p:sldId id="492" r:id="rId121"/>
    <p:sldId id="335" r:id="rId122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477" autoAdjust="0"/>
    <p:restoredTop sz="96400"/>
  </p:normalViewPr>
  <p:slideViewPr>
    <p:cSldViewPr>
      <p:cViewPr varScale="1">
        <p:scale>
          <a:sx n="101" d="100"/>
          <a:sy n="101" d="100"/>
        </p:scale>
        <p:origin x="208" y="4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2734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9683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7011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767964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34/74pp37kn0ms547jrrt4m7v1m0000gn/T/com.microsoft.Word/WebArchiveCopyPasteTempFiles/image1160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store/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“Santa Gets Omicron”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December 15,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picture containing indoor, table, cluttered&#10;&#10;Description automatically generated">
            <a:extLst>
              <a:ext uri="{FF2B5EF4-FFF2-40B4-BE49-F238E27FC236}">
                <a16:creationId xmlns:a16="http://schemas.microsoft.com/office/drawing/2014/main" id="{F283B54A-4DFE-2E44-B68B-4245EA9C1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676400"/>
            <a:ext cx="4667250" cy="3111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Now It’s Omicron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*Omicron variant grows exponentially, striking fear into the markets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*There is no evidence that it can’t be stopped by vaccines, especially boosters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 year ago, hospitalizations hit 120,000/day. Now it’s only 60,000/day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*Omicron will only kill the anti vaxer's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*Omicron is hitting children worse than adults because they are the largest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unvaccinated population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*Pandemic is still going to zero by summer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cases top </a:t>
            </a:r>
            <a:r>
              <a:rPr lang="en-US" sz="2000" b="1" dirty="0">
                <a:solidFill>
                  <a:schemeClr val="tx1"/>
                </a:solidFill>
              </a:rPr>
              <a:t>49 million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b="1" dirty="0">
                <a:solidFill>
                  <a:schemeClr val="tx1"/>
                </a:solidFill>
              </a:rPr>
              <a:t>deaths topping 800,000 </a:t>
            </a:r>
            <a:r>
              <a:rPr lang="en-US" sz="2000" dirty="0">
                <a:solidFill>
                  <a:schemeClr val="tx1"/>
                </a:solidFill>
              </a:rPr>
              <a:t>and deaths are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back down to </a:t>
            </a:r>
            <a:r>
              <a:rPr lang="en-US" sz="2000" b="1" dirty="0">
                <a:solidFill>
                  <a:schemeClr val="tx1"/>
                </a:solidFill>
              </a:rPr>
              <a:t>1,000 a day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4653518"/>
            <a:ext cx="3433324" cy="1929843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0ABAA3D-773E-B14E-83EF-48CAD4FAAE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762" y="248234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DEAA297-D0BF-2749-B6A4-CDA8A7461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38726"/>
            <a:ext cx="7569200" cy="556189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CE1BFFE-97E8-6444-B4FB-B1471676E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94479"/>
            <a:ext cx="7346950" cy="545096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E67F327-BA38-F548-A982-65910285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914400"/>
            <a:ext cx="754380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A4714E6-1481-504D-B610-AEBA4898C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38200"/>
            <a:ext cx="7645400" cy="56284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27485-7E26-894F-AB4A-E325F56B8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CFEE5-8CA1-1045-AA8F-A13D9D969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plane, airplane, airport, aircraft&#10;&#10;Description automatically generated">
            <a:extLst>
              <a:ext uri="{FF2B5EF4-FFF2-40B4-BE49-F238E27FC236}">
                <a16:creationId xmlns:a16="http://schemas.microsoft.com/office/drawing/2014/main" id="{4CE4AAB6-A8A8-DE46-A4C0-CD78C1AA29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250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No Trade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*Not a hint of downside protection offered by gold in this global selloff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*Gold has been the worst performing asset of 2021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*Gold provided absolutely no downside protection during the pandemic crash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*If $9 trillion of investment demand decamps for the crypto world, leaving only jewelry demand, $9 trillion could go into Bitcoin.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*Rising interest rates bode poorly for precious metals as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it raises the opportunity cost for non-yielding assets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*Bitcoin is clearly sucking capital out of precious metals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*Stay away until this plays out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*Silver 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028D34-757F-994B-8755-88E743681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3733800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CB03C02-3960-BB4A-ADCB-7724CD033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41650"/>
            <a:ext cx="7289800" cy="537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2DBEF4F-C5D5-8A4A-8699-967A00476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762000"/>
            <a:ext cx="7715250" cy="586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84D5519-C1B7-5843-9320-86A08D433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325" y="1600200"/>
            <a:ext cx="6483350" cy="481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707949B-1A93-3943-BE58-6F74A8163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557" y="1219200"/>
            <a:ext cx="7448550" cy="550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11353800" cy="5096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4495804" y="518433"/>
            <a:ext cx="3908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Bump on the Way to Zero</a:t>
            </a:r>
            <a:br>
              <a:rPr lang="en-US" sz="2400" b="1" dirty="0"/>
            </a:br>
            <a:endParaRPr lang="en-US" sz="2400" b="1" dirty="0"/>
          </a:p>
        </p:txBody>
      </p:sp>
      <p:pic>
        <p:nvPicPr>
          <p:cNvPr id="6" name="Picture 5" descr="Chart, line chart, histogram&#10;&#10;Description automatically generated">
            <a:extLst>
              <a:ext uri="{FF2B5EF4-FFF2-40B4-BE49-F238E27FC236}">
                <a16:creationId xmlns:a16="http://schemas.microsoft.com/office/drawing/2014/main" id="{984C4F0D-28C6-F641-AA7C-0BD4DD9E0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86" y="222469"/>
            <a:ext cx="10718800" cy="53086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0909464" y="3429000"/>
            <a:ext cx="869622" cy="16002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2CA85E4-742C-4A48-9D80-92D75A558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83129"/>
            <a:ext cx="7289800" cy="550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FDD2E2C-D3B7-D548-9B3F-A561092AC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700" y="1094014"/>
            <a:ext cx="7480300" cy="55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7FDC951-2661-6149-9716-87A435C41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47800"/>
            <a:ext cx="6483350" cy="492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(COPX)-Uptrend Resumes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Copper Unions Vote to Strike in Chile</a:t>
            </a:r>
            <a:r>
              <a:rPr lang="en-US" sz="1800" dirty="0"/>
              <a:t>, cutting off 33% of the global supply </a:t>
            </a: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155A432-5A4C-BF4C-9B73-34F430045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125" y="1488660"/>
            <a:ext cx="6889750" cy="514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03202-3149-0A41-9DFA-9A82B123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32C8C-000C-DC4B-8B24-E77B16922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plane, airplane, ground, ceiling&#10;&#10;Description automatically generated">
            <a:extLst>
              <a:ext uri="{FF2B5EF4-FFF2-40B4-BE49-F238E27FC236}">
                <a16:creationId xmlns:a16="http://schemas.microsoft.com/office/drawing/2014/main" id="{2AC05DD5-6CC7-6C42-ACE9-30265DC700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8322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 sz="2400" b="1" dirty="0"/>
              <a:t>Real Estate – No Respite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5950"/>
            <a:ext cx="115824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/>
              <a:t>US Home Prices </a:t>
            </a:r>
            <a:r>
              <a:rPr lang="en-US" sz="1800" dirty="0"/>
              <a:t>to Keep Rising, but at only half the 2021 rate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Manhattan Rents </a:t>
            </a:r>
            <a:r>
              <a:rPr lang="en-US" sz="1800" dirty="0"/>
              <a:t>See Record Surge, with median rents soaring by 23%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CPI Sizzles </a:t>
            </a:r>
            <a:r>
              <a:rPr lang="en-US" sz="1800" dirty="0"/>
              <a:t>at 6.8% YOY, the highest since 1982, put the focus on housing as an inflation hedge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*Homeowners sitting on record $9.4 trillion in </a:t>
            </a:r>
            <a:r>
              <a:rPr lang="en-US" sz="1800" b="1" dirty="0"/>
              <a:t>equity</a:t>
            </a:r>
            <a:r>
              <a:rPr lang="en-US" sz="1800" dirty="0"/>
              <a:t>, or $178,000 per person,</a:t>
            </a:r>
            <a:br>
              <a:rPr lang="en-US" sz="1800" dirty="0"/>
            </a:br>
            <a:r>
              <a:rPr lang="en-US" sz="1800" dirty="0"/>
              <a:t>let the refi’s begin!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*24% of all American mortgages have interest rates under 3%,</a:t>
            </a:r>
            <a:br>
              <a:rPr lang="en-US" sz="1800" dirty="0"/>
            </a:br>
            <a:r>
              <a:rPr lang="en-US" sz="1800" dirty="0"/>
              <a:t>making them immune to interest rate rises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Builder Sentiment </a:t>
            </a:r>
            <a:r>
              <a:rPr lang="en-US" sz="1800" dirty="0"/>
              <a:t>Rises to 84 against a 50 boom</a:t>
            </a:r>
            <a:r>
              <a:rPr lang="en-US" sz="1800"/>
              <a:t>/bust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*S&amp;P Case Shiller delivers a stunning 19.5% gain for</a:t>
            </a:r>
            <a:br>
              <a:rPr lang="en-US" sz="1800" dirty="0"/>
            </a:br>
            <a:r>
              <a:rPr lang="en-US" sz="1800" dirty="0"/>
              <a:t>September, a new all time high</a:t>
            </a: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5" descr="A picture containing building, outdoor, sky, road&#10;&#10;Description automatically generated">
            <a:extLst>
              <a:ext uri="{FF2B5EF4-FFF2-40B4-BE49-F238E27FC236}">
                <a16:creationId xmlns:a16="http://schemas.microsoft.com/office/drawing/2014/main" id="{85848323-8123-2B42-BC64-5D4E3A34D0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359" y="3881801"/>
            <a:ext cx="4296241" cy="263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sz="2000" dirty="0"/>
              <a:t>Up 19.5% for September</a:t>
            </a:r>
            <a:br>
              <a:rPr lang="en-US" sz="2000" dirty="0"/>
            </a:br>
            <a:r>
              <a:rPr lang="en-US" dirty="0"/>
              <a:t>Phoenix (33.1%), Tampa (27.2%), Miami 25.2% lead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C17D1-9079-1946-93A9-3DEDCE8D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90268"/>
            <a:ext cx="9169400" cy="47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2.70% yielding cell phone tower REIT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59C7B1A2-281C-C541-AA46-5300247B3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375" y="1417637"/>
            <a:ext cx="6699250" cy="49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89C9BD11-D113-E84C-B8B3-7EA50F14F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0" y="971671"/>
            <a:ext cx="7581900" cy="56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0A286-2DDA-E747-A0C5-1FF69DE99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E19D3-8D85-774F-8702-31AD52071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outdoor, sky, sunset, sun&#10;&#10;Description automatically generated">
            <a:extLst>
              <a:ext uri="{FF2B5EF4-FFF2-40B4-BE49-F238E27FC236}">
                <a16:creationId xmlns:a16="http://schemas.microsoft.com/office/drawing/2014/main" id="{D459F46D-E758-E145-B600-2F9769C949C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20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December 15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943E9BC-B7D4-9744-A9C8-B3118C697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354" y="1095676"/>
            <a:ext cx="9019292" cy="560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January 5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Incline Village,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Two people standing in front of an airplane&#10;&#10;Description automatically generated with medium confidence">
            <a:extLst>
              <a:ext uri="{FF2B5EF4-FFF2-40B4-BE49-F238E27FC236}">
                <a16:creationId xmlns:a16="http://schemas.microsoft.com/office/drawing/2014/main" id="{25426DCE-2D4C-534E-BD28-5BEB63E033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205" y="843601"/>
            <a:ext cx="4887795" cy="366584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38CF8-9240-3146-B14A-D56E5A04E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1B093-9D51-B343-B4F5-4CAEB07D5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B9CD363C-66F2-784B-AC06-43CE9320D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694900"/>
            <a:ext cx="11150600" cy="5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79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Powering On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CD650-7928-2A4A-A759-A809FC49E4BE}"/>
              </a:ext>
            </a:extLst>
          </p:cNvPr>
          <p:cNvSpPr/>
          <p:nvPr/>
        </p:nvSpPr>
        <p:spPr>
          <a:xfrm>
            <a:off x="609600" y="1447801"/>
            <a:ext cx="968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 dirty="0"/>
            </a:br>
            <a:br>
              <a:rPr lang="en-US" sz="2000" dirty="0"/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Nonfarm Payroll Report Disappoints</a:t>
            </a:r>
            <a:r>
              <a:rPr lang="en-US" sz="1800" dirty="0"/>
              <a:t> in November, coming in at 210,000. Over 600,000 was expected.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</a:t>
            </a:r>
            <a:r>
              <a:rPr lang="en-US" sz="1800" b="1" dirty="0"/>
              <a:t>Headline Unemployment Rate</a:t>
            </a:r>
            <a:r>
              <a:rPr lang="en-US" sz="1800" dirty="0"/>
              <a:t> fell to 4.2%, a new post pandemic low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ADP </a:t>
            </a:r>
            <a:r>
              <a:rPr lang="en-US" sz="1800" dirty="0"/>
              <a:t>Soars to 11 Million Job Openings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Construction Spending is Up</a:t>
            </a:r>
            <a:r>
              <a:rPr lang="en-US" sz="1800" dirty="0"/>
              <a:t>, gaining 0.2% in October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Weekly Jobless Claims </a:t>
            </a:r>
            <a:r>
              <a:rPr lang="en-US" sz="1800" dirty="0"/>
              <a:t>Dive to 184,000, down an</a:t>
            </a:r>
            <a:br>
              <a:rPr lang="en-US" sz="1800" dirty="0"/>
            </a:br>
            <a:r>
              <a:rPr lang="en-US" sz="1800" dirty="0"/>
              <a:t> amazing 43,000 on the week,</a:t>
            </a:r>
            <a:br>
              <a:rPr lang="en-US" sz="1800" dirty="0"/>
            </a:br>
            <a:r>
              <a:rPr lang="en-US" sz="1800" dirty="0"/>
              <a:t> a new post pandemic low and a 52-year low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Producer Price Index </a:t>
            </a:r>
            <a:r>
              <a:rPr lang="en-US" sz="1800" dirty="0"/>
              <a:t>Soars at an 9.6% Annual Rate,</a:t>
            </a:r>
            <a:br>
              <a:rPr lang="en-US" sz="1800" dirty="0"/>
            </a:br>
            <a:r>
              <a:rPr lang="en-US" sz="1800" dirty="0"/>
              <a:t> the biggest in 11 years 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pPr marL="203200" indent="0">
              <a:buNone/>
            </a:pP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C237A-2A8E-A449-B571-F01BA743A6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939" y="3200400"/>
            <a:ext cx="5108331" cy="340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388E-8B02-964C-A349-EBA1FE179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1DD9E-9924-4640-BC24-14674D5A0E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A2811BE-CF40-D748-8D24-3DDA93E77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53243"/>
            <a:ext cx="8201617" cy="6728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937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F17A-460F-B044-8846-77CFED986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74542-C2B6-E548-AD9C-79D7D6870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CB52F652-71B7-C34B-B675-BA095B503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220629"/>
            <a:ext cx="10972799" cy="4934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1023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Buy Territory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EED533E0-59FA-C04F-99A0-A5AE9FC45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28800"/>
            <a:ext cx="9067800" cy="488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Moving into a “SELL” Range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328206" y="1724609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10304808" y="4453664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10325100" y="3263108"/>
            <a:ext cx="1569528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3800A63-CC18-6A42-93F3-30D50A6D9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05" y="1549400"/>
            <a:ext cx="10028195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New Lows</a:t>
            </a:r>
            <a:br>
              <a:rPr lang="en-US" sz="2800" b="1" dirty="0"/>
            </a:br>
            <a:r>
              <a:rPr lang="en-US" sz="2400" dirty="0">
                <a:solidFill>
                  <a:srgbClr val="00A64B"/>
                </a:solidFill>
              </a:rPr>
              <a:t> 199,000 – 31 Year Low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art, bar chart, histogram&#10;&#10;Description automatically generated">
            <a:extLst>
              <a:ext uri="{FF2B5EF4-FFF2-40B4-BE49-F238E27FC236}">
                <a16:creationId xmlns:a16="http://schemas.microsoft.com/office/drawing/2014/main" id="{E6DA8556-0436-AE45-A9F1-8FF6D30EF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633687"/>
            <a:ext cx="70993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2173-81C9-4E41-8A51-58FB89A3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ADEC8-F83E-7047-A73C-C97BC4AFE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plane, airplane, indoor, airport&#10;&#10;Description automatically generated">
            <a:extLst>
              <a:ext uri="{FF2B5EF4-FFF2-40B4-BE49-F238E27FC236}">
                <a16:creationId xmlns:a16="http://schemas.microsoft.com/office/drawing/2014/main" id="{F5ED735A-F4E7-0F44-AFDF-988D9A2E048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67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9DFB-13A3-2345-A4FD-3B79EE905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F3E2-62EA-9543-8BA2-847066353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lane in a hangar&#10;&#10;Description automatically generated with low confidence">
            <a:extLst>
              <a:ext uri="{FF2B5EF4-FFF2-40B4-BE49-F238E27FC236}">
                <a16:creationId xmlns:a16="http://schemas.microsoft.com/office/drawing/2014/main" id="{D10DACEC-A644-9B41-AEC7-8BE0ED00F3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10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Rotating Correction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*Rotating sector corrections belie main indexes near all-time highs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*Five stocks led to the upside, while individual meme stocks, SPACS, story stocks, and non earning companies were down 50% or more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*Major long term trend lines may get tested, but the bull market still lives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*Fintech stocks trashed because “buy now, pay later” turned into “but now, never pay,” with 9% defaulting and 24% paying late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*Big tech is holding up remarkably well, thanks to lower interest rates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*Financials hold up well, creating a base to jump from in 2022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when interest rates rise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*Stick with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the barbell strategy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, we’ll keep rotating back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and forth all year between tech &amp; domestic recovery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ABE49E-1FE8-734A-B71D-5260CA1F3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030" y="3886200"/>
            <a:ext cx="416052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Year End Melt Up!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10/$410-$420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10/$419-$429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6/$375-$385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677400" y="3116200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450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8420100" y="1501018"/>
            <a:ext cx="2209800" cy="1567881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  <a:br>
              <a:rPr lang="en-US" sz="2000" dirty="0"/>
            </a:br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$475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5031458"/>
            <a:ext cx="1674141" cy="1674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8CD3E4-8927-B04E-8FA8-46C47E245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81" y="1447800"/>
            <a:ext cx="6672080" cy="5051718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2590800" y="3810000"/>
            <a:ext cx="6672079" cy="267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6553200" y="2446424"/>
            <a:ext cx="1676400" cy="98257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Up Arrow Callout 8">
            <a:extLst>
              <a:ext uri="{FF2B5EF4-FFF2-40B4-BE49-F238E27FC236}">
                <a16:creationId xmlns:a16="http://schemas.microsoft.com/office/drawing/2014/main" id="{533292E3-BDAF-6E4A-85DF-A9E2085A029B}"/>
              </a:ext>
            </a:extLst>
          </p:cNvPr>
          <p:cNvSpPr/>
          <p:nvPr/>
        </p:nvSpPr>
        <p:spPr>
          <a:xfrm>
            <a:off x="7213210" y="3902962"/>
            <a:ext cx="2209800" cy="186145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Sell</a:t>
            </a:r>
            <a:br>
              <a:rPr lang="en-US" sz="2000" dirty="0"/>
            </a:br>
            <a:r>
              <a:rPr lang="en-US" sz="2000" dirty="0"/>
              <a:t>Everything</a:t>
            </a:r>
            <a:br>
              <a:rPr lang="en-US" sz="2000" dirty="0"/>
            </a:br>
            <a:r>
              <a:rPr lang="en-US" sz="2000" dirty="0"/>
              <a:t>on a</a:t>
            </a:r>
            <a:br>
              <a:rPr lang="en-US" sz="2000" dirty="0"/>
            </a:br>
            <a:r>
              <a:rPr lang="en-US" sz="2000" dirty="0"/>
              <a:t>Break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87131E-AB90-8F4A-8F0A-BCCEB2695AA0}"/>
              </a:ext>
            </a:extLst>
          </p:cNvPr>
          <p:cNvSpPr txBox="1"/>
          <p:nvPr/>
        </p:nvSpPr>
        <p:spPr>
          <a:xfrm>
            <a:off x="6942562" y="6229147"/>
            <a:ext cx="494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Your 5% correction becomes a 10% correction</a:t>
            </a:r>
          </a:p>
        </p:txBody>
      </p: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4E8956B-2245-BF48-9FAC-D40C16F6A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1524000"/>
            <a:ext cx="6794500" cy="501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Coming Back to Life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Rising Spikes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73B9A8F-C531-E546-878C-F70096ED1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0"/>
            <a:ext cx="7061200" cy="531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07482A2-26D9-2A4F-A7DA-9B6FFB30E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71600"/>
            <a:ext cx="6889750" cy="514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E1D221C-81BF-5A47-A9A6-033CFDBE3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19200"/>
            <a:ext cx="6978650" cy="529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E823B79-CA66-0646-A1E3-AD46EE8BF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515979"/>
            <a:ext cx="6934200" cy="519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50A2A16-F3FE-7247-84F9-71F083222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676400"/>
            <a:ext cx="6089650" cy="459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6F96-A2CA-DE4B-85DE-F0546CE4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66251"/>
            <a:ext cx="10972800" cy="1143000"/>
          </a:xfrm>
        </p:spPr>
        <p:txBody>
          <a:bodyPr/>
          <a:lstStyle/>
          <a:p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942A0-109E-3741-A149-BA5FA81E2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plane, ground, indoor, airplane&#10;&#10;Description automatically generated">
            <a:extLst>
              <a:ext uri="{FF2B5EF4-FFF2-40B4-BE49-F238E27FC236}">
                <a16:creationId xmlns:a16="http://schemas.microsoft.com/office/drawing/2014/main" id="{8A36CD79-6CCE-F04B-8082-88524F9E3D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42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2173-81C9-4E41-8A51-58FB89A3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/>
              <a:t>JOIN ME ON CUNARD’S MS QUEEN VICTORIA FOR MY JULY 9, 2022 SEMINAR AT SEA</a:t>
            </a:r>
            <a:r>
              <a:rPr lang="en-US" sz="20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ADEC8-F83E-7047-A73C-C97BC4AFE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*Accompany John Thomas on a seven-day </a:t>
            </a:r>
            <a:r>
              <a:rPr lang="en-US" sz="2000" b="1" dirty="0"/>
              <a:t>Norwegian Fiord Cruise on the 90,000 tonne Cunard HM Queen Victoria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*Luncheon tickets in my private cabin are $499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*Cruise bookings can be had for as little as $995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dirty="0"/>
              <a:t>I’ll be giving you my up-to-date view on stocks, bonds,</a:t>
            </a:r>
            <a:br>
              <a:rPr lang="en-US" sz="2000" dirty="0"/>
            </a:br>
            <a:r>
              <a:rPr lang="en-US" sz="2000" dirty="0"/>
              <a:t> currencies, commodities, precious metals, Bitcoin,</a:t>
            </a:r>
            <a:br>
              <a:rPr lang="en-US" sz="2000" dirty="0"/>
            </a:br>
            <a:r>
              <a:rPr lang="en-US" sz="2000" dirty="0"/>
              <a:t> and real estate. </a:t>
            </a:r>
            <a:br>
              <a:rPr lang="en-US" b="1" dirty="0"/>
            </a:br>
            <a:br>
              <a:rPr lang="en-US" b="1" dirty="0"/>
            </a:br>
            <a:r>
              <a:rPr lang="en-US" sz="2000" b="1" dirty="0"/>
              <a:t>*The ship has</a:t>
            </a:r>
            <a:r>
              <a:rPr lang="en-US" sz="2000" dirty="0"/>
              <a:t> seven restaurants, thirteen bars,</a:t>
            </a:r>
            <a:br>
              <a:rPr lang="en-US" sz="2000" dirty="0"/>
            </a:br>
            <a:r>
              <a:rPr lang="en-US" sz="2000" dirty="0"/>
              <a:t> three swimming pools, a ballroom, and a theatre. </a:t>
            </a:r>
            <a:br>
              <a:rPr lang="en-US" sz="2000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954A0-A9C5-7149-A543-09F9DF1F0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33067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9" name="Picture 5" descr="Cunard Northern Europe Cruises, 2021, 2022 and 2023 Northern Europe Cunard  Cruises | The Cruise Web">
            <a:extLst>
              <a:ext uri="{FF2B5EF4-FFF2-40B4-BE49-F238E27FC236}">
                <a16:creationId xmlns:a16="http://schemas.microsoft.com/office/drawing/2014/main" id="{E266B4C1-523D-6B47-9B9E-F31C3F931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3847561"/>
            <a:ext cx="4368800" cy="273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935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Microsoft to Raise Dividend by 11% </a:t>
            </a:r>
            <a:r>
              <a:rPr lang="en-US" sz="1800" dirty="0"/>
              <a:t>and increased a $60 billion stock buyback program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9BE5D1D-EDBD-204E-868F-9C7A715EA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909011"/>
            <a:ext cx="6388100" cy="472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Changes Name to “Meta”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492A71D-AF80-BF4E-B666-85FDE830D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175" y="2151133"/>
            <a:ext cx="5835650" cy="433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br>
              <a:rPr lang="en-US" sz="1800" dirty="0"/>
            </a:br>
            <a:r>
              <a:rPr lang="en-US" sz="1800" dirty="0"/>
              <a:t>the First $3 Trillion Market Cap-$ Trillion in 2022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0309C88-CB41-0046-BC3B-706ABF219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209800"/>
            <a:ext cx="5740400" cy="424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of search is travel related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DE950C5-EBC9-174F-B678-867FB1309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275" y="1752600"/>
            <a:ext cx="6521450" cy="488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Supply Chain Problems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 i="1" dirty="0"/>
              <a:t>Amazon to Hire 125,000</a:t>
            </a:r>
            <a:r>
              <a:rPr lang="en-US" dirty="0"/>
              <a:t> and boost wages to $18 an hour</a:t>
            </a:r>
            <a:r>
              <a:rPr lang="en-US" sz="24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1CFAA74-1BC5-044E-8761-D7219B537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125" y="1555198"/>
            <a:ext cx="6889750" cy="515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Double Top?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6FD9FD-EA03-4D4E-B934-FDD33A437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100" y="1295400"/>
            <a:ext cx="7035800" cy="53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 – “Buy Now Pay Later”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B8B37D1-F1C7-7943-8C84-F56D1C55E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303421"/>
            <a:ext cx="72390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 - </a:t>
            </a:r>
            <a:r>
              <a:rPr lang="en-US" sz="2400" dirty="0"/>
              <a:t>Hits $1.2 Trillion in Market Cap</a:t>
            </a:r>
            <a:br>
              <a:rPr lang="en-US" sz="2400" dirty="0"/>
            </a:br>
            <a:r>
              <a:rPr lang="en-US" sz="1800" dirty="0"/>
              <a:t>Tesla Also Quits Taking New Orders outside North America-Musk Selling $13 billion </a:t>
            </a:r>
            <a:br>
              <a:rPr lang="en-US" sz="2000" dirty="0"/>
            </a:br>
            <a:r>
              <a:rPr lang="en-US" sz="1800" dirty="0">
                <a:solidFill>
                  <a:srgbClr val="00A64B"/>
                </a:solidFill>
              </a:rPr>
              <a:t>took profits on long 2X 4/$450-$500 call spread, took profits on long 3/$400-$450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879CF7A-85D0-0241-9D42-B5446495F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50" y="2514600"/>
            <a:ext cx="5219700" cy="385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face on a magazine cover&#10;&#10;Description automatically generated">
            <a:extLst>
              <a:ext uri="{FF2B5EF4-FFF2-40B4-BE49-F238E27FC236}">
                <a16:creationId xmlns:a16="http://schemas.microsoft.com/office/drawing/2014/main" id="{E69AB0BC-0B2F-8F45-A6F3-E08B3A3AE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650" y="95250"/>
            <a:ext cx="66167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03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FDF8A-DC8D-604F-A60E-5AA8F957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16119-176B-2540-8B50-4D768ADC9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DFB7B34-10F6-884D-96D2-B54D91CC4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32657"/>
            <a:ext cx="5943600" cy="6792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392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</a:t>
            </a:r>
            <a:br>
              <a:rPr lang="en-US" sz="1800" dirty="0"/>
            </a:br>
            <a:r>
              <a:rPr lang="en-US" sz="1800" dirty="0"/>
              <a:t>Graphic card sales up 87% in Q2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EC5069C-F94B-1A49-BF7D-3B0F635CE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75" y="1447800"/>
            <a:ext cx="6572250" cy="488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637EED3-4916-364B-89E2-06E1F42DE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85953"/>
            <a:ext cx="7004050" cy="514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B8AA0AE-E1BD-9140-9BE9-44ADEA760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0" y="1752600"/>
            <a:ext cx="6350000" cy="470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20C13EA-964F-684A-8E30-6092877C4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025" y="1696453"/>
            <a:ext cx="6711950" cy="502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162E22D-D7A7-614E-886A-55612D218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350" y="1447800"/>
            <a:ext cx="6845300" cy="516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211E9FC-450E-C140-9792-0665B190437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685800"/>
            <a:ext cx="8001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259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2021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2021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year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47783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–LEAP Candidate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China Orders Boeing 737 Max Back into the Air</a:t>
            </a:r>
            <a:br>
              <a:rPr lang="en-US" sz="1800" dirty="0"/>
            </a:br>
            <a:r>
              <a:rPr lang="en-US" sz="1800" dirty="0"/>
              <a:t>Boeing Wins a Major Order, for 30 737 MAX’s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1A46E7E-1F3E-EB44-9B7C-62151EB38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917807"/>
            <a:ext cx="6419850" cy="479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earnings,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vaccine deliveries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C190635-5BB9-A241-AD51-88C14EB21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828800"/>
            <a:ext cx="6184900" cy="473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DF744C5-81CB-DA4C-92E8-DE6BC3A21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828800"/>
            <a:ext cx="6299200" cy="480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consecutive profitable trade alerts-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93.5% success rate in 2021-ony 7 losers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+0.61%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+9.36%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1.03%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+8.91%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-11.79%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+0.71%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+9.47%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+86.23%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+16.50%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+508.78%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42.40%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12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Omicroned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Streaming Growth Shortfall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0507E63-32C3-F84E-8682-E773AB690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676400"/>
            <a:ext cx="6623050" cy="500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1D79CA9-397E-5D42-9C9E-AE9C524DC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36259"/>
            <a:ext cx="7067550" cy="53131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FD96F8A-1ADD-8B4F-B10A-7E4018FCE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00" y="1143000"/>
            <a:ext cx="7188200" cy="534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02159A9-38E0-044F-8174-99F725835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828800"/>
            <a:ext cx="6375400" cy="470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97101CD-8F62-5140-B2FE-9AB763DFD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935" y="1905000"/>
            <a:ext cx="6188129" cy="45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Punished-Overordering?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D6CF889-2657-9042-A97B-CE1FD87CC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47800"/>
            <a:ext cx="6673850" cy="498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5FD55FE-984E-0247-8589-C2B93611C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43000"/>
            <a:ext cx="6985000" cy="511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C6A09D4-3604-DC48-A010-8AE6F9C14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992" y="1524000"/>
            <a:ext cx="6670016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2E9001F-C983-FF4F-8002-5500BAB3B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46996"/>
            <a:ext cx="5452589" cy="407035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D071928-10E1-D247-89FC-7368A6E10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33600"/>
            <a:ext cx="5452589" cy="409714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Biogen (BIIB)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you invest in Biotech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5BCB8EF-E90C-534E-A862-12870CCE1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0" y="1486043"/>
            <a:ext cx="6807200" cy="506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100% invested in financials, 10% tech, 10% short bonds in a low volatility Long Term Bull Market</a:t>
            </a:r>
            <a:br>
              <a:rPr lang="en-US" sz="2000" b="1" dirty="0"/>
            </a:b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86.95%</a:t>
            </a:r>
          </a:p>
        </p:txBody>
      </p:sp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C533FE78-58CB-4043-9DA0-A60B1F3A5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124200"/>
            <a:ext cx="3095211" cy="28194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5C27DB-7866-1044-B85F-EFF6F6D44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545831"/>
              </p:ext>
            </p:extLst>
          </p:nvPr>
        </p:nvGraphicFramePr>
        <p:xfrm>
          <a:off x="609600" y="1544655"/>
          <a:ext cx="5098445" cy="453318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970041">
                  <a:extLst>
                    <a:ext uri="{9D8B030D-6E8A-4147-A177-3AD203B41FA5}">
                      <a16:colId xmlns:a16="http://schemas.microsoft.com/office/drawing/2014/main" val="805870646"/>
                    </a:ext>
                  </a:extLst>
                </a:gridCol>
                <a:gridCol w="1128404">
                  <a:extLst>
                    <a:ext uri="{9D8B030D-6E8A-4147-A177-3AD203B41FA5}">
                      <a16:colId xmlns:a16="http://schemas.microsoft.com/office/drawing/2014/main" val="2838659315"/>
                    </a:ext>
                  </a:extLst>
                </a:gridCol>
              </a:tblGrid>
              <a:tr h="3102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Current Capital at Risk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extLst>
                  <a:ext uri="{0D108BD9-81ED-4DB2-BD59-A6C34878D82A}">
                    <a16:rowId xmlns:a16="http://schemas.microsoft.com/office/drawing/2014/main" val="1920185172"/>
                  </a:ext>
                </a:extLst>
              </a:tr>
              <a:tr h="3102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extLst>
                  <a:ext uri="{0D108BD9-81ED-4DB2-BD59-A6C34878D82A}">
                    <a16:rowId xmlns:a16="http://schemas.microsoft.com/office/drawing/2014/main" val="2601633315"/>
                  </a:ext>
                </a:extLst>
              </a:tr>
              <a:tr h="298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extLst>
                  <a:ext uri="{0D108BD9-81ED-4DB2-BD59-A6C34878D82A}">
                    <a16:rowId xmlns:a16="http://schemas.microsoft.com/office/drawing/2014/main" val="638926385"/>
                  </a:ext>
                </a:extLst>
              </a:tr>
              <a:tr h="298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Better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extLst>
                  <a:ext uri="{0D108BD9-81ED-4DB2-BD59-A6C34878D82A}">
                    <a16:rowId xmlns:a16="http://schemas.microsoft.com/office/drawing/2014/main" val="3058967090"/>
                  </a:ext>
                </a:extLst>
              </a:tr>
              <a:tr h="298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extLst>
                  <a:ext uri="{0D108BD9-81ED-4DB2-BD59-A6C34878D82A}">
                    <a16:rowId xmlns:a16="http://schemas.microsoft.com/office/drawing/2014/main" val="1780522746"/>
                  </a:ext>
                </a:extLst>
              </a:tr>
              <a:tr h="298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(JPM) 12/$148-$152.50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extLst>
                  <a:ext uri="{0D108BD9-81ED-4DB2-BD59-A6C34878D82A}">
                    <a16:rowId xmlns:a16="http://schemas.microsoft.com/office/drawing/2014/main" val="3070841569"/>
                  </a:ext>
                </a:extLst>
              </a:tr>
              <a:tr h="298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(GS) 12/$340-$360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extLst>
                  <a:ext uri="{0D108BD9-81ED-4DB2-BD59-A6C34878D82A}">
                    <a16:rowId xmlns:a16="http://schemas.microsoft.com/office/drawing/2014/main" val="558120657"/>
                  </a:ext>
                </a:extLst>
              </a:tr>
              <a:tr h="298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(BAC) $39/$42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extLst>
                  <a:ext uri="{0D108BD9-81ED-4DB2-BD59-A6C34878D82A}">
                    <a16:rowId xmlns:a16="http://schemas.microsoft.com/office/drawing/2014/main" val="537734230"/>
                  </a:ext>
                </a:extLst>
              </a:tr>
              <a:tr h="298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extLst>
                  <a:ext uri="{0D108BD9-81ED-4DB2-BD59-A6C34878D82A}">
                    <a16:rowId xmlns:a16="http://schemas.microsoft.com/office/drawing/2014/main" val="416540561"/>
                  </a:ext>
                </a:extLst>
              </a:tr>
              <a:tr h="298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extLst>
                  <a:ext uri="{0D108BD9-81ED-4DB2-BD59-A6C34878D82A}">
                    <a16:rowId xmlns:a16="http://schemas.microsoft.com/office/drawing/2014/main" val="3685478415"/>
                  </a:ext>
                </a:extLst>
              </a:tr>
              <a:tr h="298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Worse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extLst>
                  <a:ext uri="{0D108BD9-81ED-4DB2-BD59-A6C34878D82A}">
                    <a16:rowId xmlns:a16="http://schemas.microsoft.com/office/drawing/2014/main" val="2922445231"/>
                  </a:ext>
                </a:extLst>
              </a:tr>
              <a:tr h="298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extLst>
                  <a:ext uri="{0D108BD9-81ED-4DB2-BD59-A6C34878D82A}">
                    <a16:rowId xmlns:a16="http://schemas.microsoft.com/office/drawing/2014/main" val="3383768947"/>
                  </a:ext>
                </a:extLst>
              </a:tr>
              <a:tr h="298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NO POSITIONS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extLst>
                  <a:ext uri="{0D108BD9-81ED-4DB2-BD59-A6C34878D82A}">
                    <a16:rowId xmlns:a16="http://schemas.microsoft.com/office/drawing/2014/main" val="2670969727"/>
                  </a:ext>
                </a:extLst>
              </a:tr>
              <a:tr h="3102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extLst>
                  <a:ext uri="{0D108BD9-81ED-4DB2-BD59-A6C34878D82A}">
                    <a16:rowId xmlns:a16="http://schemas.microsoft.com/office/drawing/2014/main" val="555001954"/>
                  </a:ext>
                </a:extLst>
              </a:tr>
              <a:tr h="3102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Total Net Position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30.00%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283" marR="7283" marT="7283" marB="0" anchor="b"/>
                </a:tc>
                <a:extLst>
                  <a:ext uri="{0D108BD9-81ED-4DB2-BD59-A6C34878D82A}">
                    <a16:rowId xmlns:a16="http://schemas.microsoft.com/office/drawing/2014/main" val="853514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FD3A648-5F53-DB41-8A01-6D06C842B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0" y="1284684"/>
            <a:ext cx="6985000" cy="526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39D65E7-9F43-1C46-AB54-5BBC48090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25128"/>
            <a:ext cx="7550150" cy="561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Record Bonuses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12/$330-$350 call spread-expires in 2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10/$320-$330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8/$325-$335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40E373C-3E03-4542-A5C7-4B1CE696F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150" y="1954537"/>
            <a:ext cx="6489700" cy="483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Doubled Dividend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11/$95-$98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C88648C-DFAA-794A-8214-B05983CA1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920453"/>
            <a:ext cx="6096000" cy="45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200-day holding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12/$148-$152.50 call spread - expires in 2 days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8/$140-$145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7/$140-$145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E53E46E-DEB9-0744-B01E-6DCAF110F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864895"/>
            <a:ext cx="6305550" cy="46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12/$39-$42 call spread  expires in 2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11/$43-$45 call spread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 11/$37-$40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313A90C-C848-7D46-8567-2F038B2BC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981200"/>
            <a:ext cx="6324600" cy="477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36A6511-ECA2-1D48-87E0-B9F643009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648326"/>
            <a:ext cx="6296489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BA06443-926F-6F42-8F0F-DE354F157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676400"/>
            <a:ext cx="6381750" cy="480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5/$220-$225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5/$195-$205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1725F63-91C2-434E-8FF9-48DF1B1A9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828800"/>
            <a:ext cx="6553200" cy="487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0C45F71-45BE-7F43-A368-19703E084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550" y="1355558"/>
            <a:ext cx="7200900" cy="52866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6295568-1375-ED44-9B67-008A908FA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46" y="381000"/>
            <a:ext cx="1088150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050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resume buy backs at $25 billion a year, </a:t>
            </a:r>
            <a:r>
              <a:rPr lang="en-US" b="1" i="1" dirty="0"/>
              <a:t>Profits Jump 18%,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10/$275-$280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10/$272.50-$277.50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long 10/$255-$265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took profits on long 3/$230-$240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6E3CD31-341A-8545-90FD-B2EAE6BF0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2514600"/>
            <a:ext cx="5524500" cy="409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E799B64-CB58-8F4A-8713-047C857C2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58936"/>
            <a:ext cx="7232650" cy="544239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5B664AB-6060-8147-9171-32E95105D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07343"/>
            <a:ext cx="7473950" cy="55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2E8A3E0-3EFA-2A4B-AAB6-D44E0E4B9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1138989"/>
            <a:ext cx="7442200" cy="551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2189-5ED4-ED45-B808-596AF72C7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CFB0A-6C15-9D40-B988-4596EE61D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56219535-F1F6-3043-AAF8-D712A12F407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767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0D01-34DD-B141-879F-F94D3C0D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1C818-944D-0146-99F7-3A7F9316F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grass, tree, outdoor, field&#10;&#10;Description automatically generated">
            <a:extLst>
              <a:ext uri="{FF2B5EF4-FFF2-40B4-BE49-F238E27FC236}">
                <a16:creationId xmlns:a16="http://schemas.microsoft.com/office/drawing/2014/main" id="{6DDF93FE-9A0E-9046-A2AA-26B04973CA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62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94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</a:rPr>
              <a:t>*Yearend short covering of positions gone wrong is a major driver of the markets right now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The Debt Crisis is Diverted</a:t>
            </a:r>
            <a:r>
              <a:rPr lang="en-US" sz="1800" dirty="0">
                <a:solidFill>
                  <a:schemeClr val="tx1"/>
                </a:solidFill>
              </a:rPr>
              <a:t>, with congress cutting a deal to fund the US Government until February 18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Fed to Double the Rate of Taper</a:t>
            </a:r>
            <a:r>
              <a:rPr lang="en-US" sz="1800" dirty="0"/>
              <a:t>, soon cutting monthly bond purchases from $120 million a month to zero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/>
              <a:t>US bond funds </a:t>
            </a:r>
            <a:r>
              <a:rPr lang="en-US" sz="1800" dirty="0"/>
              <a:t>took in a staggering $612 billion during the first 11 months of 2021, and all time high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Bond funds </a:t>
            </a:r>
            <a:r>
              <a:rPr lang="en-US" sz="1800" dirty="0"/>
              <a:t>deliver 0.8% returns in 2021, the worst real returns in 40 years.</a:t>
            </a:r>
            <a:br>
              <a:rPr lang="en-US" dirty="0"/>
            </a:br>
            <a:br>
              <a:rPr lang="en-US" sz="1800" dirty="0"/>
            </a:br>
            <a:r>
              <a:rPr lang="en-US" sz="1800" dirty="0"/>
              <a:t>*The previous record was the $486 billion absorbed in 2019. 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*In a year, yield on the ten-year US Treasury bond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will be at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2.50% or higher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in 2020  to $105 by 2023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 </a:t>
            </a:r>
            <a:r>
              <a:rPr lang="en-US" sz="2400" b="1" dirty="0"/>
              <a:t>Wonder Why Your Bond Short Hasn’t Worked?</a:t>
            </a:r>
            <a:r>
              <a:rPr lang="en-US" sz="2400" dirty="0"/>
              <a:t> </a:t>
            </a:r>
          </a:p>
        </p:txBody>
      </p:sp>
      <p:pic>
        <p:nvPicPr>
          <p:cNvPr id="6" name="Picture 5" descr="A person with the hand on the head&#10;&#10;Description automatically generated with medium confidence">
            <a:extLst>
              <a:ext uri="{FF2B5EF4-FFF2-40B4-BE49-F238E27FC236}">
                <a16:creationId xmlns:a16="http://schemas.microsoft.com/office/drawing/2014/main" id="{F07C5FC1-A4F7-654E-9992-D246C73AC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641" y="3905914"/>
            <a:ext cx="3996559" cy="271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209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Levitating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12/$152-$155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on 11/$150-$153 put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 took profits on long 10/$154-$157 put spread, took profits on long 10/$137-$140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profits on long 10/$155-$158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on 9/$155-$158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8/$157-$160 put spread, took profits on long 8/$156-$159 put spread,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6143CBC-0757-134F-9D8D-9589507BD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425" y="2217506"/>
            <a:ext cx="6051550" cy="447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1.45%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545CA51-3337-EB4C-8718-15DA0EA2C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025" y="990600"/>
            <a:ext cx="7219950" cy="545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4.32%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95AF81F-95E9-A64A-AFCD-F22FB174B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0600"/>
            <a:ext cx="7416800" cy="547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12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8930258-B4EF-EE46-A3FF-DDA67B9B6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50" y="228602"/>
            <a:ext cx="12242300" cy="640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65DE551-1882-8C47-B434-EDA0359E2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06978"/>
            <a:ext cx="7131050" cy="538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E03EF85-D415-B948-8449-C53B40DE9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6029"/>
            <a:ext cx="7499350" cy="541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8D11C-D68D-0B4A-927E-AE358822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58069-9928-EE4F-80B1-6E97D06B3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n old airplane in a museum&#10;&#10;Description automatically generated with low confidence">
            <a:extLst>
              <a:ext uri="{FF2B5EF4-FFF2-40B4-BE49-F238E27FC236}">
                <a16:creationId xmlns:a16="http://schemas.microsoft.com/office/drawing/2014/main" id="{968A4073-7293-4F43-815C-0CB716E6574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309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large machine&#10;&#10;Description automatically generated with low confidence">
            <a:extLst>
              <a:ext uri="{FF2B5EF4-FFF2-40B4-BE49-F238E27FC236}">
                <a16:creationId xmlns:a16="http://schemas.microsoft.com/office/drawing/2014/main" id="{F88E9620-1129-C444-86DE-CF04CE2C6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339" y="0"/>
            <a:ext cx="8937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539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New Highs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US Dollar loves the </a:t>
            </a:r>
            <a:r>
              <a:rPr lang="en-US" sz="1800" b="1" dirty="0">
                <a:solidFill>
                  <a:schemeClr val="tx1"/>
                </a:solidFill>
              </a:rPr>
              <a:t> Omicron Variant</a:t>
            </a:r>
            <a:r>
              <a:rPr lang="en-US" sz="1800" dirty="0">
                <a:solidFill>
                  <a:schemeClr val="tx1"/>
                </a:solidFill>
              </a:rPr>
              <a:t>, hits new one year high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*New $4.5 trillion in spending assure higher interest rates sooner, so does a double taper rate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*I’m glad I’ve done no forex trades this year because I have been wrong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forex market will notice monster US twin deficits someday, but no today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The Japanese yen (FXY) has been especially hard hit.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*Currency with the fastest appreciating interest rates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always does best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fundamentals are still poor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dollar short could be the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ten-year trade, but not yet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*Stand aside from forex for now, there are getting fish to fry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5D5DC-7AB5-474F-AEDF-4D1A2CF83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5052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2BDE9F5-AC4B-6E46-9186-C15932E8A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33600"/>
            <a:ext cx="4936051" cy="368300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5DF10094-9854-4D4D-918E-D09513D38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011" y="2133600"/>
            <a:ext cx="4936051" cy="37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C311F41-3A67-7A4D-A823-54B2B80A9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7239000" cy="550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84D2FCE-E873-9344-917D-379290607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84250"/>
            <a:ext cx="7379648" cy="556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1666291-E808-104E-A87E-AA103B33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13374"/>
            <a:ext cx="6934200" cy="523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136E3FB-DDD1-0949-B798-7121CF2D7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0"/>
            <a:ext cx="6819900" cy="51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*Fed announcement today as long as nothing dramatic comes out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*$4.5 trillion in new money is now hitting the economy in 2022-23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*Inflation could be peaking here as the supply chain catches up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*Bonds could see another repeat of the January $20 crash as hedge funds add new positions for 2022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*Only one personal has died from Omicron despite being more contagious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*Medium term, both sides of the barbell are working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*Bitcoin sees 30% correction and the bottom may be at hand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over $30 is the ideal entry point for new positions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*First Fed interest rate hike in 5 years has been moved up to June,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March triggers a 10% correction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894066"/>
            <a:ext cx="3519740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A707852-836A-7942-8F40-13538D466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0"/>
            <a:ext cx="7296150" cy="542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45E90-A105-AA45-8E0B-8EDF47C6E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1E727-C495-1C4B-ABD7-CD5A8F2BE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indoor, ceiling, transport, airplane&#10;&#10;Description automatically generated">
            <a:extLst>
              <a:ext uri="{FF2B5EF4-FFF2-40B4-BE49-F238E27FC236}">
                <a16:creationId xmlns:a16="http://schemas.microsoft.com/office/drawing/2014/main" id="{E5202A56-213C-DD48-9F63-E004D3F24A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890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– ”RISK OFF” Hit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Bitcoin Letter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https://www.madhedgefundtrader.com/store/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937260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 Bitcoin Hits 200-Day Moving Average,</a:t>
            </a:r>
            <a:r>
              <a:rPr lang="en-US" sz="1800" dirty="0"/>
              <a:t> at $45,720, after a global “RISK OFF” move across all asset classes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Visa Launches a Crypto Service</a:t>
            </a:r>
            <a:r>
              <a:rPr lang="en-US" sz="1800" dirty="0"/>
              <a:t>, to assist mainstream retailers in accepting Bitcoin, Ethereum, and other DeFi coins.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*Omicron variant threatens a new mini recession and crypto is no place to hide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*Major Bitcoin plays like (MSTR), (BLOK), and (BITO)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are entering “BUY” territory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*Long term “BUY” signal for Bitcoin still intact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Buy Bitcoin and Ethereum on the dip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52130B-4F67-554A-A2C3-32DC3E4C3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4036512"/>
            <a:ext cx="3441471" cy="2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1599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Wake Up Time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38B59D17-C564-984E-ADCC-8DEC68A09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09919"/>
            <a:ext cx="7289800" cy="526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83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Ethereum (ETHE)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61A5DC7-FCB2-E440-AD95-4A5ACA3F2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08102"/>
            <a:ext cx="7124700" cy="536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5461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6B3573D-FEC9-CC4C-A9FE-F61579FF9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51965"/>
            <a:ext cx="7200900" cy="532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7425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0896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Amplify Transformational Data Sharing ETF  (BLOK) – Cross Imminent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BF6EA41-1391-3545-9046-B702A4D6E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30926"/>
            <a:ext cx="7251700" cy="545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3983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D940E-9C02-AE47-98A3-F250EF68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8E76A-0635-2546-A071-9DDE471C3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2DB3EDB0-3855-D048-9903-830B110B0CD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4390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621674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 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762000" y="677707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OPEC+ Agrees to Oil Production Increase</a:t>
            </a:r>
            <a:r>
              <a:rPr lang="en-US" sz="1800" dirty="0"/>
              <a:t>, in January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*Screaming from its largest customer, China, prompted the move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*Some 400,000 barrels a day will be placed on the market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*Oil fell 2.5% on the news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Saudis want to keep Texas tea under $100 a barrel,</a:t>
            </a:r>
            <a:br>
              <a:rPr lang="en-US" sz="1800" dirty="0"/>
            </a:br>
            <a:r>
              <a:rPr lang="en-US" sz="1800" dirty="0"/>
              <a:t> the price that causes recessions and less long-term consumption</a:t>
            </a: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end of oil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is upon us, but it may take 30 years to unwind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existing infrastructure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B1EC3A-6996-DF4F-930A-C56022102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694583"/>
            <a:ext cx="4248150" cy="23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B0E6647-112D-4A4A-82FA-9DD025D97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375" y="1066800"/>
            <a:ext cx="7207250" cy="531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39570</TotalTime>
  <Words>4666</Words>
  <Application>Microsoft Macintosh PowerPoint</Application>
  <PresentationFormat>Widescreen</PresentationFormat>
  <Paragraphs>167</Paragraphs>
  <Slides>121</Slides>
  <Notes>87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6" baseType="lpstr">
      <vt:lpstr>Arial</vt:lpstr>
      <vt:lpstr>Calibri</vt:lpstr>
      <vt:lpstr>Helvetica</vt:lpstr>
      <vt:lpstr>Times New Roman</vt:lpstr>
      <vt:lpstr>Office Theme</vt:lpstr>
      <vt:lpstr>   The Mad Hedge Fund Trader “Santa Gets Omicron”   </vt:lpstr>
      <vt:lpstr>PowerPoint Presentation</vt:lpstr>
      <vt:lpstr>JOIN ME ON CUNARD’S MS QUEEN VICTORIA FOR MY JULY 9, 2022 SEMINAR AT SEA </vt:lpstr>
      <vt:lpstr>PowerPoint Presentation</vt:lpstr>
      <vt:lpstr> Trade Alert Performance New All Time Highs! 32 consecutive profitable trade alerts- 93.5% success rate in 2021-ony 7 losers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Now It’s Omicron</vt:lpstr>
      <vt:lpstr>PowerPoint Presentation</vt:lpstr>
      <vt:lpstr>December 15 Infection Rate </vt:lpstr>
      <vt:lpstr>PowerPoint Presentation</vt:lpstr>
      <vt:lpstr>The Global Economy – Powering On</vt:lpstr>
      <vt:lpstr>PowerPoint Presentation</vt:lpstr>
      <vt:lpstr>PowerPoint Presentation</vt:lpstr>
      <vt:lpstr>The Mad Hedge Profit Predictor Market Timing Index – Buy Territory An artificial intelligence driven algorithm that analyzes 30 different economic, technical, and momentum driven indicators </vt:lpstr>
      <vt:lpstr> The Mad Hedge Profit Predictor Moving into a “SELL” Range </vt:lpstr>
      <vt:lpstr> Weekly Jobless Claims – New Lows  199,000 – 31 Year Low </vt:lpstr>
      <vt:lpstr>PowerPoint Presentation</vt:lpstr>
      <vt:lpstr>Stocks – Rotating Correction </vt:lpstr>
      <vt:lpstr>       S&amp;P 500 – Year End Melt Up! Took profits on long 10/$410-$420 bull call spread stopped out of  long 10/$419-$429 bull call spread took profits on long 6/$375-$385 bull call spread         </vt:lpstr>
      <vt:lpstr> ProShares Ultra Short S&amp;P 500 (SDS)-  a great hedge for long stocks and bonds long 2X position has a hedge against longs and bond shorts</vt:lpstr>
      <vt:lpstr>(VIX) – Coming Back to Life Rising Spikes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PowerPoint Presentation</vt:lpstr>
      <vt:lpstr>The Barbell Portfolio</vt:lpstr>
      <vt:lpstr>    Microsoft (MSFT)- Microsoft to Raise Dividend by 11% and increased a $60 billion stock buyback program  took profits on long 12/$220-$230 call spread stop loss on long 12/$170-$180 call spread  took profits on long 12/$135-$138 call spread      </vt:lpstr>
      <vt:lpstr>   Facebook (FB)- Changes Name to “Meta”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the First $3 Trillion Market Cap-$ Trillion in 2022  took profits on long 7/$320-$330 call spread took profits on long 4/24/$250-$260 call spread took profits on long 5/$250-$260 call spread       </vt:lpstr>
      <vt:lpstr>   Alphabet (GOOGL) – Ad king on economic recovery 15% of search is travel related took profits on long 12/$1,200-$1,230 bull call spread took profits on long 9/$1,030-$1,080 vertical bull call spread    </vt:lpstr>
      <vt:lpstr>          Amazon (AMZN) – Supply Chain Problems Amazon to Hire 125,000 and boost wages to $18 an hour  took profits on long 9/$2,800-$2,900 bull call spread           </vt:lpstr>
      <vt:lpstr>        ProShares Ultra Technology (ROM) – Double Top?        </vt:lpstr>
      <vt:lpstr>      PayPal (PYPL) – “Buy Now Pay Later” took profits on long 4/$90-$95 call spread      </vt:lpstr>
      <vt:lpstr>       Tesla (TSLA) - Hits $1.2 Trillion in Market Cap Tesla Also Quits Taking New Orders outside North America-Musk Selling $13 billion  took profits on long 2X 4/$450-$500 call spread, took profits on long 3/$400-$450 call spread took profits on long 2/$650-$700 call spread-expires, stopped out of long 3/$600-$650 call spread Took profits on long 2/$600-$650 bull call spread, Took profits on long 2/$550-$600 bull call spread   </vt:lpstr>
      <vt:lpstr>PowerPoint Presentation</vt:lpstr>
      <vt:lpstr>  NVIDIA (NVDA) –  A Mad Hedge 10 bagger – Global Semiconductor Shortage Slows Auto Industry, Graphic card sales up 87% in Q2    </vt:lpstr>
      <vt:lpstr>Palo Alto Networks (PANW)-  Hacking never goes out of fashion</vt:lpstr>
      <vt:lpstr>  Advanced Micro Devices (AMD)-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PowerPoint Presentation</vt:lpstr>
      <vt:lpstr>The Second Half of the Barbell</vt:lpstr>
      <vt:lpstr>     Boeing (BA) –LEAP Candidate China Orders Boeing 737 Max Back into the Air Boeing Wins a Major Order, for 30 737 MAX’s  long 3/$146-$149 call spread took profits on long 2/$150-$160 call spread     </vt:lpstr>
      <vt:lpstr>  Package Delivery- United Parcel Service (UPS) - Package Delivery massive increase in overnight deliveries, announces blowout earnings,  vaccine deliveries took profits on long 11/$130-$140 call spread   </vt:lpstr>
      <vt:lpstr>  Caterpillar (CAT)- Ag + Infrastructure + Housing took profits on long 12/$145-$150 call spread took profits on long 11/$125-$135 call spread  </vt:lpstr>
      <vt:lpstr>  Walt Disney (DIS)- Omicroned Streaming Growth Shortfall stopped out of long 10/$165-$175 call spread took profits on long 3/$170-$180 call spread     </vt:lpstr>
      <vt:lpstr>Industrials Sector SPDR (XLI)- (GE), (MMM), (UNP), (UTX), (BA), (HON)</vt:lpstr>
      <vt:lpstr>  US Steel (X) – Commodity Drag   </vt:lpstr>
      <vt:lpstr>  Union Pacific RR (UNP)- Big Stuff to Ship near record earnings announced took profits on long 5/$200-$210 call spread took profits on 11/$150-$160 call spread  </vt:lpstr>
      <vt:lpstr>  Wal-Mart (WMT)- took profit on Long 11/$125-$130 bear put spread took profit on Long 10/$119-$121 bear put spread took profits on Long 8/$114-$117 bear put spread  </vt:lpstr>
      <vt:lpstr>  Macys’ (M) – Retail Punished-Overordering? took profits on Long 8/$23-$25 bear put spread  </vt:lpstr>
      <vt:lpstr>Delta Airlines (DAL) –   </vt:lpstr>
      <vt:lpstr>Transports Sector SPDR (XTN)- Worst Hit Sector (ALGT),  (ALK), (JBLU), (LUV), (CHRW), (DAL) </vt:lpstr>
      <vt:lpstr>Health Care Sector (XLV), (RXL) (JNJ), (PFE), (MRK), (GILD), (ACT), (AMGN)  </vt:lpstr>
      <vt:lpstr>Biogen (BIIB) Why you invest in Biotech</vt:lpstr>
      <vt:lpstr>Amgen (AMGN) took profits on long 11/$185-$200 bull call spread</vt:lpstr>
      <vt:lpstr> CRISPR Therapeutics (CRSP)   </vt:lpstr>
      <vt:lpstr>Goldman Sachs (GS) – Record Bonuses  12/$330-$350 call spread-expires in 2 days took profits 11/$330-$350 call spread stop loss on long 11/$385-$395 call spreads took profits on long 10/$320-$330 call spread  took profits on long 8/$325-$335 call spread </vt:lpstr>
      <vt:lpstr>Morgan Stanley (MS) – Doubled Dividend took profits on long 11/$85-$90 call spread stop loss on long 11/$95-$98 call spread took profits on long 10/$85-$90 call spread  profits on long 2/$55-$60 call spread</vt:lpstr>
      <vt:lpstr> JP Morgan Chase (JPM)-200-day holding 12/$148-$152.50 call spread - expires in 2 days took profits on long 10/$130-$140 call spread took profits on long 8/$140-$145 call spread took profits on long 7/$140-$145 call spread   </vt:lpstr>
      <vt:lpstr>Bank of America (BAC) –  long 12/$39-$42 call spread  expires in 2 days stop loss on long 11/$43-$45 call spread   took profits on  11/$37-$40 call spread   took profits on long 2/$28-$30 call spread</vt:lpstr>
      <vt:lpstr> SPDR Metals &amp; Mining ETF (XME) –  long 2/$28-$30 call spread</vt:lpstr>
      <vt:lpstr> Blackrock (BLK)-Asset Collection Boom took profits on long 3/$770-$790 call spread took profits on long 3/$310-$340 call spread </vt:lpstr>
      <vt:lpstr>Visa (V) – “Touchless” Bitcoin Drag took profits on long 5/$220-$225 bull call spread took profits on long long 5/$195-$205 bull call spread took profits on long 9/$180-$185 bull call spread</vt:lpstr>
      <vt:lpstr>Consumer Discretionary SPDR (XLY) (DIS), (AMZN), (HD), (CMCSA), (MCD), (SBUX) </vt:lpstr>
      <vt:lpstr>  Berkshire Hathaway (BRKB)- Natural Barbell resume buy backs at $25 billion a year, Profits Jump 18%, long 10/$275-$280 call spread long 10/$272.50-$277.50 call spread took profits on long 10/$255-$265 call spread took profits on long 3/$230-$240 call spread</vt:lpstr>
      <vt:lpstr>Europe Hedged Equity (HEDJ)- </vt:lpstr>
      <vt:lpstr>Japan (DXJ)- </vt:lpstr>
      <vt:lpstr> Emerging Markets (EEM) - Pro trade, Weak Dollar, Long Recovery Play</vt:lpstr>
      <vt:lpstr>PowerPoint Presentation</vt:lpstr>
      <vt:lpstr>PowerPoint Presentation</vt:lpstr>
      <vt:lpstr>Bonds –  Wonder Why Your Bond Short Hasn’t Worked? </vt:lpstr>
      <vt:lpstr>              Treasury ETF (TLT) – Levitating took profits on long 12/$152-$155 put spread, took profits on 11/$150-$153 put spread  took profits on long 10/$154-$157 put spread, took profits on long 10/$137-$140 call spread profits on long 10/$155-$158 put spread, took profits on 9/$155-$158 put spread  took profits on long 8/$157-$160 put spread, took profits on long 8/$156-$159 put spread,                </vt:lpstr>
      <vt:lpstr> Ten Year Treasury Yield ($TNX) – 1.45%  </vt:lpstr>
      <vt:lpstr> Junk Bonds (HYG) 4.32% Yield to Maturity  </vt:lpstr>
      <vt:lpstr>2X Short Treasuries (TBT)-Another run at highs</vt:lpstr>
      <vt:lpstr>Emerging Market Debt (ELD) 5.81% Yield- </vt:lpstr>
      <vt:lpstr>PowerPoint Presentation</vt:lpstr>
      <vt:lpstr>PowerPoint Presentation</vt:lpstr>
      <vt:lpstr>Foreign Currencies – Dollar New Highs 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PowerPoint Presentation</vt:lpstr>
      <vt:lpstr>  Bitcoin – ”RISK OFF” Hit Buy the Mad Hedge Bitcoin Letter at https://www.madhedgefundtrader.com/store/  </vt:lpstr>
      <vt:lpstr>Bitcoin ($BTCUSD) – Wake Up Time   </vt:lpstr>
      <vt:lpstr>Ethereum (ETHE) –   </vt:lpstr>
      <vt:lpstr>MicroStrategy (MSTR) –   </vt:lpstr>
      <vt:lpstr>Amplify Transformational Data Sharing ETF  (BLOK) – Cross Imminent  </vt:lpstr>
      <vt:lpstr>PowerPoint Presentation</vt:lpstr>
      <vt:lpstr>Energy –   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PowerPoint Presentation</vt:lpstr>
      <vt:lpstr>Precious Metals – No Trade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(COPX)-Uptrend Resumes Copper Unions Vote to Strike in Chile, cutting off 33% of the global supply </vt:lpstr>
      <vt:lpstr>PowerPoint Presentation</vt:lpstr>
      <vt:lpstr>Real Estate – No Respite</vt:lpstr>
      <vt:lpstr>S&amp;P Case Shiller Up 19.5% for September Phoenix (33.1%), Tampa (27.2%), Miami 25.2% lead</vt:lpstr>
      <vt:lpstr>Crown Castle International (CCI) – 2.70%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       Next Strategy Webinar   12:00 EST Wednesday, January 5  from Incline Village, NV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8032</cp:revision>
  <cp:lastPrinted>2017-08-31T13:43:13Z</cp:lastPrinted>
  <dcterms:created xsi:type="dcterms:W3CDTF">2015-02-05T17:12:57Z</dcterms:created>
  <dcterms:modified xsi:type="dcterms:W3CDTF">2021-12-16T01:12:18Z</dcterms:modified>
</cp:coreProperties>
</file>