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8"/>
  </p:notesMasterIdLst>
  <p:sldIdLst>
    <p:sldId id="256" r:id="rId2"/>
    <p:sldId id="888" r:id="rId3"/>
    <p:sldId id="605" r:id="rId4"/>
    <p:sldId id="997" r:id="rId5"/>
    <p:sldId id="664" r:id="rId6"/>
    <p:sldId id="824" r:id="rId7"/>
    <p:sldId id="1106" r:id="rId8"/>
    <p:sldId id="1107" r:id="rId9"/>
    <p:sldId id="1192" r:id="rId10"/>
    <p:sldId id="1109" r:id="rId11"/>
    <p:sldId id="1181" r:id="rId12"/>
    <p:sldId id="1118" r:id="rId13"/>
    <p:sldId id="1076" r:id="rId14"/>
    <p:sldId id="695" r:id="rId15"/>
    <p:sldId id="898" r:id="rId16"/>
    <p:sldId id="1171" r:id="rId17"/>
    <p:sldId id="1142" r:id="rId18"/>
    <p:sldId id="1113" r:id="rId19"/>
    <p:sldId id="1033" r:id="rId20"/>
    <p:sldId id="1073" r:id="rId21"/>
    <p:sldId id="1074" r:id="rId22"/>
    <p:sldId id="1026" r:id="rId23"/>
    <p:sldId id="570" r:id="rId24"/>
    <p:sldId id="280" r:id="rId25"/>
    <p:sldId id="1193" r:id="rId26"/>
    <p:sldId id="1057" r:id="rId27"/>
    <p:sldId id="563" r:id="rId28"/>
    <p:sldId id="835" r:id="rId29"/>
    <p:sldId id="613" r:id="rId30"/>
    <p:sldId id="831" r:id="rId31"/>
    <p:sldId id="811" r:id="rId32"/>
    <p:sldId id="1025" r:id="rId33"/>
    <p:sldId id="891" r:id="rId34"/>
    <p:sldId id="1047" r:id="rId35"/>
    <p:sldId id="814" r:id="rId36"/>
    <p:sldId id="1072" r:id="rId37"/>
    <p:sldId id="764" r:id="rId38"/>
    <p:sldId id="765" r:id="rId39"/>
    <p:sldId id="1071" r:id="rId40"/>
    <p:sldId id="1157" r:id="rId41"/>
    <p:sldId id="1070" r:id="rId42"/>
    <p:sldId id="840" r:id="rId43"/>
    <p:sldId id="1068" r:id="rId44"/>
    <p:sldId id="1069" r:id="rId45"/>
    <p:sldId id="893" r:id="rId46"/>
    <p:sldId id="289" r:id="rId47"/>
    <p:sldId id="730" r:id="rId48"/>
    <p:sldId id="1054" r:id="rId49"/>
    <p:sldId id="994" r:id="rId50"/>
    <p:sldId id="996" r:id="rId51"/>
    <p:sldId id="830" r:id="rId52"/>
    <p:sldId id="481" r:id="rId53"/>
    <p:sldId id="290" r:id="rId54"/>
    <p:sldId id="1008" r:id="rId55"/>
    <p:sldId id="1133" r:id="rId56"/>
    <p:sldId id="1009" r:id="rId57"/>
    <p:sldId id="669" r:id="rId58"/>
    <p:sldId id="1079" r:id="rId59"/>
    <p:sldId id="1043" r:id="rId60"/>
    <p:sldId id="1081" r:id="rId61"/>
    <p:sldId id="1083" r:id="rId62"/>
    <p:sldId id="1086" r:id="rId63"/>
    <p:sldId id="1080" r:id="rId64"/>
    <p:sldId id="1049" r:id="rId65"/>
    <p:sldId id="336" r:id="rId66"/>
    <p:sldId id="1084" r:id="rId67"/>
    <p:sldId id="295" r:id="rId68"/>
    <p:sldId id="501" r:id="rId69"/>
    <p:sldId id="539" r:id="rId70"/>
    <p:sldId id="1194" r:id="rId71"/>
    <p:sldId id="1114" r:id="rId72"/>
    <p:sldId id="1199" r:id="rId73"/>
    <p:sldId id="654" r:id="rId74"/>
    <p:sldId id="659" r:id="rId75"/>
    <p:sldId id="655" r:id="rId76"/>
    <p:sldId id="656" r:id="rId77"/>
    <p:sldId id="657" r:id="rId78"/>
    <p:sldId id="658" r:id="rId79"/>
    <p:sldId id="1195" r:id="rId80"/>
    <p:sldId id="1115" r:id="rId81"/>
    <p:sldId id="533" r:id="rId82"/>
    <p:sldId id="756" r:id="rId83"/>
    <p:sldId id="1001" r:id="rId84"/>
    <p:sldId id="786" r:id="rId85"/>
    <p:sldId id="546" r:id="rId86"/>
    <p:sldId id="536" r:id="rId87"/>
    <p:sldId id="1196" r:id="rId88"/>
    <p:sldId id="1150" r:id="rId89"/>
    <p:sldId id="1153" r:id="rId90"/>
    <p:sldId id="1154" r:id="rId91"/>
    <p:sldId id="1168" r:id="rId92"/>
    <p:sldId id="1169" r:id="rId93"/>
    <p:sldId id="1197" r:id="rId94"/>
    <p:sldId id="1116" r:id="rId95"/>
    <p:sldId id="388" r:id="rId96"/>
    <p:sldId id="312" r:id="rId97"/>
    <p:sldId id="380" r:id="rId98"/>
    <p:sldId id="747" r:id="rId99"/>
    <p:sldId id="313" r:id="rId100"/>
    <p:sldId id="1198" r:id="rId101"/>
    <p:sldId id="972" r:id="rId102"/>
    <p:sldId id="907" r:id="rId103"/>
    <p:sldId id="650" r:id="rId104"/>
    <p:sldId id="729" r:id="rId105"/>
    <p:sldId id="737" r:id="rId106"/>
    <p:sldId id="998" r:id="rId107"/>
    <p:sldId id="999" r:id="rId108"/>
    <p:sldId id="1000" r:id="rId109"/>
    <p:sldId id="904" r:id="rId110"/>
    <p:sldId id="1130" r:id="rId111"/>
    <p:sldId id="1132" r:id="rId112"/>
    <p:sldId id="1005" r:id="rId113"/>
    <p:sldId id="1006" r:id="rId114"/>
    <p:sldId id="1180" r:id="rId115"/>
    <p:sldId id="492" r:id="rId116"/>
    <p:sldId id="335" r:id="rId117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 autoAdjust="0"/>
    <p:restoredTop sz="96400"/>
  </p:normalViewPr>
  <p:slideViewPr>
    <p:cSldViewPr>
      <p:cViewPr varScale="1">
        <p:scale>
          <a:sx n="75" d="100"/>
          <a:sy n="75" d="100"/>
        </p:scale>
        <p:origin x="192" y="140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presProps" Target="pres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90906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325161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48472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37195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024743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4082847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877715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2026413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537795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4273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59683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370113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7679646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2668064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0357938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covidtests.gov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dhedgefundtrader.com/store/" TargetMode="External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“Tech is Trashed”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Incline Village, NV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January 19, </a:t>
            </a:r>
            <a:r>
              <a:rPr lang="en-US" sz="28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7A633B-81CF-704D-BF58-CC18B5A6D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550" y="1524000"/>
            <a:ext cx="6642100" cy="33210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2149-1A2F-6442-88E7-01C7D5D66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January 19 2022 Infection Rate</a:t>
            </a:r>
            <a:br>
              <a:rPr lang="en-US" sz="2800" b="1" dirty="0"/>
            </a:b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B5AB3-CEBA-1A4F-9ABA-310E71EFA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18654163-49EB-A246-AC2C-8AA8E5112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92309"/>
            <a:ext cx="9589040" cy="576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1269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8EC23-3A0E-1343-B083-B7CA16B1E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18071-80A7-E241-9EED-4A74E70630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ky, outdoor, snow, nature&#10;&#10;Description automatically generated">
            <a:extLst>
              <a:ext uri="{FF2B5EF4-FFF2-40B4-BE49-F238E27FC236}">
                <a16:creationId xmlns:a16="http://schemas.microsoft.com/office/drawing/2014/main" id="{001EC8F4-E335-6949-B76D-B9252AF84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805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Still No Pulse 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457200" y="1318419"/>
            <a:ext cx="99822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*Not a hint of downside protection offered by gold in this global selloff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has been the worst performing asset of 2021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*Gold provided absolutely no downside protection during the recent pandemic crash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*If $9 trillion of investment demand decamps for the crypto world, leaving only jewelry demand, $9 trillion could go into Bitcoin. 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*Rising interest rates bode poorly for precious metals as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it raises the opportunity cost for non-yielding assets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*Bitcoin is clearly sucking capital out of precious metals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*Stay away until this plays out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*Silver is still the bigger and better long-term play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F63BBE5-14C1-D949-BFDE-3DF1D85C9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3787140"/>
            <a:ext cx="2971800" cy="307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420"/>
      </p:ext>
    </p:extLst>
  </p:cSld>
  <p:clrMapOvr>
    <a:masterClrMapping/>
  </p:clrMapOvr>
  <p:transition spd="slow">
    <p:wipe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 Meltdown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525336C-1821-784E-8630-3D58F9CD2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332533"/>
            <a:ext cx="7105650" cy="531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FE7A77E-90D7-DF4F-A707-7F7B055A9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070113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1/$21-$23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11/$22-$24 call spread</a:t>
            </a: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EE2D3AE-A7BE-C743-899B-C3D21236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075" y="1293600"/>
            <a:ext cx="7181850" cy="54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F30B0FF-37E4-D640-AA42-C1E26B5A0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725" y="1096617"/>
            <a:ext cx="7194550" cy="544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2A008A4-7103-DC40-BC69-B0EAD1A6B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95400"/>
            <a:ext cx="6940550" cy="526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BDF159E-C4B1-924E-B32E-5E66529FA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1066800"/>
            <a:ext cx="7353300" cy="559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2/$39-41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1B5951D-E524-CD4A-BCEB-D88D7D53C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7150100" cy="541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1981200" y="228601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(COPX)-Uptrend Resumes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1" dirty="0"/>
              <a:t>Copper Unions Vote to Strike in Chile</a:t>
            </a:r>
            <a:r>
              <a:rPr lang="en-US" sz="1800" dirty="0"/>
              <a:t>, cutting off 33% of the global supply </a:t>
            </a:r>
            <a:endParaRPr lang="en-US"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132E20C-37BA-2C49-8877-8DCAB0188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475" y="1780640"/>
            <a:ext cx="6369050" cy="482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13762"/>
      </p:ext>
    </p:extLst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8CF8-9240-3146-B14A-D56E5A04E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B1B093-9D51-B343-B4F5-4CAEB07D5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B3F8D97B-F1C8-9F43-A1E5-80256CCE9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533399"/>
            <a:ext cx="11023600" cy="604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7989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1143000"/>
          </a:xfrm>
        </p:spPr>
        <p:txBody>
          <a:bodyPr/>
          <a:lstStyle/>
          <a:p>
            <a:r>
              <a:rPr lang="en-US" sz="2400" b="1" dirty="0"/>
              <a:t>Real Estate – Still Hot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65950"/>
            <a:ext cx="11582400" cy="45261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Apartment Occupancy Hits All Time High</a:t>
            </a:r>
            <a:r>
              <a:rPr lang="en-US" sz="1800" dirty="0">
                <a:solidFill>
                  <a:schemeClr val="tx1"/>
                </a:solidFill>
              </a:rPr>
              <a:t>, as growing numbers are priced out of home ownership. As a result, rental rates are now rising faster than home prices. Occupancy is now at 97.5%.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Lumber Prices are Soaring Again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The Big Apple is Back</a:t>
            </a:r>
            <a:r>
              <a:rPr lang="en-US" sz="1800" dirty="0">
                <a:solidFill>
                  <a:schemeClr val="tx1"/>
                </a:solidFill>
              </a:rPr>
              <a:t>, with Manhattan rents hitting all-time highs, up 16% YOY.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*Prices will continue to appreciate but at a third the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2021 18% rate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Homebuilder Sentiment </a:t>
            </a:r>
            <a:r>
              <a:rPr lang="en-US" sz="1800" dirty="0">
                <a:solidFill>
                  <a:schemeClr val="tx1"/>
                </a:solidFill>
              </a:rPr>
              <a:t>falls in December,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from 84 to 83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*Rents now soaring faster than home prices 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low earnings are priced out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US Home Prices Soar 18.4%, </a:t>
            </a:r>
            <a:r>
              <a:rPr lang="en-US" sz="1800" i="1" dirty="0">
                <a:solidFill>
                  <a:schemeClr val="tx1"/>
                </a:solidFill>
              </a:rPr>
              <a:t>in October</a:t>
            </a:r>
            <a:br>
              <a:rPr lang="en-US" sz="1800" i="1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according to S&amp;P Case Shiller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br>
              <a:rPr lang="en-US" dirty="0">
                <a:solidFill>
                  <a:srgbClr val="FF0000"/>
                </a:solidFill>
              </a:rPr>
            </a:br>
            <a:endParaRPr lang="en-US" sz="1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61E3BC-CEC2-CA4D-9CFD-50BB1B29E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306" y="3513209"/>
            <a:ext cx="5630294" cy="319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</a:t>
            </a:r>
            <a:br>
              <a:rPr lang="en-US" dirty="0"/>
            </a:br>
            <a:r>
              <a:rPr lang="en-US" sz="2000" dirty="0"/>
              <a:t>Up 19.5% for September</a:t>
            </a:r>
            <a:br>
              <a:rPr lang="en-US" sz="2000" dirty="0"/>
            </a:br>
            <a:r>
              <a:rPr lang="en-US" dirty="0"/>
              <a:t>Phoenix (33.1%), Tampa (27.2%), Miami 25.2% lead</a:t>
            </a:r>
            <a:endParaRPr lang="en-US" sz="2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3C17D1-9079-1946-93A9-3DEDCE8D1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790268"/>
            <a:ext cx="9169400" cy="4793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2.70% yielding cell phone tower REIT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34C777B0-5B88-6347-AE25-E38646BBC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0325" y="1654665"/>
            <a:ext cx="6991350" cy="490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4228359-29A9-0441-8E74-E01FAFDB9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219200"/>
            <a:ext cx="6845300" cy="514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sky, sunset, tree&#10;&#10;Description automatically generated">
            <a:extLst>
              <a:ext uri="{FF2B5EF4-FFF2-40B4-BE49-F238E27FC236}">
                <a16:creationId xmlns:a16="http://schemas.microsoft.com/office/drawing/2014/main" id="{972CD345-171C-DE44-9907-83B93EAEC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0" y="1066800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62028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sell rallies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sell rallies aggressively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*Energy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sell short over $30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stand aside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– stand aside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2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Incline Village, NV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5DFF430-69FB-3649-8372-27CB575F7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067675" y="1457325"/>
            <a:ext cx="4343400" cy="325755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90600" y="267288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Still Breathing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4ED166-5086-6548-92CD-BF3C9148A75E}"/>
              </a:ext>
            </a:extLst>
          </p:cNvPr>
          <p:cNvSpPr/>
          <p:nvPr/>
        </p:nvSpPr>
        <p:spPr>
          <a:xfrm>
            <a:off x="609600" y="1447801"/>
            <a:ext cx="11125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CD650-7928-2A4A-A759-A809FC49E4BE}"/>
              </a:ext>
            </a:extLst>
          </p:cNvPr>
          <p:cNvSpPr/>
          <p:nvPr/>
        </p:nvSpPr>
        <p:spPr>
          <a:xfrm>
            <a:off x="609600" y="1447801"/>
            <a:ext cx="9683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F69D21-5F0A-584F-A9A1-80B6EFF8F138}"/>
              </a:ext>
            </a:extLst>
          </p:cNvPr>
          <p:cNvSpPr/>
          <p:nvPr/>
        </p:nvSpPr>
        <p:spPr>
          <a:xfrm>
            <a:off x="609600" y="1318848"/>
            <a:ext cx="1030967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2000" dirty="0"/>
            </a:br>
            <a:br>
              <a:rPr lang="en-US" sz="2000" dirty="0"/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92266"/>
            <a:ext cx="10972800" cy="5232334"/>
          </a:xfrm>
        </p:spPr>
        <p:txBody>
          <a:bodyPr/>
          <a:lstStyle/>
          <a:p>
            <a:pPr marL="203200" indent="0">
              <a:buNone/>
            </a:pPr>
            <a:r>
              <a:rPr lang="en-US" sz="1800" dirty="0"/>
              <a:t>*</a:t>
            </a:r>
            <a:r>
              <a:rPr lang="en-US" sz="1800" b="1" i="1" dirty="0"/>
              <a:t>The Fed Minutes Were a Bombshell</a:t>
            </a:r>
            <a:r>
              <a:rPr lang="en-US" sz="1800" dirty="0"/>
              <a:t>, released yesterday indicating a serious acceleration of interest rate hikes are in the cards this year.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Nonfarm Payroll Report Disappoints at 199,000</a:t>
            </a:r>
            <a:r>
              <a:rPr lang="en-US" sz="1800" dirty="0"/>
              <a:t>. But the Headline Unemployment Rate plunged from 4.2% to 3.9%,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The Economy is the Strongest in Decades</a:t>
            </a:r>
            <a:r>
              <a:rPr lang="en-US" sz="1800" dirty="0"/>
              <a:t>, according to JP Morgan CEO Jamie Diamond.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Quantitative Tightening to Start in July</a:t>
            </a:r>
            <a:r>
              <a:rPr lang="en-US" sz="1800" dirty="0"/>
              <a:t>, says Goldman Sachs. That’s when the Fed starts selling its vast holdings of US Treasury bonds, about $8.5 trillion worth.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Inflation Hits 7.0%,</a:t>
            </a:r>
            <a:r>
              <a:rPr lang="en-US" sz="1800" dirty="0"/>
              <a:t> with the Consumer Price Index</a:t>
            </a:r>
            <a:br>
              <a:rPr lang="en-US" sz="1800" dirty="0"/>
            </a:br>
            <a:r>
              <a:rPr lang="en-US" sz="1800" dirty="0"/>
              <a:t> hitting a 39 year high.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Wholesale Prices Soar 9.7% YOY</a:t>
            </a:r>
            <a:r>
              <a:rPr lang="en-US" sz="1800" dirty="0"/>
              <a:t>, the most in 11 years 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*</a:t>
            </a:r>
            <a:r>
              <a:rPr lang="en-US" sz="1800" b="1" i="1" dirty="0"/>
              <a:t>US Retail Sales Take 10% Dive</a:t>
            </a:r>
            <a:r>
              <a:rPr lang="en-US" sz="1800" dirty="0"/>
              <a:t>, down 1.9% in December,</a:t>
            </a:r>
            <a:br>
              <a:rPr lang="en-US" sz="1800" dirty="0"/>
            </a:br>
            <a:r>
              <a:rPr lang="en-US" sz="1800" dirty="0"/>
              <a:t> as omicron takes its pound of flesh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3A9BB-849F-A84D-8983-6F7C0D42B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600" y="3903541"/>
            <a:ext cx="4064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457200"/>
            <a:ext cx="82296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SELL Territory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 dirty="0"/>
          </a:p>
        </p:txBody>
      </p:sp>
      <p:pic>
        <p:nvPicPr>
          <p:cNvPr id="6" name="Picture 5" descr="A close-up of a speedometer&#10;&#10;Description automatically generated with medium confidence">
            <a:extLst>
              <a:ext uri="{FF2B5EF4-FFF2-40B4-BE49-F238E27FC236}">
                <a16:creationId xmlns:a16="http://schemas.microsoft.com/office/drawing/2014/main" id="{51EE939F-E6C5-7D43-95C2-71D4FB883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52600"/>
            <a:ext cx="8839200" cy="475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From Extreme “BUY” to Neutral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id="{3A11F493-5924-C44D-94C4-ED11B95D6F91}"/>
              </a:ext>
            </a:extLst>
          </p:cNvPr>
          <p:cNvSpPr/>
          <p:nvPr/>
        </p:nvSpPr>
        <p:spPr>
          <a:xfrm>
            <a:off x="10058400" y="1905049"/>
            <a:ext cx="1629991" cy="114158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SELL</a:t>
            </a:r>
          </a:p>
        </p:txBody>
      </p:sp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F92F4606-D151-A14A-9AEF-EFC004AC6242}"/>
              </a:ext>
            </a:extLst>
          </p:cNvPr>
          <p:cNvSpPr/>
          <p:nvPr/>
        </p:nvSpPr>
        <p:spPr>
          <a:xfrm>
            <a:off x="10287000" y="4569468"/>
            <a:ext cx="1629991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BUY</a:t>
            </a:r>
          </a:p>
        </p:txBody>
      </p:sp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5B2C8018-730E-294F-980F-8F4A4829D183}"/>
              </a:ext>
            </a:extLst>
          </p:cNvPr>
          <p:cNvSpPr/>
          <p:nvPr/>
        </p:nvSpPr>
        <p:spPr>
          <a:xfrm>
            <a:off x="9978486" y="3277965"/>
            <a:ext cx="1569528" cy="10668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/>
              <a:t>Do </a:t>
            </a:r>
            <a:br>
              <a:rPr lang="en-US" sz="1800" dirty="0"/>
            </a:br>
            <a:r>
              <a:rPr lang="en-US" sz="1800" dirty="0"/>
              <a:t>Nothing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992FABF6-3CD1-B34F-AD09-7139D5870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73200"/>
            <a:ext cx="83820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617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New Lows</a:t>
            </a:r>
            <a:br>
              <a:rPr lang="en-US" sz="2800" b="1" dirty="0"/>
            </a:br>
            <a:r>
              <a:rPr lang="en-US" sz="2400" dirty="0">
                <a:solidFill>
                  <a:srgbClr val="FF0000"/>
                </a:solidFill>
              </a:rPr>
              <a:t> 230,000 – 2 Month High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hart, bar chart, histogram&#10;&#10;Description automatically generated">
            <a:extLst>
              <a:ext uri="{FF2B5EF4-FFF2-40B4-BE49-F238E27FC236}">
                <a16:creationId xmlns:a16="http://schemas.microsoft.com/office/drawing/2014/main" id="{E6DA8556-0436-AE45-A9F1-8FF6D30EF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633687"/>
            <a:ext cx="70993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F54C87A-442F-4745-82CD-5723F65E5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10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1524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 – Game Changer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09600" y="801414"/>
            <a:ext cx="107442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Major sectoral rotation out of tech and into value recovery stocks is underway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*Interest sensitives will be leaders for the next six months, like banks, brokers, and fund managers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NASDAQ Stocks </a:t>
            </a:r>
            <a:r>
              <a:rPr lang="en-US" sz="1800" dirty="0">
                <a:solidFill>
                  <a:schemeClr val="tx1"/>
                </a:solidFill>
              </a:rPr>
              <a:t>Down 50% Hits Record, from one-year highs. It’s a Dotcom bust echo. Had worth month since 2007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What is the Cheapest Sector in the Market?</a:t>
            </a:r>
            <a:r>
              <a:rPr lang="en-US" sz="1800" dirty="0">
                <a:solidFill>
                  <a:schemeClr val="tx1"/>
                </a:solidFill>
              </a:rPr>
              <a:t> Biotech and Health Care, which are at valuation lows not seen since the 2009 and 2000 lows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*Goldman Sachs disappoints, taking all brokers down on bear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market fears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Auto Stocks Will Be Top Performers</a:t>
            </a:r>
            <a:r>
              <a:rPr lang="en-US" sz="1800" dirty="0">
                <a:solidFill>
                  <a:schemeClr val="tx1"/>
                </a:solidFill>
              </a:rPr>
              <a:t>, in 2022, says value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legend Mario Gabelli.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dirty="0">
                <a:solidFill>
                  <a:schemeClr val="tx1"/>
                </a:solidFill>
              </a:rPr>
              <a:t>S&amp;P 500 Profits Jump 22.4% in Q4</a:t>
            </a:r>
            <a:r>
              <a:rPr lang="en-US" sz="1800" dirty="0">
                <a:solidFill>
                  <a:schemeClr val="tx1"/>
                </a:solidFill>
              </a:rPr>
              <a:t>, possibly taking the full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year figure up an incredible 49%.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9C7C78-2688-184B-BABC-8ECE40314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862" y="3562724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91440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Year End Melt Up!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2/$480-$500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10/$410-$420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 long 10/$419-$429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533424" y="4706841"/>
            <a:ext cx="2362200" cy="1674137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The Bottom </a:t>
            </a:r>
            <a:br>
              <a:rPr lang="en-US" sz="2000" dirty="0"/>
            </a:br>
            <a:r>
              <a:rPr lang="en-US" sz="2000" dirty="0"/>
              <a:t>422</a:t>
            </a:r>
            <a:br>
              <a:rPr lang="en-US" sz="2000" dirty="0"/>
            </a:br>
            <a:r>
              <a:rPr lang="en-US" sz="2000" dirty="0"/>
              <a:t>Down</a:t>
            </a:r>
            <a:br>
              <a:rPr lang="en-US" sz="2000" dirty="0"/>
            </a:br>
            <a:r>
              <a:rPr lang="en-US" sz="2000" dirty="0"/>
              <a:t>12.5%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1CB185D8-7103-E54A-9BBE-0777DE7F7229}"/>
              </a:ext>
            </a:extLst>
          </p:cNvPr>
          <p:cNvSpPr/>
          <p:nvPr/>
        </p:nvSpPr>
        <p:spPr>
          <a:xfrm>
            <a:off x="6660497" y="1665993"/>
            <a:ext cx="2514600" cy="156788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New Highs</a:t>
            </a:r>
            <a:br>
              <a:rPr lang="en-US" sz="2000" dirty="0"/>
            </a:br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$475 Achieved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4572" y="831230"/>
            <a:ext cx="1674141" cy="1674141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C2E56D6-FBAE-9E47-970D-3EAD4053AAF3}"/>
              </a:ext>
            </a:extLst>
          </p:cNvPr>
          <p:cNvCxnSpPr>
            <a:cxnSpLocks/>
          </p:cNvCxnSpPr>
          <p:nvPr/>
        </p:nvCxnSpPr>
        <p:spPr>
          <a:xfrm>
            <a:off x="6079839" y="2842421"/>
            <a:ext cx="624401" cy="39145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A1E48C2-067A-6C46-9291-99E48379D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54" y="1390942"/>
            <a:ext cx="6516143" cy="493365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84874A-6DEA-B946-A019-7C7362351FAB}"/>
              </a:ext>
            </a:extLst>
          </p:cNvPr>
          <p:cNvCxnSpPr>
            <a:cxnSpLocks/>
          </p:cNvCxnSpPr>
          <p:nvPr/>
        </p:nvCxnSpPr>
        <p:spPr>
          <a:xfrm>
            <a:off x="2362200" y="4038600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55D9B87-0E6B-6043-A3DE-AAEF9A4A2C30}"/>
              </a:ext>
            </a:extLst>
          </p:cNvPr>
          <p:cNvCxnSpPr>
            <a:cxnSpLocks/>
          </p:cNvCxnSpPr>
          <p:nvPr/>
        </p:nvCxnSpPr>
        <p:spPr>
          <a:xfrm>
            <a:off x="2494782" y="5224504"/>
            <a:ext cx="7029795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8C84BAC2-0659-1E42-A944-67E449F41518}"/>
              </a:ext>
            </a:extLst>
          </p:cNvPr>
          <p:cNvSpPr/>
          <p:nvPr/>
        </p:nvSpPr>
        <p:spPr>
          <a:xfrm>
            <a:off x="9383313" y="3332422"/>
            <a:ext cx="2226528" cy="1260971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First Support</a:t>
            </a:r>
            <a:br>
              <a:rPr lang="en-US" sz="2000" dirty="0"/>
            </a:br>
            <a:r>
              <a:rPr lang="en-US" sz="2000" dirty="0"/>
              <a:t>$448</a:t>
            </a:r>
            <a:br>
              <a:rPr lang="en-US" sz="2000" dirty="0"/>
            </a:br>
            <a:r>
              <a:rPr lang="en-US" sz="2000" dirty="0"/>
              <a:t>-6.7%</a:t>
            </a:r>
          </a:p>
        </p:txBody>
      </p:sp>
    </p:spTree>
    <p:extLst>
      <p:ext uri="{BB962C8B-B14F-4D97-AF65-F5344CB8AC3E}">
        <p14:creationId xmlns:p14="http://schemas.microsoft.com/office/powerpoint/2010/main" val="616647643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reprieve after 20 months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DF7577F-6DC9-9B4A-BF4D-1414D9BEB3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507" y="1534886"/>
            <a:ext cx="689898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Highs!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2192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3.12%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+0.61%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+13.28%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+9.36%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+20.60%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1.03%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+15.67%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+8.91%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+8.13%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         *November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-11.79%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+0.71%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+11.26%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*2021 FINAL +90.02%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compared to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+18.75%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2022 YTD: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3.12%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Dow Average 2022 YTD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-3.8%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+515.11%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42.62%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12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Dying a Slow Death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classic summer market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6BDD6D5-2806-D440-A0C0-0CF43E390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775" y="1447800"/>
            <a:ext cx="6394450" cy="480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8F492D7-7A9C-C24F-8FE5-53BD4763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455" y="1567543"/>
            <a:ext cx="6437089" cy="483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4C377E-97F1-8348-A119-11A8D84B9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219200"/>
            <a:ext cx="6781800" cy="50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133600" y="457200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(IWM)-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A9DDD44-EAA8-8B45-9FC2-5DA97524D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337" y="1676400"/>
            <a:ext cx="6537325" cy="492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 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covered long (QQQ) $325-$330 put spread 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FB35CE7-F564-474F-B980-A0BF41CF2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525" y="1684353"/>
            <a:ext cx="6584950" cy="493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C0750-2A1C-8047-AD2F-4928067C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4955A-F609-854A-8571-8455F455B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road with snow on the side&#10;&#10;Description automatically generated with low confidence">
            <a:extLst>
              <a:ext uri="{FF2B5EF4-FFF2-40B4-BE49-F238E27FC236}">
                <a16:creationId xmlns:a16="http://schemas.microsoft.com/office/drawing/2014/main" id="{821ED360-9A81-2C47-8E01-F35D39B2A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41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301E2-E500-C647-8217-9D7175204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The Barbell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97F95-6A2A-2C49-81F9-08842108D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800" b="1" dirty="0"/>
              <a:t>*50% Big Tech</a:t>
            </a:r>
            <a:r>
              <a:rPr lang="en-US" b="1" i="1" dirty="0"/>
              <a:t> </a:t>
            </a:r>
            <a:r>
              <a:rPr lang="en-US" sz="2000" b="1" i="1" dirty="0"/>
              <a:t>- 2% of US Employment but 27% of Market Cap and 38% of Profits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50%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</a:t>
            </a:r>
            <a:br>
              <a:rPr lang="en-US" sz="2400" dirty="0"/>
            </a:br>
            <a:r>
              <a:rPr lang="en-US" sz="2400" dirty="0"/>
              <a:t>Couriers</a:t>
            </a:r>
            <a:br>
              <a:rPr lang="en-US" sz="2400" dirty="0"/>
            </a:br>
            <a:r>
              <a:rPr lang="en-US" sz="2400" dirty="0"/>
              <a:t>Banks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Cards</a:t>
            </a:r>
            <a:br>
              <a:rPr lang="en-US" sz="2400" dirty="0"/>
            </a:br>
            <a:r>
              <a:rPr lang="en-US" sz="2400" dirty="0"/>
              <a:t>Event organizers</a:t>
            </a:r>
            <a:br>
              <a:rPr lang="en-US" sz="2400" dirty="0"/>
            </a:br>
            <a:r>
              <a:rPr lang="en-US" sz="2400" dirty="0"/>
              <a:t>Ticket sales</a:t>
            </a:r>
            <a:br>
              <a:rPr lang="en-US" sz="2400" dirty="0"/>
            </a:br>
            <a:r>
              <a:rPr lang="en-US" sz="2400" dirty="0"/>
              <a:t>Retailers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E1447-DE61-044F-A510-5A94A4298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881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66800" y="152400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2/$340-$350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12/$220-$230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12/$170-$180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6E816A5-888E-7941-8838-ED7858BD1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2133600"/>
            <a:ext cx="5867400" cy="435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 (FB)- Changes Name to “Meta”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AF4C7F5-DBBC-8044-BFA1-3E965B5F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800" y="1494627"/>
            <a:ext cx="6756400" cy="498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Apple (AAPL)-</a:t>
            </a:r>
            <a:br>
              <a:rPr lang="en-US" sz="1800" dirty="0"/>
            </a:br>
            <a:r>
              <a:rPr lang="en-US" sz="1800" dirty="0"/>
              <a:t>the First $3 Trillion Market Cap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7/$320-$330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4/24/$250-$260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5/$250-$260 call spread</a:t>
            </a: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5E28484-5E2C-4143-9DA6-9D581E42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209800"/>
            <a:ext cx="5740400" cy="437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0200" y="187057"/>
            <a:ext cx="94170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br>
              <a:rPr lang="en-US" sz="2000" dirty="0"/>
            </a:br>
            <a:r>
              <a:rPr lang="en-US" sz="2000" b="1" dirty="0"/>
              <a:t>30% cash-70% invested</a:t>
            </a:r>
            <a:br>
              <a:rPr lang="en-US" sz="2000" b="1" dirty="0"/>
            </a:br>
            <a:r>
              <a:rPr lang="en-US" sz="2000" b="1" dirty="0"/>
              <a:t>Long Term Bull Market</a:t>
            </a:r>
            <a:br>
              <a:rPr lang="en-US" sz="2000" b="1" dirty="0"/>
            </a:br>
            <a:br>
              <a:rPr lang="en-US" sz="2000" dirty="0"/>
            </a:br>
            <a:br>
              <a:rPr lang="en-US" sz="18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7624760" y="2008082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/>
              <a:t>9.02%</a:t>
            </a:r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9BD00DB3-5341-2742-B4AF-01645B284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200" y="3280043"/>
            <a:ext cx="3594100" cy="33909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BCCD793-3CEC-D64B-8272-8BC9E52F5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38428"/>
              </p:ext>
            </p:extLst>
          </p:nvPr>
        </p:nvGraphicFramePr>
        <p:xfrm>
          <a:off x="533400" y="1514743"/>
          <a:ext cx="4724400" cy="518160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678781">
                  <a:extLst>
                    <a:ext uri="{9D8B030D-6E8A-4147-A177-3AD203B41FA5}">
                      <a16:colId xmlns:a16="http://schemas.microsoft.com/office/drawing/2014/main" val="2557833359"/>
                    </a:ext>
                  </a:extLst>
                </a:gridCol>
                <a:gridCol w="1045619">
                  <a:extLst>
                    <a:ext uri="{9D8B030D-6E8A-4147-A177-3AD203B41FA5}">
                      <a16:colId xmlns:a16="http://schemas.microsoft.com/office/drawing/2014/main" val="1643665022"/>
                    </a:ext>
                  </a:extLst>
                </a:gridCol>
              </a:tblGrid>
              <a:tr h="267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Current Capital at Risk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1168622459"/>
                  </a:ext>
                </a:extLst>
              </a:tr>
              <a:tr h="267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 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958561284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 dirty="0">
                          <a:effectLst/>
                        </a:rPr>
                        <a:t>Risk On</a:t>
                      </a:r>
                      <a:endParaRPr lang="en-US" sz="1400" b="1" i="0" u="sng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509770029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World is Getting Better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383482108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1598990995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2/$149-$152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4004366039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2/$147-$150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1341927394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2196597316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sng" strike="noStrike">
                          <a:effectLst/>
                        </a:rPr>
                        <a:t>Risk Off</a:t>
                      </a:r>
                      <a:endParaRPr lang="en-US" sz="14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689487366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World is Getting Worse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233691855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 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2583919231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(MSFT) 2/$340-$350 puts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3964572352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(SPY) 2/$480-$500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975859157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(SPY) 2/$477-$487 put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2389974796"/>
                  </a:ext>
                </a:extLst>
              </a:tr>
              <a:tr h="254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(TLT) 2/$130-$133 call spread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-10.00%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2007112196"/>
                  </a:ext>
                </a:extLst>
              </a:tr>
              <a:tr h="267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3288953052"/>
                  </a:ext>
                </a:extLst>
              </a:tr>
              <a:tr h="267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Net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-20.00%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475938105"/>
                  </a:ext>
                </a:extLst>
              </a:tr>
              <a:tr h="267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2346785520"/>
                  </a:ext>
                </a:extLst>
              </a:tr>
              <a:tr h="267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153648694"/>
                  </a:ext>
                </a:extLst>
              </a:tr>
              <a:tr h="267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Total Aggregate Position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 dirty="0">
                          <a:effectLst/>
                        </a:rPr>
                        <a:t>60.00%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445" marR="5445" marT="5445" marB="0" anchor="b"/>
                </a:tc>
                <a:extLst>
                  <a:ext uri="{0D108BD9-81ED-4DB2-BD59-A6C34878D82A}">
                    <a16:rowId xmlns:a16="http://schemas.microsoft.com/office/drawing/2014/main" val="1214933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 king on economic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15% of search is travel related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b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9/$1,030-$1,080 vertical bull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49FB767-49C5-8849-A19C-9FB52352F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5" y="2015315"/>
            <a:ext cx="6000750" cy="438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EACAE07-99EC-154D-AADA-F45F5AF6B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295400"/>
            <a:ext cx="6845300" cy="511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(ROM) – 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CFBA4C4-F62C-E349-8D11-66310650F3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1295400"/>
            <a:ext cx="7061200" cy="520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80406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PayPal (PYPL) -</a:t>
            </a:r>
            <a: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i="1" dirty="0"/>
              <a:t>Cancels Pinterest Buy</a:t>
            </a:r>
            <a:r>
              <a:rPr lang="en-US" sz="2400" dirty="0"/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4/$90-$95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4D1AE4D-5DC4-A349-8F60-5DC19D925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0" y="1524000"/>
            <a:ext cx="6731000" cy="506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561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17928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(TSLA) - </a:t>
            </a:r>
            <a:r>
              <a:rPr lang="en-US" sz="2400" dirty="0"/>
              <a:t>Hits $1.2 Trillion in Market Cap</a:t>
            </a:r>
            <a:br>
              <a:rPr lang="en-US" sz="2400" dirty="0"/>
            </a:br>
            <a:r>
              <a:rPr lang="en-US" sz="1800" dirty="0"/>
              <a:t>308,000 EV’s delivered in Q4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2X 4/$450-$500 call spread, took profits on long 3/$400-$450 call spread</a:t>
            </a:r>
            <a:br>
              <a:rPr lang="en-US" sz="2000" dirty="0"/>
            </a:br>
            <a:r>
              <a:rPr lang="en-US" sz="20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2/$650-$700 call spread-expires</a:t>
            </a:r>
            <a:r>
              <a:rPr lang="en-US" sz="1800" dirty="0"/>
              <a:t>, </a:t>
            </a:r>
            <a:r>
              <a:rPr lang="en-US" sz="1800" dirty="0">
                <a:solidFill>
                  <a:srgbClr val="FF0000"/>
                </a:solidFill>
              </a:rPr>
              <a:t>stopped out of long 3/$600-$650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2/$600-$650 bull call spread, Took profits on long 2/$550-$600 bull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C0277DE-40B8-CD47-A089-C3E369B72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2362200"/>
            <a:ext cx="5581650" cy="423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363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Mad Hedge 10 bagger – Global</a:t>
            </a:r>
            <a:r>
              <a:rPr lang="en-US" sz="1800" b="1" i="1" dirty="0"/>
              <a:t> </a:t>
            </a:r>
            <a:r>
              <a:rPr lang="en-US" sz="1800" dirty="0"/>
              <a:t>Semiconductor Shortage Slows Auto Industry,</a:t>
            </a:r>
            <a:br>
              <a:rPr lang="en-US" sz="1800" dirty="0"/>
            </a:br>
            <a:r>
              <a:rPr lang="en-US" sz="1800" dirty="0"/>
              <a:t>Graphic card sales up 87% in Q2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639953C-8841-154D-9CC8-A2CF1FBC09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5010" y="1600200"/>
            <a:ext cx="806958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76D315F-B73D-FE43-8B6F-383EA6C03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77043"/>
            <a:ext cx="6953250" cy="51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E0C586-6068-2544-8548-9F267AF68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5275" y="1706657"/>
            <a:ext cx="6521450" cy="490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2/$105-$115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8D8C924-BDD2-174C-A3E0-FCD64582E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25" y="1698171"/>
            <a:ext cx="6508750" cy="4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42ADC43-7155-A349-A874-25719B3E4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175" y="1627259"/>
            <a:ext cx="7613650" cy="469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429F0-1F49-7D47-AB99-CE86A4CF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6689BD36-F022-E546-B94D-4140D76C7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50" y="234950"/>
            <a:ext cx="11518900" cy="638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333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train&#10;&#10;Description automatically generated">
            <a:extLst>
              <a:ext uri="{FF2B5EF4-FFF2-40B4-BE49-F238E27FC236}">
                <a16:creationId xmlns:a16="http://schemas.microsoft.com/office/drawing/2014/main" id="{31E34462-2230-D443-AA21-67FFFEC0F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25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2022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year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Boeing (BA) –LEAP Candidate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/>
              <a:t>China Orders Boeing 737 Max Back into the Air</a:t>
            </a:r>
            <a:br>
              <a:rPr lang="en-US" sz="1800" dirty="0"/>
            </a:br>
            <a:r>
              <a:rPr lang="en-US" sz="1800" dirty="0"/>
              <a:t>Boeing Wins a Major Order, for 30 737 MAX’s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3/$146-$149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849F6ED-AACC-2B4D-8251-C37EB0518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1825" y="2502990"/>
            <a:ext cx="5848350" cy="429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- Package Delivery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massive increase in overnight deliveries, announces blowout earnings,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vaccine deliveries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24E9FD-C85F-DD4F-AD97-D5FC7A13E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685839"/>
            <a:ext cx="6686550" cy="507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F7EAB0F-4F6E-3D46-8D34-A952A535E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57488"/>
            <a:ext cx="5975350" cy="454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828800" y="762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(DIS)- Earnings fail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Streaming Growth Shortfall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10/$165-$175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3/$170-$180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C13BC23-C74D-A649-B375-2CA8D0E60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0" y="1752600"/>
            <a:ext cx="6261100" cy="469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2E933ED-E248-0946-98D3-6D7EF9028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62743"/>
            <a:ext cx="6794500" cy="503367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 (X) – Commodity Drag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BC5662B-A84C-0E4F-A9B9-0D8AFC72A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6525" y="1295400"/>
            <a:ext cx="6838950" cy="510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631"/>
      </p:ext>
    </p:extLst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near record earnings announced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8CEE07D-6D17-F44D-ABC3-E008D3AF7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1752600"/>
            <a:ext cx="6273800" cy="469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52AE250-B26B-7843-B467-652B88E7F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773353"/>
            <a:ext cx="6419850" cy="483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1752600" y="228602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12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9640534D-1622-394C-B783-FCAE12D21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0" y="69850"/>
            <a:ext cx="11645900" cy="671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9132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Macys’ (M) – Retail Punished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8/$23-$25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F94D99C0-DF39-414E-B61F-C6B11EB72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86157"/>
            <a:ext cx="7150100" cy="527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96761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CFBC64D-2B5B-7D40-A5A0-E4BB81879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850" y="762000"/>
            <a:ext cx="7734300" cy="576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16D6FF9-A68F-D846-B292-AE7BE2A54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64404"/>
            <a:ext cx="6921500" cy="51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B4E14A7-BC54-9343-BC38-8AB379CA0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741775"/>
            <a:ext cx="5486400" cy="4097535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4A804A2-FF8F-E546-B10F-853D8F73E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855" y="1780690"/>
            <a:ext cx="5403850" cy="405862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Biogen (BIIB)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Why you invest in Biotech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1F80D32-32BA-7447-8B90-E85453C05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424614"/>
            <a:ext cx="6781800" cy="50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553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9CEB3CDC-ED05-1043-A6FE-31AFDE5E7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600" y="1457525"/>
            <a:ext cx="6654800" cy="50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CRISPR Therapeutics (CRSP)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D79EA24-3852-8640-8F8D-F9619C13F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5" y="928918"/>
            <a:ext cx="7600950" cy="560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67116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1BFA50F-BBCB-2D48-81A5-D3F44E08F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625" y="1676400"/>
            <a:ext cx="6508750" cy="486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Doubled Dividend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11/$95-$98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10/$85-$90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profits on long 2/$55-$60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F1B9DC7-8132-CA44-8321-D94412AA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5" y="1992938"/>
            <a:ext cx="6089650" cy="45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(JPM)-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 to Life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12/$148-$152.50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8/$140-$145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7/$140-$145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BFA131C-A972-7542-AADA-1DD0FC38B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828800"/>
            <a:ext cx="6223000" cy="471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r>
              <a:rPr lang="en-US" sz="2000" b="1" i="1" dirty="0"/>
              <a:t>The Roaring Twenties are Here</a:t>
            </a:r>
            <a:endParaRPr lang="en-US" sz="20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33657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*Interest rates have moved to the fore as the main market driver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*Rapidly tightening Fed policy has triggered a global “RISK OFF”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*It not the next four rate hikes that I’m worried about, which are already in the market, the the 8 following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core short in bonds will be key, but trade this too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*Bonds SAW another repeat of the January 2021 crash with a $15.00 dive since early December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*Omicron is slowing growth everywhere,</a:t>
            </a:r>
            <a:b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 but a quick bounce back is expected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  <a:t>*VIX over $30 is the ideal entry point for new positions</a:t>
            </a: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200" y="3894066"/>
            <a:ext cx="3519740" cy="27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550785C-526B-4641-BD13-9DCBEFF12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700" y="1974921"/>
            <a:ext cx="6070600" cy="4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80341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long 12/$39-$42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11/$43-$45 call spread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 11/$37-$40 call spread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E8AC0AE-AD60-8B42-90ED-B1B35AD53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090324"/>
            <a:ext cx="5905500" cy="440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34DB239-4B24-634C-A96D-44F699CD2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1765553"/>
            <a:ext cx="6223000" cy="471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C7B1311-318E-5548-95FB-F3BF6258C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50" y="1695959"/>
            <a:ext cx="6261100" cy="478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“Touchless” Bitcoin Drag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5/$220-$225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long 5/$195-$205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9/$180-$185 bull call spread</a:t>
            </a:r>
            <a:endParaRPr lang="en-US" sz="16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C75319D-E83B-0840-8F03-7DE178FB0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960902"/>
            <a:ext cx="5981700" cy="451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A666B59-1FC7-1746-85CF-DA6AFFB19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1295400"/>
            <a:ext cx="7010400" cy="527771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050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All-Time High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10/$275-$280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10/$272.50-$277.50 call spread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long 10/$255-$265 call spread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took profits on long 3/$230-$240 call spread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C670BA5-8635-A24F-B81F-D88BAE224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362200"/>
            <a:ext cx="5689600" cy="430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08312F6-5E80-1A47-8F8D-510059C9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8575" y="990600"/>
            <a:ext cx="7054850" cy="526855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5B7B642-E9F6-B545-8B61-740F7314C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1295400"/>
            <a:ext cx="6807200" cy="51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F2CF1C6-8233-EE4E-9BC4-46352596D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425" y="1295400"/>
            <a:ext cx="6661150" cy="507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D92CF-F2C3-4C4C-8302-CBEE5CE3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00"/>
            <a:ext cx="10972800" cy="1143000"/>
          </a:xfrm>
        </p:spPr>
        <p:txBody>
          <a:bodyPr/>
          <a:lstStyle/>
          <a:p>
            <a:r>
              <a:rPr lang="en-US" sz="2800" dirty="0"/>
              <a:t>Corona Update – Explosive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9DE79-C20A-B64C-AAB6-37308D4A9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838200"/>
            <a:ext cx="11277600" cy="518160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*Omicron ravages the US, taking cases to a multiple of past peak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*500 million rapid covid tests going out to the public for free with online application at </a:t>
            </a:r>
            <a:r>
              <a:rPr lang="en-US" sz="1800" dirty="0">
                <a:solidFill>
                  <a:schemeClr val="tx1"/>
                </a:solidFill>
                <a:hlinkClick r:id="rId2"/>
              </a:rPr>
              <a:t>https://www.covidtests.gov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 year ago, hospitalizations hit 1450,000/day. Now it’s 1 million/day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*Testing for under fives is underway, wit three mini shots the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most likely candidate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*Fatalities are a fifth less that year ago peak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*Hospitalizations are 80% from the unvaccinated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*Pandemic is still going to zero by summer, book those cruises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*US cases top </a:t>
            </a:r>
            <a:r>
              <a:rPr lang="en-US" sz="1800" b="1" dirty="0">
                <a:solidFill>
                  <a:schemeClr val="tx1"/>
                </a:solidFill>
              </a:rPr>
              <a:t>68 million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b="1" dirty="0">
                <a:solidFill>
                  <a:schemeClr val="tx1"/>
                </a:solidFill>
              </a:rPr>
              <a:t>deaths topping 854,000 </a:t>
            </a:r>
            <a:r>
              <a:rPr lang="en-US" sz="1800" dirty="0">
                <a:solidFill>
                  <a:schemeClr val="tx1"/>
                </a:solidFill>
              </a:rPr>
              <a:t>and deaths are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limited to </a:t>
            </a:r>
            <a:r>
              <a:rPr lang="en-US" sz="1800" b="1" dirty="0">
                <a:solidFill>
                  <a:schemeClr val="tx1"/>
                </a:solidFill>
              </a:rPr>
              <a:t>1,000 a day, and could soon top 1 million</a:t>
            </a:r>
            <a:br>
              <a:rPr lang="en-US" sz="1800" b="1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A close up of a flower&#10;&#10;Description automatically generated">
            <a:extLst>
              <a:ext uri="{FF2B5EF4-FFF2-40B4-BE49-F238E27FC236}">
                <a16:creationId xmlns:a16="http://schemas.microsoft.com/office/drawing/2014/main" id="{D03B3CC6-48A6-5743-A726-F72B3F66D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0" y="4653518"/>
            <a:ext cx="3433324" cy="1929843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0ABAA3D-773E-B14E-83EF-48CAD4FAA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4762" y="2482349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7589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2D593-EF7C-EF44-ADD5-D5C407B9E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9A7681-4047-8A47-B5C5-DC32BDA0C6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outdoor, sky, snow, mountain&#10;&#10;Description automatically generated">
            <a:extLst>
              <a:ext uri="{FF2B5EF4-FFF2-40B4-BE49-F238E27FC236}">
                <a16:creationId xmlns:a16="http://schemas.microsoft.com/office/drawing/2014/main" id="{D6C5DC5C-9C97-354E-90BE-7D1051678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00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416377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chemeClr val="tx1"/>
                </a:solidFill>
              </a:rPr>
              <a:t>*Interest rates hit new two year high taking ten –year US Treasury to 1.84%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*Bond collapse goes global with German Bunds going positive for the first time in four years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*Fed is fanning the flames by ending QE and promising four interest rate hikes, with another eight to follow over three years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*Fed minutes indicate that the worst is yet to come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*Sell any six-point rally in the (TLT)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*In a year, yield on the ten-year US Treasury bond</a:t>
            </a:r>
            <a:b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will be at </a:t>
            </a:r>
            <a:r>
              <a:rPr lang="en-US" sz="20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2.50% or higher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*US Treasury bond fund (TLT) could plunge from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  <a:t> $180 in 2020  to $105 by 2023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377"/>
            <a:ext cx="10972800" cy="1143000"/>
          </a:xfrm>
        </p:spPr>
        <p:txBody>
          <a:bodyPr/>
          <a:lstStyle/>
          <a:p>
            <a:r>
              <a:rPr lang="en-US" sz="2800" dirty="0"/>
              <a:t>Bonds – Collapse!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968CA7-79A9-7944-98D5-1DE815425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3001992"/>
            <a:ext cx="3098800" cy="344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6A729-4A8E-A14F-9C3E-8774F3199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380D14-00C7-D944-A167-8F83D0B76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811B1003-4CC1-8A45-B3FE-C6A582C85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99" y="7964"/>
            <a:ext cx="10222685" cy="685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474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06"/>
            <a:ext cx="10363200" cy="22098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Levitating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12/$152-$155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11/$150-$153 put spread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</a:rPr>
              <a:t> took profits on long 10/$154-$157 put spread, took profits on long 10/$137-$140 call spread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profits on long 10/$155-$158 put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A64B"/>
                </a:solidFill>
              </a:rPr>
              <a:t>took profits on 9/$155-$158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8/$157-$160 put spread, took profits on long 8/$156-$159 put spread,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42BCBB01-71E4-6948-84B6-8B8DF2D8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2362200"/>
            <a:ext cx="5391150" cy="4083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1.51%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18D3F6CD-8458-2140-B578-1C948A826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4475" y="1342611"/>
            <a:ext cx="6623050" cy="506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4.32% Yield to Maturity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694FF812-71DE-AA49-89CF-FBA4CBFC7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134893"/>
            <a:ext cx="7226300" cy="557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(TBT)-Another run at highs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7CB87DF1-6F23-8148-8850-2E359A197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525" y="1453243"/>
            <a:ext cx="6330950" cy="47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0E78F2EA-F7DF-D44E-AA7B-0742A92A49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19200"/>
            <a:ext cx="7048500" cy="528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5.81% Yield-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B42EE11-E768-B84D-9E8F-9BABA9826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82486"/>
            <a:ext cx="6819900" cy="523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13064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B440F-C23E-9145-B936-3AA188B6B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2582D-DA87-E14D-A557-C13492CCC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ench covered in snow&#10;&#10;Description automatically generated with medium confidence">
            <a:extLst>
              <a:ext uri="{FF2B5EF4-FFF2-40B4-BE49-F238E27FC236}">
                <a16:creationId xmlns:a16="http://schemas.microsoft.com/office/drawing/2014/main" id="{28BFFBE1-1B06-EF48-87C7-33C2CA33C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06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F0BF0-1BF1-C749-8DE1-6F1AE642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BE31FE-E45A-F648-B8F2-BC2F247F9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11353800" cy="50963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ACB54-BBCE-934D-B4DE-79730C871B84}"/>
              </a:ext>
            </a:extLst>
          </p:cNvPr>
          <p:cNvSpPr txBox="1"/>
          <p:nvPr/>
        </p:nvSpPr>
        <p:spPr>
          <a:xfrm>
            <a:off x="4495804" y="518433"/>
            <a:ext cx="3908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Bump on the Way to Zero</a:t>
            </a:r>
            <a:br>
              <a:rPr lang="en-US" sz="2400" b="1" dirty="0"/>
            </a:br>
            <a:endParaRPr lang="en-US" sz="2400" b="1" dirty="0"/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9F719C2-C0C5-0D45-87DA-3F75D69B3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4637"/>
            <a:ext cx="10693400" cy="606493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26B6A8-121F-8B4B-B83F-3EE52C8A7AF9}"/>
              </a:ext>
            </a:extLst>
          </p:cNvPr>
          <p:cNvCxnSpPr>
            <a:cxnSpLocks/>
          </p:cNvCxnSpPr>
          <p:nvPr/>
        </p:nvCxnSpPr>
        <p:spPr>
          <a:xfrm>
            <a:off x="10893014" y="792616"/>
            <a:ext cx="841786" cy="476998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5359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Dollar Fades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*Soaring European inflation, up to 5%, has lit a fire under all currencies, as their interest rates are rising faster than ours. 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*”Buy the Rumor, Sell the News” profit taking hits US Dollar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*As long as US </a:t>
            </a:r>
            <a:r>
              <a:rPr lang="en-US" sz="1800" b="1" dirty="0">
                <a:solidFill>
                  <a:schemeClr val="tx1"/>
                </a:solidFill>
              </a:rPr>
              <a:t>interest rates </a:t>
            </a:r>
            <a:r>
              <a:rPr lang="en-US" sz="1800" dirty="0">
                <a:solidFill>
                  <a:schemeClr val="tx1"/>
                </a:solidFill>
              </a:rPr>
              <a:t>keep rising the greenback will remain strong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China </a:t>
            </a:r>
            <a:r>
              <a:rPr lang="en-US" sz="1800" dirty="0">
                <a:solidFill>
                  <a:schemeClr val="tx1"/>
                </a:solidFill>
              </a:rPr>
              <a:t>Posts Record Trade Surplus in 2021, at $676 billion, on global economic recovery, further undermining the buck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*Currency with the fastest appreciating interest rates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 always does best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*Long-term </a:t>
            </a: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fundamentals are still poor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dollar short could be the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ten-year trade, but not yet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*Stand aside from forex for now, there are getting fish to fry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35D900-746A-414E-B5ED-8B0912153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400" y="3783295"/>
            <a:ext cx="4064000" cy="27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39849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751E875-5312-5846-B2FF-1ACDC2C2C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982" y="1143000"/>
            <a:ext cx="670803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7784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($XEU), (FXE), (EUO)-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C5F304C1-3DA1-8D44-9746-438F25E53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348" y="1066800"/>
            <a:ext cx="7009252" cy="52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5807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6F9D1BA-5E5A-0847-AE04-99A5F5A30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886985"/>
            <a:ext cx="7124700" cy="5409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23595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(FXA)- The Global Recovery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8/$67-$69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0889B24-ED8B-8643-BEF2-C5415DDF6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1338036"/>
            <a:ext cx="6845348" cy="51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135388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5DDCB41-0E10-814F-937C-79B30C6426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875" y="1464129"/>
            <a:ext cx="6572250" cy="498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9687"/>
      </p:ext>
    </p:extLst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3B989C7-AE97-C34F-8392-781678C39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219200"/>
            <a:ext cx="6800850" cy="51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25036"/>
      </p:ext>
    </p:extLst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2E2D8-5AE6-274C-930F-0D7D053B0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BBD4E5-05AB-6D46-A7F3-BA77CE1EA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snow, sky, outdoor, tree&#10;&#10;Description automatically generated">
            <a:extLst>
              <a:ext uri="{FF2B5EF4-FFF2-40B4-BE49-F238E27FC236}">
                <a16:creationId xmlns:a16="http://schemas.microsoft.com/office/drawing/2014/main" id="{F0406BB8-0165-B942-ACB4-A8EE74CBF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584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– Rising Rate Hit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 the </a:t>
            </a:r>
            <a:r>
              <a:rPr lang="en-US" sz="1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Hedge Bitcoin Letter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https://www.madhedgefundtrader.com/store/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9372600" cy="480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</a:t>
            </a:r>
            <a:r>
              <a:rPr lang="en-US" sz="1800" b="1" i="1" dirty="0">
                <a:solidFill>
                  <a:schemeClr val="tx1"/>
                </a:solidFill>
              </a:rPr>
              <a:t>Bitcoin Gets Crushed, </a:t>
            </a:r>
            <a:r>
              <a:rPr lang="en-US" sz="1800" dirty="0">
                <a:solidFill>
                  <a:schemeClr val="tx1"/>
                </a:solidFill>
              </a:rPr>
              <a:t>approaching a one year low at $40,000, and will continue to do so 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*Ethereum off a perfect 50% from summer high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*Any noninterest bearing instrument gets punished when rates rise and crypto is no exception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*Omicron variant delivered a new mini recession and crypto is no place to hide</a:t>
            </a: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*Will this be a 50% correction or and 80% one, as in years past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*Long term “BUY” signal for Bitcoin still intact</a:t>
            </a: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</a:rPr>
              <a:t>Buy Bitcoin and Ethereum on the bigger dip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2130B-4F67-554A-A2C3-32DC3E4C38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4036512"/>
            <a:ext cx="3441471" cy="259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41599"/>
      </p:ext>
    </p:extLst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 ($BTCUSD) – Wake Up Time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C5A060A-542E-344C-BABE-0DF099CCF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1066800"/>
            <a:ext cx="7454900" cy="55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2283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2DDDE-59BB-E043-8E1E-8416C00CE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January 20 2021 Infection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D4875-C465-B549-8A89-33D5A1FEB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B1B53-EA06-3043-8A50-31A394111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284967"/>
            <a:ext cx="9448800" cy="52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222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Ethereum (ETHE)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C41B49C-681B-354B-AB37-9A68B6D80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00" y="1371600"/>
            <a:ext cx="6578600" cy="499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95461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MicroStrategy (MSTR)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20021E0-2B3C-C543-8A08-50D38C927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1143000"/>
            <a:ext cx="711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17425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762000" y="381000"/>
            <a:ext cx="10896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Amplify Transformational Data Sharing ETF  (BLOK) – Cross Imminent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F16C27F0-F262-EA4B-B2FE-A203225FA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0" y="1122013"/>
            <a:ext cx="7086600" cy="535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503983"/>
      </p:ext>
    </p:extLst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4FF92-5931-CE47-823D-3928A1F0B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101413-5423-E348-858C-A36144EA3C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next to a car&#10;&#10;Description automatically generated">
            <a:extLst>
              <a:ext uri="{FF2B5EF4-FFF2-40B4-BE49-F238E27FC236}">
                <a16:creationId xmlns:a16="http://schemas.microsoft.com/office/drawing/2014/main" id="{16113FC4-8996-574D-A0BD-8DF0409E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99267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621674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–   Higher Highs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133601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br>
              <a:rPr lang="en-US" sz="1600" dirty="0">
                <a:solidFill>
                  <a:srgbClr val="FF0000"/>
                </a:solidFill>
              </a:rPr>
            </a:b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0" y="677707"/>
            <a:ext cx="11701548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*Lofty US GDP forecasts are sending oil to new highs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*Hot 8.1% growth from China, the world’s largest consumer, is another major factor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risk/reward for a new oil trade here is terrible</a:t>
            </a: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*$100/barrel oil is possible, but with rising volatility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*The Saudis want to keep Texas tea under $100 a barrel,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the price that causes recessions and less long-term consumption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*The </a:t>
            </a:r>
            <a:r>
              <a:rPr lang="en-US" sz="1800" b="1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end of oil </a:t>
            </a: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is upon us, but it may take 30 years to unwind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  <a:t> existing infrastructure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*</a:t>
            </a:r>
            <a:r>
              <a:rPr lang="en-US" sz="1800" b="1" dirty="0">
                <a:solidFill>
                  <a:schemeClr val="tx1"/>
                </a:solidFill>
                <a:latin typeface="+mj-lt"/>
              </a:rPr>
              <a:t>Avoid all energy plays like the plague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it’s the new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</a:rPr>
              <a:t>buggy whip industry as the US de-carbonizes</a:t>
            </a: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2000" b="1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922230-7A3C-3340-92C8-9987A2AF3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039" y="3810000"/>
            <a:ext cx="4083688" cy="27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46150"/>
      </p:ext>
    </p:extLst>
  </p:cSld>
  <p:clrMapOvr>
    <a:masterClrMapping/>
  </p:clrMapOvr>
  <p:transition spd="slow">
    <p:wipe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3A438EF2-BB43-2843-AFEE-28413E1FB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075" y="1371600"/>
            <a:ext cx="6927850" cy="50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10/$9.50-$10 Vertical bull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C363EFC-4911-7240-B3DC-E0DEF7F5A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371600"/>
            <a:ext cx="6845300" cy="51582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D4633BD-1FC0-A246-B85D-BB76583D5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278835"/>
            <a:ext cx="6991350" cy="528565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 (HAL)-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E82221BD-388A-F843-AEBD-4AB208811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1086678"/>
            <a:ext cx="6800850" cy="517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1FB7304-8DA2-4F4E-A4C3-D245602AE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325" y="1295400"/>
            <a:ext cx="6737350" cy="51130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40303</TotalTime>
  <Words>4534</Words>
  <Application>Microsoft Macintosh PowerPoint</Application>
  <PresentationFormat>Widescreen</PresentationFormat>
  <Paragraphs>176</Paragraphs>
  <Slides>116</Slides>
  <Notes>89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116</vt:i4>
      </vt:variant>
    </vt:vector>
  </HeadingPairs>
  <TitlesOfParts>
    <vt:vector size="121" baseType="lpstr">
      <vt:lpstr>Arial</vt:lpstr>
      <vt:lpstr>Calibri</vt:lpstr>
      <vt:lpstr>Helvetica</vt:lpstr>
      <vt:lpstr>Times New Roman</vt:lpstr>
      <vt:lpstr>Office Theme</vt:lpstr>
      <vt:lpstr>   The Mad Hedge Fund Trader “Tech is Trashed”   </vt:lpstr>
      <vt:lpstr>  Trade Alert Performance New All Time Highs!   </vt:lpstr>
      <vt:lpstr>PowerPoint Presentation</vt:lpstr>
      <vt:lpstr>PowerPoint Presentation</vt:lpstr>
      <vt:lpstr>PowerPoint Presentation</vt:lpstr>
      <vt:lpstr>The Method to My Madness The Roaring Twenties are Here</vt:lpstr>
      <vt:lpstr>Corona Update – Explosive Growth</vt:lpstr>
      <vt:lpstr>PowerPoint Presentation</vt:lpstr>
      <vt:lpstr>January 20 2021 Infection Rate</vt:lpstr>
      <vt:lpstr>January 19 2022 Infection Rate </vt:lpstr>
      <vt:lpstr>PowerPoint Presentation</vt:lpstr>
      <vt:lpstr>The Global Economy – Still Breathing</vt:lpstr>
      <vt:lpstr>The Mad Hedge Profit Predictor Market Timing Index – SELL Territory An artificial intelligence driven algorithm that analyzes 30 different economic, technical, and momentum driven indicators </vt:lpstr>
      <vt:lpstr> The Mad Hedge Profit Predictor From Extreme “BUY” to Neutral </vt:lpstr>
      <vt:lpstr> Weekly Jobless Claims – New Lows  230,000 – 2 Month High </vt:lpstr>
      <vt:lpstr>PowerPoint Presentation</vt:lpstr>
      <vt:lpstr>Stocks – Game Changer </vt:lpstr>
      <vt:lpstr>        S&amp;P 500 – Year End Melt Up! long 2/$480-$500 bull call spread Took profits on long 10/$410-$420 bull call spread stopped out of  long 10/$419-$429 bull call spread          </vt:lpstr>
      <vt:lpstr> ProShares Ultra Short S&amp;P 500 (SDS)-  a great hedge for long stocks and bonds long 2X position has a hedge against longs and bond shorts a reprieve after 20 months</vt:lpstr>
      <vt:lpstr>(VIX) – Dying a Slow Death classic summer market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 long (QQQ) 4/$330-$335 put spread  took profits on long (QQQ) 3/$340-$345 put spread  covered long (QQQ) $325-$330 put spread </vt:lpstr>
      <vt:lpstr>PowerPoint Presentation</vt:lpstr>
      <vt:lpstr>The Barbell Portfolio</vt:lpstr>
      <vt:lpstr>     Microsoft (MSFT)- long 2/$340-$350 put spread took profits on long 12/$220-$230 call spread stop loss on long 12/$170-$180 call spread       </vt:lpstr>
      <vt:lpstr>   Facebook (FB)- Changes Name to “Meta” took profits on Long 9/$290-$300 vertical bear put spread stopped out of Long 9/$190-$200 vertical bear put spread       </vt:lpstr>
      <vt:lpstr>      Apple (AAPL)- the First $3 Trillion Market Cap  took profits on long 7/$320-$330 call spread took profits on long 4/24/$250-$260 call spread took profits on long 5/$250-$260 call spread       </vt:lpstr>
      <vt:lpstr>   Alphabet (GOOGL) – Ad king on economic recovery 15% of search is travel related took profits on long 12/$1,200-$1,230 bull call spread took profits on long 9/$1,030-$1,080 vertical bull call spread    </vt:lpstr>
      <vt:lpstr>          Amazon (AMZN) –  took profits on long 9/$2,800-$2,900 bull call spread           </vt:lpstr>
      <vt:lpstr>        ProShares Ultra Technology (ROM) – New Highs        </vt:lpstr>
      <vt:lpstr>      PayPal (PYPL) - Cancels Pinterest Buy  took profits on long 4/$90-$95 call spread      </vt:lpstr>
      <vt:lpstr>       Tesla (TSLA) - Hits $1.2 Trillion in Market Cap 308,000 EV’s delivered in Q4 took profits on long 2X 4/$450-$500 call spread, took profits on long 3/$400-$450 call spread took profits on long 2/$650-$700 call spread-expires, stopped out of long 3/$600-$650 call spread Took profits on long 2/$600-$650 bull call spread, Took profits on long 2/$550-$600 bull call spread   </vt:lpstr>
      <vt:lpstr>  NVIDIA (NVDA) –  A Mad Hedge 10 bagger – Global Semiconductor Shortage Slows Auto Industry, Graphic card sales up 87% in Q2    </vt:lpstr>
      <vt:lpstr>Palo Alto Networks (PANW)-  Hacking never goes out of fashion</vt:lpstr>
      <vt:lpstr>  Advanced Micro Devices (AMD)- programable logic devices took profits on long 2/$75-$80 call spread  </vt:lpstr>
      <vt:lpstr>  Salesforce (CRM)- Massive Online Migration took profits on long 9/$125-$130 vertical bull call spread took profits on long 8/$125-$130 vertical bull call spread took profits on long 2/$105-$115 call spread     </vt:lpstr>
      <vt:lpstr>  Adobe (ADBE)- Cloud play The Quality Non-China tech play   </vt:lpstr>
      <vt:lpstr>PowerPoint Presentation</vt:lpstr>
      <vt:lpstr>The Second Half of the Barbell</vt:lpstr>
      <vt:lpstr>     Boeing (BA) –LEAP Candidate China Orders Boeing 737 Max Back into the Air Boeing Wins a Major Order, for 30 737 MAX’s  long 3/$146-$149 call spread took profits on long 2/$150-$160 call spread     </vt:lpstr>
      <vt:lpstr>  Package Delivery- United Parcel Service (UPS) - Package Delivery massive increase in overnight deliveries, announces blowout earnings,  vaccine deliveries took profits on long 11/$130-$140 call spread   </vt:lpstr>
      <vt:lpstr>  Caterpillar (CAT)- Ag + Infrastructure + Housing took profits on long 12/$145-$150 call spread took profits on long 11/$125-$135 call spread  </vt:lpstr>
      <vt:lpstr>  Walt Disney (DIS)- Earnings fail Streaming Growth Shortfall stopped out of long 10/$165-$175 call spread took profits on long 3/$170-$180 call spread     </vt:lpstr>
      <vt:lpstr>Industrials Sector SPDR (XLI)- (GE), (MMM), (UNP), (UTX), (BA), (HON)</vt:lpstr>
      <vt:lpstr>  US Steel (X) – Commodity Drag   </vt:lpstr>
      <vt:lpstr>  Union Pacific RR (UNP)- Big Stuff to Ship near record earnings announced took profits on long 5/$200-$210 call spread took profits on 11/$150-$160 call spread  </vt:lpstr>
      <vt:lpstr>  Wal-Mart (WMT)- took profit on Long 11/$125-$130 bear put spread took profit on Long 10/$119-$121 bear put spread took profits on Long 8/$114-$117 bear put spread  </vt:lpstr>
      <vt:lpstr>  Macys’ (M) – Retail Punished took profits on Long 8/$23-$25 bear put spread  </vt:lpstr>
      <vt:lpstr>Delta Airlines (DAL) –   </vt:lpstr>
      <vt:lpstr>Transports Sector SPDR (XTN)- Worst Hit Sector (ALGT),  (ALK), (JBLU), (LUV), (CHRW), (DAL) </vt:lpstr>
      <vt:lpstr>Health Care Sector (XLV), (RXL) (JNJ), (PFE), (MRK), (GILD), (ACT), (AMGN)  </vt:lpstr>
      <vt:lpstr>Biogen (BIIB) Why you invest in Biotech</vt:lpstr>
      <vt:lpstr>Amgen (AMGN) took profits on long 11/$185-$200 bull call spread</vt:lpstr>
      <vt:lpstr> CRISPR Therapeutics (CRSP)   </vt:lpstr>
      <vt:lpstr>Goldman Sachs (GS) –  took profits 12/$330-$350 call spread took profits 11/$330-$350 call spread stop loss on long 11/$385-$395 call spreads  </vt:lpstr>
      <vt:lpstr>Morgan Stanley (MS) – Doubled Dividend took profits on long 11/$85-$90 call spread stop loss on long 11/$95-$98 call spread took profits on long 10/$85-$90 call spread  profits on long 2/$55-$60 call spread</vt:lpstr>
      <vt:lpstr> JP Morgan Chase (JPM)-Back to Life took profits 12/$148-$152.50 call spread took profits on long 10/$130-$140 call spread took profits on long 8/$140-$145 call spread took profits on long 7/$140-$145 call spread   </vt:lpstr>
      <vt:lpstr>ProShares Ultra Technology ETF (ROM) – 2X Long Technology ETF took profits on long 10/$62-65 call spread</vt:lpstr>
      <vt:lpstr>Bank of America (BAC) –  took profits long 12/$39-$42 call spread stop loss on long 11/$43-$45 call spread   took profits on  11/$37-$40 call spread   took profits on long 2/$28-$30 call spread</vt:lpstr>
      <vt:lpstr> SPDR Metals &amp; Mining ETF (XME) –  long 2/$28-$30 call spread</vt:lpstr>
      <vt:lpstr> Blackrock (BLK)-Asset Collection Boom took profits on long 3/$770-$790 call spread took profits on long 3/$310-$340 call spread </vt:lpstr>
      <vt:lpstr>Visa (V) – “Touchless” Bitcoin Drag took profits on long 5/$220-$225 bull call spread took profits on long long 5/$195-$205 bull call spread took profits on long 9/$180-$185 bull call spread</vt:lpstr>
      <vt:lpstr>Consumer Discretionary SPDR (XLY) (DIS), (AMZN), (HD), (CMCSA), (MCD), (SBUX) </vt:lpstr>
      <vt:lpstr>  Berkshire Hathaway (BRKB)- Natural Barbell New All-Time High long 10/$275-$280 call spread long 10/$272.50-$277.50 call spread took profits on long 10/$255-$265 call spread took profits on long 3/$230-$240 call spread</vt:lpstr>
      <vt:lpstr>Europe Hedged Equity (HEDJ)- </vt:lpstr>
      <vt:lpstr>Japan (DXJ)- </vt:lpstr>
      <vt:lpstr> Emerging Markets (EEM) - Pro trade, Weak Dollar, Long Recovery Play</vt:lpstr>
      <vt:lpstr>PowerPoint Presentation</vt:lpstr>
      <vt:lpstr>Bonds – Collapse!</vt:lpstr>
      <vt:lpstr>PowerPoint Presentation</vt:lpstr>
      <vt:lpstr>              Treasury ETF (TLT) – Levitating took profits on long 12/$152-$155 put spread, took profits on 11/$150-$153 put spread  took profits on long 10/$154-$157 put spread, took profits on long 10/$137-$140 call spread profits on long 10/$155-$158 put spread, took profits on 9/$155-$158 put spread  took profits on long 8/$157-$160 put spread, took profits on long 8/$156-$159 put spread,                </vt:lpstr>
      <vt:lpstr> Ten Year Treasury Yield ($TNX) – 1.51%  </vt:lpstr>
      <vt:lpstr> Junk Bonds (HYG) 4.32% Yield to Maturity  </vt:lpstr>
      <vt:lpstr>2X Short Treasuries (TBT)-Another run at highs</vt:lpstr>
      <vt:lpstr>Emerging Market Debt (ELD) 5.81% Yield- </vt:lpstr>
      <vt:lpstr>Emerging Market Debt (ELD) 5.81% Yield-  Mix of AAA, AA, and A rated bonds </vt:lpstr>
      <vt:lpstr>PowerPoint Presentation</vt:lpstr>
      <vt:lpstr>Foreign Currencies – Dollar Fades </vt:lpstr>
      <vt:lpstr>   Japanese Yen (FXY), (YCS)   </vt:lpstr>
      <vt:lpstr>   Euro ($XEU), (FXE), (EUO)-    </vt:lpstr>
      <vt:lpstr>   British Pound (FXB)-    </vt:lpstr>
      <vt:lpstr>   Australian Dollar (FXA)- The Global Recovery Play took profits on long 8/$67-$69 call spread    </vt:lpstr>
      <vt:lpstr>Emerging Market Currencies (CEW)   </vt:lpstr>
      <vt:lpstr>Chinese Yuan- (CYB)-  </vt:lpstr>
      <vt:lpstr>PowerPoint Presentation</vt:lpstr>
      <vt:lpstr>  Bitcoin – Rising Rate Hit Buy the Mad Hedge Bitcoin Letter at https://www.madhedgefundtrader.com/store/  </vt:lpstr>
      <vt:lpstr>Bitcoin ($BTCUSD) – Wake Up Time   </vt:lpstr>
      <vt:lpstr>Ethereum (ETHE) –   </vt:lpstr>
      <vt:lpstr>MicroStrategy (MSTR) –   </vt:lpstr>
      <vt:lpstr>Amplify Transformational Data Sharing ETF  (BLOK) – Cross Imminent  </vt:lpstr>
      <vt:lpstr>PowerPoint Presentation</vt:lpstr>
      <vt:lpstr>Energy –   Higher Highs</vt:lpstr>
      <vt:lpstr>Oil-($WTIC)</vt:lpstr>
      <vt:lpstr>  United States Oil Fund (USO) long 10/$9.50-$10 Vertical bull call spread  </vt:lpstr>
      <vt:lpstr>Energy Select Sector SPDR (XLE)-No Performance! (XOM), (CVX), (SLB), (KMI), (EOG), (COP) </vt:lpstr>
      <vt:lpstr>Halliburton (HAL)- </vt:lpstr>
      <vt:lpstr>Natural Gas (UNG) - </vt:lpstr>
      <vt:lpstr>PowerPoint Presentation</vt:lpstr>
      <vt:lpstr>Precious Metals – Still No Pulse </vt:lpstr>
      <vt:lpstr>  Gold (GLD)- Meltdown    </vt:lpstr>
      <vt:lpstr> Market Vectors Gold Miners ETF- (GDX) –   </vt:lpstr>
      <vt:lpstr> Barrick Gold (GOLD) took profits on long 1/$21-$23 call spread took profits on long 11/$22-$24 call spread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2/$39-41 call spread </vt:lpstr>
      <vt:lpstr> Copper (COPX)-Uptrend Resumes Copper Unions Vote to Strike in Chile, cutting off 33% of the global supply </vt:lpstr>
      <vt:lpstr>Real Estate – Still Hot</vt:lpstr>
      <vt:lpstr>S&amp;P Case Shiller Up 19.5% for September Phoenix (33.1%), Tampa (27.2%), Miami 25.2% lead</vt:lpstr>
      <vt:lpstr>Crown Castle International (CCI) – 2.70% yielding cell phone tower REIT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February 2  from Incline Village, NV      email me questions at support@madhedgefundtrader.com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John Thomas</cp:lastModifiedBy>
  <cp:revision>8067</cp:revision>
  <cp:lastPrinted>2022-01-05T03:44:27Z</cp:lastPrinted>
  <dcterms:created xsi:type="dcterms:W3CDTF">2015-02-05T17:12:57Z</dcterms:created>
  <dcterms:modified xsi:type="dcterms:W3CDTF">2022-01-19T16:55:57Z</dcterms:modified>
</cp:coreProperties>
</file>