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3"/>
  </p:notesMasterIdLst>
  <p:sldIdLst>
    <p:sldId id="256" r:id="rId2"/>
    <p:sldId id="888" r:id="rId3"/>
    <p:sldId id="605" r:id="rId4"/>
    <p:sldId id="997" r:id="rId5"/>
    <p:sldId id="664" r:id="rId6"/>
    <p:sldId id="824" r:id="rId7"/>
    <p:sldId id="1106" r:id="rId8"/>
    <p:sldId id="1107" r:id="rId9"/>
    <p:sldId id="1192" r:id="rId10"/>
    <p:sldId id="1109" r:id="rId11"/>
    <p:sldId id="1181" r:id="rId12"/>
    <p:sldId id="1193" r:id="rId13"/>
    <p:sldId id="1118" r:id="rId14"/>
    <p:sldId id="1076" r:id="rId15"/>
    <p:sldId id="695" r:id="rId16"/>
    <p:sldId id="898" r:id="rId17"/>
    <p:sldId id="1171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157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008" r:id="rId55"/>
    <p:sldId id="1133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94" r:id="rId71"/>
    <p:sldId id="1114" r:id="rId72"/>
    <p:sldId id="654" r:id="rId73"/>
    <p:sldId id="659" r:id="rId74"/>
    <p:sldId id="655" r:id="rId75"/>
    <p:sldId id="656" r:id="rId76"/>
    <p:sldId id="657" r:id="rId77"/>
    <p:sldId id="658" r:id="rId78"/>
    <p:sldId id="1115" r:id="rId79"/>
    <p:sldId id="533" r:id="rId80"/>
    <p:sldId id="756" r:id="rId81"/>
    <p:sldId id="1001" r:id="rId82"/>
    <p:sldId id="786" r:id="rId83"/>
    <p:sldId id="546" r:id="rId84"/>
    <p:sldId id="536" r:id="rId85"/>
    <p:sldId id="1150" r:id="rId86"/>
    <p:sldId id="1153" r:id="rId87"/>
    <p:sldId id="1154" r:id="rId88"/>
    <p:sldId id="1168" r:id="rId89"/>
    <p:sldId id="1169" r:id="rId90"/>
    <p:sldId id="1116" r:id="rId91"/>
    <p:sldId id="388" r:id="rId92"/>
    <p:sldId id="312" r:id="rId93"/>
    <p:sldId id="380" r:id="rId94"/>
    <p:sldId id="747" r:id="rId95"/>
    <p:sldId id="313" r:id="rId96"/>
    <p:sldId id="972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904" r:id="rId105"/>
    <p:sldId id="1130" r:id="rId106"/>
    <p:sldId id="1132" r:id="rId107"/>
    <p:sldId id="1005" r:id="rId108"/>
    <p:sldId id="1006" r:id="rId109"/>
    <p:sldId id="1180" r:id="rId110"/>
    <p:sldId id="492" r:id="rId111"/>
    <p:sldId id="335" r:id="rId11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32" autoAdjust="0"/>
    <p:restoredTop sz="96400"/>
  </p:normalViewPr>
  <p:slideViewPr>
    <p:cSldViewPr>
      <p:cViewPr varScale="1">
        <p:scale>
          <a:sx n="112" d="100"/>
          <a:sy n="112" d="100"/>
        </p:scale>
        <p:origin x="416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“Turmoil”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2,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94FC65-C8B5-B140-84F2-A89DC8482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676400"/>
            <a:ext cx="5829782" cy="28784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2nd 2022 Infection Rate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FAEFD6-9013-0B4A-BC00-20694FB69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371600"/>
            <a:ext cx="8256207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317D68D-7806-E148-BA18-DFF712969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004050" cy="53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E06ABF-3553-9F44-9FE6-A2A58259B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7541517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F3226C-6C1B-FE4F-AF65-46221BF30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72" y="1042987"/>
            <a:ext cx="7399656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84FA9F7-D835-894D-BD99-DF2491F8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39874"/>
            <a:ext cx="6612683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No 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15824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Existing Homes Sales Hit a 15 Year High</a:t>
            </a:r>
            <a:r>
              <a:rPr lang="en-US" sz="1800" dirty="0">
                <a:solidFill>
                  <a:schemeClr val="tx1"/>
                </a:solidFill>
              </a:rPr>
              <a:t>, at 6.12 million, the best since 2006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*Extreme inventory shortage is the issue, with only 910,000 homes for sale at the end of the year, an incredibly low 1.8-month supply.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*You can’t find anything on the market now, to buy or rent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medium price of a home sold in December was $358,000, a 15.8% gain YOY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New Home Sales Skyrocket</a:t>
            </a:r>
            <a:r>
              <a:rPr lang="en-US" sz="1800" dirty="0"/>
              <a:t> to an eye popping 811,000 in December, up 11.7% YOY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*Median sales prices jump to $377,700, up 3% YOY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S&amp;P Case Shiller Rockets 18.8%,</a:t>
            </a:r>
            <a:r>
              <a:rPr lang="en-US" sz="1800" dirty="0"/>
              <a:t> in November</a:t>
            </a:r>
            <a:br>
              <a:rPr lang="en-US" sz="1800" dirty="0"/>
            </a:br>
            <a:r>
              <a:rPr lang="en-US" sz="1800" dirty="0"/>
              <a:t> with its National Home Price Index</a:t>
            </a:r>
            <a:br>
              <a:rPr lang="en-US" sz="1800" dirty="0"/>
            </a:br>
            <a:r>
              <a:rPr lang="en-US" sz="1800" dirty="0"/>
              <a:t>The real estate boom is years away from a peak.</a:t>
            </a: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BF13B-43C1-3B4A-8511-DF11D7E1D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4304918"/>
            <a:ext cx="4419600" cy="23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b="1" i="1" dirty="0"/>
              <a:t>S&amp;P Case Shiller Rockets 18.8%,</a:t>
            </a:r>
            <a:r>
              <a:rPr lang="en-US" dirty="0"/>
              <a:t> in November with its National Home Price Index</a:t>
            </a:r>
            <a:br>
              <a:rPr lang="en-US" dirty="0"/>
            </a:br>
            <a:r>
              <a:rPr lang="en-US" dirty="0"/>
              <a:t> Phoenix 32.2%, Tampa (29%), and Miami (26.6%) were the big gainers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AD7B668-4E8F-B444-98D4-DCE573A8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11775"/>
            <a:ext cx="6837319" cy="51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FA0A111-8BE4-604D-8F91-7413F800F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79500"/>
            <a:ext cx="7504616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A286-2DDA-E747-A0C5-1FF69DE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at a table with a cake&#10;&#10;Description automatically generated with medium confidence">
            <a:extLst>
              <a:ext uri="{FF2B5EF4-FFF2-40B4-BE49-F238E27FC236}">
                <a16:creationId xmlns:a16="http://schemas.microsoft.com/office/drawing/2014/main" id="{2624BFDB-F213-8248-81B3-2CBDC6C8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8CF8-9240-3146-B14A-D56E5A0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B093-9D51-B343-B4F5-4CAEB07D5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0BDE6F-C0FB-B24F-A419-7019B36D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78" y="0"/>
            <a:ext cx="1067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798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16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outdoor, snow, sky, skiing&#10;&#10;Description automatically generated">
            <a:extLst>
              <a:ext uri="{FF2B5EF4-FFF2-40B4-BE49-F238E27FC236}">
                <a16:creationId xmlns:a16="http://schemas.microsoft.com/office/drawing/2014/main" id="{08C58E39-CC65-C84C-B5A2-BDFF9403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0" y="990600"/>
            <a:ext cx="4978400" cy="3733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1EA89-ADDF-7643-B217-3C1B2E153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6E16CC1-ED36-ED47-A855-C673DA12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1193800"/>
            <a:ext cx="108077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2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Powering On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Fed to Raise Rates Eight Times. </a:t>
            </a:r>
            <a:r>
              <a:rPr lang="en-US" sz="1800" dirty="0"/>
              <a:t>That’s what will be needed to curb the current runaway inflation which is now at 7.0% and still rising</a:t>
            </a:r>
          </a:p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*Personally, I think it will be 12 quarter point increments to peak out at a 3 ¼% overnight rate.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economy is still very strong, but Omicron is a concern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Q4 GDP Explodes at 6.9%, </a:t>
            </a:r>
            <a:r>
              <a:rPr lang="en-US" sz="1800" dirty="0"/>
              <a:t>continuing the highest economic growth rate in decades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*Watch for growth to slow to </a:t>
            </a:r>
            <a:r>
              <a:rPr lang="en-US" sz="1800" b="1" dirty="0"/>
              <a:t>2.0% in Q1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China’s Zero Covid Policy to Continue Through Fall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dirty="0"/>
              <a:t> and so will our supply chain and inflation problems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China GDP Grows 8.1% YOY</a:t>
            </a:r>
            <a:r>
              <a:rPr lang="en-US" sz="1800" dirty="0"/>
              <a:t> but is rapidly slowing</a:t>
            </a:r>
            <a:br>
              <a:rPr lang="en-US" sz="1800" dirty="0"/>
            </a:br>
            <a:r>
              <a:rPr lang="en-US" sz="1800" dirty="0"/>
              <a:t> now thanks to Omicron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D0F36-20C7-9B4F-848A-0282667C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999345"/>
            <a:ext cx="3987800" cy="26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Buy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E4634092-FA7F-B443-86A5-D449EEBB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14" y="1752600"/>
            <a:ext cx="9002486" cy="4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“BUY” to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58400" y="190504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287000" y="4569468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978486" y="3277965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29E41CD-FCB5-0A48-8182-33BF1E187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600199"/>
            <a:ext cx="8470900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260,000 – 4 Month High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E6DA8556-0436-AE45-A9F1-8FF6D30E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33687"/>
            <a:ext cx="709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9DFB-13A3-2345-A4FD-3B79EE9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F3E2-62EA-9543-8BA2-84706635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ree, outdoor, road, street&#10;&#10;Description automatically generated">
            <a:extLst>
              <a:ext uri="{FF2B5EF4-FFF2-40B4-BE49-F238E27FC236}">
                <a16:creationId xmlns:a16="http://schemas.microsoft.com/office/drawing/2014/main" id="{E2B76FBA-AA75-9C48-BC5B-A172951C1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Palpitations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Dow Dives Nearly $4,000 points in 14 days</a:t>
            </a:r>
            <a:r>
              <a:rPr lang="en-US" sz="1800" dirty="0"/>
              <a:t>, in the mother of all corrections.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The Market is De-Grossing Big Time</a:t>
            </a:r>
            <a:r>
              <a:rPr lang="en-US" sz="1800" dirty="0"/>
              <a:t>. That means cutting total market exposure and selling everything, regardless of stock or sector.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*Interest sensitives </a:t>
            </a:r>
            <a:r>
              <a:rPr lang="en-US" sz="1800" dirty="0">
                <a:solidFill>
                  <a:schemeClr val="tx1"/>
                </a:solidFill>
              </a:rPr>
              <a:t>will be leaders for the next six months, like banks, brokers, and fund managers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NASDAQ </a:t>
            </a:r>
            <a:r>
              <a:rPr lang="en-US" sz="1800" i="1" dirty="0">
                <a:solidFill>
                  <a:schemeClr val="tx1"/>
                </a:solidFill>
              </a:rPr>
              <a:t>Stocks suffer worst January in history</a:t>
            </a:r>
            <a:br>
              <a:rPr lang="en-US" sz="1800" i="1" dirty="0">
                <a:solidFill>
                  <a:schemeClr val="tx1"/>
                </a:solidFill>
              </a:rPr>
            </a:br>
            <a:br>
              <a:rPr lang="en-US" sz="1800" i="1" dirty="0">
                <a:solidFill>
                  <a:schemeClr val="tx1"/>
                </a:solidFill>
              </a:rPr>
            </a:br>
            <a:r>
              <a:rPr lang="en-US" sz="1800" i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Stocks to Fall Another 10%,</a:t>
            </a:r>
            <a:r>
              <a:rPr lang="en-US" sz="1800" dirty="0"/>
              <a:t> says Wharton Prof Jeremy Siegel,</a:t>
            </a:r>
            <a:br>
              <a:rPr lang="en-US" sz="1800" dirty="0"/>
            </a:br>
            <a:r>
              <a:rPr lang="en-US" sz="1800" dirty="0"/>
              <a:t> who has been uncannily accurate for the past decade.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*Volatility to remain high, a money maker for </a:t>
            </a:r>
            <a:r>
              <a:rPr lang="en-US" sz="1800" b="1" dirty="0">
                <a:solidFill>
                  <a:schemeClr val="tx1"/>
                </a:solidFill>
              </a:rPr>
              <a:t>Mad Hedge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S&amp;P 500 Profits Jump 22.4% in Q4</a:t>
            </a:r>
            <a:r>
              <a:rPr lang="en-US" sz="1800" dirty="0">
                <a:solidFill>
                  <a:schemeClr val="tx1"/>
                </a:solidFill>
              </a:rPr>
              <a:t>, possibly taking the full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year figure up an incredible 49%.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6EC10-371E-6F43-891C-56CBC134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4290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2/$410-$420 bull call spread, long 2/$465-$475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2/$480-$500 bear put spread, 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82100" y="4191000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395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17.7%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572" y="831230"/>
            <a:ext cx="1674141" cy="167414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079839" y="2842421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8C84BAC2-0659-1E42-A944-67E449F41518}"/>
              </a:ext>
            </a:extLst>
          </p:cNvPr>
          <p:cNvSpPr/>
          <p:nvPr/>
        </p:nvSpPr>
        <p:spPr>
          <a:xfrm>
            <a:off x="9412266" y="2329184"/>
            <a:ext cx="2226528" cy="121804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First Support</a:t>
            </a:r>
            <a:br>
              <a:rPr lang="en-US" sz="2000" dirty="0"/>
            </a:br>
            <a:r>
              <a:rPr lang="en-US" sz="2000" dirty="0"/>
              <a:t>$420</a:t>
            </a:r>
            <a:br>
              <a:rPr lang="en-US" sz="2000" dirty="0"/>
            </a:br>
            <a:r>
              <a:rPr lang="en-US" sz="2000" dirty="0"/>
              <a:t>-12.5%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FCBEF-1A71-6042-9616-67EEADC94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17280"/>
            <a:ext cx="6285550" cy="475905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828800" y="4191000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2362200" y="3531404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+14.59%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-3.2%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+527.15%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43.19%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06094D-72BD-9C47-88A2-68396F01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52600"/>
            <a:ext cx="7086600" cy="44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37345FFD-FE8E-5540-AD88-68346C79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65" y="1238250"/>
            <a:ext cx="710087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9B5B7E-01D8-064E-9C58-BC90970C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5064"/>
            <a:ext cx="7042150" cy="52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DAE72E9-C7AE-7F49-A33E-C71666A60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50" y="1219200"/>
            <a:ext cx="7150100" cy="53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D3F33A-556E-9944-9BA1-5CCE52F0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287" y="1547812"/>
            <a:ext cx="6788150" cy="51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568816A-4FD1-6843-94BF-A1BE8BBD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828800"/>
            <a:ext cx="5753100" cy="42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2/$340-$350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A1E048-8C1B-4D41-B85A-7078E6785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057400"/>
            <a:ext cx="5981700" cy="446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505B66A-F793-5A4B-AD9C-EEC0E7A9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1600200"/>
            <a:ext cx="6692900" cy="50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b="1" i="1" dirty="0"/>
              <a:t>Apple Blows it Away</a:t>
            </a:r>
            <a:r>
              <a:rPr lang="en-US" dirty="0"/>
              <a:t>, with Q4 revenues of an eye popping $124 billion, up 11% YOY. Some $27 billion in dividends and share buy backs was returned to shareholders.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2/$180-$190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2BB078-137B-C744-9E18-BAB344FAB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1676400"/>
            <a:ext cx="6578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Long, 30% short, 10% cash</a:t>
            </a:r>
            <a:br>
              <a:rPr lang="en-US" sz="2000" b="1" dirty="0"/>
            </a:br>
            <a:r>
              <a:rPr lang="en-US" sz="2000" b="1" dirty="0"/>
              <a:t>Long Term Bull Market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21.68%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E6CC47-857C-9F4C-AC56-F1B76D7BE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218256"/>
              </p:ext>
            </p:extLst>
          </p:nvPr>
        </p:nvGraphicFramePr>
        <p:xfrm>
          <a:off x="762000" y="1371600"/>
          <a:ext cx="3320241" cy="4531577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585395">
                  <a:extLst>
                    <a:ext uri="{9D8B030D-6E8A-4147-A177-3AD203B41FA5}">
                      <a16:colId xmlns:a16="http://schemas.microsoft.com/office/drawing/2014/main" val="3283015180"/>
                    </a:ext>
                  </a:extLst>
                </a:gridCol>
                <a:gridCol w="734846">
                  <a:extLst>
                    <a:ext uri="{9D8B030D-6E8A-4147-A177-3AD203B41FA5}">
                      <a16:colId xmlns:a16="http://schemas.microsoft.com/office/drawing/2014/main" val="817630527"/>
                    </a:ext>
                  </a:extLst>
                </a:gridCol>
              </a:tblGrid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993076263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912622616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388461207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Better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72227625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081739510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2/$149-$152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44744737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2/$147-$150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174108741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3/$150-$153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077201609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(SPY) 2/$400-$410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890062979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(BRKB) 2/$270-$280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322644925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(TSLA) 2/$600-$650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88320709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087935886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6851051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World is Getting Worse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87881902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652590716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(MSFT) 2/$340-$350 puts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869161239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(AAPL) 2/$180-$190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3241002838"/>
                  </a:ext>
                </a:extLst>
              </a:tr>
              <a:tr h="1944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(SPY) 2/$465-$475 put spread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739720747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632609964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1309575079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64274938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4156265403"/>
                  </a:ext>
                </a:extLst>
              </a:tr>
              <a:tr h="202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743" marR="4743" marT="4743" marB="0" anchor="b"/>
                </a:tc>
                <a:extLst>
                  <a:ext uri="{0D108BD9-81ED-4DB2-BD59-A6C34878D82A}">
                    <a16:rowId xmlns:a16="http://schemas.microsoft.com/office/drawing/2014/main" val="2069453688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151D098D-D0AB-B047-B38D-4410E0DA9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825" y="3157089"/>
            <a:ext cx="3117850" cy="29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20:1 Share Split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02CF52-9C43-F944-9219-2270C0AED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426BCEE-9FF7-5D41-9247-0BAB1DC0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118350" cy="53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FD87B8-1744-5648-8F29-0885350A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5" y="1524000"/>
            <a:ext cx="6343650" cy="48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-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/>
              <a:t>Cancels Pinterest Buy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3BD865-7C4D-6E40-9A0B-5C078B6F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1300162"/>
            <a:ext cx="6870700" cy="51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–Aiming for 1.5 million cars in 2022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2/$600-$650 call spread</a:t>
            </a: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78E78A-4757-EB4D-B19C-4DB968E0F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565900" cy="48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AC98C94-D4F8-0E4A-B32C-87B4D61C9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447800"/>
            <a:ext cx="6896100" cy="52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DC6A2B-FB49-DA40-AE98-455EED1F5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83347"/>
            <a:ext cx="7086600" cy="52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FCC6D8-269F-DF48-924B-CF889884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52600"/>
            <a:ext cx="6521450" cy="48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28DABF9-55AB-8D40-AAE0-ABAD7E579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0"/>
            <a:ext cx="6386286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75F1D0-B23D-2349-9794-D28FAAFCD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457" y="1676400"/>
            <a:ext cx="6455085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092E435F-9B71-864F-ABF1-979B9E00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3" y="274637"/>
            <a:ext cx="11829569" cy="62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clock&#10;&#10;Description automatically generated">
            <a:extLst>
              <a:ext uri="{FF2B5EF4-FFF2-40B4-BE49-F238E27FC236}">
                <a16:creationId xmlns:a16="http://schemas.microsoft.com/office/drawing/2014/main" id="{9FB20719-55C3-834E-B18E-20BEE88E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838200"/>
            <a:ext cx="73279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–LEAP Candidate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China Orders Boeing 737 Max Back into the Air</a:t>
            </a:r>
            <a:br>
              <a:rPr lang="en-US" sz="1800" dirty="0"/>
            </a:br>
            <a:r>
              <a:rPr lang="en-US" sz="1800" dirty="0"/>
              <a:t>Boeing Wins a Major Order, for 30 737 MAX’s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C42ED6-ADDE-3A4B-8D63-12DD4A45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362200"/>
            <a:ext cx="5759450" cy="42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F9B554-BAAA-224F-BD88-0D8B0024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850" y="1600200"/>
            <a:ext cx="6794500" cy="51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31C8AF-3FA4-AB4A-AAB0-88731F3D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20046"/>
            <a:ext cx="6267450" cy="46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Earnings fail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 Growth Shortfall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71D855-25E4-CF47-A7A4-240CB734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54" y="1905000"/>
            <a:ext cx="5924692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98A10C-3892-8C45-B331-98C37527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21197"/>
            <a:ext cx="6985000" cy="530820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2928E5-06BC-1A49-B9D8-DB45E7D7D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6457950" cy="48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6EA301-1B30-684F-A911-43E17189E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730375"/>
            <a:ext cx="6629400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A45F85-C1D1-9D48-AEC9-3CBB000E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676400"/>
            <a:ext cx="6286500" cy="46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EEA467-A3CC-B247-A964-2505DBC2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92"/>
            <a:ext cx="12192000" cy="67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06BD7B-E3A7-354C-B9B5-CD3CF307F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1281112"/>
            <a:ext cx="7397750" cy="55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DD76E57-A6E4-744B-AC91-97B92D4EF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137400" cy="541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7B33912-825F-9C48-BF0B-6CEED39A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25" y="1268660"/>
            <a:ext cx="7346950" cy="53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F772FF-3DFD-4448-AB8D-9115234F5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95" y="1981200"/>
            <a:ext cx="5843155" cy="42672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01ABBAC-BECA-DD40-973F-BC938A3DE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926" y="1981200"/>
            <a:ext cx="5995279" cy="4391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FC5707-5AAF-5F42-92FC-A4437BB3F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156" y="1447800"/>
            <a:ext cx="7421406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5A9AA34-0478-B24F-BE92-188511A22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025" y="1447800"/>
            <a:ext cx="6711950" cy="49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CFCF8B-278A-ED4D-9027-F31538393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208" y="1257300"/>
            <a:ext cx="6471583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00F22F-BF0A-B34D-B454-1BFAE989C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61" y="1524000"/>
            <a:ext cx="6980678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11/$95-$98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FF28DF-1ECF-584E-A13B-2F89E7683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133600"/>
            <a:ext cx="5915909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A5BB4D-8AE9-3B4C-A7D8-5FB6412C2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1200"/>
            <a:ext cx="5954083" cy="4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*Keep trading this market. (VIX) in the high $20’s is the sweet spot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first three interest rate rises are in the market, but not the 9 that follow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*Rapidly tightening Fed policy has triggered a global “RISK OFF”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core short in bonds will be key, but trade this too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*Omicron is slowing growth everywhere,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but a quick bounce back is expected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over $30 is the ideal entry point for new positions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*Ukraine war is all talk and no do. It already succeeded because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it got Putin’s oil prices up high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F62A70-BC25-0F4B-9FF7-107B37F76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709737"/>
            <a:ext cx="6654800" cy="496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11/$43-$45 call spread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 11/$37-$40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B8B1E2-8315-E44A-8246-1926509D0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62150"/>
            <a:ext cx="598579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48E01D4-9C9F-9049-BA8E-30C7132B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75" y="1468872"/>
            <a:ext cx="6750050" cy="50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A3960FD-A357-8846-81F3-9AA7A15C3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28800"/>
            <a:ext cx="6540500" cy="48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0375C3-71A5-1340-931F-EBE5D3D58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81200"/>
            <a:ext cx="6316388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BF9759-6D21-E647-A1FE-91F25BD7C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1524000"/>
            <a:ext cx="6286500" cy="47551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E57F69-D255-DA4E-B5B7-B44BA82BE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66900"/>
            <a:ext cx="6164066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83B19E-6175-9A4B-B751-84A6040E9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624" y="1143000"/>
            <a:ext cx="7224751" cy="52895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22C2B82-5D89-FC42-95A6-A608EE2E3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066800"/>
            <a:ext cx="6972300" cy="52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40AE82-C247-4F4E-8C09-E43C7EF0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7323842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Explosive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38200"/>
            <a:ext cx="112776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is now dominating the US economy, but cases have peaked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year ago, hospitalizations hit 450,000/day. Now it’ 1 million/day.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*Vaccines for children under 5 will be out in March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*Fatalities are a fifth less than last years peak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*Hospitalizations are at 80% from the unvaccinated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*Pandemic is still going to be zero by summer, book those cruises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cases top </a:t>
            </a:r>
            <a:r>
              <a:rPr lang="en-US" sz="2000" b="1" dirty="0">
                <a:solidFill>
                  <a:schemeClr val="tx1"/>
                </a:solidFill>
              </a:rPr>
              <a:t>90 million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deaths topping 854,000 </a:t>
            </a:r>
            <a:r>
              <a:rPr lang="en-US" sz="2000" dirty="0">
                <a:solidFill>
                  <a:schemeClr val="tx1"/>
                </a:solidFill>
              </a:rPr>
              <a:t>and deaths are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limited to </a:t>
            </a:r>
            <a:r>
              <a:rPr lang="en-US" sz="2000" b="1" dirty="0">
                <a:solidFill>
                  <a:schemeClr val="tx1"/>
                </a:solidFill>
              </a:rPr>
              <a:t>2,000 a day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4653518"/>
            <a:ext cx="3433324" cy="1929843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ABAA3D-773E-B14E-83EF-48CAD4FA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762" y="248234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, floor, toilet&#10;&#10;Description automatically generated">
            <a:extLst>
              <a:ext uri="{FF2B5EF4-FFF2-40B4-BE49-F238E27FC236}">
                <a16:creationId xmlns:a16="http://schemas.microsoft.com/office/drawing/2014/main" id="{0C8A8872-9A63-F548-82A4-E4861F05C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66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The Bond Collapse Goes Global</a:t>
            </a:r>
            <a:r>
              <a:rPr lang="en-US" sz="1800" dirty="0"/>
              <a:t>, with German 10-year bunds going positive for the first time in three years, up 40 basis points in a month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*Interest rates hit new two-year high taking ten – year US Treasury to 1.92%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*Is a half point rate hike in store for March? Next week’s inflation rate will tell.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Mortgage Interest Rates Hit 22 Month High</a:t>
            </a:r>
            <a:r>
              <a:rPr lang="en-US" sz="1800" dirty="0"/>
              <a:t>, with the 30-year fixed</a:t>
            </a:r>
            <a:br>
              <a:rPr lang="en-US" sz="1800" dirty="0"/>
            </a:br>
            <a:r>
              <a:rPr lang="en-US" sz="1800" dirty="0"/>
              <a:t> hitting 3.56%.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any six-point rally in the (TLT)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*In a year, yield on the ten-year US Treasury bond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at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2.50% or higher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$105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Pariah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B9FD9-6C3B-DA4D-B902-AFF83542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197" y="3949700"/>
            <a:ext cx="5038503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Breaking Down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12/$149-$152 put spread, long 2/$147-$150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3/$150-$153 put spread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E84D0E3-8A79-764E-84B3-DD0005A39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00200"/>
            <a:ext cx="6901274" cy="503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1.81%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E9A91A4-11D2-BC49-8C40-22B9F4BB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49" y="1143000"/>
            <a:ext cx="6936702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4.32%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165BCD-AAE6-C34B-8D53-D81F9D6AE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356" y="1143000"/>
            <a:ext cx="6597287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7AD5D4-A00F-3C46-9CB8-2E35C4453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591" y="1219200"/>
            <a:ext cx="7060818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BF482F-51F2-424E-9F2A-82C8F24B9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71600"/>
            <a:ext cx="6418956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4A6289-354E-4B47-8243-F497D2B2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Rebound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*US Dollar shows new signs of life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*As long as the US </a:t>
            </a:r>
            <a:r>
              <a:rPr lang="en-US" sz="1800" b="1" dirty="0">
                <a:solidFill>
                  <a:schemeClr val="tx1"/>
                </a:solidFill>
              </a:rPr>
              <a:t>interest rates </a:t>
            </a:r>
            <a:r>
              <a:rPr lang="en-US" sz="1800" dirty="0">
                <a:solidFill>
                  <a:schemeClr val="tx1"/>
                </a:solidFill>
              </a:rPr>
              <a:t>keep rising the greenback will remain strong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China </a:t>
            </a:r>
            <a:r>
              <a:rPr lang="en-US" sz="1800" dirty="0">
                <a:solidFill>
                  <a:schemeClr val="tx1"/>
                </a:solidFill>
              </a:rPr>
              <a:t>Posts Record Trade Surplus in 2021, at $676 billion, on global economic recovery, further undermining the buck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always does best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dollar short could be the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they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4A4C6-29B1-1D43-B3FF-13DD8D1B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038600"/>
            <a:ext cx="5410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BA7D666-1D5C-D84D-926D-84A23E08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46" y="1219200"/>
            <a:ext cx="651072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267200" y="343099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D343FD3-719D-2F4E-A027-C410C0627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1" y="1174096"/>
            <a:ext cx="10833100" cy="51609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966593" y="3124200"/>
            <a:ext cx="768207" cy="2438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560E77C-5C5F-C64F-AF06-7C9CC2B3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1371600"/>
            <a:ext cx="6623050" cy="50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3F027A-B44D-C444-884C-10924410B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64" y="990600"/>
            <a:ext cx="6990871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8C1A4E-F644-EA4E-BA33-9B8BF5E66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8897"/>
            <a:ext cx="6629400" cy="49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E9D974-9139-7549-BB44-C4BCFFCB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498" y="1066800"/>
            <a:ext cx="7279004" cy="54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D63071-7407-504D-99C0-C3798CD2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132435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Rising Rate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Bitcoin Gets Crushed, </a:t>
            </a:r>
            <a:r>
              <a:rPr lang="en-US" sz="1800" dirty="0">
                <a:solidFill>
                  <a:schemeClr val="tx1"/>
                </a:solidFill>
              </a:rPr>
              <a:t>approaching a one year low at $31,000, and will continue to do so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*Any noninterest bearing instrument gets punished when rates rise and crypto is no exception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variant delivered a new mini recession and crypto is no place to hide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*Will this be a 50% correction or and 80% one, as in years past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*Long term “BUY” signal for Bitcoin still intact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Buy Bitcoin and Ethereum on the bigger dip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036512"/>
            <a:ext cx="3441471" cy="2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585052C-23B1-8747-9E6F-74BA43D8D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6997700" cy="517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13BA11-2AE2-7741-9BE3-1D9B6860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62050"/>
            <a:ext cx="7490661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6C223C-37C5-7D48-8106-52C8E281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262984"/>
            <a:ext cx="6985000" cy="51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EAF1AE-ED97-6D47-969C-4B198A875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324504"/>
            <a:ext cx="6934200" cy="515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2DDDE-59BB-E043-8E1E-8416C00C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January 20 2021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D4875-C465-B549-8A89-33D5A1FEB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B1B53-EA06-3043-8A50-31A39411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4967"/>
            <a:ext cx="9448800" cy="52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2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 Russian Roulette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0" y="677707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Oil Hits Seven Year High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Inventories</a:t>
            </a:r>
            <a:r>
              <a:rPr lang="en-US" sz="1800" dirty="0"/>
              <a:t> hit 21-year low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*No new capital is entering the industry, crimping supplies as old fields play out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 *The threat of a </a:t>
            </a:r>
            <a:r>
              <a:rPr lang="en-US" sz="1800" b="1" dirty="0"/>
              <a:t>Russian invasion </a:t>
            </a:r>
            <a:r>
              <a:rPr lang="en-US" sz="1800" dirty="0"/>
              <a:t>of the Ukraine is prompting advance stockpiling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Russia</a:t>
            </a:r>
            <a:r>
              <a:rPr lang="en-US" sz="1800" dirty="0"/>
              <a:t> is the world’s second largest oil exporter.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</a:t>
            </a:r>
            <a:r>
              <a:rPr lang="en-US" sz="1800" b="1" dirty="0">
                <a:solidFill>
                  <a:schemeClr val="tx1"/>
                </a:solidFill>
              </a:rPr>
              <a:t>risk/reward </a:t>
            </a:r>
            <a:r>
              <a:rPr lang="en-US" sz="1800" dirty="0">
                <a:solidFill>
                  <a:schemeClr val="tx1"/>
                </a:solidFill>
              </a:rPr>
              <a:t>for a new oil trade here is terrible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*$100/barrel </a:t>
            </a:r>
            <a:r>
              <a:rPr lang="en-US" sz="1800" dirty="0">
                <a:solidFill>
                  <a:schemeClr val="tx1"/>
                </a:solidFill>
              </a:rPr>
              <a:t>oil is possible, but with rising volatility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DCE1B-0CC8-994F-82B3-BF9B7104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887310"/>
            <a:ext cx="4066424" cy="27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47FBEF-C999-6040-8BB0-537DA227A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6915269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C413DF-85EB-C64D-9A7A-D711DCFD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6876896" cy="5226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5A2CB6-559E-444E-A5D9-D2593DAE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33475"/>
            <a:ext cx="7324618" cy="5524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9EE353-2EDC-2B4E-A3A9-EA79B4DC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76325"/>
            <a:ext cx="7061916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928198-EFBA-8F4E-9A90-6F2094B8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061200" cy="53159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No Pulse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*Not a hint of downside protection offered by gold in this global selloff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has been the worst performing asset of 2021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provided absolutely no downside protection during the recent pandemic crash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*If $9 trillion of investment demand decamps for the crypto world, leaving only jewelry demand, $9 trillion could go into Bitcoin.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*Rising interest rates bode poorly for precious metals as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it raises the opportunity cost for non-yielding assets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*Bitcoin is clearly sucking capital out of precious metals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*Stay away until this plays out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63BBE5-14C1-D949-BFDE-3DF1D85C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3787140"/>
            <a:ext cx="2971800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D9FE458-1ADE-7746-87AB-8C6D83C6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87450"/>
            <a:ext cx="7289967" cy="5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28845C-25BA-4845-8D6B-E7D356B9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60" y="1066800"/>
            <a:ext cx="67616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539957-E3EF-F04D-8B36-4FFD77B7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19200"/>
            <a:ext cx="6934200" cy="52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40003</TotalTime>
  <Words>4266</Words>
  <Application>Microsoft Macintosh PowerPoint</Application>
  <PresentationFormat>Widescreen</PresentationFormat>
  <Paragraphs>182</Paragraphs>
  <Slides>111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Calibri</vt:lpstr>
      <vt:lpstr>Helvetica</vt:lpstr>
      <vt:lpstr>Times New Roman</vt:lpstr>
      <vt:lpstr>Office Theme</vt:lpstr>
      <vt:lpstr>   The Mad Hedge Fund Trader “Turmoil”   </vt:lpstr>
      <vt:lpstr> 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Explosive Growth</vt:lpstr>
      <vt:lpstr>PowerPoint Presentation</vt:lpstr>
      <vt:lpstr>January 20 2021 Infection Rate</vt:lpstr>
      <vt:lpstr>February 2nd 2022 Infection Rate </vt:lpstr>
      <vt:lpstr>PowerPoint Presentation</vt:lpstr>
      <vt:lpstr>PowerPoint Presentation</vt:lpstr>
      <vt:lpstr>The Global Economy – Powering On</vt:lpstr>
      <vt:lpstr>The Mad Hedge Profit Predictor Market Timing Index – Buy Territory An artificial intelligence driven algorithm that analyzes 30 different economic, technical, and momentum driven indicators </vt:lpstr>
      <vt:lpstr> The Mad Hedge Profit Predictor From Extreme “BUY” to Neutral </vt:lpstr>
      <vt:lpstr> Weekly Jobless Claims – New Lows  260,000 – 4 Month High </vt:lpstr>
      <vt:lpstr>PowerPoint Presentation</vt:lpstr>
      <vt:lpstr>Stocks – Palpitations </vt:lpstr>
      <vt:lpstr>         S&amp;P 500 – Year End Melt Up! long 2/$410-$420 bull call spread, long 2/$465-$475 bear put spread Took profits on long 2/$480-$500 bear put spread, Took profits on long 10/$410-$420 bull call spread  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    Microsoft (MSFT)- long 2/$340-$350 bear put spread took profits on long 12/$220-$230 call spread stop loss on long 12/$170-$180 call spread       </vt:lpstr>
      <vt:lpstr>   Facebook (FB)- Changes Name to “Meta” took profits on Long 9/$290-$300 vertical bear put spread stopped out of Long 9/$190-$200 vertical bear put spread       </vt:lpstr>
      <vt:lpstr>      Apple (AAPL)- Apple Blows it Away, with Q4 revenues of an eye popping $124 billion, up 11% YOY. Some $27 billion in dividends and share buy backs was returned to shareholders.  long 2/$180-$190 put spread        </vt:lpstr>
      <vt:lpstr>   Alphabet (GOOGL) – 20:1 Share Split took profits on long 12/$1,200-$1,230 bull call spread took profits on long 9/$1,030-$1,080 vertical bull call spread    </vt:lpstr>
      <vt:lpstr>          Amazon (AMZN) –  took profits on long 9/$2,800-$2,900 bull call spread           </vt:lpstr>
      <vt:lpstr>        ProShares Ultra Technology (ROM) – New Highs        </vt:lpstr>
      <vt:lpstr>      PayPal (PYPL) - Cancels Pinterest Buy  took profits on long 4/$90-$95 call spread      </vt:lpstr>
      <vt:lpstr>       Tesla (TSLA) –Aiming for 1.5 million cars in 2022 long 2/$600-$650 call spread    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–LEAP Candidate China Orders Boeing 737 Max Back into the Air Boeing Wins a Major Order, for 30 737 MAX’s  long 3/$146-$149 call spread took profits on long 2/$150-$160 call spread     </vt:lpstr>
      <vt:lpstr>  Package Delivery- United Parcel Service (UPS) - Package Delivery record profits took profits on long 11/$130-$140 call spread   </vt:lpstr>
      <vt:lpstr>  Caterpillar (CAT)- Ag + Infrastructure + Housing took profits on long 12/$145-$150 call spread took profits on long 11/$125-$135 call spread  </vt:lpstr>
      <vt:lpstr>  Walt Disney (DIS)- Earnings fail Streaming Growth Shortfall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took profits on long 5/$200-$210 call spread took profits on 11/$150-$160 call spread  </vt:lpstr>
      <vt:lpstr>  Wal-Mart (WMT)- took profit on Long 11/$125-$130 bear put spread took profit on Long 10/$119-$121 bear put spread took profits on Long 8/$114-$117 bear put spread  </vt:lpstr>
      <vt:lpstr>  Macys’ (M) – Retail Punished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 CRISPR Therapeutics (CRSP)   </vt:lpstr>
      <vt:lpstr>Goldman Sachs (GS) –  took profits 12/$330-$350 call spread took profits 11/$330-$350 call spread stop loss on long 11/$385-$395 call spreads  </vt:lpstr>
      <vt:lpstr>Morgan Stanley (MS) – Doubled Dividend took profits on long 11/$85-$90 call spread stop loss on long 11/$95-$98 call spread took profits on long 10/$85-$90 call spread  profits on long 2/$55-$60 call spread</vt:lpstr>
      <vt:lpstr> JP Morgan Chase (JPM)-Back to Life took profits 12/$148-$152.50 call spread took profits on long 10/$130-$140 call spread took profits on long 8/$140-$145 call spread took profits on long 7/$140-$145 call spread   </vt:lpstr>
      <vt:lpstr>ProShares Ultra Technology ETF (ROM) – 2X Long Technology ETF took profits on long 10/$62-65 call spread</vt:lpstr>
      <vt:lpstr>Bank of America (BAC) –  took profits long 12/$39-$42 call spread stop loss on long 11/$43-$45 call spread   took profits on  11/$37-$40 call spread   took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  Berkshire Hathaway (BRKB)- Natural Barbell New All-Time High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Pariah</vt:lpstr>
      <vt:lpstr>              Treasury ETF (TLT) – Breaking Down long 12/$149-$152 put spread, long 2/$147-$150 put spread long 3/$150-$153 put spread                 </vt:lpstr>
      <vt:lpstr> Ten Year Treasury Yield ($TNX) – 1.81%  </vt:lpstr>
      <vt:lpstr> Junk Bonds (HYG) 4.32% Yield to Maturity  </vt:lpstr>
      <vt:lpstr>2X Short Treasuries (TBT)-Another run at highs</vt:lpstr>
      <vt:lpstr>Emerging Market Debt (ELD) 5.81% Yield- </vt:lpstr>
      <vt:lpstr>Emerging Market Debt (ELD) 5.81% Yield-  Mix of AAA, AA, and A rated bonds </vt:lpstr>
      <vt:lpstr>Foreign Currencies – Dollar Rebound </vt:lpstr>
      <vt:lpstr>   Japanese Yen (FXY), (YCS)   </vt:lpstr>
      <vt:lpstr>   Euro (FXE)-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 – Rising Rate Hit Buy the Mad Hedge Bitcoin Letter at https://www.madhedgefundtrader.com/store/  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Energy –   Russian Roulette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Still No Pulse 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No Rest</vt:lpstr>
      <vt:lpstr>S&amp;P Case Shiller S&amp;P Case Shiller Rockets 18.8%, in November with its National Home Price Index  Phoenix 32.2%, Tampa (29%), and Miami (26.6%) were the big gainers 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February 16  from Incline Village,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8086</cp:revision>
  <cp:lastPrinted>2022-01-05T03:44:27Z</cp:lastPrinted>
  <dcterms:created xsi:type="dcterms:W3CDTF">2015-02-05T17:12:57Z</dcterms:created>
  <dcterms:modified xsi:type="dcterms:W3CDTF">2022-02-03T00:15:48Z</dcterms:modified>
</cp:coreProperties>
</file>