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3"/>
  </p:notesMasterIdLst>
  <p:sldIdLst>
    <p:sldId id="256" r:id="rId2"/>
    <p:sldId id="1198" r:id="rId3"/>
    <p:sldId id="888" r:id="rId4"/>
    <p:sldId id="605" r:id="rId5"/>
    <p:sldId id="997" r:id="rId6"/>
    <p:sldId id="664" r:id="rId7"/>
    <p:sldId id="824" r:id="rId8"/>
    <p:sldId id="1106" r:id="rId9"/>
    <p:sldId id="1107" r:id="rId10"/>
    <p:sldId id="1197" r:id="rId11"/>
    <p:sldId id="1109" r:id="rId12"/>
    <p:sldId id="1193" r:id="rId13"/>
    <p:sldId id="1118" r:id="rId14"/>
    <p:sldId id="1076" r:id="rId15"/>
    <p:sldId id="695" r:id="rId16"/>
    <p:sldId id="898" r:id="rId17"/>
    <p:sldId id="1199" r:id="rId18"/>
    <p:sldId id="1142" r:id="rId19"/>
    <p:sldId id="1113" r:id="rId20"/>
    <p:sldId id="1033" r:id="rId21"/>
    <p:sldId id="1073" r:id="rId22"/>
    <p:sldId id="1074" r:id="rId23"/>
    <p:sldId id="1026" r:id="rId24"/>
    <p:sldId id="570" r:id="rId25"/>
    <p:sldId id="280" r:id="rId26"/>
    <p:sldId id="1057" r:id="rId27"/>
    <p:sldId id="1206" r:id="rId28"/>
    <p:sldId id="563" r:id="rId29"/>
    <p:sldId id="835" r:id="rId30"/>
    <p:sldId id="613" r:id="rId31"/>
    <p:sldId id="831" r:id="rId32"/>
    <p:sldId id="811" r:id="rId33"/>
    <p:sldId id="891" r:id="rId34"/>
    <p:sldId id="1047" r:id="rId35"/>
    <p:sldId id="814" r:id="rId36"/>
    <p:sldId id="1072" r:id="rId37"/>
    <p:sldId id="764" r:id="rId38"/>
    <p:sldId id="765" r:id="rId39"/>
    <p:sldId id="1071" r:id="rId40"/>
    <p:sldId id="1195" r:id="rId41"/>
    <p:sldId id="1070" r:id="rId42"/>
    <p:sldId id="840" r:id="rId43"/>
    <p:sldId id="1068" r:id="rId44"/>
    <p:sldId id="1069" r:id="rId45"/>
    <p:sldId id="893" r:id="rId46"/>
    <p:sldId id="289" r:id="rId47"/>
    <p:sldId id="730" r:id="rId48"/>
    <p:sldId id="1054" r:id="rId49"/>
    <p:sldId id="994" r:id="rId50"/>
    <p:sldId id="996" r:id="rId51"/>
    <p:sldId id="830" r:id="rId52"/>
    <p:sldId id="481" r:id="rId53"/>
    <p:sldId id="290" r:id="rId54"/>
    <p:sldId id="1133" r:id="rId55"/>
    <p:sldId id="669" r:id="rId56"/>
    <p:sldId id="1079" r:id="rId57"/>
    <p:sldId id="1043" r:id="rId58"/>
    <p:sldId id="1083" r:id="rId59"/>
    <p:sldId id="1086" r:id="rId60"/>
    <p:sldId id="1080" r:id="rId61"/>
    <p:sldId id="1049" r:id="rId62"/>
    <p:sldId id="336" r:id="rId63"/>
    <p:sldId id="1084" r:id="rId64"/>
    <p:sldId id="295" r:id="rId65"/>
    <p:sldId id="501" r:id="rId66"/>
    <p:sldId id="539" r:id="rId67"/>
    <p:sldId id="1194" r:id="rId68"/>
    <p:sldId id="1114" r:id="rId69"/>
    <p:sldId id="654" r:id="rId70"/>
    <p:sldId id="659" r:id="rId71"/>
    <p:sldId id="655" r:id="rId72"/>
    <p:sldId id="656" r:id="rId73"/>
    <p:sldId id="1200" r:id="rId74"/>
    <p:sldId id="1115" r:id="rId75"/>
    <p:sldId id="533" r:id="rId76"/>
    <p:sldId id="756" r:id="rId77"/>
    <p:sldId id="1001" r:id="rId78"/>
    <p:sldId id="786" r:id="rId79"/>
    <p:sldId id="546" r:id="rId80"/>
    <p:sldId id="536" r:id="rId81"/>
    <p:sldId id="1201" r:id="rId82"/>
    <p:sldId id="1150" r:id="rId83"/>
    <p:sldId id="1153" r:id="rId84"/>
    <p:sldId id="1154" r:id="rId85"/>
    <p:sldId id="1168" r:id="rId86"/>
    <p:sldId id="1169" r:id="rId87"/>
    <p:sldId id="1202" r:id="rId88"/>
    <p:sldId id="1116" r:id="rId89"/>
    <p:sldId id="388" r:id="rId90"/>
    <p:sldId id="312" r:id="rId91"/>
    <p:sldId id="380" r:id="rId92"/>
    <p:sldId id="747" r:id="rId93"/>
    <p:sldId id="313" r:id="rId94"/>
    <p:sldId id="1203" r:id="rId95"/>
    <p:sldId id="972" r:id="rId96"/>
    <p:sldId id="907" r:id="rId97"/>
    <p:sldId id="650" r:id="rId98"/>
    <p:sldId id="729" r:id="rId99"/>
    <p:sldId id="737" r:id="rId100"/>
    <p:sldId id="998" r:id="rId101"/>
    <p:sldId id="999" r:id="rId102"/>
    <p:sldId id="1000" r:id="rId103"/>
    <p:sldId id="904" r:id="rId104"/>
    <p:sldId id="1207" r:id="rId105"/>
    <p:sldId id="1130" r:id="rId106"/>
    <p:sldId id="1132" r:id="rId107"/>
    <p:sldId id="1005" r:id="rId108"/>
    <p:sldId id="1006" r:id="rId109"/>
    <p:sldId id="1205" r:id="rId110"/>
    <p:sldId id="492" r:id="rId111"/>
    <p:sldId id="335" r:id="rId112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85" autoAdjust="0"/>
    <p:restoredTop sz="96400"/>
  </p:normalViewPr>
  <p:slideViewPr>
    <p:cSldViewPr>
      <p:cViewPr varScale="1">
        <p:scale>
          <a:sx n="111" d="100"/>
          <a:sy n="111" d="100"/>
        </p:scale>
        <p:origin x="312" y="20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42734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59683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3701136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7679646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266806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hedgefundtrader.com/store/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“Invasion Fears”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Incline Village,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February 16, 2022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BA55B7-7217-CA46-8CA3-A27D4D20D6B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593" y="1447800"/>
            <a:ext cx="5226813" cy="3429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February 2 2022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30159645-DE11-F444-ADA5-4E7EC7775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061447"/>
            <a:ext cx="10210800" cy="567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359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4565A61-E789-0D4F-B3C8-CB0786F3D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5400"/>
            <a:ext cx="7023100" cy="53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C6E7F30-ACCA-BC40-9DCF-15DE7AE0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19200"/>
            <a:ext cx="7067550" cy="52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398405B-D94F-8544-84A1-ABEEB391A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219200"/>
            <a:ext cx="7366000" cy="549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(COPX)-Uptrend Resumes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Copper Unions Vote to Strike in Chile</a:t>
            </a:r>
            <a:r>
              <a:rPr lang="en-US" sz="1800" dirty="0"/>
              <a:t>, cutting off 33% of the global supply </a:t>
            </a:r>
            <a:endParaRPr lang="en-US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67331D5-6644-C840-81FF-72E14F175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875" y="1529354"/>
            <a:ext cx="6826250" cy="506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bird, ground&#10;&#10;Description automatically generated">
            <a:extLst>
              <a:ext uri="{FF2B5EF4-FFF2-40B4-BE49-F238E27FC236}">
                <a16:creationId xmlns:a16="http://schemas.microsoft.com/office/drawing/2014/main" id="{311FF8D3-FDD0-5944-9F80-C1190B4C26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2061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/>
          <a:p>
            <a:r>
              <a:rPr lang="en-US" sz="2400" b="1" dirty="0"/>
              <a:t>Real Estate – Severe Shortage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65950"/>
            <a:ext cx="10668000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January Housing Sentiment Hits 20-Month Low</a:t>
            </a:r>
            <a:r>
              <a:rPr lang="en-US" sz="1800" dirty="0"/>
              <a:t>, with affordability hitting a 25-year low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Foreclosures are Soaring</a:t>
            </a:r>
            <a:r>
              <a:rPr lang="en-US" sz="1800" dirty="0"/>
              <a:t>, now that the pandemic relief is over. They were up 29% in January, double YOY levels.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*Soaring </a:t>
            </a:r>
            <a:r>
              <a:rPr lang="en-US" sz="1800" b="1" dirty="0">
                <a:solidFill>
                  <a:schemeClr val="tx1"/>
                </a:solidFill>
              </a:rPr>
              <a:t>lumber prices </a:t>
            </a:r>
            <a:r>
              <a:rPr lang="en-US" sz="1800" dirty="0">
                <a:solidFill>
                  <a:schemeClr val="tx1"/>
                </a:solidFill>
              </a:rPr>
              <a:t>return as a problem, triple pre pandemic prices, adding $19,000 to cost of new home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*Rising mortgage rates becoming a drag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S&amp;P Case Shiller Rockets 18.8%,</a:t>
            </a:r>
            <a:r>
              <a:rPr lang="en-US" sz="1800" dirty="0"/>
              <a:t> in November</a:t>
            </a:r>
            <a:br>
              <a:rPr lang="en-US" sz="1800" dirty="0"/>
            </a:br>
            <a:r>
              <a:rPr lang="en-US" sz="1800" dirty="0"/>
              <a:t> with its National Home Price Index</a:t>
            </a:r>
            <a:br>
              <a:rPr lang="en-US" sz="1800" dirty="0"/>
            </a:br>
            <a:r>
              <a:rPr lang="en-US" sz="1800" dirty="0"/>
              <a:t>The real estate boom is years away from a peak.</a:t>
            </a: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603C5A-0797-634F-AE7D-2D996ABDD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3607311"/>
            <a:ext cx="5257800" cy="295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</a:t>
            </a:r>
            <a:br>
              <a:rPr lang="en-US" dirty="0"/>
            </a:br>
            <a:r>
              <a:rPr lang="en-US" b="1" i="1" dirty="0"/>
              <a:t>S&amp;P Case Shiller Rockets 18.8%,</a:t>
            </a:r>
            <a:r>
              <a:rPr lang="en-US" dirty="0"/>
              <a:t> in November with its National Home Price Index</a:t>
            </a:r>
            <a:br>
              <a:rPr lang="en-US" dirty="0"/>
            </a:br>
            <a:r>
              <a:rPr lang="en-US" dirty="0"/>
              <a:t> Phoenix 32.2%, Tampa (29%), and Miami (26.6%) were the big gainers</a:t>
            </a:r>
            <a:br>
              <a:rPr lang="en-US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C17D1-9079-1946-93A9-3DEDCE8D1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90268"/>
            <a:ext cx="9169400" cy="47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2.70% yielding cell phone tower REIT</a:t>
            </a: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35834A04-3452-AF4C-B469-8E3C65E9F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371917"/>
            <a:ext cx="7175500" cy="535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73A4F58-5185-1348-86D1-27D613A96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391313"/>
            <a:ext cx="7061200" cy="510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C4934-F34F-A041-860B-092E05CD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E98E2-29C6-EF4F-9322-E47CF75F6A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, sky, sunset, sun&#10;&#10;Description automatically generated">
            <a:extLst>
              <a:ext uri="{FF2B5EF4-FFF2-40B4-BE49-F238E27FC236}">
                <a16:creationId xmlns:a16="http://schemas.microsoft.com/office/drawing/2014/main" id="{5C8FC095-EF1E-844B-8FBC-CA09BAE964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56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February 16 2022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DB72C5AB-5F9D-E744-B36B-37DFE53DB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105308"/>
            <a:ext cx="8927504" cy="549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sell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– 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March 2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Incline Village,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in a space suit&#10;&#10;Description automatically generated with medium confidence">
            <a:extLst>
              <a:ext uri="{FF2B5EF4-FFF2-40B4-BE49-F238E27FC236}">
                <a16:creationId xmlns:a16="http://schemas.microsoft.com/office/drawing/2014/main" id="{81662DFC-2113-EF45-8C7F-A0B7792B3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1075559"/>
            <a:ext cx="5181600" cy="3441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E5B97-034F-1D4B-8CC1-B09A55D50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1EA89-ADDF-7643-B217-3C1B2E153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39F0DEDE-8D92-D94F-8BF9-6489AB9B9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" y="457200"/>
            <a:ext cx="110617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25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Mixed Messages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1CD650-7928-2A4A-A759-A809FC49E4BE}"/>
              </a:ext>
            </a:extLst>
          </p:cNvPr>
          <p:cNvSpPr/>
          <p:nvPr/>
        </p:nvSpPr>
        <p:spPr>
          <a:xfrm>
            <a:off x="609600" y="1447801"/>
            <a:ext cx="9683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 dirty="0"/>
            </a:br>
            <a:br>
              <a:rPr lang="en-US" sz="2000" dirty="0"/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2266"/>
            <a:ext cx="10972800" cy="5232334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The Nonfarm Payroll Report Comes in Hot</a:t>
            </a:r>
            <a:r>
              <a:rPr lang="en-US" sz="1800" dirty="0"/>
              <a:t>, at 467,000 when many were expecting negative numbers due to omicron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 </a:t>
            </a:r>
            <a:r>
              <a:rPr lang="en-US" sz="1800" b="1" dirty="0"/>
              <a:t>Headline Unemployment Rate</a:t>
            </a:r>
            <a:r>
              <a:rPr lang="en-US" sz="1800" dirty="0"/>
              <a:t> rose to 4.0%.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Core CPI Comes in Hot at 7.5%,</a:t>
            </a:r>
            <a:r>
              <a:rPr lang="en-US" sz="1800" dirty="0"/>
              <a:t> the highest since 1982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Fed Now Pushing a Half Point Hike</a:t>
            </a:r>
            <a:r>
              <a:rPr lang="en-US" sz="1800" dirty="0"/>
              <a:t>, tanking the markets,</a:t>
            </a:r>
            <a:br>
              <a:rPr lang="en-US" sz="1800" dirty="0"/>
            </a:br>
            <a:r>
              <a:rPr lang="en-US" sz="1800" dirty="0"/>
              <a:t> and could deliver 100 basis points by July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Consumer Sentiment Dives</a:t>
            </a:r>
            <a:r>
              <a:rPr lang="en-US" sz="1800" dirty="0"/>
              <a:t>, from 67 to 61.7,</a:t>
            </a:r>
            <a:br>
              <a:rPr lang="en-US" sz="1800" dirty="0"/>
            </a:br>
            <a:r>
              <a:rPr lang="en-US" sz="1800" dirty="0"/>
              <a:t> according to the University of Michigan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Wholesale Prices </a:t>
            </a:r>
            <a:r>
              <a:rPr lang="en-US" sz="1800" dirty="0"/>
              <a:t>Rocket 1% in January and</a:t>
            </a:r>
            <a:br>
              <a:rPr lang="en-US" sz="1800" dirty="0"/>
            </a:br>
            <a:r>
              <a:rPr lang="en-US" sz="1800" dirty="0"/>
              <a:t> are up a nosebleed 9.7% YOY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AF5875-D8CB-884A-AC49-D741B0E20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3616991"/>
            <a:ext cx="44577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Buy Territory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7" name="Picture 6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F7BA22EA-D8D9-0C40-98B0-A2DB4A546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828800"/>
            <a:ext cx="8229600" cy="443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From Extreme “BUY” to Neutral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10058400" y="1905049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10287000" y="4569468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5B2C8018-730E-294F-980F-8F4A4829D183}"/>
              </a:ext>
            </a:extLst>
          </p:cNvPr>
          <p:cNvSpPr/>
          <p:nvPr/>
        </p:nvSpPr>
        <p:spPr>
          <a:xfrm>
            <a:off x="9978486" y="3277965"/>
            <a:ext cx="1569528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Do </a:t>
            </a:r>
            <a:br>
              <a:rPr lang="en-US" sz="1800" dirty="0"/>
            </a:br>
            <a:r>
              <a:rPr lang="en-US" sz="1800" dirty="0"/>
              <a:t>Nothing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284F9F0F-E892-2649-83AE-8A4B10AA3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86" y="1676400"/>
            <a:ext cx="9160414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</a:t>
            </a:r>
            <a:r>
              <a:rPr lang="en-US" sz="2800" b="1"/>
              <a:t>– Falling</a:t>
            </a:r>
            <a:br>
              <a:rPr lang="en-US" sz="2800" b="1" dirty="0"/>
            </a:br>
            <a:r>
              <a:rPr lang="en-US" sz="2400" dirty="0">
                <a:solidFill>
                  <a:srgbClr val="00A64B"/>
                </a:solidFill>
              </a:rPr>
              <a:t> 223,000 </a:t>
            </a:r>
            <a:r>
              <a:rPr lang="en-US" sz="2400">
                <a:solidFill>
                  <a:srgbClr val="00A64B"/>
                </a:solidFill>
              </a:rPr>
              <a:t>– 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F898D357-660A-1E4D-998B-AE6A54F18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11" y="1557165"/>
            <a:ext cx="9971978" cy="502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1D15029-1FDA-7C41-8481-CF6FDE49D2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125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Invasion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Dow Dives Nearly $1,600 points in 3 days on Russian invasion fears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Goldman Sachs Chops 2022 Market Forecast</a:t>
            </a:r>
            <a:r>
              <a:rPr lang="en-US" sz="1800" dirty="0">
                <a:solidFill>
                  <a:schemeClr val="tx1"/>
                </a:solidFill>
              </a:rPr>
              <a:t>, taking the S&amp;P 500 goal from $5,100 down to $4,900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Facebook </a:t>
            </a:r>
            <a:r>
              <a:rPr lang="en-US" sz="1800" dirty="0">
                <a:solidFill>
                  <a:schemeClr val="tx1"/>
                </a:solidFill>
              </a:rPr>
              <a:t>Crashes 30% on Huge Earnings Miss, in Q4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NVIDIA Cancels ARM Purchase</a:t>
            </a:r>
            <a:r>
              <a:rPr lang="en-US" sz="1800" dirty="0">
                <a:solidFill>
                  <a:schemeClr val="tx1"/>
                </a:solidFill>
              </a:rPr>
              <a:t>, ending its $66 billion attempt to buy market share </a:t>
            </a:r>
            <a:br>
              <a:rPr lang="en-US" sz="1800" i="1" dirty="0">
                <a:solidFill>
                  <a:srgbClr val="FF0000"/>
                </a:solidFill>
              </a:rPr>
            </a:br>
            <a:br>
              <a:rPr lang="en-US" sz="1800" i="1" dirty="0">
                <a:solidFill>
                  <a:srgbClr val="FF0000"/>
                </a:solidFill>
              </a:rPr>
            </a:br>
            <a:r>
              <a:rPr lang="en-US" sz="1800" i="1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Stocks to Fall Another 10%,</a:t>
            </a:r>
            <a:r>
              <a:rPr lang="en-US" sz="1800" dirty="0">
                <a:solidFill>
                  <a:schemeClr val="tx1"/>
                </a:solidFill>
              </a:rPr>
              <a:t> says Wharton Prof Jeremy Siegel,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who has been uncannily accurate for the past decade.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Volatility</a:t>
            </a:r>
            <a:r>
              <a:rPr lang="en-US" sz="1800" dirty="0">
                <a:solidFill>
                  <a:schemeClr val="tx1"/>
                </a:solidFill>
              </a:rPr>
              <a:t> to remain high, a money maker for </a:t>
            </a:r>
            <a:r>
              <a:rPr lang="en-US" sz="1800" b="1" dirty="0">
                <a:solidFill>
                  <a:schemeClr val="tx1"/>
                </a:solidFill>
              </a:rPr>
              <a:t>Mad Hedge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</a:t>
            </a:r>
            <a:r>
              <a:rPr lang="en-US" sz="1800" dirty="0"/>
              <a:t>George Soros Buys into </a:t>
            </a:r>
            <a:r>
              <a:rPr lang="en-US" sz="1800" b="1" i="1" dirty="0"/>
              <a:t>Rivian</a:t>
            </a:r>
            <a:br>
              <a:rPr lang="en-US" sz="1800" b="1" i="1" dirty="0"/>
            </a:br>
            <a:br>
              <a:rPr lang="en-US" sz="1800" b="1" i="1" dirty="0"/>
            </a:br>
            <a:r>
              <a:rPr lang="en-US" sz="1800" b="1" i="1" dirty="0"/>
              <a:t>*Look for terrible H1 and strong H2 scenario to continue</a:t>
            </a: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1F025E-6FF6-0748-B838-9B7B16678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3825240"/>
            <a:ext cx="4800600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Year End Melt Up!</a:t>
            </a: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2/$465-$475 bear put spread, long 3/$470-$480 bear put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2/$410-$420 bull call spread,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2/$480-$500 bear put spread, Took profits on long 10/$410-$420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182100" y="4349567"/>
            <a:ext cx="2362200" cy="13592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425</a:t>
            </a:r>
            <a:br>
              <a:rPr lang="en-US" sz="2000" dirty="0"/>
            </a:br>
            <a:r>
              <a:rPr lang="en-US" sz="2000" dirty="0"/>
              <a:t>Down</a:t>
            </a:r>
            <a:br>
              <a:rPr lang="en-US" sz="2000" dirty="0"/>
            </a:br>
            <a:r>
              <a:rPr lang="en-US" sz="2000" dirty="0"/>
              <a:t>13.5%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4572" y="831230"/>
            <a:ext cx="1674141" cy="167414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2E56D6-FBAE-9E47-970D-3EAD4053AAF3}"/>
              </a:ext>
            </a:extLst>
          </p:cNvPr>
          <p:cNvCxnSpPr>
            <a:cxnSpLocks/>
          </p:cNvCxnSpPr>
          <p:nvPr/>
        </p:nvCxnSpPr>
        <p:spPr>
          <a:xfrm>
            <a:off x="6079839" y="2842421"/>
            <a:ext cx="624401" cy="39145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783AEFA-B436-2A42-9F8D-2382F4AF6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399" y="2158662"/>
            <a:ext cx="5667043" cy="429076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828800" y="5029200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64764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B7536FF9-F18B-C942-9629-40E550FE1F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304" y="0"/>
            <a:ext cx="86853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48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BD4F1FE-5A3E-434F-A16F-56A4EFDE3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600200"/>
            <a:ext cx="5981700" cy="455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Dying a Slow Death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classic summer market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97CF8CC-A40E-B24E-B794-BE2D2FA5B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0"/>
            <a:ext cx="6692900" cy="50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5AC743E-78AB-EA4C-B690-4D564329A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71600"/>
            <a:ext cx="6652164" cy="496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231A729-4BF3-154E-99E0-EE97BAC7E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5400"/>
            <a:ext cx="68291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EA806DB-E946-0C44-B282-B7CD4F11D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649762"/>
            <a:ext cx="6388100" cy="475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CD50831-6762-8540-A375-FDD0CD356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35220"/>
            <a:ext cx="6546850" cy="49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C9CE81E-AF43-BD48-9E96-80B06966932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94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2/$340-$350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12/$220-$230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D30B589-72A7-344B-AE85-E3D89C3DD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2167418"/>
            <a:ext cx="5962650" cy="443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Changes Name to “Meta”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D45F52A-9E10-324F-8AED-08D8AFF7C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600200"/>
            <a:ext cx="6679631" cy="500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14.59%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+0.61%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+8.07%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MTD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+9.36%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+20.60%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1.03%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+15.67%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+8.91%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-11.79%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+0.71%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YTD +22.66%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-3.8%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+535.22%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44.05%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12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br>
              <a:rPr lang="en-US" sz="1800" dirty="0"/>
            </a:br>
            <a:r>
              <a:rPr lang="en-US" b="1" i="1" dirty="0"/>
              <a:t>Apple Blows it Away</a:t>
            </a:r>
            <a:r>
              <a:rPr lang="en-US" dirty="0"/>
              <a:t>, with Q4 revenues of an eye popping $124 billion, up 11% YOY. Some $27 billion in dividends and share buy backs was returned to shareholders.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B77EBD1-405A-434F-AD99-4F266DA9F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225" y="1676400"/>
            <a:ext cx="6559550" cy="494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15% of search is travel related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6EA09BC-3252-9F4E-9C7A-4BFB23FA7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761150"/>
            <a:ext cx="6165850" cy="463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8179DF1-CD8A-484D-B50D-7780CC92D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5400"/>
            <a:ext cx="6762750" cy="511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 -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1" dirty="0"/>
              <a:t>Cancels Pinterest Buy</a:t>
            </a:r>
            <a:r>
              <a:rPr lang="en-US" sz="24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3493724-F9AA-654C-9FCB-124225509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0"/>
            <a:ext cx="6851650" cy="516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8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 –Aiming for 1.5 million cars in 2022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2/$600-$650 call spread</a:t>
            </a: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6A7BCDEA-1389-8D4F-88B8-D49931055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050" y="1371600"/>
            <a:ext cx="7073900" cy="515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sz="1800" b="1" i="1" dirty="0"/>
              <a:t> </a:t>
            </a:r>
            <a:r>
              <a:rPr lang="en-US" sz="1800" dirty="0"/>
              <a:t>Semiconductor Shortage Slows Auto Industry,</a:t>
            </a:r>
            <a:br>
              <a:rPr lang="en-US" sz="1800" dirty="0"/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1FA289C-98A8-2049-9DBB-CF3D32C03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335578"/>
            <a:ext cx="6750050" cy="504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DAAFF67-1081-2E46-AFB1-55D807204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775" y="1371600"/>
            <a:ext cx="7156450" cy="527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A726FFF-8D8A-E844-A3DF-ED5BEBC02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752600"/>
            <a:ext cx="6261100" cy="470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97D3852-FDB1-0F4A-B690-9EFAF00A7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675015"/>
            <a:ext cx="6737350" cy="497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D95E687-7841-CD48-8724-1134AE34D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47800"/>
            <a:ext cx="6927850" cy="513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/>
            </a:br>
            <a:r>
              <a:rPr lang="en-US" sz="2000" b="1" dirty="0"/>
              <a:t>4</a:t>
            </a:r>
            <a:r>
              <a:rPr lang="en-US" sz="2000" b="1"/>
              <a:t>0</a:t>
            </a:r>
            <a:r>
              <a:rPr lang="en-US" sz="2000" b="1" dirty="0"/>
              <a:t>% Long</a:t>
            </a:r>
            <a:r>
              <a:rPr lang="en-US" sz="2000" b="1"/>
              <a:t>, 50</a:t>
            </a:r>
            <a:r>
              <a:rPr lang="en-US" sz="2000" b="1" dirty="0"/>
              <a:t>% short, 10% cash</a:t>
            </a:r>
            <a:br>
              <a:rPr lang="en-US" sz="2000" b="1" dirty="0"/>
            </a:br>
            <a:r>
              <a:rPr lang="en-US" sz="2000" b="1" dirty="0"/>
              <a:t>Long Term Bull Market</a:t>
            </a:r>
            <a:br>
              <a:rPr lang="en-US" sz="2000" b="1" dirty="0"/>
            </a:b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26.08%</a:t>
            </a:r>
          </a:p>
        </p:txBody>
      </p:sp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E1F943CD-2144-3C4F-830F-B0B2471D8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464" y="3033452"/>
            <a:ext cx="3297454" cy="324301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C44D97B-AD2A-E844-9145-F321BC924C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030008"/>
              </p:ext>
            </p:extLst>
          </p:nvPr>
        </p:nvGraphicFramePr>
        <p:xfrm>
          <a:off x="1174750" y="1744936"/>
          <a:ext cx="3481510" cy="4558259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2710971">
                  <a:extLst>
                    <a:ext uri="{9D8B030D-6E8A-4147-A177-3AD203B41FA5}">
                      <a16:colId xmlns:a16="http://schemas.microsoft.com/office/drawing/2014/main" val="980397993"/>
                    </a:ext>
                  </a:extLst>
                </a:gridCol>
                <a:gridCol w="770539">
                  <a:extLst>
                    <a:ext uri="{9D8B030D-6E8A-4147-A177-3AD203B41FA5}">
                      <a16:colId xmlns:a16="http://schemas.microsoft.com/office/drawing/2014/main" val="3890945506"/>
                    </a:ext>
                  </a:extLst>
                </a:gridCol>
              </a:tblGrid>
              <a:tr h="203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sng" strike="noStrike">
                          <a:effectLst/>
                        </a:rPr>
                        <a:t>Risk On</a:t>
                      </a:r>
                      <a:endParaRPr lang="en-US" sz="1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extLst>
                  <a:ext uri="{0D108BD9-81ED-4DB2-BD59-A6C34878D82A}">
                    <a16:rowId xmlns:a16="http://schemas.microsoft.com/office/drawing/2014/main" val="3189748149"/>
                  </a:ext>
                </a:extLst>
              </a:tr>
              <a:tr h="203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World is Getting Better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extLst>
                  <a:ext uri="{0D108BD9-81ED-4DB2-BD59-A6C34878D82A}">
                    <a16:rowId xmlns:a16="http://schemas.microsoft.com/office/drawing/2014/main" val="1967256243"/>
                  </a:ext>
                </a:extLst>
              </a:tr>
              <a:tr h="203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extLst>
                  <a:ext uri="{0D108BD9-81ED-4DB2-BD59-A6C34878D82A}">
                    <a16:rowId xmlns:a16="http://schemas.microsoft.com/office/drawing/2014/main" val="2238494301"/>
                  </a:ext>
                </a:extLst>
              </a:tr>
              <a:tr h="203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(TLT) 2/$149-$152 put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extLst>
                  <a:ext uri="{0D108BD9-81ED-4DB2-BD59-A6C34878D82A}">
                    <a16:rowId xmlns:a16="http://schemas.microsoft.com/office/drawing/2014/main" val="1809877930"/>
                  </a:ext>
                </a:extLst>
              </a:tr>
              <a:tr h="203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(TLT) 2/$147-$150 put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extLst>
                  <a:ext uri="{0D108BD9-81ED-4DB2-BD59-A6C34878D82A}">
                    <a16:rowId xmlns:a16="http://schemas.microsoft.com/office/drawing/2014/main" val="2669040516"/>
                  </a:ext>
                </a:extLst>
              </a:tr>
              <a:tr h="203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(BRKB) 2/$270-$280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extLst>
                  <a:ext uri="{0D108BD9-81ED-4DB2-BD59-A6C34878D82A}">
                    <a16:rowId xmlns:a16="http://schemas.microsoft.com/office/drawing/2014/main" val="2636336164"/>
                  </a:ext>
                </a:extLst>
              </a:tr>
              <a:tr h="203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(TSLA) 2/$600-$650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extLst>
                  <a:ext uri="{0D108BD9-81ED-4DB2-BD59-A6C34878D82A}">
                    <a16:rowId xmlns:a16="http://schemas.microsoft.com/office/drawing/2014/main" val="1632702796"/>
                  </a:ext>
                </a:extLst>
              </a:tr>
              <a:tr h="203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extLst>
                  <a:ext uri="{0D108BD9-81ED-4DB2-BD59-A6C34878D82A}">
                    <a16:rowId xmlns:a16="http://schemas.microsoft.com/office/drawing/2014/main" val="1933848843"/>
                  </a:ext>
                </a:extLst>
              </a:tr>
              <a:tr h="203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sng" strike="noStrike">
                          <a:effectLst/>
                        </a:rPr>
                        <a:t>Risk Off</a:t>
                      </a:r>
                      <a:endParaRPr lang="en-US" sz="13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extLst>
                  <a:ext uri="{0D108BD9-81ED-4DB2-BD59-A6C34878D82A}">
                    <a16:rowId xmlns:a16="http://schemas.microsoft.com/office/drawing/2014/main" val="2609316169"/>
                  </a:ext>
                </a:extLst>
              </a:tr>
              <a:tr h="203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World is Getting Worse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extLst>
                  <a:ext uri="{0D108BD9-81ED-4DB2-BD59-A6C34878D82A}">
                    <a16:rowId xmlns:a16="http://schemas.microsoft.com/office/drawing/2014/main" val="393832172"/>
                  </a:ext>
                </a:extLst>
              </a:tr>
              <a:tr h="2039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extLst>
                  <a:ext uri="{0D108BD9-81ED-4DB2-BD59-A6C34878D82A}">
                    <a16:rowId xmlns:a16="http://schemas.microsoft.com/office/drawing/2014/main" val="1922761919"/>
                  </a:ext>
                </a:extLst>
              </a:tr>
              <a:tr h="203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(MSFT) 2/$340-$350 puts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extLst>
                  <a:ext uri="{0D108BD9-81ED-4DB2-BD59-A6C34878D82A}">
                    <a16:rowId xmlns:a16="http://schemas.microsoft.com/office/drawing/2014/main" val="1998621666"/>
                  </a:ext>
                </a:extLst>
              </a:tr>
              <a:tr h="203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(SPY) 2/$465-$475 put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extLst>
                  <a:ext uri="{0D108BD9-81ED-4DB2-BD59-A6C34878D82A}">
                    <a16:rowId xmlns:a16="http://schemas.microsoft.com/office/drawing/2014/main" val="3177648350"/>
                  </a:ext>
                </a:extLst>
              </a:tr>
              <a:tr h="203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(SPY) 3/$470-$480 put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extLst>
                  <a:ext uri="{0D108BD9-81ED-4DB2-BD59-A6C34878D82A}">
                    <a16:rowId xmlns:a16="http://schemas.microsoft.com/office/drawing/2014/main" val="3260093704"/>
                  </a:ext>
                </a:extLst>
              </a:tr>
              <a:tr h="203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(AMZN) 2/$3400-$3500 put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extLst>
                  <a:ext uri="{0D108BD9-81ED-4DB2-BD59-A6C34878D82A}">
                    <a16:rowId xmlns:a16="http://schemas.microsoft.com/office/drawing/2014/main" val="703815320"/>
                  </a:ext>
                </a:extLst>
              </a:tr>
              <a:tr h="203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(TLT) 2/$127-$130 call spread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-10.00%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extLst>
                  <a:ext uri="{0D108BD9-81ED-4DB2-BD59-A6C34878D82A}">
                    <a16:rowId xmlns:a16="http://schemas.microsoft.com/office/drawing/2014/main" val="3227194640"/>
                  </a:ext>
                </a:extLst>
              </a:tr>
              <a:tr h="20391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 </a:t>
                      </a:r>
                      <a:endParaRPr lang="en-US" sz="13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extLst>
                  <a:ext uri="{0D108BD9-81ED-4DB2-BD59-A6C34878D82A}">
                    <a16:rowId xmlns:a16="http://schemas.microsoft.com/office/drawing/2014/main" val="3341680329"/>
                  </a:ext>
                </a:extLst>
              </a:tr>
              <a:tr h="211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extLst>
                  <a:ext uri="{0D108BD9-81ED-4DB2-BD59-A6C34878D82A}">
                    <a16:rowId xmlns:a16="http://schemas.microsoft.com/office/drawing/2014/main" val="4282463374"/>
                  </a:ext>
                </a:extLst>
              </a:tr>
              <a:tr h="211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 Net Position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extLst>
                  <a:ext uri="{0D108BD9-81ED-4DB2-BD59-A6C34878D82A}">
                    <a16:rowId xmlns:a16="http://schemas.microsoft.com/office/drawing/2014/main" val="39135910"/>
                  </a:ext>
                </a:extLst>
              </a:tr>
              <a:tr h="211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extLst>
                  <a:ext uri="{0D108BD9-81ED-4DB2-BD59-A6C34878D82A}">
                    <a16:rowId xmlns:a16="http://schemas.microsoft.com/office/drawing/2014/main" val="528288190"/>
                  </a:ext>
                </a:extLst>
              </a:tr>
              <a:tr h="211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extLst>
                  <a:ext uri="{0D108BD9-81ED-4DB2-BD59-A6C34878D82A}">
                    <a16:rowId xmlns:a16="http://schemas.microsoft.com/office/drawing/2014/main" val="2774785839"/>
                  </a:ext>
                </a:extLst>
              </a:tr>
              <a:tr h="2118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 Aggregate Position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90.00%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4974" marR="4974" marT="4974" marB="0" anchor="b"/>
                </a:tc>
                <a:extLst>
                  <a:ext uri="{0D108BD9-81ED-4DB2-BD59-A6C34878D82A}">
                    <a16:rowId xmlns:a16="http://schemas.microsoft.com/office/drawing/2014/main" val="812905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00792AE-0041-9A40-9F5A-3F3B81B9B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676400"/>
            <a:ext cx="6851650" cy="503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year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–LEAP Candidate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Slapped by FAA Banning Self-Certification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319B4A9-58AA-BA4C-A5E6-606CE898F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2177934"/>
            <a:ext cx="5943600" cy="447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 profits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2D66291-637B-3B45-A3F6-69004469A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7275" y="1600200"/>
            <a:ext cx="6851650" cy="50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8DBE783-7B2B-E748-A412-0A37C8E92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905000"/>
            <a:ext cx="6140450" cy="46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88211D6-B45E-EE40-8133-C1B410997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950" y="1905000"/>
            <a:ext cx="6337300" cy="476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856583A-4C71-6142-8F20-7B9F17AD9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547899"/>
            <a:ext cx="6731000" cy="50482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Drag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9D75276-4EA3-934A-AF17-6132FA1A0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95400"/>
            <a:ext cx="6584950" cy="492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70D6594-9643-AD43-87BF-ABCA0C43C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0" y="1867506"/>
            <a:ext cx="6350000" cy="475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C31BF45-C4F7-3447-B5BE-7BB70778B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100" y="1715005"/>
            <a:ext cx="6527800" cy="49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D10A79C-B1A7-CE48-B298-0F81A259E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63" y="228600"/>
            <a:ext cx="11493737" cy="628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Punished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6566F5F-78F4-E445-955E-FE911805F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425" y="1676400"/>
            <a:ext cx="6153150" cy="453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B3944BE-F15F-7E43-A7E7-C2F189F170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075" y="990600"/>
            <a:ext cx="7181850" cy="539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1EFA5A7-3497-8449-B597-2B9BD864E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306260"/>
            <a:ext cx="7112000" cy="529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D521432-1A31-2A47-92A5-82CC6682A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905000"/>
            <a:ext cx="5480660" cy="4133850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D2806EC-901F-9A48-A699-55B95E536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324" y="1952975"/>
            <a:ext cx="5480660" cy="410665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3424E8C-479C-E94F-BE03-3A9E3FAC1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89650"/>
            <a:ext cx="6877050" cy="526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7AD9424-41A3-5943-BF2E-64B38CBB1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701207"/>
            <a:ext cx="6413500" cy="479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Doubled Dividend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11/$95-$98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2/$55-$60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ABA3976-4329-9545-A2E2-64861C1EA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081591"/>
            <a:ext cx="5835650" cy="439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Life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12/$148-$152.50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8/$140-$145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7/$140-$145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027ADFB-8052-284B-A83E-49871F9AC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275" y="2133600"/>
            <a:ext cx="5759450" cy="436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12/$39-$42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11/$43-$45 call spread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 11/$37-$40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F6A5E01-369E-F846-B754-06CCF194C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350" y="2133600"/>
            <a:ext cx="6083300" cy="452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3B0D32-AC15-0A4C-9182-20A337FC9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828800"/>
            <a:ext cx="5892800" cy="446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12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76366DE-3EC3-2D44-8123-024D568C2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74" y="228602"/>
            <a:ext cx="12083852" cy="624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D08209-B7A1-2846-B558-6031CAC80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133600"/>
            <a:ext cx="5048849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5/$220-$225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5/$195-$205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EB82E0-9A73-124C-9204-42B8D37FB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892300"/>
            <a:ext cx="6055264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EF028D-88D3-3740-910F-9051F658B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17567"/>
            <a:ext cx="6558472" cy="49657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050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long 2/$270-$280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7A2DA4-91FE-984F-B9F5-72BB34A94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752600"/>
            <a:ext cx="6426200" cy="486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5B98C6-EAEF-6143-8281-E368E0E3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284" y="977900"/>
            <a:ext cx="7464245" cy="5651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A2346F-3C3F-4F40-ACB1-F3966E921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302327"/>
            <a:ext cx="6197600" cy="469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BDCBF5-79CE-F04C-9832-4811DB9D2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155469"/>
            <a:ext cx="7061679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4A49C-5361-D34D-B571-9AC44C4BE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01EC0-ADA7-4544-96D6-1254E5F4F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itting at a table with food and drinks&#10;&#10;Description automatically generated with low confidence">
            <a:extLst>
              <a:ext uri="{FF2B5EF4-FFF2-40B4-BE49-F238E27FC236}">
                <a16:creationId xmlns:a16="http://schemas.microsoft.com/office/drawing/2014/main" id="{83E37A3E-951E-F74B-A681-EE713AB5D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901" y="0"/>
            <a:ext cx="5150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366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The Bond Vigilantes are Back</a:t>
            </a:r>
            <a:r>
              <a:rPr lang="en-US" sz="1800" dirty="0"/>
              <a:t>, as the monetary tightening goes global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US National Debt Tops $30 Trillion</a:t>
            </a:r>
            <a:r>
              <a:rPr lang="en-US" sz="1800" dirty="0">
                <a:solidFill>
                  <a:schemeClr val="tx1"/>
                </a:solidFill>
              </a:rPr>
              <a:t>, the end result of 20 years of deficit spending.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*Interest rates hit new two year high taking ten –year US Treasury to 2.05%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*Is a half point rate hike in store for March. Next week’s inflation rate will tell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Real Yields Turn Positive</a:t>
            </a:r>
            <a:r>
              <a:rPr lang="en-US" sz="1800" dirty="0">
                <a:solidFill>
                  <a:schemeClr val="tx1"/>
                </a:solidFill>
              </a:rPr>
              <a:t>, for the first time in a decade,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at least for 30-year US treasury bonds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*Sell any six-point rally in the (TLT)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*In a year, yield on the ten-year US Treasury bond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will be at 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2.50% or higher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in 2020  to $105 by 2023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</a:t>
            </a:r>
            <a:r>
              <a:rPr lang="en-US" sz="2400" b="1" i="1" dirty="0"/>
              <a:t>Vigilantes are Back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E81AF0-2DC2-B644-B9AA-59F22FDB4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794288"/>
            <a:ext cx="4214283" cy="294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209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Breaking Down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2/$149-$152 put spread, long 2/$147-$150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long 3/$150-$153 put spread, Long 3/$127-$130 call spread</a:t>
            </a: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A7135C-9CC7-CD46-818A-231A727AD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905000"/>
            <a:ext cx="6045086" cy="457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*Ukraine war prospects are the main driver now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breakout of peace will bring a rally, but not new highs</a:t>
            </a:r>
            <a:br>
              <a:rPr lang="en-US" sz="1800" b="1" dirty="0">
                <a:solidFill>
                  <a:srgbClr val="FF0000"/>
                </a:solidFill>
              </a:rPr>
            </a:b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first three Interest rate rises are in the market, but not the 9 that follow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*When the focus shifts back to interest rates stocks are in trouble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 core short in bonds will be key, but trade this too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*Omicron cases collapse, taking this drag off the market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over $30 is the ideal entry point for new positions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894066"/>
            <a:ext cx="3519740" cy="27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2.05%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A7F0B9-B7C7-BE46-9F73-B9D39BC57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96" y="1144155"/>
            <a:ext cx="7200608" cy="545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4.75%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D807C9D-A469-1C4D-86D3-9ECDE170B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264" y="1267691"/>
            <a:ext cx="68194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7CB19F-129C-C04C-857A-09CF9E59D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309255"/>
            <a:ext cx="6731000" cy="509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outdoor, person&#10;&#10;Description automatically generated">
            <a:extLst>
              <a:ext uri="{FF2B5EF4-FFF2-40B4-BE49-F238E27FC236}">
                <a16:creationId xmlns:a16="http://schemas.microsoft.com/office/drawing/2014/main" id="{8F9BC3F3-FDF7-1243-98FA-FD58D11DF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45" y="0"/>
            <a:ext cx="9132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619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Flat Lining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*Soaring interest rates fail to give the buck a boost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*Ukraine crisis also fails to deliver a bid for the greenback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*All major currencies are flat-lining as capital pours into cash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*Currency with the fastest appreciating interest rates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usually does best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*Long-term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fundamentals are still poor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dollar short could be the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ten-year trade, but not yet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*Stand aside from forex for now, there are getting fish to fry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B2BEB1-876D-DC42-A3C0-D047A67B0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437" y="3352800"/>
            <a:ext cx="5015663" cy="305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BF03DB-7A86-E24F-925F-F401A3E30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51924"/>
            <a:ext cx="6959600" cy="526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9CFA3D-8877-E345-80CF-CE3164BEB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26391"/>
            <a:ext cx="7262962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8562AD-0C7C-0C40-832C-774126435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95895"/>
            <a:ext cx="6860396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8DC4DC-DE60-E847-9256-A9D6C35EE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429162"/>
            <a:ext cx="6731000" cy="509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734236A-9BBE-F141-ACFD-7546E35DA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447800"/>
            <a:ext cx="6568241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Explosive Growth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838200"/>
            <a:ext cx="112776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*Omicron now dominating US economy, but cases have peaked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*Under fives vaccine out in delayed until April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*Fatalities are a fifth less that year ago peak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*Hospitalizations are 80% from the unvaccinated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*Pandemic is still going to zero by summer, book those cruises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*US cases top </a:t>
            </a:r>
            <a:r>
              <a:rPr lang="en-US" sz="2000" b="1" dirty="0">
                <a:solidFill>
                  <a:schemeClr val="tx1"/>
                </a:solidFill>
              </a:rPr>
              <a:t>80 million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b="1" dirty="0">
                <a:solidFill>
                  <a:schemeClr val="tx1"/>
                </a:solidFill>
              </a:rPr>
              <a:t>deaths topping 925,000 </a:t>
            </a:r>
            <a:r>
              <a:rPr lang="en-US" sz="2000" dirty="0">
                <a:solidFill>
                  <a:schemeClr val="tx1"/>
                </a:solidFill>
              </a:rPr>
              <a:t>and deaths are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back up to </a:t>
            </a:r>
            <a:r>
              <a:rPr lang="en-US" sz="2000" b="1" dirty="0">
                <a:solidFill>
                  <a:schemeClr val="tx1"/>
                </a:solidFill>
              </a:rPr>
              <a:t>2,000 a day</a:t>
            </a: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4653518"/>
            <a:ext cx="3433324" cy="1929843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0ABAA3D-773E-B14E-83EF-48CAD4FAAE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4762" y="2482349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25164E1-DBD7-6147-BA1A-604864F5B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875" y="1219200"/>
            <a:ext cx="7080250" cy="519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pink flowers&#10;&#10;Description automatically generated with medium confidence">
            <a:extLst>
              <a:ext uri="{FF2B5EF4-FFF2-40B4-BE49-F238E27FC236}">
                <a16:creationId xmlns:a16="http://schemas.microsoft.com/office/drawing/2014/main" id="{7C446A16-5C97-7B46-8667-8A0A3AB65B9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169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– Rising Rate Hit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Hedge Bitcoin Letter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https://www.madhedgefundtrader.com/store/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9372600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/>
              <a:t>Bitcoin Comes Back from the Dead</a:t>
            </a:r>
            <a:r>
              <a:rPr lang="en-US" sz="1800" dirty="0"/>
              <a:t>, rising 42% from the intraday January 24 low to $45,500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*There are still a lot of stale longs above, about a year’s worth, so be careful. </a:t>
            </a: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*Any noninterest bearing instrument gets punished when rates rise and crypto is no exception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*Omicron variant delivered a new mini recession and crypto has no place to hide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*Will this be a 50% correction or an 80% one, as in years past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*Long term “BUY” signal for Bitcoin still intact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</a:rPr>
              <a:t>Buy Bitcoin and Ethereum on the bigger dip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52130B-4F67-554A-A2C3-32DC3E4C3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4620017"/>
            <a:ext cx="2667000" cy="200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41599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($BTCUSD) – Finding a bid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536DD5D9-2093-804C-A20B-2EF0729B6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475" y="1141179"/>
            <a:ext cx="7131050" cy="533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283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Ethereum (ETHE)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251F864-37A6-9A48-ACB7-7CA2DD10B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1354975"/>
            <a:ext cx="6667500" cy="504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95461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52D9B02-6CC5-CF47-A4FD-EFF9B9E93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0" y="1219200"/>
            <a:ext cx="6832600" cy="509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17425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0896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Amplify Transformational Data Sharing ETF  (BLOK)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87FCA83-5589-B04E-87BB-3CE26556B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05072"/>
            <a:ext cx="7194550" cy="535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03983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273E8-E1A3-504E-87AC-9FEFDCE94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219D4D-B294-204C-8098-C05A9780FA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, several&#10;&#10;Description automatically generated">
            <a:extLst>
              <a:ext uri="{FF2B5EF4-FFF2-40B4-BE49-F238E27FC236}">
                <a16:creationId xmlns:a16="http://schemas.microsoft.com/office/drawing/2014/main" id="{5A7FCDD6-EFD5-F94C-8A11-94B87CF3F4D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939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 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762000" y="677707"/>
            <a:ext cx="103632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Oil Hits New Seven Year High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Inventories</a:t>
            </a:r>
            <a:r>
              <a:rPr lang="en-US" sz="1800" dirty="0">
                <a:solidFill>
                  <a:schemeClr val="tx1"/>
                </a:solidFill>
              </a:rPr>
              <a:t> hit 21-year low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*No new capital is entering the industry, crimping supplies as old fields play out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*A </a:t>
            </a:r>
            <a:r>
              <a:rPr lang="en-US" sz="1800" b="1" dirty="0">
                <a:solidFill>
                  <a:schemeClr val="tx1"/>
                </a:solidFill>
              </a:rPr>
              <a:t>Russian invasion </a:t>
            </a:r>
            <a:r>
              <a:rPr lang="en-US" sz="1800" dirty="0">
                <a:solidFill>
                  <a:schemeClr val="tx1"/>
                </a:solidFill>
              </a:rPr>
              <a:t>of the Ukraine would cause a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spike to $125 and that’s the point, since oil accounts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for 70% of Russian revenues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oil consumption hits 22 million b/d, a new all time high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</a:t>
            </a:r>
            <a:r>
              <a:rPr lang="en-US" sz="1800" b="1" dirty="0">
                <a:solidFill>
                  <a:schemeClr val="tx1"/>
                </a:solidFill>
              </a:rPr>
              <a:t>risk/reward </a:t>
            </a:r>
            <a:r>
              <a:rPr lang="en-US" sz="1800" dirty="0">
                <a:solidFill>
                  <a:schemeClr val="tx1"/>
                </a:solidFill>
              </a:rPr>
              <a:t>for a new oil trade here is terrible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Avoid all energy plays like the plague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it’s the new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buggy whip industry as the US de-carbonizes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8CBF4E-69BD-F045-995C-ECE206966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7838" y="4098614"/>
            <a:ext cx="4586963" cy="24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8212915-5998-8B4B-BB1C-3EAB26D1D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19200"/>
            <a:ext cx="6692900" cy="510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11353800" cy="5096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ACB54-BBCE-934D-B4DE-79730C871B84}"/>
              </a:ext>
            </a:extLst>
          </p:cNvPr>
          <p:cNvSpPr txBox="1"/>
          <p:nvPr/>
        </p:nvSpPr>
        <p:spPr>
          <a:xfrm>
            <a:off x="4495804" y="518433"/>
            <a:ext cx="3908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Bump on the Way to Zero</a:t>
            </a:r>
            <a:br>
              <a:rPr lang="en-US" sz="2400" b="1" dirty="0"/>
            </a:br>
            <a:endParaRPr lang="en-US" sz="2400" b="1" dirty="0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E6077A34-36AD-4442-A2E4-6A8005E21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7168"/>
            <a:ext cx="10744200" cy="595593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26B6A8-121F-8B4B-B83F-3EE52C8A7AF9}"/>
              </a:ext>
            </a:extLst>
          </p:cNvPr>
          <p:cNvCxnSpPr>
            <a:cxnSpLocks/>
          </p:cNvCxnSpPr>
          <p:nvPr/>
        </p:nvCxnSpPr>
        <p:spPr>
          <a:xfrm>
            <a:off x="10972800" y="4267200"/>
            <a:ext cx="762000" cy="12954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03D1657-D96A-9348-9111-DD8E915D6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0" y="50800"/>
            <a:ext cx="8940800" cy="6756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3BB2138-3725-7444-A4BA-DC0D0FD7B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81545"/>
            <a:ext cx="6915150" cy="521824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345D3F0-A44D-694D-8494-6627714D4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0"/>
            <a:ext cx="7073900" cy="534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41571AF-73FA-894F-9918-EBE7434D3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219200"/>
            <a:ext cx="6280150" cy="470350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5790B-8BEE-F643-9D30-0296910B4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B96AC1-9EE8-5D43-8233-270F40AF5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0BCC9725-1EC8-6845-AE48-901B0051216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041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Finally a Bid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*Gold Finally gets a bid off the back of the Ukraine crisis</a:t>
            </a: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*Biden naming the time and date of the invasion finally did it</a:t>
            </a: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*Lack of decent alternative trading opportunities is also a help</a:t>
            </a: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*Rising interest rates bode poorly for precious metals as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it raises the opportunity cost for non-yielding assets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*Bitcoin is clearly sucking capital out of precious metals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*Stay away until this plays out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*Silver is still the bigger and better long-term play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674AF8-416B-954D-94D7-A9C96FEECD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3755756"/>
            <a:ext cx="4230157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Meltdown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0F7F04-9E75-7649-8FF8-8C29E7100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0"/>
            <a:ext cx="6502400" cy="492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6B05448-73F4-BD46-B725-E44656855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66800"/>
            <a:ext cx="7086600" cy="544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9A3CE9F-B6E1-5743-87C5-D1E95102C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24000"/>
            <a:ext cx="6496050" cy="486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D609DBE-92C1-8349-8B20-3440D1300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447800"/>
            <a:ext cx="6705600" cy="49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40152</TotalTime>
  <Words>4067</Words>
  <Application>Microsoft Macintosh PowerPoint</Application>
  <PresentationFormat>Widescreen</PresentationFormat>
  <Paragraphs>173</Paragraphs>
  <Slides>111</Slides>
  <Notes>84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6" baseType="lpstr">
      <vt:lpstr>Arial</vt:lpstr>
      <vt:lpstr>Calibri</vt:lpstr>
      <vt:lpstr>Helvetica</vt:lpstr>
      <vt:lpstr>Times New Roman</vt:lpstr>
      <vt:lpstr>Office Theme</vt:lpstr>
      <vt:lpstr>   The Mad Hedge Fund Trader “Invasion Fears”   </vt:lpstr>
      <vt:lpstr>PowerPoint Presentation</vt:lpstr>
      <vt:lpstr>  Trade Alert Performance New All Time Highs!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Explosive Growth</vt:lpstr>
      <vt:lpstr>PowerPoint Presentation</vt:lpstr>
      <vt:lpstr>February 2 2022 Infection Rate </vt:lpstr>
      <vt:lpstr>February 16 2022 Infection Rate </vt:lpstr>
      <vt:lpstr>PowerPoint Presentation</vt:lpstr>
      <vt:lpstr>The Global Economy – Mixed Messages</vt:lpstr>
      <vt:lpstr>The Mad Hedge Profit Predictor Market Timing Index – Buy Territory An artificial intelligence driven algorithm that analyzes 30 different economic, technical, and momentum driven indicators </vt:lpstr>
      <vt:lpstr> The Mad Hedge Profit Predictor From Extreme “BUY” to Neutral </vt:lpstr>
      <vt:lpstr> Weekly Jobless Claims – Falling  223,000 –  </vt:lpstr>
      <vt:lpstr>PowerPoint Presentation</vt:lpstr>
      <vt:lpstr>Stocks – Invasion Fears </vt:lpstr>
      <vt:lpstr>         S&amp;P 500 – Year End Melt Up! long 2/$465-$475 bear put spread, long 3/$470-$480 bear put spread  Took profits on long 2/$410-$420 bull call spread,  Took profits on long 2/$480-$500 bear put spread, Took profits on long 10/$410-$420 bull call spread           </vt:lpstr>
      <vt:lpstr> ProShares Ultra Short S&amp;P 500 (SDS)-  a great hedge for long stocks and bonds long 2X position has a hedge against longs and bond shorts</vt:lpstr>
      <vt:lpstr>(VIX) – Dying a Slow Death classic summer market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 long (QQQ) 4/$330-$335 put spread  took profits on long (QQQ) 3/$340-$345 put spread  covered long (QQQ) $325-$330 put spread </vt:lpstr>
      <vt:lpstr>The Barbell Portfolio</vt:lpstr>
      <vt:lpstr>PowerPoint Presentation</vt:lpstr>
      <vt:lpstr>     Microsoft (MSFT)- long 2/$340-$350 bear put spread took profits on long 12/$220-$230 call spread stop loss on long 12/$170-$180 call spread       </vt:lpstr>
      <vt:lpstr>   Facebook (FB)- Changes Name to “Meta” took profits on Long 9/$290-$300 vertical bear put spread stopped out of Long 9/$190-$200 vertical bear put spread       </vt:lpstr>
      <vt:lpstr>      Apple (AAPL)- Apple Blows it Away, with Q4 revenues of an eye popping $124 billion, up 11% YOY. Some $27 billion in dividends and share buy backs was returned to shareholders.  Took profits on long 2/$180-$190 put spread        </vt:lpstr>
      <vt:lpstr>   Alphabet (GOOGL) – Ad king on economic recovery 15% of search is travel related took profits on long 12/$1,200-$1,230 bull call spread took profits on long 9/$1,030-$1,080 vertical bull call spread    </vt:lpstr>
      <vt:lpstr>          Amazon (AMZN) –  long 2/$3,400-$3,500 bear put spread took profits on long 9/$2,800-$2,900 bull call spread           </vt:lpstr>
      <vt:lpstr>      PayPal (PYPL) - Cancels Pinterest Buy  took profits on long 4/$90-$95 call spread      </vt:lpstr>
      <vt:lpstr>     Tesla (TSLA) –Aiming for 1.5 million cars in 2022 long 2/$600-$650 call spread    </vt:lpstr>
      <vt:lpstr>  NVIDIA (NVDA) –  A Mad Hedge 10 bagger – Global Semiconductor Shortage Slows Auto Industry,    </vt:lpstr>
      <vt:lpstr>Palo Alto Networks (PANW)-  Hacking never goes out of fashion</vt:lpstr>
      <vt:lpstr>  Advanced Micro Devices (AMD)-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ProShares Ultra Technology ETF (ROM) – 2X Long Technology ETF took profits on long 10/$62-65 call spread</vt:lpstr>
      <vt:lpstr>The Second Half of the Barbell</vt:lpstr>
      <vt:lpstr>     Boeing (BA) –LEAP Candidate Slapped by FAA Banning Self-Certification long 3/$146-$149 call spread took profits on long 2/$150-$160 call spread     </vt:lpstr>
      <vt:lpstr>  Package Delivery- United Parcel Service (UPS) - Package Delivery record profits took profits on long 11/$130-$140 call spread   </vt:lpstr>
      <vt:lpstr>  Caterpillar (CAT)- Ag + Infrastructure + Housing took profits on long 12/$145-$150 call spread took profits on long 11/$125-$135 call spread  </vt:lpstr>
      <vt:lpstr>  Walt Disney (DIS)-  stopped out of long 10/$165-$175 call spread took profits on long 3/$170-$180 call spread     </vt:lpstr>
      <vt:lpstr>Industrials Sector SPDR (XLI)- (GE), (MMM), (UNP), (UTX), (BA), (HON)</vt:lpstr>
      <vt:lpstr>  US Steel (X) – Commodity Drag   </vt:lpstr>
      <vt:lpstr>  Union Pacific RR (UNP)- Big Stuff to Ship near record earnings announced took profits on long 5/$200-$210 call spread took profits on 11/$150-$160 call spread  </vt:lpstr>
      <vt:lpstr>  Wal-Mart (WMT)- took profit on Long 11/$125-$130 bear put spread took profit on Long 10/$119-$121 bear put spread took profits on Long 8/$114-$117 bear put spread  </vt:lpstr>
      <vt:lpstr>  Macys’ (M) – Retail Punished took profits on Long 8/$23-$25 bear put spread  </vt:lpstr>
      <vt:lpstr>Delta Airlines (DAL) –   </vt:lpstr>
      <vt:lpstr>Transports Sector SPDR (XTN)- Worst Hit Sector (ALGT),  (ALK), (JBLU), (LUV), (CHRW), (DAL) </vt:lpstr>
      <vt:lpstr>Health Care Sector (XLV), (RXL) (JNJ), (PFE), (MRK), (GILD), (ACT), (AMGN)  </vt:lpstr>
      <vt:lpstr>Amgen (AMGN) took profits on long 11/$185-$200 bull call spread</vt:lpstr>
      <vt:lpstr>Goldman Sachs (GS) –  took profits 12/$330-$350 call spread took profits 11/$330-$350 call spread stop loss on long 11/$385-$395 call spreads  </vt:lpstr>
      <vt:lpstr>Morgan Stanley (MS) – Doubled Dividend took profits on long 11/$85-$90 call spread stop loss on long 11/$95-$98 call spread took profits on long 10/$85-$90 call spread  profits on long 2/$55-$60 call spread</vt:lpstr>
      <vt:lpstr> JP Morgan Chase (JPM)-Back to Life took profits 12/$148-$152.50 call spread took profits on long 10/$130-$140 call spread took profits on long 8/$140-$145 call spread took profits on long 7/$140-$145 call spread   </vt:lpstr>
      <vt:lpstr>Bank of America (BAC) –  took profits long 12/$39-$42 call spread stop loss on long 11/$43-$45 call spread   took profits on  11/$37-$40 call spread   took profits on long 2/$28-$30 call spread</vt:lpstr>
      <vt:lpstr> SPDR Metals &amp; Mining ETF (XME) –  long 2/$28-$30 call spread</vt:lpstr>
      <vt:lpstr> Blackrock (BLK)-Asset Collection Boom took profits on long 3/$770-$790 call spread took profits on long 3/$310-$340 call spread </vt:lpstr>
      <vt:lpstr>Visa (V) – “Touchless” Bitcoin Drag took profits on long 5/$220-$225 bull call spread took profits on long long 5/$195-$205 bull call spread took profits on long 9/$180-$185 bull call spread</vt:lpstr>
      <vt:lpstr>Consumer Discretionary SPDR (XLY) (DIS), (AMZN), (HD), (CMCSA), (MCD), (SBUX) </vt:lpstr>
      <vt:lpstr>  Berkshire Hathaway (BRKB)- Natural Barbell New All-Time High long 2/$270-$280 call spread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Vigilantes are Back</vt:lpstr>
      <vt:lpstr>              Treasury ETF (TLT) – Breaking Down long 2/$149-$152 put spread, long 2/$147-$150 put spread long 3/$150-$153 put spread, Long 3/$127-$130 call spread                 </vt:lpstr>
      <vt:lpstr> Ten Year Treasury Yield ($TNX) – 2.05%  </vt:lpstr>
      <vt:lpstr> Junk Bonds (HYG) 4.75% Yield to Maturity  </vt:lpstr>
      <vt:lpstr>2X Short Treasuries (TBT)-Another run at highs</vt:lpstr>
      <vt:lpstr>PowerPoint Presentation</vt:lpstr>
      <vt:lpstr>Foreign Currencies – Flat Lining  </vt:lpstr>
      <vt:lpstr>   Japanese Yen (FXY)   </vt:lpstr>
      <vt:lpstr>   Euro (FXE)-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PowerPoint Presentation</vt:lpstr>
      <vt:lpstr>  Bitcoin – Rising Rate Hit Buy the Mad Hedge Bitcoin Letter at https://www.madhedgefundtrader.com/store/  </vt:lpstr>
      <vt:lpstr>Bitcoin ($BTCUSD) – Finding a bid   </vt:lpstr>
      <vt:lpstr>Ethereum (ETHE) –   </vt:lpstr>
      <vt:lpstr>MicroStrategy (MSTR) –   </vt:lpstr>
      <vt:lpstr>Amplify Transformational Data Sharing ETF  (BLOK) –   </vt:lpstr>
      <vt:lpstr>PowerPoint Presentation</vt:lpstr>
      <vt:lpstr>Energy –   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PowerPoint Presentation</vt:lpstr>
      <vt:lpstr>Precious Metals – Finally a Bid</vt:lpstr>
      <vt:lpstr>  Gold (GLD)- Meltdown 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(COPX)-Uptrend Resumes Copper Unions Vote to Strike in Chile, cutting off 33% of the global supply </vt:lpstr>
      <vt:lpstr>PowerPoint Presentation</vt:lpstr>
      <vt:lpstr>Real Estate – Severe Shortage</vt:lpstr>
      <vt:lpstr>S&amp;P Case Shiller S&amp;P Case Shiller Rockets 18.8%, in November with its National Home Price Index  Phoenix 32.2%, Tampa (29%), and Miami (26.6%) were the big gainers </vt:lpstr>
      <vt:lpstr>Crown Castle International (CCI) – 2.70%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       Next Strategy Webinar   12:00 EST Wednesday, March 2  from Incline Village, NV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Filomena Margareth Villegas</cp:lastModifiedBy>
  <cp:revision>8108</cp:revision>
  <cp:lastPrinted>2022-01-05T03:44:27Z</cp:lastPrinted>
  <dcterms:created xsi:type="dcterms:W3CDTF">2015-02-05T17:12:57Z</dcterms:created>
  <dcterms:modified xsi:type="dcterms:W3CDTF">2022-02-16T20:28:14Z</dcterms:modified>
</cp:coreProperties>
</file>