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5"/>
  </p:notesMasterIdLst>
  <p:sldIdLst>
    <p:sldId id="256" r:id="rId2"/>
    <p:sldId id="1198" r:id="rId3"/>
    <p:sldId id="888" r:id="rId4"/>
    <p:sldId id="605" r:id="rId5"/>
    <p:sldId id="997" r:id="rId6"/>
    <p:sldId id="664" r:id="rId7"/>
    <p:sldId id="1211" r:id="rId8"/>
    <p:sldId id="1210" r:id="rId9"/>
    <p:sldId id="1212" r:id="rId10"/>
    <p:sldId id="824" r:id="rId11"/>
    <p:sldId id="1106" r:id="rId12"/>
    <p:sldId id="1107" r:id="rId13"/>
    <p:sldId id="1197" r:id="rId14"/>
    <p:sldId id="1109" r:id="rId15"/>
    <p:sldId id="1193" r:id="rId16"/>
    <p:sldId id="1118" r:id="rId17"/>
    <p:sldId id="1208" r:id="rId18"/>
    <p:sldId id="1076" r:id="rId19"/>
    <p:sldId id="695" r:id="rId20"/>
    <p:sldId id="898" r:id="rId21"/>
    <p:sldId id="1199" r:id="rId22"/>
    <p:sldId id="1142" r:id="rId23"/>
    <p:sldId id="1113" r:id="rId24"/>
    <p:sldId id="1033" r:id="rId25"/>
    <p:sldId id="1073" r:id="rId26"/>
    <p:sldId id="1074" r:id="rId27"/>
    <p:sldId id="1026" r:id="rId28"/>
    <p:sldId id="570" r:id="rId29"/>
    <p:sldId id="280" r:id="rId30"/>
    <p:sldId id="1057" r:id="rId31"/>
    <p:sldId id="563" r:id="rId32"/>
    <p:sldId id="835" r:id="rId33"/>
    <p:sldId id="613" r:id="rId34"/>
    <p:sldId id="831" r:id="rId35"/>
    <p:sldId id="811" r:id="rId36"/>
    <p:sldId id="891" r:id="rId37"/>
    <p:sldId id="1047" r:id="rId38"/>
    <p:sldId id="814" r:id="rId39"/>
    <p:sldId id="1072" r:id="rId40"/>
    <p:sldId id="764" r:id="rId41"/>
    <p:sldId id="765" r:id="rId42"/>
    <p:sldId id="1071" r:id="rId43"/>
    <p:sldId id="1195" r:id="rId44"/>
    <p:sldId id="1070" r:id="rId45"/>
    <p:sldId id="840" r:id="rId46"/>
    <p:sldId id="1068" r:id="rId47"/>
    <p:sldId id="1069" r:id="rId48"/>
    <p:sldId id="893" r:id="rId49"/>
    <p:sldId id="289" r:id="rId50"/>
    <p:sldId id="730" r:id="rId51"/>
    <p:sldId id="1054" r:id="rId52"/>
    <p:sldId id="994" r:id="rId53"/>
    <p:sldId id="996" r:id="rId54"/>
    <p:sldId id="830" r:id="rId55"/>
    <p:sldId id="481" r:id="rId56"/>
    <p:sldId id="290" r:id="rId57"/>
    <p:sldId id="1133" r:id="rId58"/>
    <p:sldId id="669" r:id="rId59"/>
    <p:sldId id="1079" r:id="rId60"/>
    <p:sldId id="1043" r:id="rId61"/>
    <p:sldId id="1083" r:id="rId62"/>
    <p:sldId id="1086" r:id="rId63"/>
    <p:sldId id="1080" r:id="rId64"/>
    <p:sldId id="1049" r:id="rId65"/>
    <p:sldId id="336" r:id="rId66"/>
    <p:sldId id="1084" r:id="rId67"/>
    <p:sldId id="295" r:id="rId68"/>
    <p:sldId id="501" r:id="rId69"/>
    <p:sldId id="539" r:id="rId70"/>
    <p:sldId id="1194" r:id="rId71"/>
    <p:sldId id="1114" r:id="rId72"/>
    <p:sldId id="654" r:id="rId73"/>
    <p:sldId id="659" r:id="rId74"/>
    <p:sldId id="655" r:id="rId75"/>
    <p:sldId id="656" r:id="rId76"/>
    <p:sldId id="1200" r:id="rId77"/>
    <p:sldId id="1115" r:id="rId78"/>
    <p:sldId id="533" r:id="rId79"/>
    <p:sldId id="756" r:id="rId80"/>
    <p:sldId id="1001" r:id="rId81"/>
    <p:sldId id="786" r:id="rId82"/>
    <p:sldId id="546" r:id="rId83"/>
    <p:sldId id="536" r:id="rId84"/>
    <p:sldId id="1201" r:id="rId85"/>
    <p:sldId id="1150" r:id="rId86"/>
    <p:sldId id="1153" r:id="rId87"/>
    <p:sldId id="1154" r:id="rId88"/>
    <p:sldId id="1168" r:id="rId89"/>
    <p:sldId id="1169" r:id="rId90"/>
    <p:sldId id="1116" r:id="rId91"/>
    <p:sldId id="1213" r:id="rId92"/>
    <p:sldId id="388" r:id="rId93"/>
    <p:sldId id="312" r:id="rId94"/>
    <p:sldId id="380" r:id="rId95"/>
    <p:sldId id="747" r:id="rId96"/>
    <p:sldId id="313" r:id="rId97"/>
    <p:sldId id="972" r:id="rId98"/>
    <p:sldId id="907" r:id="rId99"/>
    <p:sldId id="650" r:id="rId100"/>
    <p:sldId id="729" r:id="rId101"/>
    <p:sldId id="737" r:id="rId102"/>
    <p:sldId id="998" r:id="rId103"/>
    <p:sldId id="999" r:id="rId104"/>
    <p:sldId id="1000" r:id="rId105"/>
    <p:sldId id="904" r:id="rId106"/>
    <p:sldId id="1130" r:id="rId107"/>
    <p:sldId id="1132" r:id="rId108"/>
    <p:sldId id="1209" r:id="rId109"/>
    <p:sldId id="1005" r:id="rId110"/>
    <p:sldId id="1006" r:id="rId111"/>
    <p:sldId id="1205" r:id="rId112"/>
    <p:sldId id="492" r:id="rId113"/>
    <p:sldId id="335" r:id="rId114"/>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9" autoAdjust="0"/>
    <p:restoredTop sz="96400"/>
  </p:normalViewPr>
  <p:slideViewPr>
    <p:cSldViewPr>
      <p:cViewPr varScale="1">
        <p:scale>
          <a:sx n="128" d="100"/>
          <a:sy n="128" d="100"/>
        </p:scale>
        <p:origin x="176"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273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596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37011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796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035793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hyperlink" Target="https://www.madhedgefundtrader.com/store/" TargetMode="Externa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“Invasion!”</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Incline Village, NV</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March 2, 2022</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35BECB47-0CB1-5D42-96E9-DB0D51B44DA8}"/>
              </a:ext>
            </a:extLst>
          </p:cNvPr>
          <p:cNvPicPr>
            <a:picLocks noChangeAspect="1"/>
          </p:cNvPicPr>
          <p:nvPr/>
        </p:nvPicPr>
        <p:blipFill>
          <a:blip r:embed="rId4"/>
          <a:stretch>
            <a:fillRect/>
          </a:stretch>
        </p:blipFill>
        <p:spPr>
          <a:xfrm>
            <a:off x="3657600" y="1600200"/>
            <a:ext cx="5067300" cy="33782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r>
              <a:rPr lang="en-US" sz="2000" b="1" i="1" dirty="0"/>
              <a:t>The Roaring Twenties are Here</a:t>
            </a:r>
            <a:endParaRPr lang="en-US" sz="20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r>
              <a:rPr lang="en-US" sz="1800">
                <a:solidFill>
                  <a:schemeClr val="tx1"/>
                </a:solidFill>
              </a:rPr>
              <a:t>*</a:t>
            </a:r>
            <a:r>
              <a:rPr lang="en-US" sz="1800" dirty="0">
                <a:solidFill>
                  <a:schemeClr val="tx1"/>
                </a:solidFill>
              </a:rPr>
              <a:t>Ukraine war is the main driver now, stand back on risk until conditions settle</a:t>
            </a:r>
            <a:br>
              <a:rPr lang="en-US" sz="1800" dirty="0">
                <a:solidFill>
                  <a:srgbClr val="FF0000"/>
                </a:solidFill>
              </a:rPr>
            </a:br>
            <a:br>
              <a:rPr lang="en-US" sz="1800" dirty="0">
                <a:solidFill>
                  <a:srgbClr val="FF0000"/>
                </a:solidFill>
              </a:rPr>
            </a:br>
            <a:r>
              <a:rPr lang="en-US" sz="1800" dirty="0">
                <a:solidFill>
                  <a:schemeClr val="tx1"/>
                </a:solidFill>
              </a:rPr>
              <a:t>*The biggest risk for markets now is that Russia realizes it is over its head and gives up, sparking a $3,000 point rally in the Dow</a:t>
            </a:r>
            <a:br>
              <a:rPr lang="en-US" sz="1800" b="1" dirty="0">
                <a:solidFill>
                  <a:srgbClr val="FF0000"/>
                </a:solidFill>
              </a:rPr>
            </a:br>
            <a:br>
              <a:rPr lang="en-US" sz="1800" b="1" dirty="0">
                <a:solidFill>
                  <a:srgbClr val="FF0000"/>
                </a:solidFill>
              </a:rPr>
            </a:br>
            <a:r>
              <a:rPr lang="en-US" sz="1800" dirty="0">
                <a:solidFill>
                  <a:schemeClr val="tx1"/>
                </a:solidFill>
              </a:rPr>
              <a:t>*The first interest rate rise in three years is weeks away, but has been cut from 1.2% to ¼%</a:t>
            </a:r>
            <a:br>
              <a:rPr lang="en-US" sz="1800" dirty="0">
                <a:solidFill>
                  <a:srgbClr val="FF0000"/>
                </a:solidFill>
              </a:rPr>
            </a:br>
            <a:br>
              <a:rPr lang="en-US" sz="1800" dirty="0">
                <a:solidFill>
                  <a:srgbClr val="FF0000"/>
                </a:solidFill>
              </a:rPr>
            </a:br>
            <a:r>
              <a:rPr lang="en-US" sz="1800" dirty="0">
                <a:solidFill>
                  <a:schemeClr val="tx1"/>
                </a:solidFill>
              </a:rPr>
              <a:t>*The better-quality trade here is in selling short bonds because wars drive interest rates and inflation up, not down</a:t>
            </a:r>
            <a:br>
              <a:rPr lang="en-US" sz="1800" dirty="0">
                <a:solidFill>
                  <a:srgbClr val="FF0000"/>
                </a:solidFill>
              </a:rPr>
            </a:br>
            <a:br>
              <a:rPr lang="en-US" sz="1800" dirty="0">
                <a:solidFill>
                  <a:srgbClr val="FF0000"/>
                </a:solidFill>
              </a:rPr>
            </a:br>
            <a:r>
              <a:rPr lang="en-US" sz="1800" dirty="0">
                <a:solidFill>
                  <a:schemeClr val="tx1"/>
                </a:solidFill>
              </a:rPr>
              <a:t>*US Dollar will remain strong but it is too late to buy</a:t>
            </a:r>
            <a:br>
              <a:rPr lang="en-US" sz="1800" dirty="0">
                <a:solidFill>
                  <a:schemeClr val="tx1"/>
                </a:solidFill>
              </a:rPr>
            </a:br>
            <a:br>
              <a:rPr lang="en-US" sz="1800" dirty="0">
                <a:solidFill>
                  <a:schemeClr val="tx1"/>
                </a:solidFill>
              </a:rPr>
            </a:br>
            <a:r>
              <a:rPr lang="en-US" sz="1800" dirty="0">
                <a:solidFill>
                  <a:schemeClr val="tx1"/>
                </a:solidFill>
              </a:rPr>
              <a:t>*Same with gold, Bitcoin is the better buy here on dips </a:t>
            </a:r>
            <a:r>
              <a:rPr lang="en-US" sz="1800">
                <a:solidFill>
                  <a:schemeClr val="tx1"/>
                </a:solidFill>
              </a:rPr>
              <a:t>with Massive</a:t>
            </a:r>
            <a:br>
              <a:rPr lang="en-US" sz="1800" dirty="0">
                <a:solidFill>
                  <a:schemeClr val="tx1"/>
                </a:solidFill>
              </a:rPr>
            </a:br>
            <a:r>
              <a:rPr lang="en-US" sz="1800" dirty="0">
                <a:solidFill>
                  <a:schemeClr val="tx1"/>
                </a:solidFill>
              </a:rPr>
              <a:t>Russian buying</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*Omicron cases collapse, taking this drag off the market, but is</a:t>
            </a: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being ignored now</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*VIX over $30 is the ideal entry point for new positions</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a:stretch>
            <a:fillRect/>
          </a:stretch>
        </p:blipFill>
        <p:spPr>
          <a:xfrm>
            <a:off x="8458200" y="3894066"/>
            <a:ext cx="3519740" cy="2769472"/>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1/$21-$23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11/$22-$24 call spread</a:t>
            </a: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671CB8C-4654-6149-990E-A5AF18C30769}"/>
              </a:ext>
            </a:extLst>
          </p:cNvPr>
          <p:cNvPicPr>
            <a:picLocks noChangeAspect="1"/>
          </p:cNvPicPr>
          <p:nvPr/>
        </p:nvPicPr>
        <p:blipFill>
          <a:blip r:embed="rId3"/>
          <a:stretch>
            <a:fillRect/>
          </a:stretch>
        </p:blipFill>
        <p:spPr>
          <a:xfrm>
            <a:off x="2768600" y="1371600"/>
            <a:ext cx="6654800" cy="5038634"/>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2" name="Picture 1">
            <a:extLst>
              <a:ext uri="{FF2B5EF4-FFF2-40B4-BE49-F238E27FC236}">
                <a16:creationId xmlns:a16="http://schemas.microsoft.com/office/drawing/2014/main" id="{0E027F66-B377-9C4B-9002-D70DE008E3D5}"/>
              </a:ext>
            </a:extLst>
          </p:cNvPr>
          <p:cNvPicPr>
            <a:picLocks noChangeAspect="1"/>
          </p:cNvPicPr>
          <p:nvPr/>
        </p:nvPicPr>
        <p:blipFill>
          <a:blip r:embed="rId3"/>
          <a:stretch>
            <a:fillRect/>
          </a:stretch>
        </p:blipFill>
        <p:spPr>
          <a:xfrm>
            <a:off x="2816764" y="1447800"/>
            <a:ext cx="6558472" cy="4965700"/>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8238A02-6843-5F40-975C-6864C89ED1CA}"/>
              </a:ext>
            </a:extLst>
          </p:cNvPr>
          <p:cNvPicPr>
            <a:picLocks noChangeAspect="1"/>
          </p:cNvPicPr>
          <p:nvPr/>
        </p:nvPicPr>
        <p:blipFill>
          <a:blip r:embed="rId3"/>
          <a:stretch>
            <a:fillRect/>
          </a:stretch>
        </p:blipFill>
        <p:spPr>
          <a:xfrm>
            <a:off x="2540000" y="1074683"/>
            <a:ext cx="7112000" cy="5384800"/>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30DB102-02F8-4540-AB18-9BD7944644FF}"/>
              </a:ext>
            </a:extLst>
          </p:cNvPr>
          <p:cNvPicPr>
            <a:picLocks noChangeAspect="1"/>
          </p:cNvPicPr>
          <p:nvPr/>
        </p:nvPicPr>
        <p:blipFill>
          <a:blip r:embed="rId3"/>
          <a:stretch>
            <a:fillRect/>
          </a:stretch>
        </p:blipFill>
        <p:spPr>
          <a:xfrm>
            <a:off x="2665802" y="1066800"/>
            <a:ext cx="6860396" cy="5194300"/>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2/$39-41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0D1E221-C062-F946-BAAF-01478F7D0E16}"/>
              </a:ext>
            </a:extLst>
          </p:cNvPr>
          <p:cNvPicPr>
            <a:picLocks noChangeAspect="1"/>
          </p:cNvPicPr>
          <p:nvPr/>
        </p:nvPicPr>
        <p:blipFill>
          <a:blip r:embed="rId3"/>
          <a:stretch>
            <a:fillRect/>
          </a:stretch>
        </p:blipFill>
        <p:spPr>
          <a:xfrm>
            <a:off x="2286000" y="1066800"/>
            <a:ext cx="7162321" cy="5422900"/>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(COPX)-Uptrend Resumes</a:t>
            </a:r>
            <a:br>
              <a:rPr lang="en-US" sz="2400" dirty="0">
                <a:solidFill>
                  <a:schemeClr val="dk1"/>
                </a:solidFill>
                <a:latin typeface="Calibri"/>
                <a:ea typeface="Calibri"/>
                <a:cs typeface="Calibri"/>
                <a:sym typeface="Calibri"/>
              </a:rPr>
            </a:br>
            <a:r>
              <a:rPr lang="en-US" sz="1800" b="1" i="1" dirty="0"/>
              <a:t>Copper Unions Vote to Strike in Chile</a:t>
            </a:r>
            <a:r>
              <a:rPr lang="en-US" sz="1800" dirty="0"/>
              <a:t>, cutting off 33% of the global supply </a:t>
            </a:r>
            <a:endParaRPr lang="en-US" sz="1800" b="1"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5A92D1F-C695-D649-9770-FC5D5A8962BE}"/>
              </a:ext>
            </a:extLst>
          </p:cNvPr>
          <p:cNvPicPr>
            <a:picLocks noChangeAspect="1"/>
          </p:cNvPicPr>
          <p:nvPr/>
        </p:nvPicPr>
        <p:blipFill>
          <a:blip r:embed="rId3"/>
          <a:stretch>
            <a:fillRect/>
          </a:stretch>
        </p:blipFill>
        <p:spPr>
          <a:xfrm>
            <a:off x="2716122" y="1371600"/>
            <a:ext cx="6759755" cy="5118100"/>
          </a:xfrm>
          <a:prstGeom prst="rect">
            <a:avLst/>
          </a:prstGeom>
        </p:spPr>
      </p:pic>
    </p:spTree>
    <p:extLst>
      <p:ext uri="{BB962C8B-B14F-4D97-AF65-F5344CB8AC3E}">
        <p14:creationId xmlns:p14="http://schemas.microsoft.com/office/powerpoint/2010/main" val="2246013762"/>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1143000"/>
          </a:xfrm>
        </p:spPr>
        <p:txBody>
          <a:bodyPr/>
          <a:lstStyle/>
          <a:p>
            <a:r>
              <a:rPr lang="en-US" sz="2400" b="1" dirty="0"/>
              <a:t>Real Estate – Hotter than Hot</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57200" y="1165950"/>
            <a:ext cx="10668000" cy="5006250"/>
          </a:xfrm>
        </p:spPr>
        <p:txBody>
          <a:bodyPr/>
          <a:lstStyle/>
          <a:p>
            <a:pPr marL="203200" indent="0">
              <a:buNone/>
            </a:pPr>
            <a:br>
              <a:rPr lang="en-US" sz="1800" dirty="0">
                <a:solidFill>
                  <a:schemeClr val="tx1"/>
                </a:solidFill>
              </a:rPr>
            </a:br>
            <a:r>
              <a:rPr lang="en-US" sz="1800" dirty="0">
                <a:solidFill>
                  <a:schemeClr val="tx1"/>
                </a:solidFill>
              </a:rPr>
              <a:t>*</a:t>
            </a:r>
            <a:r>
              <a:rPr lang="en-US" sz="1800" b="1" i="1" dirty="0"/>
              <a:t>Existing Home Sales Jump 6.7%,</a:t>
            </a:r>
            <a:r>
              <a:rPr lang="en-US" sz="1800" dirty="0"/>
              <a:t> to 6.5 million units, far better than expected. inventory is down to yet another record low, an incredibly short 1.6-month supply</a:t>
            </a:r>
            <a:br>
              <a:rPr lang="en-US" sz="1800" dirty="0"/>
            </a:br>
            <a:br>
              <a:rPr lang="en-US" sz="1800" dirty="0"/>
            </a:br>
            <a:r>
              <a:rPr lang="en-US" sz="1800" dirty="0"/>
              <a:t>*</a:t>
            </a:r>
            <a:r>
              <a:rPr lang="en-US" sz="1800" b="1" i="1" dirty="0"/>
              <a:t>Pending Home Sales Dive 5.7%,</a:t>
            </a:r>
            <a:r>
              <a:rPr lang="en-US" sz="1800" dirty="0"/>
              <a:t> the biggest decline in 11 months</a:t>
            </a:r>
            <a:br>
              <a:rPr lang="en-US" sz="1800" dirty="0"/>
            </a:br>
            <a:br>
              <a:rPr lang="en-US" sz="1800" dirty="0"/>
            </a:br>
            <a:r>
              <a:rPr lang="en-US" sz="1800" dirty="0"/>
              <a:t>*The Median Home Price has risen to $350,300, with the bulk of sales on the high end</a:t>
            </a:r>
            <a:br>
              <a:rPr lang="en-US" sz="1800" dirty="0"/>
            </a:br>
            <a:br>
              <a:rPr lang="en-US" sz="1800" dirty="0"/>
            </a:br>
            <a:r>
              <a:rPr lang="en-US" sz="1800" dirty="0"/>
              <a:t>*Million dollar plus homes are up 39% YOY.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Home Loan Applications Hit Two Year Low</a:t>
            </a:r>
            <a:r>
              <a:rPr lang="en-US" sz="1800" dirty="0"/>
              <a:t>, thanks to soaring</a:t>
            </a:r>
            <a:br>
              <a:rPr lang="en-US" sz="1800" dirty="0"/>
            </a:br>
            <a:r>
              <a:rPr lang="en-US" sz="1800" dirty="0"/>
              <a:t> interest rates which took the 30-year fixed to 3.95%.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New Home Sales down 4.5% in January</a:t>
            </a:r>
            <a:r>
              <a:rPr lang="en-US" sz="1800" dirty="0"/>
              <a:t>, and off 19.3% YOY.</a:t>
            </a:r>
            <a:br>
              <a:rPr lang="en-US" sz="1800" dirty="0"/>
            </a:br>
            <a:r>
              <a:rPr lang="en-US" sz="1800" dirty="0"/>
              <a:t>Some 806,000 units were sold</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S&amp;P Case Shiller Rockets 18.6%,</a:t>
            </a:r>
            <a:r>
              <a:rPr lang="en-US" sz="1800" dirty="0"/>
              <a:t> in December</a:t>
            </a:r>
            <a:br>
              <a:rPr lang="en-US" sz="1800" dirty="0"/>
            </a:br>
            <a:r>
              <a:rPr lang="en-US" sz="1800" dirty="0"/>
              <a:t> with its National Home Price Index</a:t>
            </a:r>
            <a:br>
              <a:rPr lang="en-US" sz="1800" dirty="0"/>
            </a:br>
            <a:r>
              <a:rPr lang="en-US" sz="1800" dirty="0"/>
              <a:t>The real estate boom is years away from a peak.</a:t>
            </a: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4" name="Picture 3">
            <a:extLst>
              <a:ext uri="{FF2B5EF4-FFF2-40B4-BE49-F238E27FC236}">
                <a16:creationId xmlns:a16="http://schemas.microsoft.com/office/drawing/2014/main" id="{E3671844-FB5B-0546-8692-BC871C1D2CC7}"/>
              </a:ext>
            </a:extLst>
          </p:cNvPr>
          <p:cNvPicPr>
            <a:picLocks noChangeAspect="1"/>
          </p:cNvPicPr>
          <p:nvPr/>
        </p:nvPicPr>
        <p:blipFill>
          <a:blip r:embed="rId2"/>
          <a:stretch>
            <a:fillRect/>
          </a:stretch>
        </p:blipFill>
        <p:spPr>
          <a:xfrm>
            <a:off x="8001000" y="4000500"/>
            <a:ext cx="4004411" cy="2667000"/>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a:t>
            </a:r>
            <a:br>
              <a:rPr lang="en-US" dirty="0"/>
            </a:br>
            <a:r>
              <a:rPr lang="en-US" b="1" i="1" dirty="0"/>
              <a:t>S&amp;P Case Shiller Rockets 18.8%,</a:t>
            </a:r>
            <a:r>
              <a:rPr lang="en-US" dirty="0"/>
              <a:t> in November with its National Home Price Index</a:t>
            </a:r>
            <a:br>
              <a:rPr lang="en-US" dirty="0"/>
            </a:br>
            <a:r>
              <a:rPr lang="en-US" dirty="0"/>
              <a:t> Phoenix 32.5%, Tampa (29%), and Miami (27%) were the big gainers</a:t>
            </a:r>
            <a:br>
              <a:rPr lang="en-US" dirty="0"/>
            </a:br>
            <a:endParaRPr lang="en-US" sz="2000" dirty="0"/>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53C17D1-9079-1946-93A9-3DEDCE8D10E7}"/>
              </a:ext>
            </a:extLst>
          </p:cNvPr>
          <p:cNvPicPr>
            <a:picLocks noChangeAspect="1"/>
          </p:cNvPicPr>
          <p:nvPr/>
        </p:nvPicPr>
        <p:blipFill>
          <a:blip r:embed="rId2"/>
          <a:stretch>
            <a:fillRect/>
          </a:stretch>
        </p:blipFill>
        <p:spPr>
          <a:xfrm>
            <a:off x="1752600" y="1790268"/>
            <a:ext cx="9169400" cy="4793095"/>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2404-1C5C-7247-9244-77D8328321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D99B62-2F5B-B04E-92CA-2EBB99FE7CE6}"/>
              </a:ext>
            </a:extLst>
          </p:cNvPr>
          <p:cNvSpPr>
            <a:spLocks noGrp="1"/>
          </p:cNvSpPr>
          <p:nvPr>
            <p:ph type="body" idx="1"/>
          </p:nvPr>
        </p:nvSpPr>
        <p:spPr/>
        <p:txBody>
          <a:bodyPr/>
          <a:lstStyle/>
          <a:p>
            <a:endParaRPr lang="en-US"/>
          </a:p>
        </p:txBody>
      </p:sp>
      <p:pic>
        <p:nvPicPr>
          <p:cNvPr id="4" name="Picture 3" descr="Chart, line chart&#10;&#10;Description automatically generated">
            <a:extLst>
              <a:ext uri="{FF2B5EF4-FFF2-40B4-BE49-F238E27FC236}">
                <a16:creationId xmlns:a16="http://schemas.microsoft.com/office/drawing/2014/main" id="{406A196E-BDDF-2D42-A6C3-710AF449CB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637"/>
            <a:ext cx="11845937" cy="6308726"/>
          </a:xfrm>
          <a:prstGeom prst="rect">
            <a:avLst/>
          </a:prstGeom>
          <a:noFill/>
          <a:ln>
            <a:noFill/>
          </a:ln>
        </p:spPr>
      </p:pic>
    </p:spTree>
    <p:extLst>
      <p:ext uri="{BB962C8B-B14F-4D97-AF65-F5344CB8AC3E}">
        <p14:creationId xmlns:p14="http://schemas.microsoft.com/office/powerpoint/2010/main" val="26708526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2.70% yielding cell phone tower REIT</a:t>
            </a:r>
          </a:p>
        </p:txBody>
      </p:sp>
      <p:pic>
        <p:nvPicPr>
          <p:cNvPr id="4" name="Picture 3">
            <a:extLst>
              <a:ext uri="{FF2B5EF4-FFF2-40B4-BE49-F238E27FC236}">
                <a16:creationId xmlns:a16="http://schemas.microsoft.com/office/drawing/2014/main" id="{C9459FE8-DE19-2640-BAD1-A942B94CCFED}"/>
              </a:ext>
            </a:extLst>
          </p:cNvPr>
          <p:cNvPicPr>
            <a:picLocks noChangeAspect="1"/>
          </p:cNvPicPr>
          <p:nvPr/>
        </p:nvPicPr>
        <p:blipFill>
          <a:blip r:embed="rId2"/>
          <a:stretch>
            <a:fillRect/>
          </a:stretch>
        </p:blipFill>
        <p:spPr>
          <a:xfrm>
            <a:off x="2819400" y="1380851"/>
            <a:ext cx="6759755" cy="5118100"/>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dirty="0"/>
              <a:t>Corona Update – Almost Gone</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304800" y="838200"/>
            <a:ext cx="11277600" cy="5181600"/>
          </a:xfrm>
        </p:spPr>
        <p:txBody>
          <a:bodyPr/>
          <a:lstStyle/>
          <a:p>
            <a:pPr marL="203200" indent="0">
              <a:buNone/>
            </a:pPr>
            <a:br>
              <a:rPr lang="en-US" sz="2000" dirty="0">
                <a:solidFill>
                  <a:srgbClr val="FF0000"/>
                </a:solidFill>
              </a:rPr>
            </a:br>
            <a:br>
              <a:rPr lang="en-US" sz="2000" dirty="0">
                <a:solidFill>
                  <a:srgbClr val="FF0000"/>
                </a:solidFill>
              </a:rPr>
            </a:br>
            <a:r>
              <a:rPr lang="en-US" sz="2000" dirty="0">
                <a:solidFill>
                  <a:schemeClr val="tx1"/>
                </a:solidFill>
              </a:rPr>
              <a:t>*Stunning 97% Decline in cases in a month to 42,000 cases a day</a:t>
            </a:r>
            <a:br>
              <a:rPr lang="en-US" sz="2000" dirty="0">
                <a:solidFill>
                  <a:srgbClr val="FF0000"/>
                </a:solidFill>
              </a:rPr>
            </a:br>
            <a:br>
              <a:rPr lang="en-US" sz="2000" dirty="0">
                <a:solidFill>
                  <a:srgbClr val="FF0000"/>
                </a:solidFill>
              </a:rPr>
            </a:br>
            <a:r>
              <a:rPr lang="en-US" sz="2000" dirty="0">
                <a:solidFill>
                  <a:schemeClr val="tx1"/>
                </a:solidFill>
              </a:rPr>
              <a:t>*Under fives vaccine out in delayed until April</a:t>
            </a:r>
            <a:br>
              <a:rPr lang="en-US" sz="2000" dirty="0">
                <a:solidFill>
                  <a:srgbClr val="FF0000"/>
                </a:solidFill>
              </a:rPr>
            </a:br>
            <a:br>
              <a:rPr lang="en-US" sz="2000" dirty="0">
                <a:solidFill>
                  <a:srgbClr val="FF0000"/>
                </a:solidFill>
              </a:rPr>
            </a:br>
            <a:r>
              <a:rPr lang="en-US" sz="2000" dirty="0">
                <a:solidFill>
                  <a:schemeClr val="tx1"/>
                </a:solidFill>
              </a:rPr>
              <a:t>*Most states dropping mask mandates, including California</a:t>
            </a:r>
            <a:br>
              <a:rPr lang="en-US" sz="2000" dirty="0">
                <a:solidFill>
                  <a:srgbClr val="FF0000"/>
                </a:solidFill>
              </a:rPr>
            </a:br>
            <a:br>
              <a:rPr lang="en-US" sz="2000" dirty="0">
                <a:solidFill>
                  <a:srgbClr val="FF0000"/>
                </a:solidFill>
              </a:rPr>
            </a:br>
            <a:r>
              <a:rPr lang="en-US" sz="2000" dirty="0">
                <a:solidFill>
                  <a:schemeClr val="tx1"/>
                </a:solidFill>
              </a:rPr>
              <a:t>*Pandemic is close to no longer being a factor for the economy</a:t>
            </a:r>
            <a:br>
              <a:rPr lang="en-US" sz="2000" dirty="0">
                <a:solidFill>
                  <a:srgbClr val="FF0000"/>
                </a:solidFill>
              </a:rPr>
            </a:br>
            <a:br>
              <a:rPr lang="en-US" sz="2000" dirty="0">
                <a:solidFill>
                  <a:srgbClr val="FF0000"/>
                </a:solidFill>
              </a:rPr>
            </a:br>
            <a:r>
              <a:rPr lang="en-US" sz="2000" dirty="0">
                <a:solidFill>
                  <a:schemeClr val="tx1"/>
                </a:solidFill>
              </a:rPr>
              <a:t>*Pandemic is still going to zero by summer, book those cruises</a:t>
            </a:r>
            <a:br>
              <a:rPr lang="en-US" sz="2000" dirty="0">
                <a:solidFill>
                  <a:srgbClr val="FF0000"/>
                </a:solidFill>
              </a:rPr>
            </a:br>
            <a:br>
              <a:rPr lang="en-US" sz="2000" dirty="0">
                <a:solidFill>
                  <a:srgbClr val="FF0000"/>
                </a:solidFill>
              </a:rPr>
            </a:br>
            <a:r>
              <a:rPr lang="en-US" sz="2000" dirty="0">
                <a:solidFill>
                  <a:schemeClr val="tx1"/>
                </a:solidFill>
              </a:rPr>
              <a:t>*US cases top </a:t>
            </a:r>
            <a:r>
              <a:rPr lang="en-US" sz="2000" b="1" dirty="0">
                <a:solidFill>
                  <a:schemeClr val="tx1"/>
                </a:solidFill>
              </a:rPr>
              <a:t>80.7 million</a:t>
            </a:r>
            <a:r>
              <a:rPr lang="en-US" sz="2000" dirty="0">
                <a:solidFill>
                  <a:schemeClr val="tx1"/>
                </a:solidFill>
              </a:rPr>
              <a:t>, </a:t>
            </a:r>
            <a:r>
              <a:rPr lang="en-US" sz="2000" b="1" dirty="0">
                <a:solidFill>
                  <a:schemeClr val="tx1"/>
                </a:solidFill>
              </a:rPr>
              <a:t>deaths topping 977,000 </a:t>
            </a:r>
            <a:r>
              <a:rPr lang="en-US" sz="2000" dirty="0">
                <a:solidFill>
                  <a:schemeClr val="tx1"/>
                </a:solidFill>
              </a:rPr>
              <a:t>and deaths are</a:t>
            </a:r>
            <a:br>
              <a:rPr lang="en-US" sz="2000" dirty="0">
                <a:solidFill>
                  <a:schemeClr val="tx1"/>
                </a:solidFill>
              </a:rPr>
            </a:br>
            <a:r>
              <a:rPr lang="en-US" sz="2000" dirty="0">
                <a:solidFill>
                  <a:schemeClr val="tx1"/>
                </a:solidFill>
              </a:rPr>
              <a:t>down to to </a:t>
            </a:r>
            <a:r>
              <a:rPr lang="en-US" sz="2000" b="1" dirty="0">
                <a:solidFill>
                  <a:schemeClr val="tx1"/>
                </a:solidFill>
              </a:rPr>
              <a:t>1,000 a day</a:t>
            </a:r>
            <a:br>
              <a:rPr lang="en-US" sz="2000" b="1"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endParaRPr lang="en-US" sz="1800" b="1" dirty="0">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8763000" y="4653518"/>
            <a:ext cx="3433324" cy="1929843"/>
          </a:xfrm>
          <a:prstGeom prst="rect">
            <a:avLst/>
          </a:prstGeom>
        </p:spPr>
      </p:pic>
      <p:pic>
        <p:nvPicPr>
          <p:cNvPr id="5" name="Picture 4" descr="Shape&#10;&#10;Description automatically generated">
            <a:extLst>
              <a:ext uri="{FF2B5EF4-FFF2-40B4-BE49-F238E27FC236}">
                <a16:creationId xmlns:a16="http://schemas.microsoft.com/office/drawing/2014/main" id="{D0ABAA3D-773E-B14E-83EF-48CAD4FAAECA}"/>
              </a:ext>
            </a:extLst>
          </p:cNvPr>
          <p:cNvPicPr>
            <a:picLocks noChangeAspect="1"/>
          </p:cNvPicPr>
          <p:nvPr/>
        </p:nvPicPr>
        <p:blipFill>
          <a:blip r:embed="rId3"/>
          <a:stretch>
            <a:fillRect/>
          </a:stretch>
        </p:blipFill>
        <p:spPr>
          <a:xfrm>
            <a:off x="9374762" y="2482349"/>
            <a:ext cx="2209800" cy="2209800"/>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3" name="Picture 2">
            <a:extLst>
              <a:ext uri="{FF2B5EF4-FFF2-40B4-BE49-F238E27FC236}">
                <a16:creationId xmlns:a16="http://schemas.microsoft.com/office/drawing/2014/main" id="{FB92E661-60B8-344D-B61B-E91682980CC2}"/>
              </a:ext>
            </a:extLst>
          </p:cNvPr>
          <p:cNvPicPr>
            <a:picLocks noChangeAspect="1"/>
          </p:cNvPicPr>
          <p:nvPr/>
        </p:nvPicPr>
        <p:blipFill>
          <a:blip r:embed="rId2"/>
          <a:stretch>
            <a:fillRect/>
          </a:stretch>
        </p:blipFill>
        <p:spPr>
          <a:xfrm>
            <a:off x="2438400" y="990600"/>
            <a:ext cx="7112000" cy="5384800"/>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4934-F34F-A041-860B-092E05CDEF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7E98E2-29C6-EF4F-9322-E47CF75F6ABB}"/>
              </a:ext>
            </a:extLst>
          </p:cNvPr>
          <p:cNvSpPr>
            <a:spLocks noGrp="1"/>
          </p:cNvSpPr>
          <p:nvPr>
            <p:ph type="body" idx="1"/>
          </p:nvPr>
        </p:nvSpPr>
        <p:spPr/>
        <p:txBody>
          <a:bodyPr/>
          <a:lstStyle/>
          <a:p>
            <a:endParaRPr lang="en-US"/>
          </a:p>
        </p:txBody>
      </p:sp>
      <p:pic>
        <p:nvPicPr>
          <p:cNvPr id="6" name="Picture 5" descr="A picture containing sky, outdoor, mountain, nature&#10;&#10;Description automatically generated">
            <a:extLst>
              <a:ext uri="{FF2B5EF4-FFF2-40B4-BE49-F238E27FC236}">
                <a16:creationId xmlns:a16="http://schemas.microsoft.com/office/drawing/2014/main" id="{D8710580-DFA6-FB43-99B1-20B31F60BF8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485567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sell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*Bitcoin – stand aside</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March 16</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Incline Village, NV</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4" name="Picture 3">
            <a:extLst>
              <a:ext uri="{FF2B5EF4-FFF2-40B4-BE49-F238E27FC236}">
                <a16:creationId xmlns:a16="http://schemas.microsoft.com/office/drawing/2014/main" id="{0E910A22-DCA5-F84A-818B-D2A9E3942030}"/>
              </a:ext>
            </a:extLst>
          </p:cNvPr>
          <p:cNvPicPr>
            <a:picLocks noChangeAspect="1"/>
          </p:cNvPicPr>
          <p:nvPr/>
        </p:nvPicPr>
        <p:blipFill>
          <a:blip r:embed="rId4"/>
          <a:stretch>
            <a:fillRect/>
          </a:stretch>
        </p:blipFill>
        <p:spPr>
          <a:xfrm>
            <a:off x="7620000" y="821376"/>
            <a:ext cx="4267200" cy="430276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0BF0-1BF1-C749-8DE1-6F1AE642AE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FBE31FE-E45A-F648-B8F2-BC2F247F9495}"/>
              </a:ext>
            </a:extLst>
          </p:cNvPr>
          <p:cNvSpPr>
            <a:spLocks noGrp="1"/>
          </p:cNvSpPr>
          <p:nvPr>
            <p:ph type="body" idx="1"/>
          </p:nvPr>
        </p:nvSpPr>
        <p:spPr>
          <a:xfrm>
            <a:off x="228600" y="1066800"/>
            <a:ext cx="11353800" cy="5096300"/>
          </a:xfrm>
        </p:spPr>
        <p:txBody>
          <a:bodyPr/>
          <a:lstStyle/>
          <a:p>
            <a:endParaRPr lang="en-US" dirty="0"/>
          </a:p>
        </p:txBody>
      </p:sp>
      <p:sp>
        <p:nvSpPr>
          <p:cNvPr id="4" name="TextBox 3">
            <a:extLst>
              <a:ext uri="{FF2B5EF4-FFF2-40B4-BE49-F238E27FC236}">
                <a16:creationId xmlns:a16="http://schemas.microsoft.com/office/drawing/2014/main" id="{667ACB54-BBCE-934D-B4DE-79730C871B84}"/>
              </a:ext>
            </a:extLst>
          </p:cNvPr>
          <p:cNvSpPr txBox="1"/>
          <p:nvPr/>
        </p:nvSpPr>
        <p:spPr>
          <a:xfrm>
            <a:off x="4495804" y="518433"/>
            <a:ext cx="3908441" cy="830997"/>
          </a:xfrm>
          <a:prstGeom prst="rect">
            <a:avLst/>
          </a:prstGeom>
          <a:noFill/>
        </p:spPr>
        <p:txBody>
          <a:bodyPr wrap="none" rtlCol="0">
            <a:spAutoFit/>
          </a:bodyPr>
          <a:lstStyle/>
          <a:p>
            <a:pPr algn="ctr"/>
            <a:r>
              <a:rPr lang="en-US" sz="2400" b="1" dirty="0"/>
              <a:t>Bump on the Way to Zero</a:t>
            </a:r>
            <a:br>
              <a:rPr lang="en-US" sz="2400" b="1" dirty="0"/>
            </a:br>
            <a:endParaRPr lang="en-US" sz="2400" b="1" dirty="0"/>
          </a:p>
        </p:txBody>
      </p:sp>
      <p:pic>
        <p:nvPicPr>
          <p:cNvPr id="7" name="Picture 6" descr="Chart, line chart&#10;&#10;Description automatically generated">
            <a:extLst>
              <a:ext uri="{FF2B5EF4-FFF2-40B4-BE49-F238E27FC236}">
                <a16:creationId xmlns:a16="http://schemas.microsoft.com/office/drawing/2014/main" id="{812DBB2F-015B-FE48-B8E1-F86FB28E0434}"/>
              </a:ext>
            </a:extLst>
          </p:cNvPr>
          <p:cNvPicPr>
            <a:picLocks noChangeAspect="1"/>
          </p:cNvPicPr>
          <p:nvPr/>
        </p:nvPicPr>
        <p:blipFill>
          <a:blip r:embed="rId2"/>
          <a:stretch>
            <a:fillRect/>
          </a:stretch>
        </p:blipFill>
        <p:spPr>
          <a:xfrm>
            <a:off x="380999" y="274636"/>
            <a:ext cx="11108081" cy="5888463"/>
          </a:xfrm>
          <a:prstGeom prst="rect">
            <a:avLst/>
          </a:prstGeom>
        </p:spPr>
      </p:pic>
      <p:cxnSp>
        <p:nvCxnSpPr>
          <p:cNvPr id="10" name="Straight Arrow Connector 9">
            <a:extLst>
              <a:ext uri="{FF2B5EF4-FFF2-40B4-BE49-F238E27FC236}">
                <a16:creationId xmlns:a16="http://schemas.microsoft.com/office/drawing/2014/main" id="{3A26B6A8-121F-8B4B-B83F-3EE52C8A7AF9}"/>
              </a:ext>
            </a:extLst>
          </p:cNvPr>
          <p:cNvCxnSpPr>
            <a:cxnSpLocks/>
          </p:cNvCxnSpPr>
          <p:nvPr/>
        </p:nvCxnSpPr>
        <p:spPr>
          <a:xfrm>
            <a:off x="11048443" y="4953000"/>
            <a:ext cx="457201" cy="64107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3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February 2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A map of the world&#10;&#10;Description automatically generated with medium confidence">
            <a:extLst>
              <a:ext uri="{FF2B5EF4-FFF2-40B4-BE49-F238E27FC236}">
                <a16:creationId xmlns:a16="http://schemas.microsoft.com/office/drawing/2014/main" id="{30159645-DE11-F444-ADA5-4E7EC77759A2}"/>
              </a:ext>
            </a:extLst>
          </p:cNvPr>
          <p:cNvPicPr>
            <a:picLocks noChangeAspect="1"/>
          </p:cNvPicPr>
          <p:nvPr/>
        </p:nvPicPr>
        <p:blipFill>
          <a:blip r:embed="rId2"/>
          <a:stretch>
            <a:fillRect/>
          </a:stretch>
        </p:blipFill>
        <p:spPr>
          <a:xfrm>
            <a:off x="1295400" y="1061447"/>
            <a:ext cx="10210800" cy="5677205"/>
          </a:xfrm>
          <a:prstGeom prst="rect">
            <a:avLst/>
          </a:prstGeom>
        </p:spPr>
      </p:pic>
    </p:spTree>
    <p:extLst>
      <p:ext uri="{BB962C8B-B14F-4D97-AF65-F5344CB8AC3E}">
        <p14:creationId xmlns:p14="http://schemas.microsoft.com/office/powerpoint/2010/main" val="327863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March 2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6" name="Picture 5" descr="Map&#10;&#10;Description automatically generated">
            <a:extLst>
              <a:ext uri="{FF2B5EF4-FFF2-40B4-BE49-F238E27FC236}">
                <a16:creationId xmlns:a16="http://schemas.microsoft.com/office/drawing/2014/main" id="{A428B2F0-2CD1-E547-93CD-DDFAAB8110A0}"/>
              </a:ext>
            </a:extLst>
          </p:cNvPr>
          <p:cNvPicPr>
            <a:picLocks noChangeAspect="1"/>
          </p:cNvPicPr>
          <p:nvPr/>
        </p:nvPicPr>
        <p:blipFill>
          <a:blip r:embed="rId2"/>
          <a:stretch>
            <a:fillRect/>
          </a:stretch>
        </p:blipFill>
        <p:spPr>
          <a:xfrm>
            <a:off x="813707" y="0"/>
            <a:ext cx="10564586" cy="6858000"/>
          </a:xfrm>
          <a:prstGeom prst="rect">
            <a:avLst/>
          </a:prstGeom>
        </p:spPr>
      </p:pic>
    </p:spTree>
    <p:extLst>
      <p:ext uri="{BB962C8B-B14F-4D97-AF65-F5344CB8AC3E}">
        <p14:creationId xmlns:p14="http://schemas.microsoft.com/office/powerpoint/2010/main" val="282341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5B97-034F-1D4B-8CC1-B09A55D508D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A1EA89-ADDF-7643-B217-3C1B2E1534B1}"/>
              </a:ext>
            </a:extLst>
          </p:cNvPr>
          <p:cNvSpPr>
            <a:spLocks noGrp="1"/>
          </p:cNvSpPr>
          <p:nvPr>
            <p:ph type="body" idx="1"/>
          </p:nvPr>
        </p:nvSpPr>
        <p:spPr/>
        <p:txBody>
          <a:bodyPr/>
          <a:lstStyle/>
          <a:p>
            <a:endParaRPr lang="en-US"/>
          </a:p>
        </p:txBody>
      </p:sp>
      <p:pic>
        <p:nvPicPr>
          <p:cNvPr id="5" name="Picture 4" descr="Chart, histogram&#10;&#10;Description automatically generated">
            <a:extLst>
              <a:ext uri="{FF2B5EF4-FFF2-40B4-BE49-F238E27FC236}">
                <a16:creationId xmlns:a16="http://schemas.microsoft.com/office/drawing/2014/main" id="{2F6F3C23-7669-3743-A797-A9DA0DBA47E1}"/>
              </a:ext>
            </a:extLst>
          </p:cNvPr>
          <p:cNvPicPr>
            <a:picLocks noChangeAspect="1"/>
          </p:cNvPicPr>
          <p:nvPr/>
        </p:nvPicPr>
        <p:blipFill>
          <a:blip r:embed="rId2"/>
          <a:stretch>
            <a:fillRect/>
          </a:stretch>
        </p:blipFill>
        <p:spPr>
          <a:xfrm>
            <a:off x="415110" y="274637"/>
            <a:ext cx="11160940" cy="6308726"/>
          </a:xfrm>
          <a:prstGeom prst="rect">
            <a:avLst/>
          </a:prstGeom>
        </p:spPr>
      </p:pic>
    </p:spTree>
    <p:extLst>
      <p:ext uri="{BB962C8B-B14F-4D97-AF65-F5344CB8AC3E}">
        <p14:creationId xmlns:p14="http://schemas.microsoft.com/office/powerpoint/2010/main" val="85992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War Takes Over </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dirty="0"/>
            </a:br>
            <a:br>
              <a:rPr lang="en-US" sz="1800" dirty="0"/>
            </a:br>
            <a:endParaRPr lang="en-US" sz="1800" dirty="0"/>
          </a:p>
        </p:txBody>
      </p:sp>
      <p:sp>
        <p:nvSpPr>
          <p:cNvPr id="4" name="Rectangle 3">
            <a:extLst>
              <a:ext uri="{FF2B5EF4-FFF2-40B4-BE49-F238E27FC236}">
                <a16:creationId xmlns:a16="http://schemas.microsoft.com/office/drawing/2014/main" id="{4C1CD650-7928-2A4A-A759-A809FC49E4BE}"/>
              </a:ext>
            </a:extLst>
          </p:cNvPr>
          <p:cNvSpPr/>
          <p:nvPr/>
        </p:nvSpPr>
        <p:spPr>
          <a:xfrm>
            <a:off x="609600" y="1447801"/>
            <a:ext cx="9683750" cy="646331"/>
          </a:xfrm>
          <a:prstGeom prst="rect">
            <a:avLst/>
          </a:prstGeom>
        </p:spPr>
        <p:txBody>
          <a:bodyPr wrap="square">
            <a:spAutoFit/>
          </a:bodyPr>
          <a:lstStyle/>
          <a:p>
            <a:br>
              <a:rPr lang="en-US" sz="1100" dirty="0">
                <a:latin typeface="Times New Roman" panose="02020603050405020304" pitchFamily="18" charset="0"/>
                <a:ea typeface="Times New Roman" panose="02020603050405020304" pitchFamily="18" charset="0"/>
              </a:rPr>
            </a:br>
            <a:br>
              <a:rPr lang="en-US" sz="1100" dirty="0">
                <a:latin typeface="Times New Roman" panose="02020603050405020304" pitchFamily="18" charset="0"/>
                <a:ea typeface="Times New Roman" panose="02020603050405020304" pitchFamily="18" charset="0"/>
              </a:rPr>
            </a:br>
            <a:endParaRPr lang="en-US" dirty="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dirty="0"/>
            </a:br>
            <a:br>
              <a:rPr lang="en-US" sz="2000" dirty="0"/>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r>
              <a:rPr lang="en-US" dirty="0">
                <a:latin typeface="Times New Roman" panose="02020603050405020304" pitchFamily="18" charset="0"/>
                <a:ea typeface="Times New Roman" panose="02020603050405020304" pitchFamily="18" charset="0"/>
              </a:rPr>
              <a:t> </a:t>
            </a:r>
            <a:endParaRPr lang="en-US" dirty="0"/>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2266"/>
            <a:ext cx="10972800" cy="5232334"/>
          </a:xfrm>
        </p:spPr>
        <p:txBody>
          <a:bodyPr/>
          <a:lstStyle/>
          <a:p>
            <a:pPr marL="203200" indent="0">
              <a:buNone/>
            </a:pPr>
            <a:br>
              <a:rPr lang="en-US" sz="1800" dirty="0"/>
            </a:br>
            <a:r>
              <a:rPr lang="en-US" sz="1800" dirty="0"/>
              <a:t>*</a:t>
            </a:r>
            <a:r>
              <a:rPr lang="en-US" sz="1800" b="1" i="1" dirty="0"/>
              <a:t>Russia Becomes the New North Korea</a:t>
            </a:r>
            <a:r>
              <a:rPr lang="en-US" sz="1800" dirty="0"/>
              <a:t>, with Biden taking the nuclear option on sanctions</a:t>
            </a:r>
            <a:br>
              <a:rPr lang="en-US" sz="1800" dirty="0"/>
            </a:br>
            <a:br>
              <a:rPr lang="en-US" sz="1800" dirty="0"/>
            </a:br>
            <a:r>
              <a:rPr lang="en-US" sz="1800" dirty="0"/>
              <a:t>*</a:t>
            </a:r>
            <a:r>
              <a:rPr lang="en-US" sz="1800" b="1" dirty="0"/>
              <a:t>Russians Sanctions </a:t>
            </a:r>
            <a:r>
              <a:rPr lang="en-US" sz="1800" dirty="0"/>
              <a:t>are now the dominant factor for the global economy , going from less than expected to much worse than expected and taking the markets with them</a:t>
            </a:r>
            <a:br>
              <a:rPr lang="en-US" sz="1800" dirty="0"/>
            </a:br>
            <a:br>
              <a:rPr lang="en-US" sz="1800" dirty="0"/>
            </a:br>
            <a:r>
              <a:rPr lang="en-US" sz="1800" dirty="0"/>
              <a:t>*</a:t>
            </a:r>
            <a:r>
              <a:rPr lang="en-US" sz="1800" b="1" i="1" dirty="0"/>
              <a:t>The Half Point Fed Rate Hike is Off the Table</a:t>
            </a:r>
            <a:r>
              <a:rPr lang="en-US" sz="1800" dirty="0"/>
              <a:t>, but we will still see an increase, nonetheless</a:t>
            </a:r>
            <a:br>
              <a:rPr lang="en-US" sz="1800" dirty="0"/>
            </a:br>
            <a:br>
              <a:rPr lang="en-US" sz="1800" dirty="0"/>
            </a:br>
            <a:r>
              <a:rPr lang="en-US" sz="1800" dirty="0"/>
              <a:t>*</a:t>
            </a:r>
            <a:r>
              <a:rPr lang="en-US" sz="1800" b="1" i="1" dirty="0"/>
              <a:t>Weekly Jobless Claims </a:t>
            </a:r>
            <a:r>
              <a:rPr lang="en-US" sz="1800" i="1" dirty="0"/>
              <a:t>Hit 232,000</a:t>
            </a:r>
            <a:r>
              <a:rPr lang="en-US" sz="1800" dirty="0"/>
              <a:t> </a:t>
            </a:r>
            <a:br>
              <a:rPr lang="en-US" sz="1800" dirty="0"/>
            </a:br>
            <a:br>
              <a:rPr lang="en-US" sz="1800" dirty="0"/>
            </a:br>
            <a:r>
              <a:rPr lang="en-US" sz="1800" dirty="0"/>
              <a:t>*</a:t>
            </a:r>
            <a:r>
              <a:rPr lang="en-US" sz="1800" b="1" i="1" dirty="0"/>
              <a:t>Consumer Confidence </a:t>
            </a:r>
            <a:r>
              <a:rPr lang="en-US" sz="1800" i="1" dirty="0"/>
              <a:t>Drops</a:t>
            </a:r>
            <a:r>
              <a:rPr lang="en-US" sz="1800" dirty="0"/>
              <a:t>, to a five-month low </a:t>
            </a:r>
            <a:br>
              <a:rPr lang="en-US" sz="1800" dirty="0"/>
            </a:br>
            <a:br>
              <a:rPr lang="en-US" sz="1800" dirty="0"/>
            </a:br>
            <a:r>
              <a:rPr lang="en-US" sz="1800" dirty="0"/>
              <a:t>*</a:t>
            </a:r>
            <a:r>
              <a:rPr lang="en-US" sz="1800" b="1" i="1" dirty="0"/>
              <a:t>Leading Economic Indicators </a:t>
            </a:r>
            <a:r>
              <a:rPr lang="en-US" sz="1800" i="1" dirty="0"/>
              <a:t>Drop</a:t>
            </a:r>
            <a:r>
              <a:rPr lang="en-US" sz="1800" dirty="0"/>
              <a:t>, down 0.3% </a:t>
            </a:r>
            <a:br>
              <a:rPr lang="en-US" sz="1800" dirty="0"/>
            </a:br>
            <a:br>
              <a:rPr lang="en-US" sz="1800" dirty="0"/>
            </a:br>
            <a:r>
              <a:rPr lang="en-US" sz="1800" dirty="0"/>
              <a:t>*</a:t>
            </a:r>
            <a:r>
              <a:rPr lang="en-US" sz="1800" b="1" i="1" dirty="0"/>
              <a:t>Retail Sales </a:t>
            </a:r>
            <a:r>
              <a:rPr lang="en-US" sz="1800" i="1" dirty="0"/>
              <a:t>Soar by 3.8%,</a:t>
            </a:r>
            <a:r>
              <a:rPr lang="en-US" sz="1800" dirty="0"/>
              <a:t> in January </a:t>
            </a:r>
            <a:br>
              <a:rPr lang="en-US" sz="1800" dirty="0"/>
            </a:br>
            <a:br>
              <a:rPr lang="en-US" sz="1800" dirty="0"/>
            </a:br>
            <a:r>
              <a:rPr lang="en-US" sz="1800" dirty="0"/>
              <a:t>*</a:t>
            </a:r>
            <a:r>
              <a:rPr lang="en-US" sz="1800" b="1" i="1" dirty="0"/>
              <a:t>US GDP </a:t>
            </a:r>
            <a:r>
              <a:rPr lang="en-US" sz="1800" i="1" dirty="0"/>
              <a:t>Jumped by 6.9% in Q4</a:t>
            </a:r>
            <a:r>
              <a:rPr lang="en-US" sz="1800" dirty="0"/>
              <a:t>, </a:t>
            </a:r>
            <a:br>
              <a:rPr lang="en-US" sz="1800" dirty="0"/>
            </a:br>
            <a:br>
              <a:rPr lang="en-US" sz="1800" dirty="0"/>
            </a:b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CFE1D47A-DA3D-6A49-9350-ADE4801B7AF6}"/>
              </a:ext>
            </a:extLst>
          </p:cNvPr>
          <p:cNvPicPr>
            <a:picLocks noChangeAspect="1"/>
          </p:cNvPicPr>
          <p:nvPr/>
        </p:nvPicPr>
        <p:blipFill>
          <a:blip r:embed="rId3"/>
          <a:stretch>
            <a:fillRect/>
          </a:stretch>
        </p:blipFill>
        <p:spPr>
          <a:xfrm>
            <a:off x="7620000" y="3450126"/>
            <a:ext cx="4269043" cy="3200492"/>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0620-EF6D-744F-93E8-F36B533D7AF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F1DA4E0-C1ED-8045-9D0D-B81E1C7CE9D1}"/>
              </a:ext>
            </a:extLst>
          </p:cNvPr>
          <p:cNvSpPr>
            <a:spLocks noGrp="1"/>
          </p:cNvSpPr>
          <p:nvPr>
            <p:ph type="body" idx="1"/>
          </p:nvPr>
        </p:nvSpPr>
        <p:spPr/>
        <p:txBody>
          <a:bodyPr/>
          <a:lstStyle/>
          <a:p>
            <a:endParaRPr lang="en-US"/>
          </a:p>
        </p:txBody>
      </p:sp>
      <p:pic>
        <p:nvPicPr>
          <p:cNvPr id="4" name="Picture 3" descr="Chart, waterfall chart&#10;&#10;Description automatically generated">
            <a:extLst>
              <a:ext uri="{FF2B5EF4-FFF2-40B4-BE49-F238E27FC236}">
                <a16:creationId xmlns:a16="http://schemas.microsoft.com/office/drawing/2014/main" id="{E7788A91-AA90-9E4E-A17F-BD608FBEE5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8133"/>
            <a:ext cx="10802608" cy="6076467"/>
          </a:xfrm>
          <a:prstGeom prst="rect">
            <a:avLst/>
          </a:prstGeom>
          <a:noFill/>
          <a:ln>
            <a:noFill/>
          </a:ln>
        </p:spPr>
      </p:pic>
    </p:spTree>
    <p:extLst>
      <p:ext uri="{BB962C8B-B14F-4D97-AF65-F5344CB8AC3E}">
        <p14:creationId xmlns:p14="http://schemas.microsoft.com/office/powerpoint/2010/main" val="573927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Buy Territory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5" name="Picture 4" descr="A picture containing text, device, gauge, meter&#10;&#10;Description automatically generated">
            <a:extLst>
              <a:ext uri="{FF2B5EF4-FFF2-40B4-BE49-F238E27FC236}">
                <a16:creationId xmlns:a16="http://schemas.microsoft.com/office/drawing/2014/main" id="{1CE8EFCC-2CB0-A94D-AF4C-AE93414EE530}"/>
              </a:ext>
            </a:extLst>
          </p:cNvPr>
          <p:cNvPicPr>
            <a:picLocks noChangeAspect="1"/>
          </p:cNvPicPr>
          <p:nvPr/>
        </p:nvPicPr>
        <p:blipFill>
          <a:blip r:embed="rId2"/>
          <a:stretch>
            <a:fillRect/>
          </a:stretch>
        </p:blipFill>
        <p:spPr>
          <a:xfrm>
            <a:off x="2156791" y="1846385"/>
            <a:ext cx="8458200" cy="4554415"/>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From Extreme “SELL” to Extreme “BUY”</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10058400" y="1905049"/>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8" name="Left Arrow Callout 7">
            <a:extLst>
              <a:ext uri="{FF2B5EF4-FFF2-40B4-BE49-F238E27FC236}">
                <a16:creationId xmlns:a16="http://schemas.microsoft.com/office/drawing/2014/main" id="{F92F4606-D151-A14A-9AEF-EFC004AC6242}"/>
              </a:ext>
            </a:extLst>
          </p:cNvPr>
          <p:cNvSpPr/>
          <p:nvPr/>
        </p:nvSpPr>
        <p:spPr>
          <a:xfrm>
            <a:off x="10035209" y="4906964"/>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9" name="Left Arrow Callout 8">
            <a:extLst>
              <a:ext uri="{FF2B5EF4-FFF2-40B4-BE49-F238E27FC236}">
                <a16:creationId xmlns:a16="http://schemas.microsoft.com/office/drawing/2014/main" id="{5B2C8018-730E-294F-980F-8F4A4829D183}"/>
              </a:ext>
            </a:extLst>
          </p:cNvPr>
          <p:cNvSpPr/>
          <p:nvPr/>
        </p:nvSpPr>
        <p:spPr>
          <a:xfrm>
            <a:off x="9978486" y="3277965"/>
            <a:ext cx="1569528"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 </a:t>
            </a:r>
            <a:br>
              <a:rPr lang="en-US" sz="1800" dirty="0"/>
            </a:br>
            <a:r>
              <a:rPr lang="en-US" sz="1800" dirty="0"/>
              <a:t>Nothing</a:t>
            </a:r>
          </a:p>
        </p:txBody>
      </p:sp>
      <p:pic>
        <p:nvPicPr>
          <p:cNvPr id="5" name="Picture 4" descr="Chart, line chart&#10;&#10;Description automatically generated">
            <a:extLst>
              <a:ext uri="{FF2B5EF4-FFF2-40B4-BE49-F238E27FC236}">
                <a16:creationId xmlns:a16="http://schemas.microsoft.com/office/drawing/2014/main" id="{C83B485C-23F7-744E-A2FF-6FC5709C9C14}"/>
              </a:ext>
            </a:extLst>
          </p:cNvPr>
          <p:cNvPicPr>
            <a:picLocks noChangeAspect="1"/>
          </p:cNvPicPr>
          <p:nvPr/>
        </p:nvPicPr>
        <p:blipFill>
          <a:blip r:embed="rId3"/>
          <a:stretch>
            <a:fillRect/>
          </a:stretch>
        </p:blipFill>
        <p:spPr>
          <a:xfrm>
            <a:off x="398230" y="1479550"/>
            <a:ext cx="9418870" cy="5226050"/>
          </a:xfrm>
          <a:prstGeom prst="rect">
            <a:avLst/>
          </a:prstGeom>
        </p:spPr>
      </p:pic>
    </p:spTree>
    <p:extLst>
      <p:ext uri="{BB962C8B-B14F-4D97-AF65-F5344CB8AC3E}">
        <p14:creationId xmlns:p14="http://schemas.microsoft.com/office/powerpoint/2010/main" val="1814617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ase with pink flowers on a counter&#10;&#10;Description automatically generated with low confidence">
            <a:extLst>
              <a:ext uri="{FF2B5EF4-FFF2-40B4-BE49-F238E27FC236}">
                <a16:creationId xmlns:a16="http://schemas.microsoft.com/office/drawing/2014/main" id="{2A7A170E-304F-AD48-8F56-8A34F85835E9}"/>
              </a:ext>
            </a:extLst>
          </p:cNvPr>
          <p:cNvPicPr>
            <a:picLocks noChangeAspect="1"/>
          </p:cNvPicPr>
          <p:nvPr/>
        </p:nvPicPr>
        <p:blipFill>
          <a:blip r:embed="rId2"/>
          <a:stretch>
            <a:fillRect/>
          </a:stretch>
        </p:blipFill>
        <p:spPr>
          <a:xfrm>
            <a:off x="3520901" y="0"/>
            <a:ext cx="5150197" cy="6858000"/>
          </a:xfrm>
          <a:prstGeom prst="rect">
            <a:avLst/>
          </a:prstGeom>
        </p:spPr>
      </p:pic>
    </p:spTree>
    <p:extLst>
      <p:ext uri="{BB962C8B-B14F-4D97-AF65-F5344CB8AC3E}">
        <p14:creationId xmlns:p14="http://schemas.microsoft.com/office/powerpoint/2010/main" val="155654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a:t>
            </a:r>
            <a:r>
              <a:rPr lang="en-US" sz="2800" b="1"/>
              <a:t>– Falling</a:t>
            </a:r>
            <a:br>
              <a:rPr lang="en-US" sz="2800" b="1" dirty="0"/>
            </a:br>
            <a:r>
              <a:rPr lang="en-US" sz="2400" dirty="0">
                <a:solidFill>
                  <a:srgbClr val="00A64B"/>
                </a:solidFill>
              </a:rPr>
              <a:t> 223,000 </a:t>
            </a:r>
            <a:r>
              <a:rPr lang="en-US" sz="2400">
                <a:solidFill>
                  <a:srgbClr val="00A64B"/>
                </a:solidFill>
              </a:rPr>
              <a:t>– </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F898D357-660A-1E4D-998B-AE6A54F18F0C}"/>
              </a:ext>
            </a:extLst>
          </p:cNvPr>
          <p:cNvPicPr>
            <a:picLocks noChangeAspect="1"/>
          </p:cNvPicPr>
          <p:nvPr/>
        </p:nvPicPr>
        <p:blipFill>
          <a:blip r:embed="rId2"/>
          <a:stretch>
            <a:fillRect/>
          </a:stretch>
        </p:blipFill>
        <p:spPr>
          <a:xfrm>
            <a:off x="1110011" y="1557165"/>
            <a:ext cx="9971978" cy="502619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E5C5-0D86-5348-97FB-8847B5C116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66FB0C0-2F5A-084E-8BE2-9BE1DB4D26EB}"/>
              </a:ext>
            </a:extLst>
          </p:cNvPr>
          <p:cNvSpPr>
            <a:spLocks noGrp="1"/>
          </p:cNvSpPr>
          <p:nvPr>
            <p:ph type="body" idx="1"/>
          </p:nvPr>
        </p:nvSpPr>
        <p:spPr/>
        <p:txBody>
          <a:bodyPr/>
          <a:lstStyle/>
          <a:p>
            <a:endParaRPr lang="en-US"/>
          </a:p>
        </p:txBody>
      </p:sp>
      <p:pic>
        <p:nvPicPr>
          <p:cNvPr id="6" name="Picture 5" descr="A picture containing person, indoor, appliance&#10;&#10;Description automatically generated">
            <a:extLst>
              <a:ext uri="{FF2B5EF4-FFF2-40B4-BE49-F238E27FC236}">
                <a16:creationId xmlns:a16="http://schemas.microsoft.com/office/drawing/2014/main" id="{94CA5757-F2E4-054B-9A1B-24FF8566FE5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2112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152400"/>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Calibri"/>
                <a:ea typeface="Calibri"/>
                <a:cs typeface="Calibri"/>
                <a:sym typeface="Calibri"/>
              </a:rPr>
              <a:t>Stocks – A Wartime Market</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801414"/>
            <a:ext cx="11430000" cy="54864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tx1"/>
                </a:solidFill>
              </a:rPr>
              <a:t>*</a:t>
            </a:r>
            <a:r>
              <a:rPr lang="en-US" sz="1800" dirty="0"/>
              <a:t>The Market Only Sees the </a:t>
            </a:r>
            <a:r>
              <a:rPr lang="en-US" sz="1800" b="1" dirty="0"/>
              <a:t>Ukraine </a:t>
            </a:r>
            <a:r>
              <a:rPr lang="en-US" sz="1800" dirty="0"/>
              <a:t>Right Now, fundamentals are irrelevant</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Banks </a:t>
            </a:r>
            <a:r>
              <a:rPr lang="en-US" sz="1800" dirty="0">
                <a:solidFill>
                  <a:schemeClr val="tx1"/>
                </a:solidFill>
              </a:rPr>
              <a:t>are crushed because of slower interest rate rises, slowing economy, rising default rates, and losses on Russian investments, with Citigroup taking the biggest hit</a:t>
            </a:r>
            <a:br>
              <a:rPr lang="en-US" sz="1800" dirty="0">
                <a:solidFill>
                  <a:schemeClr val="tx1"/>
                </a:solidFill>
              </a:rPr>
            </a:br>
            <a:br>
              <a:rPr lang="en-US" sz="1800" dirty="0">
                <a:solidFill>
                  <a:schemeClr val="tx1"/>
                </a:solidFill>
              </a:rPr>
            </a:br>
            <a:r>
              <a:rPr lang="en-US" sz="1800" dirty="0">
                <a:solidFill>
                  <a:schemeClr val="tx1"/>
                </a:solidFill>
              </a:rPr>
              <a:t>*Commodities explode to the upside on loss of Russian supplies and greater war demand</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dirty="0">
                <a:solidFill>
                  <a:schemeClr val="tx1"/>
                </a:solidFill>
              </a:rPr>
              <a:t>Defense shares </a:t>
            </a:r>
            <a:r>
              <a:rPr lang="en-US" sz="1800" dirty="0">
                <a:solidFill>
                  <a:schemeClr val="tx1"/>
                </a:solidFill>
              </a:rPr>
              <a:t>rocket on the second Cold War, with US defense spending going from 3.5% to 4% of GDP. Germany doubles from 1% to 2%, or $100 billion. Buy (LMT), (RTN), (GD) on dips</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dirty="0">
                <a:solidFill>
                  <a:schemeClr val="tx1"/>
                </a:solidFill>
              </a:rPr>
              <a:t>Volatility</a:t>
            </a:r>
            <a:r>
              <a:rPr lang="en-US" sz="1800" dirty="0">
                <a:solidFill>
                  <a:schemeClr val="tx1"/>
                </a:solidFill>
              </a:rPr>
              <a:t> will remain, but we are making a multi-month bottom. Use visits to $40 to buy</a:t>
            </a:r>
            <a:br>
              <a:rPr lang="en-US" sz="1800" i="1" dirty="0">
                <a:solidFill>
                  <a:srgbClr val="FF0000"/>
                </a:solidFill>
              </a:rPr>
            </a:br>
            <a:br>
              <a:rPr lang="en-US" sz="1800" i="1" dirty="0">
                <a:solidFill>
                  <a:srgbClr val="FF0000"/>
                </a:solidFill>
              </a:rPr>
            </a:br>
            <a:r>
              <a:rPr lang="en-US" sz="1800" dirty="0">
                <a:solidFill>
                  <a:schemeClr val="tx1"/>
                </a:solidFill>
              </a:rPr>
              <a:t>*</a:t>
            </a:r>
            <a:r>
              <a:rPr lang="en-US" sz="1800" b="1" dirty="0">
                <a:solidFill>
                  <a:schemeClr val="tx1"/>
                </a:solidFill>
              </a:rPr>
              <a:t>Oil companies </a:t>
            </a:r>
            <a:r>
              <a:rPr lang="en-US" sz="1800" dirty="0">
                <a:solidFill>
                  <a:schemeClr val="tx1"/>
                </a:solidFill>
              </a:rPr>
              <a:t>are writing off hundreds of millions of dollars in</a:t>
            </a:r>
            <a:br>
              <a:rPr lang="en-US" sz="1800" dirty="0">
                <a:solidFill>
                  <a:schemeClr val="tx1"/>
                </a:solidFill>
              </a:rPr>
            </a:br>
            <a:r>
              <a:rPr lang="en-US" sz="1800" dirty="0">
                <a:solidFill>
                  <a:schemeClr val="tx1"/>
                </a:solidFill>
              </a:rPr>
              <a:t>Russian investments, but are making aa fortune on oil at $110</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Boeing</a:t>
            </a:r>
            <a:r>
              <a:rPr lang="en-US" sz="1800" dirty="0">
                <a:solidFill>
                  <a:schemeClr val="tx1"/>
                </a:solidFill>
              </a:rPr>
              <a:t> ceased maintenance of Russian planes, grounding them</a:t>
            </a:r>
            <a:br>
              <a:rPr lang="en-US" sz="1800" b="1" dirty="0">
                <a:solidFill>
                  <a:schemeClr val="tx1"/>
                </a:solidFill>
              </a:rPr>
            </a:br>
            <a:br>
              <a:rPr lang="en-US" sz="1800" b="1" dirty="0">
                <a:solidFill>
                  <a:schemeClr val="tx1"/>
                </a:solidFill>
              </a:rPr>
            </a:br>
            <a:r>
              <a:rPr lang="en-US" sz="1800" dirty="0">
                <a:solidFill>
                  <a:schemeClr val="tx1"/>
                </a:solidFill>
              </a:rPr>
              <a:t>*Another opportunity of the decade is setting up</a:t>
            </a:r>
            <a:br>
              <a:rPr lang="en-US" sz="1800" b="1" i="1" dirty="0"/>
            </a:br>
            <a:br>
              <a:rPr lang="en-US" sz="1800" b="1" i="1" dirty="0"/>
            </a:br>
            <a:r>
              <a:rPr lang="en-US" sz="1800" b="1" i="1" dirty="0"/>
              <a:t>*Look for terrible H1 and strong H2 scenario to continue</a:t>
            </a:r>
            <a:br>
              <a:rPr lang="en-US" sz="18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941E896-56D2-CE46-8F55-BF53C3C31042}"/>
              </a:ext>
            </a:extLst>
          </p:cNvPr>
          <p:cNvPicPr>
            <a:picLocks noChangeAspect="1"/>
          </p:cNvPicPr>
          <p:nvPr/>
        </p:nvPicPr>
        <p:blipFill>
          <a:blip r:embed="rId3"/>
          <a:stretch>
            <a:fillRect/>
          </a:stretch>
        </p:blipFill>
        <p:spPr>
          <a:xfrm>
            <a:off x="8001000" y="4000485"/>
            <a:ext cx="3946358" cy="2699309"/>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91440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Year End Melt Up!</a:t>
            </a:r>
            <a:br>
              <a:rPr lang="en-US" sz="16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long 2/$465-$475 bear put spread, long 3/$470-$480 bear put spread</a:t>
            </a:r>
            <a:r>
              <a:rPr lang="en-US" sz="1800" dirty="0">
                <a:solidFill>
                  <a:srgbClr val="00A64B"/>
                </a:solidFill>
                <a:latin typeface="Calibri"/>
                <a:ea typeface="Calibri"/>
                <a:cs typeface="Calibri"/>
                <a:sym typeface="Calibri"/>
              </a:rPr>
              <a:t> </a:t>
            </a:r>
            <a:br>
              <a:rPr lang="en-US" sz="24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2/$410-$420 bull call spread, </a:t>
            </a:r>
            <a:br>
              <a:rPr lang="en-US" sz="2400" dirty="0">
                <a:solidFill>
                  <a:schemeClr val="dk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long 2/$480-$500 bear put spread, Took profits on long 10/$410-$420 bull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533283" y="5241831"/>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384</a:t>
            </a:r>
            <a:br>
              <a:rPr lang="en-US" sz="2000" dirty="0"/>
            </a:br>
            <a:r>
              <a:rPr lang="en-US" sz="2000" dirty="0"/>
              <a:t>Down</a:t>
            </a:r>
            <a:br>
              <a:rPr lang="en-US" sz="2000" dirty="0"/>
            </a:br>
            <a:r>
              <a:rPr lang="en-US" sz="2000" dirty="0"/>
              <a:t>20%</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384572" y="831230"/>
            <a:ext cx="1674141" cy="1674141"/>
          </a:xfrm>
          <a:prstGeom prst="rect">
            <a:avLst/>
          </a:prstGeom>
        </p:spPr>
      </p:pic>
      <p:pic>
        <p:nvPicPr>
          <p:cNvPr id="6" name="Picture 5">
            <a:extLst>
              <a:ext uri="{FF2B5EF4-FFF2-40B4-BE49-F238E27FC236}">
                <a16:creationId xmlns:a16="http://schemas.microsoft.com/office/drawing/2014/main" id="{2CA157FD-4031-9143-8329-1E688C68594C}"/>
              </a:ext>
            </a:extLst>
          </p:cNvPr>
          <p:cNvPicPr>
            <a:picLocks noChangeAspect="1"/>
          </p:cNvPicPr>
          <p:nvPr/>
        </p:nvPicPr>
        <p:blipFill>
          <a:blip r:embed="rId4"/>
          <a:stretch>
            <a:fillRect/>
          </a:stretch>
        </p:blipFill>
        <p:spPr>
          <a:xfrm>
            <a:off x="304800" y="1524000"/>
            <a:ext cx="6705600" cy="5077097"/>
          </a:xfrm>
          <a:prstGeom prst="rect">
            <a:avLst/>
          </a:prstGeom>
        </p:spPr>
      </p:pic>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2152305" y="59436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2E56D6-FBAE-9E47-970D-3EAD4053AAF3}"/>
              </a:ext>
            </a:extLst>
          </p:cNvPr>
          <p:cNvCxnSpPr>
            <a:cxnSpLocks/>
          </p:cNvCxnSpPr>
          <p:nvPr/>
        </p:nvCxnSpPr>
        <p:spPr>
          <a:xfrm>
            <a:off x="6934200" y="4565239"/>
            <a:ext cx="1371600" cy="135622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6FC34D-3C44-5E4A-B6E4-F941AB2466C5}"/>
              </a:ext>
            </a:extLst>
          </p:cNvPr>
          <p:cNvCxnSpPr>
            <a:cxnSpLocks/>
          </p:cNvCxnSpPr>
          <p:nvPr/>
        </p:nvCxnSpPr>
        <p:spPr>
          <a:xfrm flipV="1">
            <a:off x="8342243" y="2743200"/>
            <a:ext cx="1639957" cy="317826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Left Arrow Callout 16">
            <a:extLst>
              <a:ext uri="{FF2B5EF4-FFF2-40B4-BE49-F238E27FC236}">
                <a16:creationId xmlns:a16="http://schemas.microsoft.com/office/drawing/2014/main" id="{E13BEC08-6DA1-6544-A740-88699076626A}"/>
              </a:ext>
            </a:extLst>
          </p:cNvPr>
          <p:cNvSpPr/>
          <p:nvPr/>
        </p:nvSpPr>
        <p:spPr>
          <a:xfrm>
            <a:off x="10114559" y="1974021"/>
            <a:ext cx="1957406"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New High</a:t>
            </a:r>
            <a:br>
              <a:rPr lang="en-US" sz="2000" dirty="0"/>
            </a:br>
            <a:r>
              <a:rPr lang="en-US" sz="2000" dirty="0"/>
              <a:t>By end</a:t>
            </a:r>
            <a:br>
              <a:rPr lang="en-US" sz="2000" dirty="0"/>
            </a:br>
            <a:r>
              <a:rPr lang="en-US" sz="2000" dirty="0"/>
              <a:t>2022</a:t>
            </a:r>
          </a:p>
        </p:txBody>
      </p:sp>
    </p:spTree>
    <p:extLst>
      <p:ext uri="{BB962C8B-B14F-4D97-AF65-F5344CB8AC3E}">
        <p14:creationId xmlns:p14="http://schemas.microsoft.com/office/powerpoint/2010/main" val="616647643"/>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257C900-0B22-CA41-8EF7-9CCAD60AA1D4}"/>
              </a:ext>
            </a:extLst>
          </p:cNvPr>
          <p:cNvPicPr>
            <a:picLocks noChangeAspect="1"/>
          </p:cNvPicPr>
          <p:nvPr/>
        </p:nvPicPr>
        <p:blipFill>
          <a:blip r:embed="rId3"/>
          <a:stretch>
            <a:fillRect/>
          </a:stretch>
        </p:blipFill>
        <p:spPr>
          <a:xfrm>
            <a:off x="2768600" y="1524000"/>
            <a:ext cx="6654800" cy="5038634"/>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Continuing Spikes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classic summer market</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65727E6-3CA2-4E42-8502-1DA0CD15BFFE}"/>
              </a:ext>
            </a:extLst>
          </p:cNvPr>
          <p:cNvPicPr>
            <a:picLocks noChangeAspect="1"/>
          </p:cNvPicPr>
          <p:nvPr/>
        </p:nvPicPr>
        <p:blipFill>
          <a:blip r:embed="rId3"/>
          <a:stretch>
            <a:fillRect/>
          </a:stretch>
        </p:blipFill>
        <p:spPr>
          <a:xfrm>
            <a:off x="2590800" y="1219200"/>
            <a:ext cx="6731000" cy="5096329"/>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118F3A8-DA41-5848-A88B-33FDF006B7F7}"/>
              </a:ext>
            </a:extLst>
          </p:cNvPr>
          <p:cNvPicPr>
            <a:picLocks noChangeAspect="1"/>
          </p:cNvPicPr>
          <p:nvPr/>
        </p:nvPicPr>
        <p:blipFill>
          <a:blip r:embed="rId3"/>
          <a:stretch>
            <a:fillRect/>
          </a:stretch>
        </p:blipFill>
        <p:spPr>
          <a:xfrm>
            <a:off x="2438400" y="1295400"/>
            <a:ext cx="6807200" cy="5154023"/>
          </a:xfrm>
          <a:prstGeom prst="rect">
            <a:avLst/>
          </a:prstGeom>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A0ECD95-03DC-7F4F-A5B9-FEF982EC7D91}"/>
              </a:ext>
            </a:extLst>
          </p:cNvPr>
          <p:cNvPicPr>
            <a:picLocks noChangeAspect="1"/>
          </p:cNvPicPr>
          <p:nvPr/>
        </p:nvPicPr>
        <p:blipFill>
          <a:blip r:embed="rId3"/>
          <a:stretch>
            <a:fillRect/>
          </a:stretch>
        </p:blipFill>
        <p:spPr>
          <a:xfrm>
            <a:off x="2438400" y="1143000"/>
            <a:ext cx="6959600" cy="5269411"/>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C273022-60C2-6A4A-A262-D1C188DEAB92}"/>
              </a:ext>
            </a:extLst>
          </p:cNvPr>
          <p:cNvPicPr>
            <a:picLocks noChangeAspect="1"/>
          </p:cNvPicPr>
          <p:nvPr/>
        </p:nvPicPr>
        <p:blipFill>
          <a:blip r:embed="rId3"/>
          <a:stretch>
            <a:fillRect/>
          </a:stretch>
        </p:blipFill>
        <p:spPr>
          <a:xfrm>
            <a:off x="2730500" y="1466942"/>
            <a:ext cx="6731000" cy="5096329"/>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 long (QQQ) 4/$330-$335 put spread </a:t>
            </a:r>
            <a:br>
              <a:rPr lang="en-US" sz="1800" dirty="0">
                <a:solidFill>
                  <a:srgbClr val="00A64B"/>
                </a:solidFill>
              </a:rPr>
            </a:br>
            <a:r>
              <a:rPr lang="en-US" sz="1800" dirty="0">
                <a:solidFill>
                  <a:srgbClr val="00A64B"/>
                </a:solidFill>
              </a:rPr>
              <a:t>took profits on long (QQQ) 3/$340-$345 put spread </a:t>
            </a:r>
            <a:br>
              <a:rPr lang="en-US" sz="1800" dirty="0"/>
            </a:br>
            <a:r>
              <a:rPr lang="en-US" sz="1800" dirty="0">
                <a:solidFill>
                  <a:srgbClr val="00A64B"/>
                </a:solidFill>
              </a:rPr>
              <a:t>covered long (QQQ) $325-$330 put spread </a:t>
            </a:r>
          </a:p>
        </p:txBody>
      </p:sp>
      <p:pic>
        <p:nvPicPr>
          <p:cNvPr id="3" name="Picture 2">
            <a:extLst>
              <a:ext uri="{FF2B5EF4-FFF2-40B4-BE49-F238E27FC236}">
                <a16:creationId xmlns:a16="http://schemas.microsoft.com/office/drawing/2014/main" id="{A62EFE56-145F-1149-BF12-559411FA20A4}"/>
              </a:ext>
            </a:extLst>
          </p:cNvPr>
          <p:cNvPicPr>
            <a:picLocks noChangeAspect="1"/>
          </p:cNvPicPr>
          <p:nvPr/>
        </p:nvPicPr>
        <p:blipFill>
          <a:blip r:embed="rId3"/>
          <a:stretch>
            <a:fillRect/>
          </a:stretch>
        </p:blipFill>
        <p:spPr>
          <a:xfrm>
            <a:off x="2667000" y="1717812"/>
            <a:ext cx="6426200" cy="4865551"/>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14.59%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+0.61%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+10.51% </a:t>
            </a:r>
            <a:r>
              <a:rPr lang="en-US" sz="2000" dirty="0">
                <a:solidFill>
                  <a:schemeClr val="dk1"/>
                </a:solidFill>
                <a:latin typeface="Calibri"/>
                <a:ea typeface="Calibri"/>
                <a:cs typeface="Calibri"/>
                <a:sym typeface="Calibri"/>
              </a:rPr>
              <a:t>MTD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+9.36%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+20.60%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1.03%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+15.67%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+8.91% </a:t>
            </a:r>
            <a:r>
              <a:rPr lang="en-US" sz="2200" dirty="0">
                <a:solidFill>
                  <a:schemeClr val="tx1"/>
                </a:solidFill>
                <a:latin typeface="Calibri"/>
                <a:ea typeface="Calibri"/>
                <a:cs typeface="Calibri"/>
                <a:sym typeface="Calibri"/>
              </a:rPr>
              <a:t>MTD</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+8.13% </a:t>
            </a:r>
            <a:r>
              <a:rPr lang="en-US" sz="2200" dirty="0">
                <a:solidFill>
                  <a:schemeClr val="tx1"/>
                </a:solidFill>
                <a:latin typeface="Calibri"/>
                <a:ea typeface="Calibri"/>
                <a:cs typeface="Calibri"/>
                <a:sym typeface="Calibri"/>
              </a:rPr>
              <a:t>  Final         *November </a:t>
            </a:r>
            <a:r>
              <a:rPr lang="en-US" sz="2200" dirty="0">
                <a:solidFill>
                  <a:srgbClr val="FF0000"/>
                </a:solidFill>
                <a:latin typeface="Calibri"/>
                <a:ea typeface="Calibri"/>
                <a:cs typeface="Calibri"/>
                <a:sym typeface="Calibri"/>
              </a:rPr>
              <a:t>-11.79%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+0.71%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+11.26%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YTD +25.10%</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-5.9%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a:t>
            </a:r>
            <a:r>
              <a:rPr lang="en-US" sz="2000" dirty="0">
                <a:solidFill>
                  <a:srgbClr val="008000"/>
                </a:solidFill>
                <a:latin typeface="Calibri"/>
                <a:ea typeface="Calibri"/>
                <a:cs typeface="Calibri"/>
                <a:sym typeface="Calibri"/>
              </a:rPr>
              <a:t>+537.66%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43.89% </a:t>
            </a:r>
            <a:r>
              <a:rPr lang="en-US" sz="2000" dirty="0">
                <a:solidFill>
                  <a:schemeClr val="tx1"/>
                </a:solidFill>
                <a:latin typeface="Calibri"/>
                <a:ea typeface="Calibri"/>
                <a:cs typeface="Calibri"/>
                <a:sym typeface="Calibri"/>
              </a:rPr>
              <a:t>for 12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dirty="0"/>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dirty="0"/>
              <a:t>*50% Big Tech</a:t>
            </a:r>
            <a:r>
              <a:rPr lang="en-US" b="1" i="1" dirty="0"/>
              <a:t> </a:t>
            </a:r>
            <a:r>
              <a:rPr lang="en-US" sz="2000" b="1" i="1" dirty="0"/>
              <a:t>- 2% of US Employment but 27% of Market Cap and 38% of Profits</a:t>
            </a:r>
            <a:br>
              <a:rPr lang="en-US" sz="2800" b="1" dirty="0"/>
            </a:br>
            <a:br>
              <a:rPr lang="en-US" sz="2800" b="1" dirty="0"/>
            </a:br>
            <a:r>
              <a:rPr lang="en-US" sz="2800" b="1" dirty="0"/>
              <a:t>50% Domestic Recovery, including:</a:t>
            </a:r>
            <a:br>
              <a:rPr lang="en-US" sz="2400" dirty="0"/>
            </a:br>
            <a:br>
              <a:rPr lang="en-US" sz="2400" dirty="0"/>
            </a:br>
            <a:r>
              <a:rPr lang="en-US" sz="2400" dirty="0"/>
              <a:t>Railroads</a:t>
            </a:r>
            <a:br>
              <a:rPr lang="en-US" sz="2400" dirty="0"/>
            </a:br>
            <a:r>
              <a:rPr lang="en-US" sz="2400" dirty="0"/>
              <a:t>Couriers</a:t>
            </a:r>
            <a:br>
              <a:rPr lang="en-US" sz="2400" dirty="0"/>
            </a:br>
            <a:r>
              <a:rPr lang="en-US" sz="2400" dirty="0"/>
              <a:t>Banks</a:t>
            </a:r>
            <a:br>
              <a:rPr lang="en-US" sz="2400" dirty="0"/>
            </a:br>
            <a:r>
              <a:rPr lang="en-US" sz="2400" dirty="0"/>
              <a:t>Construction</a:t>
            </a:r>
            <a:br>
              <a:rPr lang="en-US" sz="2400" dirty="0"/>
            </a:br>
            <a:r>
              <a:rPr lang="en-US" sz="2400" dirty="0"/>
              <a:t>Credit Cards</a:t>
            </a:r>
            <a:br>
              <a:rPr lang="en-US" sz="2400" dirty="0"/>
            </a:br>
            <a:r>
              <a:rPr lang="en-US" sz="2400" dirty="0"/>
              <a:t>Event organizers</a:t>
            </a:r>
            <a:br>
              <a:rPr lang="en-US" sz="2400" dirty="0"/>
            </a:br>
            <a:r>
              <a:rPr lang="en-US" sz="2400" dirty="0"/>
              <a:t>Ticket sales</a:t>
            </a:r>
            <a:br>
              <a:rPr lang="en-US" sz="2400" dirty="0"/>
            </a:br>
            <a:r>
              <a:rPr lang="en-US" sz="2400" dirty="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long 2/$340-$350 bear put spread</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182372-140B-714F-9D20-595F554C3D03}"/>
              </a:ext>
            </a:extLst>
          </p:cNvPr>
          <p:cNvPicPr>
            <a:picLocks noChangeAspect="1"/>
          </p:cNvPicPr>
          <p:nvPr/>
        </p:nvPicPr>
        <p:blipFill>
          <a:blip r:embed="rId3"/>
          <a:stretch>
            <a:fillRect/>
          </a:stretch>
        </p:blipFill>
        <p:spPr>
          <a:xfrm>
            <a:off x="3263900" y="1905000"/>
            <a:ext cx="6197600" cy="4692469"/>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(FB)- Changes Name to “Meta”</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8042C36-6BBB-6548-B87C-2E81FC01C7A8}"/>
              </a:ext>
            </a:extLst>
          </p:cNvPr>
          <p:cNvPicPr>
            <a:picLocks noChangeAspect="1"/>
          </p:cNvPicPr>
          <p:nvPr/>
        </p:nvPicPr>
        <p:blipFill>
          <a:blip r:embed="rId3"/>
          <a:stretch>
            <a:fillRect/>
          </a:stretch>
        </p:blipFill>
        <p:spPr>
          <a:xfrm>
            <a:off x="2921000" y="1669143"/>
            <a:ext cx="6350000" cy="4807857"/>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62000" y="533400"/>
            <a:ext cx="106680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a:t>
            </a:r>
            <a:br>
              <a:rPr lang="en-US" sz="1800" dirty="0"/>
            </a:br>
            <a:r>
              <a:rPr lang="en-US" b="1" i="1" dirty="0"/>
              <a:t>Apple Blows it Away</a:t>
            </a:r>
            <a:r>
              <a:rPr lang="en-US" dirty="0"/>
              <a:t>, with Q4 revenues of an eye popping $124 billion, up 11% YOY</a:t>
            </a:r>
            <a:br>
              <a:rPr lang="en-US" dirty="0"/>
            </a:br>
            <a:r>
              <a:rPr lang="en-US" dirty="0"/>
              <a:t> </a:t>
            </a:r>
            <a:r>
              <a:rPr lang="en-US" sz="1800" dirty="0">
                <a:solidFill>
                  <a:srgbClr val="FF0000"/>
                </a:solidFill>
              </a:rPr>
              <a:t>Stopped out of 3/$150-$155 call spread, </a:t>
            </a:r>
            <a:r>
              <a:rPr lang="en-US" sz="1800" dirty="0">
                <a:solidFill>
                  <a:srgbClr val="00A64B"/>
                </a:solidFill>
                <a:latin typeface="Calibri"/>
                <a:ea typeface="Calibri"/>
                <a:cs typeface="Calibri"/>
                <a:sym typeface="Calibri"/>
              </a:rPr>
              <a:t>Took profits on </a:t>
            </a:r>
            <a:r>
              <a:rPr lang="en-US" sz="1800" dirty="0">
                <a:solidFill>
                  <a:srgbClr val="00A64B"/>
                </a:solidFill>
              </a:rPr>
              <a:t>long 2/$180-$190 put spread</a:t>
            </a:r>
            <a:br>
              <a:rPr lang="en-US" sz="2400" dirty="0">
                <a:solidFill>
                  <a:schemeClr val="dk1"/>
                </a:solidFill>
                <a:latin typeface="Calibri"/>
                <a:ea typeface="Calibri"/>
                <a:cs typeface="Calibri"/>
                <a:sym typeface="Calibri"/>
              </a:rPr>
            </a:br>
            <a:br>
              <a:rPr lang="en-US" sz="1800" dirty="0"/>
            </a:b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E091BD5-8C6C-3E4A-8DC0-FEC92EDB708E}"/>
              </a:ext>
            </a:extLst>
          </p:cNvPr>
          <p:cNvPicPr>
            <a:picLocks noChangeAspect="1"/>
          </p:cNvPicPr>
          <p:nvPr/>
        </p:nvPicPr>
        <p:blipFill>
          <a:blip r:embed="rId3"/>
          <a:stretch>
            <a:fillRect/>
          </a:stretch>
        </p:blipFill>
        <p:spPr>
          <a:xfrm>
            <a:off x="2590800" y="1524000"/>
            <a:ext cx="6578600" cy="4980940"/>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15% of search is travel related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6D60DEB-631F-7741-AE0C-C41B229F0063}"/>
              </a:ext>
            </a:extLst>
          </p:cNvPr>
          <p:cNvPicPr>
            <a:picLocks noChangeAspect="1"/>
          </p:cNvPicPr>
          <p:nvPr/>
        </p:nvPicPr>
        <p:blipFill>
          <a:blip r:embed="rId3"/>
          <a:stretch>
            <a:fillRect/>
          </a:stretch>
        </p:blipFill>
        <p:spPr>
          <a:xfrm>
            <a:off x="2667000" y="1608083"/>
            <a:ext cx="6350000" cy="4807857"/>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2B5EC03-4EF2-FC4D-B658-85B6713A2048}"/>
              </a:ext>
            </a:extLst>
          </p:cNvPr>
          <p:cNvPicPr>
            <a:picLocks noChangeAspect="1"/>
          </p:cNvPicPr>
          <p:nvPr/>
        </p:nvPicPr>
        <p:blipFill>
          <a:blip r:embed="rId3"/>
          <a:stretch>
            <a:fillRect/>
          </a:stretch>
        </p:blipFill>
        <p:spPr>
          <a:xfrm>
            <a:off x="2806700" y="1447800"/>
            <a:ext cx="6578600" cy="4980940"/>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 -</a:t>
            </a:r>
            <a:r>
              <a:rPr lang="en-US" sz="2400" i="1" dirty="0">
                <a:solidFill>
                  <a:schemeClr val="dk1"/>
                </a:solidFill>
                <a:latin typeface="Calibri"/>
                <a:ea typeface="Calibri"/>
                <a:cs typeface="Calibri"/>
                <a:sym typeface="Calibri"/>
              </a:rPr>
              <a:t> </a:t>
            </a:r>
            <a:r>
              <a:rPr lang="en-US" sz="2400" i="1" dirty="0"/>
              <a:t>Cancels Pinterest Buy</a:t>
            </a:r>
            <a:r>
              <a:rPr lang="en-US" sz="2400"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0330591-E2CB-5649-B31D-159028BC81DC}"/>
              </a:ext>
            </a:extLst>
          </p:cNvPr>
          <p:cNvPicPr>
            <a:picLocks noChangeAspect="1"/>
          </p:cNvPicPr>
          <p:nvPr/>
        </p:nvPicPr>
        <p:blipFill>
          <a:blip r:embed="rId3"/>
          <a:stretch>
            <a:fillRect/>
          </a:stretch>
        </p:blipFill>
        <p:spPr>
          <a:xfrm>
            <a:off x="2743200" y="1447800"/>
            <a:ext cx="6502400" cy="4923246"/>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17928"/>
            <a:ext cx="107442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 –Aiming for 1.5 million cars in 2022</a:t>
            </a:r>
            <a:br>
              <a:rPr lang="en-US" sz="2400" dirty="0"/>
            </a:br>
            <a:r>
              <a:rPr lang="en-US" sz="1800" dirty="0">
                <a:solidFill>
                  <a:schemeClr val="tx1"/>
                </a:solidFill>
              </a:rPr>
              <a:t> long 3/$550-$600 call spread, </a:t>
            </a:r>
            <a:r>
              <a:rPr lang="en-US" sz="1800" dirty="0">
                <a:solidFill>
                  <a:srgbClr val="00A64B"/>
                </a:solidFill>
              </a:rPr>
              <a:t>took profits on long 2/$600-$650 call spread</a:t>
            </a:r>
            <a:br>
              <a:rPr lang="en-US" sz="2400" dirty="0"/>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6F8DAF-5413-4B44-B9FD-EFD0A14E1D3E}"/>
              </a:ext>
            </a:extLst>
          </p:cNvPr>
          <p:cNvPicPr>
            <a:picLocks noChangeAspect="1"/>
          </p:cNvPicPr>
          <p:nvPr/>
        </p:nvPicPr>
        <p:blipFill>
          <a:blip r:embed="rId3"/>
          <a:stretch>
            <a:fillRect/>
          </a:stretch>
        </p:blipFill>
        <p:spPr>
          <a:xfrm>
            <a:off x="2917405" y="1524000"/>
            <a:ext cx="6357189" cy="4813300"/>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Mad Hedge 10 bagger – Global</a:t>
            </a:r>
            <a:r>
              <a:rPr lang="en-US" sz="1800" b="1" i="1" dirty="0"/>
              <a:t> </a:t>
            </a:r>
            <a:r>
              <a:rPr lang="en-US" sz="1800" dirty="0"/>
              <a:t>Semiconductor Shortage Slows Auto Industry,</a:t>
            </a:r>
            <a:br>
              <a:rPr lang="en-US" sz="1800" dirty="0"/>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3042C92-0884-C948-9874-0DD1D9F96E5F}"/>
              </a:ext>
            </a:extLst>
          </p:cNvPr>
          <p:cNvPicPr>
            <a:picLocks noChangeAspect="1"/>
          </p:cNvPicPr>
          <p:nvPr/>
        </p:nvPicPr>
        <p:blipFill>
          <a:blip r:embed="rId3"/>
          <a:stretch>
            <a:fillRect/>
          </a:stretch>
        </p:blipFill>
        <p:spPr>
          <a:xfrm>
            <a:off x="2362200" y="1273166"/>
            <a:ext cx="6883400" cy="5211717"/>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pic>
        <p:nvPicPr>
          <p:cNvPr id="2" name="Picture 1">
            <a:extLst>
              <a:ext uri="{FF2B5EF4-FFF2-40B4-BE49-F238E27FC236}">
                <a16:creationId xmlns:a16="http://schemas.microsoft.com/office/drawing/2014/main" id="{F9192BB7-9BD2-4D4B-87B0-32DC737928A9}"/>
              </a:ext>
            </a:extLst>
          </p:cNvPr>
          <p:cNvPicPr>
            <a:picLocks noChangeAspect="1"/>
          </p:cNvPicPr>
          <p:nvPr/>
        </p:nvPicPr>
        <p:blipFill>
          <a:blip r:embed="rId3"/>
          <a:stretch>
            <a:fillRect/>
          </a:stretch>
        </p:blipFill>
        <p:spPr>
          <a:xfrm>
            <a:off x="2514600" y="1392621"/>
            <a:ext cx="6578600" cy="4980940"/>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87057"/>
            <a:ext cx="9417050" cy="2646878"/>
          </a:xfrm>
          <a:prstGeom prst="rect">
            <a:avLst/>
          </a:prstGeom>
          <a:noFill/>
        </p:spPr>
        <p:txBody>
          <a:bodyPr wrap="square" rtlCol="0">
            <a:spAutoFit/>
          </a:bodyPr>
          <a:lstStyle/>
          <a:p>
            <a:pPr algn="ctr"/>
            <a:r>
              <a:rPr lang="en-US" sz="2800" dirty="0"/>
              <a:t>Portfolio Review</a:t>
            </a:r>
            <a:br>
              <a:rPr lang="en-US" sz="2000" dirty="0"/>
            </a:br>
            <a:r>
              <a:rPr lang="en-US" sz="2000" b="1" dirty="0"/>
              <a:t>60% Long, 30% short, 10% cash</a:t>
            </a:r>
            <a:br>
              <a:rPr lang="en-US" sz="2000" b="1" dirty="0"/>
            </a:br>
            <a:r>
              <a:rPr lang="en-US" sz="2000" b="1" dirty="0"/>
              <a:t>Long Term Bull Market</a:t>
            </a:r>
            <a:br>
              <a:rPr lang="en-US" sz="2000" b="1" dirty="0"/>
            </a:br>
            <a:br>
              <a:rPr lang="en-US" sz="2000" dirty="0"/>
            </a:br>
            <a:br>
              <a:rPr lang="en-US" sz="1800" dirty="0"/>
            </a:br>
            <a:br>
              <a:rPr lang="en-US" sz="2000" dirty="0"/>
            </a:br>
            <a:br>
              <a:rPr lang="en-US" sz="2000" dirty="0"/>
            </a:br>
            <a:endParaRPr lang="en-US" sz="2000" dirty="0"/>
          </a:p>
        </p:txBody>
      </p:sp>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t>28.42%</a:t>
            </a:r>
          </a:p>
        </p:txBody>
      </p:sp>
      <p:graphicFrame>
        <p:nvGraphicFramePr>
          <p:cNvPr id="3" name="Table 2">
            <a:extLst>
              <a:ext uri="{FF2B5EF4-FFF2-40B4-BE49-F238E27FC236}">
                <a16:creationId xmlns:a16="http://schemas.microsoft.com/office/drawing/2014/main" id="{663A0D95-2BB5-3348-9BAE-D4843020FDB7}"/>
              </a:ext>
            </a:extLst>
          </p:cNvPr>
          <p:cNvGraphicFramePr>
            <a:graphicFrameLocks noGrp="1"/>
          </p:cNvGraphicFramePr>
          <p:nvPr>
            <p:extLst>
              <p:ext uri="{D42A27DB-BD31-4B8C-83A1-F6EECF244321}">
                <p14:modId xmlns:p14="http://schemas.microsoft.com/office/powerpoint/2010/main" val="2836723424"/>
              </p:ext>
            </p:extLst>
          </p:nvPr>
        </p:nvGraphicFramePr>
        <p:xfrm>
          <a:off x="914400" y="1761088"/>
          <a:ext cx="4228743" cy="4525956"/>
        </p:xfrm>
        <a:graphic>
          <a:graphicData uri="http://schemas.openxmlformats.org/drawingml/2006/table">
            <a:tbl>
              <a:tblPr>
                <a:tableStyleId>{D65DD7F7-462A-4F70-8277-D15755171BC1}</a:tableStyleId>
              </a:tblPr>
              <a:tblGrid>
                <a:gridCol w="3292824">
                  <a:extLst>
                    <a:ext uri="{9D8B030D-6E8A-4147-A177-3AD203B41FA5}">
                      <a16:colId xmlns:a16="http://schemas.microsoft.com/office/drawing/2014/main" val="3996236874"/>
                    </a:ext>
                  </a:extLst>
                </a:gridCol>
                <a:gridCol w="935919">
                  <a:extLst>
                    <a:ext uri="{9D8B030D-6E8A-4147-A177-3AD203B41FA5}">
                      <a16:colId xmlns:a16="http://schemas.microsoft.com/office/drawing/2014/main" val="1494406998"/>
                    </a:ext>
                  </a:extLst>
                </a:gridCol>
              </a:tblGrid>
              <a:tr h="257349">
                <a:tc>
                  <a:txBody>
                    <a:bodyPr/>
                    <a:lstStyle/>
                    <a:p>
                      <a:pPr algn="ctr" fontAlgn="b"/>
                      <a:r>
                        <a:rPr lang="en-US" sz="1600" u="none" strike="noStrike">
                          <a:effectLst/>
                        </a:rPr>
                        <a:t>Current Capital at Risk</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2987674233"/>
                  </a:ext>
                </a:extLst>
              </a:tr>
              <a:tr h="257349">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817688208"/>
                  </a:ext>
                </a:extLst>
              </a:tr>
              <a:tr h="247683">
                <a:tc>
                  <a:txBody>
                    <a:bodyPr/>
                    <a:lstStyle/>
                    <a:p>
                      <a:pPr algn="ctr" fontAlgn="b"/>
                      <a:r>
                        <a:rPr lang="en-US" sz="1500" u="sng" strike="noStrike">
                          <a:effectLst/>
                        </a:rPr>
                        <a:t>Risk On</a:t>
                      </a:r>
                      <a:endParaRPr lang="en-US" sz="1500" b="1" i="0" u="sng"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382647591"/>
                  </a:ext>
                </a:extLst>
              </a:tr>
              <a:tr h="247683">
                <a:tc>
                  <a:txBody>
                    <a:bodyPr/>
                    <a:lstStyle/>
                    <a:p>
                      <a:pPr algn="ctr" fontAlgn="b"/>
                      <a:r>
                        <a:rPr lang="en-US" sz="1500" u="none" strike="noStrike">
                          <a:effectLst/>
                        </a:rPr>
                        <a:t>World is Getting Better</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2400147108"/>
                  </a:ext>
                </a:extLst>
              </a:tr>
              <a:tr h="247683">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757952097"/>
                  </a:ext>
                </a:extLst>
              </a:tr>
              <a:tr h="247683">
                <a:tc>
                  <a:txBody>
                    <a:bodyPr/>
                    <a:lstStyle/>
                    <a:p>
                      <a:pPr algn="l" fontAlgn="b"/>
                      <a:r>
                        <a:rPr lang="en-US" sz="1500" u="none" strike="noStrike">
                          <a:effectLst/>
                        </a:rPr>
                        <a:t>(TLT) 3/$144-$147 put spread</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719418550"/>
                  </a:ext>
                </a:extLst>
              </a:tr>
              <a:tr h="247683">
                <a:tc>
                  <a:txBody>
                    <a:bodyPr/>
                    <a:lstStyle/>
                    <a:p>
                      <a:pPr algn="l" fontAlgn="b"/>
                      <a:r>
                        <a:rPr lang="en-US" sz="1500" u="none" strike="noStrike">
                          <a:effectLst/>
                        </a:rPr>
                        <a:t>(TLT) 3/$145-$148 put spread</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2688575072"/>
                  </a:ext>
                </a:extLst>
              </a:tr>
              <a:tr h="247683">
                <a:tc>
                  <a:txBody>
                    <a:bodyPr/>
                    <a:lstStyle/>
                    <a:p>
                      <a:pPr algn="l" fontAlgn="b"/>
                      <a:r>
                        <a:rPr lang="en-US" sz="1500" u="none" strike="noStrike">
                          <a:effectLst/>
                        </a:rPr>
                        <a:t>(TSLA) 3/$550-$600 call spread</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3771053842"/>
                  </a:ext>
                </a:extLst>
              </a:tr>
              <a:tr h="247683">
                <a:tc>
                  <a:txBody>
                    <a:bodyPr/>
                    <a:lstStyle/>
                    <a:p>
                      <a:pPr algn="l"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820534638"/>
                  </a:ext>
                </a:extLst>
              </a:tr>
              <a:tr h="247683">
                <a:tc>
                  <a:txBody>
                    <a:bodyPr/>
                    <a:lstStyle/>
                    <a:p>
                      <a:pPr algn="ctr" fontAlgn="b"/>
                      <a:r>
                        <a:rPr lang="en-US" sz="1500" u="sng" strike="noStrike">
                          <a:effectLst/>
                        </a:rPr>
                        <a:t>Risk Off</a:t>
                      </a:r>
                      <a:endParaRPr lang="en-US" sz="1500" b="1" i="0" u="sng"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2669886830"/>
                  </a:ext>
                </a:extLst>
              </a:tr>
              <a:tr h="247683">
                <a:tc>
                  <a:txBody>
                    <a:bodyPr/>
                    <a:lstStyle/>
                    <a:p>
                      <a:pPr algn="ctr" fontAlgn="b"/>
                      <a:r>
                        <a:rPr lang="en-US" sz="1500" u="none" strike="noStrike">
                          <a:effectLst/>
                        </a:rPr>
                        <a:t>World is Getting Worse</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4204049301"/>
                  </a:ext>
                </a:extLst>
              </a:tr>
              <a:tr h="247683">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 </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398483360"/>
                  </a:ext>
                </a:extLst>
              </a:tr>
              <a:tr h="247683">
                <a:tc>
                  <a:txBody>
                    <a:bodyPr/>
                    <a:lstStyle/>
                    <a:p>
                      <a:pPr algn="l" fontAlgn="b"/>
                      <a:r>
                        <a:rPr lang="en-US" sz="1500" u="none" strike="noStrike">
                          <a:effectLst/>
                        </a:rPr>
                        <a:t>(TLT) 3/$127-$130 call spread</a:t>
                      </a:r>
                      <a:endParaRPr lang="en-US" sz="1500" b="1" i="0" u="none" strike="noStrike">
                        <a:solidFill>
                          <a:srgbClr val="000000"/>
                        </a:solidFill>
                        <a:effectLst/>
                        <a:latin typeface="Helvetica" pitchFamily="2" charset="0"/>
                      </a:endParaRPr>
                    </a:p>
                  </a:txBody>
                  <a:tcPr marL="6041" marR="6041" marT="6041" marB="0" anchor="b"/>
                </a:tc>
                <a:tc>
                  <a:txBody>
                    <a:bodyPr/>
                    <a:lstStyle/>
                    <a:p>
                      <a:pPr algn="ctr" fontAlgn="b"/>
                      <a:r>
                        <a:rPr lang="en-US" sz="1500" u="none" strike="noStrike">
                          <a:effectLst/>
                        </a:rPr>
                        <a:t>-10.00%</a:t>
                      </a:r>
                      <a:endParaRPr lang="en-US" sz="15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133407204"/>
                  </a:ext>
                </a:extLst>
              </a:tr>
              <a:tr h="257349">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372667224"/>
                  </a:ext>
                </a:extLst>
              </a:tr>
              <a:tr h="257349">
                <a:tc>
                  <a:txBody>
                    <a:bodyPr/>
                    <a:lstStyle/>
                    <a:p>
                      <a:pPr algn="ctr" fontAlgn="b"/>
                      <a:r>
                        <a:rPr lang="en-US" sz="1600" u="none" strike="noStrike">
                          <a:effectLst/>
                        </a:rPr>
                        <a:t>Total Net Position</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20.00%</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1271187475"/>
                  </a:ext>
                </a:extLst>
              </a:tr>
              <a:tr h="257349">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3307346742"/>
                  </a:ext>
                </a:extLst>
              </a:tr>
              <a:tr h="257349">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a:effectLst/>
                        </a:rPr>
                        <a:t> </a:t>
                      </a:r>
                      <a:endParaRPr lang="en-US" sz="1600" b="1" i="0" u="none" strike="noStrike">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2311122585"/>
                  </a:ext>
                </a:extLst>
              </a:tr>
              <a:tr h="257349">
                <a:tc>
                  <a:txBody>
                    <a:bodyPr/>
                    <a:lstStyle/>
                    <a:p>
                      <a:pPr algn="ctr" fontAlgn="b"/>
                      <a:r>
                        <a:rPr lang="en-US" sz="1600" u="none" strike="noStrike">
                          <a:effectLst/>
                        </a:rPr>
                        <a:t>Total Aggregate Position</a:t>
                      </a:r>
                      <a:endParaRPr lang="en-US" sz="1600" b="1" i="0" u="none" strike="noStrike">
                        <a:solidFill>
                          <a:srgbClr val="000000"/>
                        </a:solidFill>
                        <a:effectLst/>
                        <a:latin typeface="Helvetica" pitchFamily="2" charset="0"/>
                      </a:endParaRPr>
                    </a:p>
                  </a:txBody>
                  <a:tcPr marL="6041" marR="6041" marT="6041" marB="0" anchor="b"/>
                </a:tc>
                <a:tc>
                  <a:txBody>
                    <a:bodyPr/>
                    <a:lstStyle/>
                    <a:p>
                      <a:pPr algn="ctr" fontAlgn="b"/>
                      <a:r>
                        <a:rPr lang="en-US" sz="1600" u="none" strike="noStrike" dirty="0">
                          <a:effectLst/>
                        </a:rPr>
                        <a:t>40.00%</a:t>
                      </a:r>
                      <a:endParaRPr lang="en-US" sz="1600" b="1" i="0" u="none" strike="noStrike" dirty="0">
                        <a:solidFill>
                          <a:srgbClr val="000000"/>
                        </a:solidFill>
                        <a:effectLst/>
                        <a:latin typeface="Helvetica" pitchFamily="2" charset="0"/>
                      </a:endParaRPr>
                    </a:p>
                  </a:txBody>
                  <a:tcPr marL="6041" marR="6041" marT="6041" marB="0" anchor="b"/>
                </a:tc>
                <a:extLst>
                  <a:ext uri="{0D108BD9-81ED-4DB2-BD59-A6C34878D82A}">
                    <a16:rowId xmlns:a16="http://schemas.microsoft.com/office/drawing/2014/main" val="4093312238"/>
                  </a:ext>
                </a:extLst>
              </a:tr>
            </a:tbl>
          </a:graphicData>
        </a:graphic>
      </p:graphicFrame>
      <p:pic>
        <p:nvPicPr>
          <p:cNvPr id="7" name="Picture 6" descr="Chart, pie chart&#10;&#10;Description automatically generated">
            <a:extLst>
              <a:ext uri="{FF2B5EF4-FFF2-40B4-BE49-F238E27FC236}">
                <a16:creationId xmlns:a16="http://schemas.microsoft.com/office/drawing/2014/main" id="{68766F62-4380-4C40-B387-BA455715D914}"/>
              </a:ext>
            </a:extLst>
          </p:cNvPr>
          <p:cNvPicPr>
            <a:picLocks noChangeAspect="1"/>
          </p:cNvPicPr>
          <p:nvPr/>
        </p:nvPicPr>
        <p:blipFill>
          <a:blip r:embed="rId3"/>
          <a:stretch>
            <a:fillRect/>
          </a:stretch>
        </p:blipFill>
        <p:spPr>
          <a:xfrm>
            <a:off x="7269093" y="3270104"/>
            <a:ext cx="3784600" cy="3390900"/>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0B2DD87-83AB-E148-9CE2-075D00D94157}"/>
              </a:ext>
            </a:extLst>
          </p:cNvPr>
          <p:cNvPicPr>
            <a:picLocks noChangeAspect="1"/>
          </p:cNvPicPr>
          <p:nvPr/>
        </p:nvPicPr>
        <p:blipFill>
          <a:blip r:embed="rId3"/>
          <a:stretch>
            <a:fillRect/>
          </a:stretch>
        </p:blipFill>
        <p:spPr>
          <a:xfrm>
            <a:off x="3200400" y="2221411"/>
            <a:ext cx="5435600" cy="4115526"/>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9273FD8-513A-BF41-A4B4-A054D63877C4}"/>
              </a:ext>
            </a:extLst>
          </p:cNvPr>
          <p:cNvPicPr>
            <a:picLocks noChangeAspect="1"/>
          </p:cNvPicPr>
          <p:nvPr/>
        </p:nvPicPr>
        <p:blipFill>
          <a:blip r:embed="rId3"/>
          <a:stretch>
            <a:fillRect/>
          </a:stretch>
        </p:blipFill>
        <p:spPr>
          <a:xfrm>
            <a:off x="2819400" y="1676400"/>
            <a:ext cx="6256547" cy="4737100"/>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D953C41-C21E-6842-A863-6FEC74A85D6D}"/>
              </a:ext>
            </a:extLst>
          </p:cNvPr>
          <p:cNvPicPr>
            <a:picLocks noChangeAspect="1"/>
          </p:cNvPicPr>
          <p:nvPr/>
        </p:nvPicPr>
        <p:blipFill>
          <a:blip r:embed="rId3"/>
          <a:stretch>
            <a:fillRect/>
          </a:stretch>
        </p:blipFill>
        <p:spPr>
          <a:xfrm>
            <a:off x="2997200" y="1676400"/>
            <a:ext cx="6197600" cy="4692469"/>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914400" y="381000"/>
            <a:ext cx="10134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2" name="Picture 1">
            <a:extLst>
              <a:ext uri="{FF2B5EF4-FFF2-40B4-BE49-F238E27FC236}">
                <a16:creationId xmlns:a16="http://schemas.microsoft.com/office/drawing/2014/main" id="{43EAC73E-0452-374F-8DE0-85BD6782FD0C}"/>
              </a:ext>
            </a:extLst>
          </p:cNvPr>
          <p:cNvPicPr>
            <a:picLocks noChangeAspect="1"/>
          </p:cNvPicPr>
          <p:nvPr/>
        </p:nvPicPr>
        <p:blipFill>
          <a:blip r:embed="rId3"/>
          <a:stretch>
            <a:fillRect/>
          </a:stretch>
        </p:blipFill>
        <p:spPr>
          <a:xfrm>
            <a:off x="3073400" y="1707931"/>
            <a:ext cx="6045200" cy="4577080"/>
          </a:xfrm>
          <a:prstGeom prst="rect">
            <a:avLst/>
          </a:prstGeom>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228600"/>
            <a:ext cx="8229600" cy="1981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–LEAP Candidate</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Slapped by FAA Banning Self-Certification</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2/$150-$160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1AC0732-A1E1-A04D-9790-16BB557D8974}"/>
              </a:ext>
            </a:extLst>
          </p:cNvPr>
          <p:cNvPicPr>
            <a:picLocks noChangeAspect="1"/>
          </p:cNvPicPr>
          <p:nvPr/>
        </p:nvPicPr>
        <p:blipFill>
          <a:blip r:embed="rId3"/>
          <a:stretch>
            <a:fillRect/>
          </a:stretch>
        </p:blipFill>
        <p:spPr>
          <a:xfrm>
            <a:off x="3124200" y="1676400"/>
            <a:ext cx="6273800" cy="4750163"/>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Package Delivery- United Parcel Service (UPS) - Package Delivery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record profits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B78B65F-EE67-854D-A13C-32646526D478}"/>
              </a:ext>
            </a:extLst>
          </p:cNvPr>
          <p:cNvPicPr>
            <a:picLocks noChangeAspect="1"/>
          </p:cNvPicPr>
          <p:nvPr/>
        </p:nvPicPr>
        <p:blipFill>
          <a:blip r:embed="rId3"/>
          <a:stretch>
            <a:fillRect/>
          </a:stretch>
        </p:blipFill>
        <p:spPr>
          <a:xfrm>
            <a:off x="2590800" y="1600200"/>
            <a:ext cx="6502400" cy="4923246"/>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426637-7838-2E40-B01C-F82902F9ADF2}"/>
              </a:ext>
            </a:extLst>
          </p:cNvPr>
          <p:cNvPicPr>
            <a:picLocks noChangeAspect="1"/>
          </p:cNvPicPr>
          <p:nvPr/>
        </p:nvPicPr>
        <p:blipFill>
          <a:blip r:embed="rId3"/>
          <a:stretch>
            <a:fillRect/>
          </a:stretch>
        </p:blipFill>
        <p:spPr>
          <a:xfrm>
            <a:off x="3149600" y="1923342"/>
            <a:ext cx="5892800" cy="4461692"/>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10/$165-$175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3D276EE-5E1C-774A-B16C-4E90B1DEA1B6}"/>
              </a:ext>
            </a:extLst>
          </p:cNvPr>
          <p:cNvPicPr>
            <a:picLocks noChangeAspect="1"/>
          </p:cNvPicPr>
          <p:nvPr/>
        </p:nvPicPr>
        <p:blipFill>
          <a:blip r:embed="rId3"/>
          <a:stretch>
            <a:fillRect/>
          </a:stretch>
        </p:blipFill>
        <p:spPr>
          <a:xfrm>
            <a:off x="2667000" y="1524000"/>
            <a:ext cx="6604000" cy="5000171"/>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 name="Picture 1">
            <a:extLst>
              <a:ext uri="{FF2B5EF4-FFF2-40B4-BE49-F238E27FC236}">
                <a16:creationId xmlns:a16="http://schemas.microsoft.com/office/drawing/2014/main" id="{E1819314-9AC9-CB42-85A5-4A1E729929F2}"/>
              </a:ext>
            </a:extLst>
          </p:cNvPr>
          <p:cNvPicPr>
            <a:picLocks noChangeAspect="1"/>
          </p:cNvPicPr>
          <p:nvPr/>
        </p:nvPicPr>
        <p:blipFill>
          <a:blip r:embed="rId3"/>
          <a:stretch>
            <a:fillRect/>
          </a:stretch>
        </p:blipFill>
        <p:spPr>
          <a:xfrm>
            <a:off x="2514600" y="1447800"/>
            <a:ext cx="6502400" cy="4923246"/>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dirty="0"/>
          </a:p>
        </p:txBody>
      </p:sp>
      <p:pic>
        <p:nvPicPr>
          <p:cNvPr id="5" name="Picture 4" descr="Chart, line chart&#10;&#10;Description automatically generated">
            <a:extLst>
              <a:ext uri="{FF2B5EF4-FFF2-40B4-BE49-F238E27FC236}">
                <a16:creationId xmlns:a16="http://schemas.microsoft.com/office/drawing/2014/main" id="{A3C0E3DC-3A20-1E40-8929-40715412F33E}"/>
              </a:ext>
            </a:extLst>
          </p:cNvPr>
          <p:cNvPicPr>
            <a:picLocks noChangeAspect="1"/>
          </p:cNvPicPr>
          <p:nvPr/>
        </p:nvPicPr>
        <p:blipFill>
          <a:blip r:embed="rId2"/>
          <a:stretch>
            <a:fillRect/>
          </a:stretch>
        </p:blipFill>
        <p:spPr>
          <a:xfrm>
            <a:off x="380999" y="191373"/>
            <a:ext cx="11283025" cy="6391989"/>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Drag</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9CF0B31-F084-4344-AB82-6FC23BEB3325}"/>
              </a:ext>
            </a:extLst>
          </p:cNvPr>
          <p:cNvPicPr>
            <a:picLocks noChangeAspect="1"/>
          </p:cNvPicPr>
          <p:nvPr/>
        </p:nvPicPr>
        <p:blipFill>
          <a:blip r:embed="rId3"/>
          <a:stretch>
            <a:fillRect/>
          </a:stretch>
        </p:blipFill>
        <p:spPr>
          <a:xfrm>
            <a:off x="2438400" y="1295400"/>
            <a:ext cx="6807200" cy="5154023"/>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near record earnings announced</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2663751-D674-8745-8B31-4C4F92FFCDE6}"/>
              </a:ext>
            </a:extLst>
          </p:cNvPr>
          <p:cNvPicPr>
            <a:picLocks noChangeAspect="1"/>
          </p:cNvPicPr>
          <p:nvPr/>
        </p:nvPicPr>
        <p:blipFill>
          <a:blip r:embed="rId3"/>
          <a:stretch>
            <a:fillRect/>
          </a:stretch>
        </p:blipFill>
        <p:spPr>
          <a:xfrm>
            <a:off x="2819400" y="1676400"/>
            <a:ext cx="6197600" cy="4692469"/>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B333E1C-A9BB-FA4F-AB44-903832E57853}"/>
              </a:ext>
            </a:extLst>
          </p:cNvPr>
          <p:cNvPicPr>
            <a:picLocks noChangeAspect="1"/>
          </p:cNvPicPr>
          <p:nvPr/>
        </p:nvPicPr>
        <p:blipFill>
          <a:blip r:embed="rId3"/>
          <a:stretch>
            <a:fillRect/>
          </a:stretch>
        </p:blipFill>
        <p:spPr>
          <a:xfrm>
            <a:off x="2590800" y="1630067"/>
            <a:ext cx="6578600" cy="4980940"/>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Punished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4314D6C-F196-D144-9980-A20C24321E7A}"/>
              </a:ext>
            </a:extLst>
          </p:cNvPr>
          <p:cNvPicPr>
            <a:picLocks noChangeAspect="1"/>
          </p:cNvPicPr>
          <p:nvPr/>
        </p:nvPicPr>
        <p:blipFill>
          <a:blip r:embed="rId3"/>
          <a:stretch>
            <a:fillRect/>
          </a:stretch>
        </p:blipFill>
        <p:spPr>
          <a:xfrm>
            <a:off x="2917405" y="1524000"/>
            <a:ext cx="6357189" cy="4813300"/>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2ED6164-0455-7D4A-B02F-880D33083717}"/>
              </a:ext>
            </a:extLst>
          </p:cNvPr>
          <p:cNvPicPr>
            <a:picLocks noChangeAspect="1"/>
          </p:cNvPicPr>
          <p:nvPr/>
        </p:nvPicPr>
        <p:blipFill>
          <a:blip r:embed="rId3"/>
          <a:stretch>
            <a:fillRect/>
          </a:stretch>
        </p:blipFill>
        <p:spPr>
          <a:xfrm>
            <a:off x="2438400" y="990600"/>
            <a:ext cx="6883400" cy="5211717"/>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2" name="Picture 1">
            <a:extLst>
              <a:ext uri="{FF2B5EF4-FFF2-40B4-BE49-F238E27FC236}">
                <a16:creationId xmlns:a16="http://schemas.microsoft.com/office/drawing/2014/main" id="{0AE5F579-8F02-8A47-AA64-5F5D287E203D}"/>
              </a:ext>
            </a:extLst>
          </p:cNvPr>
          <p:cNvPicPr>
            <a:picLocks noChangeAspect="1"/>
          </p:cNvPicPr>
          <p:nvPr/>
        </p:nvPicPr>
        <p:blipFill>
          <a:blip r:embed="rId3"/>
          <a:stretch>
            <a:fillRect/>
          </a:stretch>
        </p:blipFill>
        <p:spPr>
          <a:xfrm>
            <a:off x="2692400" y="1298028"/>
            <a:ext cx="6807200" cy="5154023"/>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8835703-11AC-7C46-BED1-3250CE80B13E}"/>
              </a:ext>
            </a:extLst>
          </p:cNvPr>
          <p:cNvPicPr>
            <a:picLocks noChangeAspect="1"/>
          </p:cNvPicPr>
          <p:nvPr/>
        </p:nvPicPr>
        <p:blipFill>
          <a:blip r:embed="rId3"/>
          <a:stretch>
            <a:fillRect/>
          </a:stretch>
        </p:blipFill>
        <p:spPr>
          <a:xfrm>
            <a:off x="2286000" y="914400"/>
            <a:ext cx="7346830" cy="5562600"/>
          </a:xfrm>
          <a:prstGeom prst="rect">
            <a:avLst/>
          </a:prstGeom>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4B82C50-E5FC-D645-89D7-26FCCC37315A}"/>
              </a:ext>
            </a:extLst>
          </p:cNvPr>
          <p:cNvPicPr>
            <a:picLocks noChangeAspect="1"/>
          </p:cNvPicPr>
          <p:nvPr/>
        </p:nvPicPr>
        <p:blipFill>
          <a:blip r:embed="rId3"/>
          <a:stretch>
            <a:fillRect/>
          </a:stretch>
        </p:blipFill>
        <p:spPr>
          <a:xfrm>
            <a:off x="2867085" y="1447800"/>
            <a:ext cx="6457830" cy="4889500"/>
          </a:xfrm>
          <a:prstGeom prst="rect">
            <a:avLst/>
          </a:prstGeom>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D0F6EC7-AB84-9A42-AEF5-01BBF707F2CC}"/>
              </a:ext>
            </a:extLst>
          </p:cNvPr>
          <p:cNvPicPr>
            <a:picLocks noChangeAspect="1"/>
          </p:cNvPicPr>
          <p:nvPr/>
        </p:nvPicPr>
        <p:blipFill>
          <a:blip r:embed="rId3"/>
          <a:stretch>
            <a:fillRect/>
          </a:stretch>
        </p:blipFill>
        <p:spPr>
          <a:xfrm>
            <a:off x="2743200" y="1611449"/>
            <a:ext cx="6426200" cy="4865551"/>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 </a:t>
            </a:r>
            <a:r>
              <a:rPr lang="en-US" sz="2000" dirty="0">
                <a:solidFill>
                  <a:schemeClr val="dk1"/>
                </a:solidFill>
                <a:latin typeface="Calibri"/>
                <a:ea typeface="Calibri"/>
                <a:cs typeface="Calibri"/>
                <a:sym typeface="Calibri"/>
              </a:rPr>
              <a:t>Doubled Dividend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11/$85-$90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11/$95-$98 call spread</a:t>
            </a:r>
            <a:br>
              <a:rPr lang="en-US" sz="1800" dirty="0">
                <a:solidFill>
                  <a:schemeClr val="tx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10/$85-$90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profits on long 2/$55-$60 call spread</a:t>
            </a:r>
          </a:p>
        </p:txBody>
      </p:sp>
      <p:pic>
        <p:nvPicPr>
          <p:cNvPr id="2" name="Picture 1">
            <a:extLst>
              <a:ext uri="{FF2B5EF4-FFF2-40B4-BE49-F238E27FC236}">
                <a16:creationId xmlns:a16="http://schemas.microsoft.com/office/drawing/2014/main" id="{6C440A6C-3626-234F-9C23-8862D07D1D97}"/>
              </a:ext>
            </a:extLst>
          </p:cNvPr>
          <p:cNvPicPr>
            <a:picLocks noChangeAspect="1"/>
          </p:cNvPicPr>
          <p:nvPr/>
        </p:nvPicPr>
        <p:blipFill>
          <a:blip r:embed="rId3"/>
          <a:stretch>
            <a:fillRect/>
          </a:stretch>
        </p:blipFill>
        <p:spPr>
          <a:xfrm>
            <a:off x="2895600" y="1968500"/>
            <a:ext cx="5954623" cy="4508500"/>
          </a:xfrm>
          <a:prstGeom prst="rect">
            <a:avLst/>
          </a:prstGeom>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13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5" name="Picture 4" descr="Chart&#10;&#10;Description automatically generated">
            <a:extLst>
              <a:ext uri="{FF2B5EF4-FFF2-40B4-BE49-F238E27FC236}">
                <a16:creationId xmlns:a16="http://schemas.microsoft.com/office/drawing/2014/main" id="{464A0027-EEE0-5842-98CD-89D7703357A6}"/>
              </a:ext>
            </a:extLst>
          </p:cNvPr>
          <p:cNvPicPr>
            <a:picLocks noChangeAspect="1"/>
          </p:cNvPicPr>
          <p:nvPr/>
        </p:nvPicPr>
        <p:blipFill>
          <a:blip r:embed="rId3"/>
          <a:stretch>
            <a:fillRect/>
          </a:stretch>
        </p:blipFill>
        <p:spPr>
          <a:xfrm>
            <a:off x="338019" y="228601"/>
            <a:ext cx="11701581" cy="6503967"/>
          </a:xfrm>
          <a:prstGeom prst="rect">
            <a:avLst/>
          </a:prstGeom>
        </p:spPr>
      </p:pic>
    </p:spTree>
    <p:extLst>
      <p:ext uri="{BB962C8B-B14F-4D97-AF65-F5344CB8AC3E}">
        <p14:creationId xmlns:p14="http://schemas.microsoft.com/office/powerpoint/2010/main" val="1925991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533400"/>
            <a:ext cx="102870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r>
              <a:rPr lang="en-US" sz="2000" dirty="0">
                <a:solidFill>
                  <a:schemeClr val="dk1"/>
                </a:solidFill>
                <a:latin typeface="Calibri"/>
                <a:ea typeface="Calibri"/>
                <a:cs typeface="Calibri"/>
                <a:sym typeface="Calibri"/>
              </a:rPr>
              <a:t>Back to Life</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12/$148-$152.50 call spread</a:t>
            </a:r>
            <a:r>
              <a:rPr lang="en-US" sz="1800" dirty="0">
                <a:solidFill>
                  <a:schemeClr val="dk1"/>
                </a:solidFill>
                <a:latin typeface="Calibri"/>
                <a:ea typeface="Calibri"/>
                <a:cs typeface="Calibri"/>
                <a:sym typeface="Calibri"/>
              </a:rPr>
              <a:t>, </a:t>
            </a:r>
            <a:r>
              <a:rPr lang="en-US" sz="1800" dirty="0">
                <a:solidFill>
                  <a:srgbClr val="00B050"/>
                </a:solidFill>
                <a:latin typeface="Calibri"/>
                <a:ea typeface="Calibri"/>
                <a:cs typeface="Calibri"/>
                <a:sym typeface="Calibri"/>
              </a:rPr>
              <a:t>took profits on long 10/$130-$140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8/$140-$145 call spread</a:t>
            </a:r>
            <a:r>
              <a:rPr lang="en-US" sz="18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7/$140-$145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C69C320-2482-2F44-8A8C-D4218989A339}"/>
              </a:ext>
            </a:extLst>
          </p:cNvPr>
          <p:cNvPicPr>
            <a:picLocks noChangeAspect="1"/>
          </p:cNvPicPr>
          <p:nvPr/>
        </p:nvPicPr>
        <p:blipFill>
          <a:blip r:embed="rId3"/>
          <a:stretch>
            <a:fillRect/>
          </a:stretch>
        </p:blipFill>
        <p:spPr>
          <a:xfrm>
            <a:off x="2743200" y="1544502"/>
            <a:ext cx="6330111" cy="4792798"/>
          </a:xfrm>
          <a:prstGeom prst="rect">
            <a:avLst/>
          </a:prstGeom>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long 12/$39-$42 call spread</a:t>
            </a:r>
            <a:r>
              <a:rPr lang="en-US" sz="1800" dirty="0">
                <a:solidFill>
                  <a:schemeClr val="tx1"/>
                </a:solidFill>
                <a:latin typeface="Calibri"/>
                <a:ea typeface="Calibri"/>
                <a:cs typeface="Calibri"/>
                <a:sym typeface="Calibri"/>
              </a:rPr>
              <a:t>, </a:t>
            </a:r>
            <a:r>
              <a:rPr lang="en-US" sz="1800" dirty="0">
                <a:solidFill>
                  <a:srgbClr val="FF0000"/>
                </a:solidFill>
                <a:latin typeface="Calibri"/>
                <a:ea typeface="Calibri"/>
                <a:cs typeface="Calibri"/>
                <a:sym typeface="Calibri"/>
              </a:rPr>
              <a:t>stop loss on long 11/$43-$45 call spread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11/$37-$40 call spread , took profits on long 2/$28-$30 call spread</a:t>
            </a:r>
          </a:p>
        </p:txBody>
      </p:sp>
      <p:pic>
        <p:nvPicPr>
          <p:cNvPr id="2" name="Picture 1">
            <a:extLst>
              <a:ext uri="{FF2B5EF4-FFF2-40B4-BE49-F238E27FC236}">
                <a16:creationId xmlns:a16="http://schemas.microsoft.com/office/drawing/2014/main" id="{85F03005-AAA3-EA41-9602-400828B5D161}"/>
              </a:ext>
            </a:extLst>
          </p:cNvPr>
          <p:cNvPicPr>
            <a:picLocks noChangeAspect="1"/>
          </p:cNvPicPr>
          <p:nvPr/>
        </p:nvPicPr>
        <p:blipFill>
          <a:blip r:embed="rId3"/>
          <a:stretch>
            <a:fillRect/>
          </a:stretch>
        </p:blipFill>
        <p:spPr>
          <a:xfrm>
            <a:off x="2819400" y="1905000"/>
            <a:ext cx="6197600" cy="4692469"/>
          </a:xfrm>
          <a:prstGeom prst="rect">
            <a:avLst/>
          </a:prstGeom>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2" name="Picture 1">
            <a:extLst>
              <a:ext uri="{FF2B5EF4-FFF2-40B4-BE49-F238E27FC236}">
                <a16:creationId xmlns:a16="http://schemas.microsoft.com/office/drawing/2014/main" id="{DB20E57B-A9C4-054B-9BD2-072F8070B289}"/>
              </a:ext>
            </a:extLst>
          </p:cNvPr>
          <p:cNvPicPr>
            <a:picLocks noChangeAspect="1"/>
          </p:cNvPicPr>
          <p:nvPr/>
        </p:nvPicPr>
        <p:blipFill>
          <a:blip r:embed="rId3"/>
          <a:stretch>
            <a:fillRect/>
          </a:stretch>
        </p:blipFill>
        <p:spPr>
          <a:xfrm>
            <a:off x="2438400" y="1445610"/>
            <a:ext cx="6759755" cy="5118100"/>
          </a:xfrm>
          <a:prstGeom prst="rect">
            <a:avLst/>
          </a:prstGeom>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FFBE4F6-FE5A-1542-B685-A343737C84BF}"/>
              </a:ext>
            </a:extLst>
          </p:cNvPr>
          <p:cNvPicPr>
            <a:picLocks noChangeAspect="1"/>
          </p:cNvPicPr>
          <p:nvPr/>
        </p:nvPicPr>
        <p:blipFill>
          <a:blip r:embed="rId3"/>
          <a:stretch>
            <a:fillRect/>
          </a:stretch>
        </p:blipFill>
        <p:spPr>
          <a:xfrm>
            <a:off x="2971800" y="2013169"/>
            <a:ext cx="5853981" cy="4432300"/>
          </a:xfrm>
          <a:prstGeom prst="rect">
            <a:avLst/>
          </a:prstGeom>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143000" y="152400"/>
            <a:ext cx="102108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5/$220-$225 bull call spread</a:t>
            </a:r>
            <a:r>
              <a:rPr lang="en-US" sz="28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long 5/$195-$205 bull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9/$180-$185 bull call spread</a:t>
            </a:r>
            <a:endParaRPr lang="en-US" sz="16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06EF212-9127-9743-BB1A-25EA290468F1}"/>
              </a:ext>
            </a:extLst>
          </p:cNvPr>
          <p:cNvPicPr>
            <a:picLocks noChangeAspect="1"/>
          </p:cNvPicPr>
          <p:nvPr/>
        </p:nvPicPr>
        <p:blipFill>
          <a:blip r:embed="rId3"/>
          <a:stretch>
            <a:fillRect/>
          </a:stretch>
        </p:blipFill>
        <p:spPr>
          <a:xfrm>
            <a:off x="3048000" y="1524000"/>
            <a:ext cx="6457830" cy="4889500"/>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A096CF4-697B-D64F-A4E4-6542F8793DCA}"/>
              </a:ext>
            </a:extLst>
          </p:cNvPr>
          <p:cNvPicPr>
            <a:picLocks noChangeAspect="1"/>
          </p:cNvPicPr>
          <p:nvPr/>
        </p:nvPicPr>
        <p:blipFill>
          <a:blip r:embed="rId3"/>
          <a:stretch>
            <a:fillRect/>
          </a:stretch>
        </p:blipFill>
        <p:spPr>
          <a:xfrm>
            <a:off x="2514600" y="1334814"/>
            <a:ext cx="6659113" cy="5041900"/>
          </a:xfrm>
          <a:prstGeom prst="rect">
            <a:avLst/>
          </a:prstGeom>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914400" y="381000"/>
            <a:ext cx="10591800" cy="9144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b="1" i="1" dirty="0"/>
              <a:t>Berkshire Hathaway Profits Soar</a:t>
            </a:r>
            <a:r>
              <a:rPr lang="en-US" sz="1800" dirty="0"/>
              <a:t>, as Warren Buffet boosts share buybacks to a record $27 billion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2/$270-$280 call spread</a:t>
            </a: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2" name="Picture 1">
            <a:extLst>
              <a:ext uri="{FF2B5EF4-FFF2-40B4-BE49-F238E27FC236}">
                <a16:creationId xmlns:a16="http://schemas.microsoft.com/office/drawing/2014/main" id="{5A8A9DCF-8E14-BC4E-9B5B-D7B9EAC93F96}"/>
              </a:ext>
            </a:extLst>
          </p:cNvPr>
          <p:cNvPicPr>
            <a:picLocks noChangeAspect="1"/>
          </p:cNvPicPr>
          <p:nvPr/>
        </p:nvPicPr>
        <p:blipFill>
          <a:blip r:embed="rId3"/>
          <a:stretch>
            <a:fillRect/>
          </a:stretch>
        </p:blipFill>
        <p:spPr>
          <a:xfrm>
            <a:off x="2743200" y="1968500"/>
            <a:ext cx="5954623" cy="4508500"/>
          </a:xfrm>
          <a:prstGeom prst="rect">
            <a:avLst/>
          </a:prstGeom>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B343C6-82D4-3C4F-9A10-E8A493FF8554}"/>
              </a:ext>
            </a:extLst>
          </p:cNvPr>
          <p:cNvPicPr>
            <a:picLocks noChangeAspect="1"/>
          </p:cNvPicPr>
          <p:nvPr/>
        </p:nvPicPr>
        <p:blipFill>
          <a:blip r:embed="rId3"/>
          <a:stretch>
            <a:fillRect/>
          </a:stretch>
        </p:blipFill>
        <p:spPr>
          <a:xfrm>
            <a:off x="2514600" y="1224455"/>
            <a:ext cx="6860396" cy="5194300"/>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374C1F-9E94-9F4C-914C-EDCFEA957122}"/>
              </a:ext>
            </a:extLst>
          </p:cNvPr>
          <p:cNvPicPr>
            <a:picLocks noChangeAspect="1"/>
          </p:cNvPicPr>
          <p:nvPr/>
        </p:nvPicPr>
        <p:blipFill>
          <a:blip r:embed="rId3"/>
          <a:stretch>
            <a:fillRect/>
          </a:stretch>
        </p:blipFill>
        <p:spPr>
          <a:xfrm>
            <a:off x="2819400" y="990600"/>
            <a:ext cx="7170947" cy="5429431"/>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2" name="Picture 1">
            <a:extLst>
              <a:ext uri="{FF2B5EF4-FFF2-40B4-BE49-F238E27FC236}">
                <a16:creationId xmlns:a16="http://schemas.microsoft.com/office/drawing/2014/main" id="{37A25671-2D7B-9149-936F-7E7A87B75A34}"/>
              </a:ext>
            </a:extLst>
          </p:cNvPr>
          <p:cNvPicPr>
            <a:picLocks noChangeAspect="1"/>
          </p:cNvPicPr>
          <p:nvPr/>
        </p:nvPicPr>
        <p:blipFill>
          <a:blip r:embed="rId3"/>
          <a:stretch>
            <a:fillRect/>
          </a:stretch>
        </p:blipFill>
        <p:spPr>
          <a:xfrm>
            <a:off x="2590800" y="990600"/>
            <a:ext cx="7340600" cy="5557883"/>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6B4A-8B42-D948-9A27-08E351346F0F}"/>
              </a:ext>
            </a:extLst>
          </p:cNvPr>
          <p:cNvSpPr>
            <a:spLocks noGrp="1"/>
          </p:cNvSpPr>
          <p:nvPr>
            <p:ph type="title"/>
          </p:nvPr>
        </p:nvSpPr>
        <p:spPr/>
        <p:txBody>
          <a:bodyPr/>
          <a:lstStyle/>
          <a:p>
            <a:r>
              <a:rPr lang="en-US" sz="2800" b="1" dirty="0"/>
              <a:t>The War In Ukraine</a:t>
            </a:r>
          </a:p>
        </p:txBody>
      </p:sp>
      <p:sp>
        <p:nvSpPr>
          <p:cNvPr id="3" name="Text Placeholder 2">
            <a:extLst>
              <a:ext uri="{FF2B5EF4-FFF2-40B4-BE49-F238E27FC236}">
                <a16:creationId xmlns:a16="http://schemas.microsoft.com/office/drawing/2014/main" id="{F2E93532-2350-2B4E-AFEB-B13AECAD2429}"/>
              </a:ext>
            </a:extLst>
          </p:cNvPr>
          <p:cNvSpPr>
            <a:spLocks noGrp="1"/>
          </p:cNvSpPr>
          <p:nvPr>
            <p:ph type="body" idx="1"/>
          </p:nvPr>
        </p:nvSpPr>
        <p:spPr>
          <a:xfrm>
            <a:off x="533400" y="1430888"/>
            <a:ext cx="10972800" cy="4817511"/>
          </a:xfrm>
        </p:spPr>
        <p:txBody>
          <a:bodyPr/>
          <a:lstStyle/>
          <a:p>
            <a:pPr marL="203200" indent="0">
              <a:buNone/>
            </a:pPr>
            <a:r>
              <a:rPr lang="en-US" sz="1800" dirty="0"/>
              <a:t>*Second </a:t>
            </a:r>
            <a:r>
              <a:rPr lang="en-US" sz="1800" b="1" dirty="0"/>
              <a:t>Cold War </a:t>
            </a:r>
            <a:r>
              <a:rPr lang="en-US" sz="1800" dirty="0"/>
              <a:t>Began a week ago remaking the global political order overnight</a:t>
            </a:r>
            <a:br>
              <a:rPr lang="en-US" sz="1800" dirty="0"/>
            </a:br>
            <a:br>
              <a:rPr lang="en-US" sz="1800" dirty="0"/>
            </a:br>
            <a:r>
              <a:rPr lang="en-US" sz="1800" dirty="0"/>
              <a:t>*Surprise Ukrainian resistance expends war from days to years, or until Russia gives up</a:t>
            </a:r>
            <a:br>
              <a:rPr lang="en-US" sz="1800" dirty="0"/>
            </a:br>
            <a:br>
              <a:rPr lang="en-US" sz="1800" dirty="0"/>
            </a:br>
            <a:r>
              <a:rPr lang="en-US" sz="1800" dirty="0"/>
              <a:t>*Equally surprising was a massive global support for Ukraine. Germany sent its entire stock of Javelin and Stinger missiles by truck overnight on roads the Russians unwisely left open</a:t>
            </a:r>
            <a:br>
              <a:rPr lang="en-US" sz="1800" dirty="0"/>
            </a:br>
            <a:br>
              <a:rPr lang="en-US" sz="1800" dirty="0"/>
            </a:br>
            <a:r>
              <a:rPr lang="en-US" sz="1800" dirty="0"/>
              <a:t>*The US is backstopping Europe with overnight flights of emergency supplies. All of the infrastructure left over from the last Cold War is still there 30 years later.</a:t>
            </a:r>
            <a:br>
              <a:rPr lang="en-US" sz="1800" dirty="0"/>
            </a:br>
            <a:br>
              <a:rPr lang="en-US" sz="1800" dirty="0"/>
            </a:br>
            <a:r>
              <a:rPr lang="en-US" sz="1800" dirty="0"/>
              <a:t>*Russian planned for a one day invasion so only sent gas and</a:t>
            </a:r>
            <a:br>
              <a:rPr lang="en-US" sz="1800" dirty="0"/>
            </a:br>
            <a:r>
              <a:rPr lang="en-US" sz="1800" dirty="0"/>
              <a:t>food for one day. As a result, tanks are running out of gas</a:t>
            </a:r>
            <a:br>
              <a:rPr lang="en-US" sz="1800" dirty="0"/>
            </a:br>
            <a:r>
              <a:rPr lang="en-US" sz="1800" dirty="0"/>
              <a:t>and soldiers are starving and running out of ammo</a:t>
            </a:r>
            <a:br>
              <a:rPr lang="en-US" sz="1800" dirty="0"/>
            </a:br>
            <a:br>
              <a:rPr lang="en-US" sz="1800" dirty="0"/>
            </a:br>
            <a:r>
              <a:rPr lang="en-US" sz="1800" dirty="0"/>
              <a:t>*This is not your grandfather’s Russian Army, troops are untrained,</a:t>
            </a:r>
            <a:br>
              <a:rPr lang="en-US" sz="1800" dirty="0"/>
            </a:br>
            <a:r>
              <a:rPr lang="en-US" sz="1800" dirty="0"/>
              <a:t>short of supplies, and poorly led. The strategy has been a disaster.</a:t>
            </a:r>
            <a:br>
              <a:rPr lang="en-US" sz="1800" dirty="0"/>
            </a:br>
            <a:r>
              <a:rPr lang="en-US" sz="1800" dirty="0" err="1"/>
              <a:t>Casuatlies</a:t>
            </a:r>
            <a:r>
              <a:rPr lang="en-US" sz="1800" dirty="0"/>
              <a:t> have topped 5,000 in a week</a:t>
            </a:r>
            <a:br>
              <a:rPr lang="en-US" sz="1800" dirty="0"/>
            </a:br>
            <a:br>
              <a:rPr lang="en-US" sz="1800" dirty="0"/>
            </a:br>
            <a:endParaRPr lang="en-US" sz="1800" dirty="0"/>
          </a:p>
        </p:txBody>
      </p:sp>
      <p:pic>
        <p:nvPicPr>
          <p:cNvPr id="4" name="Picture 3">
            <a:extLst>
              <a:ext uri="{FF2B5EF4-FFF2-40B4-BE49-F238E27FC236}">
                <a16:creationId xmlns:a16="http://schemas.microsoft.com/office/drawing/2014/main" id="{EB119BAB-1232-8744-8EE7-73C406F606C2}"/>
              </a:ext>
            </a:extLst>
          </p:cNvPr>
          <p:cNvPicPr>
            <a:picLocks noChangeAspect="1"/>
          </p:cNvPicPr>
          <p:nvPr/>
        </p:nvPicPr>
        <p:blipFill>
          <a:blip r:embed="rId2"/>
          <a:stretch>
            <a:fillRect/>
          </a:stretch>
        </p:blipFill>
        <p:spPr>
          <a:xfrm>
            <a:off x="8153400" y="4251758"/>
            <a:ext cx="3975100" cy="2358110"/>
          </a:xfrm>
          <a:prstGeom prst="rect">
            <a:avLst/>
          </a:prstGeom>
        </p:spPr>
      </p:pic>
    </p:spTree>
    <p:extLst>
      <p:ext uri="{BB962C8B-B14F-4D97-AF65-F5344CB8AC3E}">
        <p14:creationId xmlns:p14="http://schemas.microsoft.com/office/powerpoint/2010/main" val="3238592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A49C-5361-D34D-B571-9AC44C4BE4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5701EC0-ADA7-4544-96D6-1254E5F4F398}"/>
              </a:ext>
            </a:extLst>
          </p:cNvPr>
          <p:cNvSpPr>
            <a:spLocks noGrp="1"/>
          </p:cNvSpPr>
          <p:nvPr>
            <p:ph type="body" idx="1"/>
          </p:nvPr>
        </p:nvSpPr>
        <p:spPr/>
        <p:txBody>
          <a:bodyPr/>
          <a:lstStyle/>
          <a:p>
            <a:endParaRPr lang="en-US"/>
          </a:p>
        </p:txBody>
      </p:sp>
      <p:pic>
        <p:nvPicPr>
          <p:cNvPr id="6" name="Picture 5" descr="A person wearing a mask&#10;&#10;Description automatically generated with low confidence">
            <a:extLst>
              <a:ext uri="{FF2B5EF4-FFF2-40B4-BE49-F238E27FC236}">
                <a16:creationId xmlns:a16="http://schemas.microsoft.com/office/drawing/2014/main" id="{B483EAB2-E9FF-DC48-B141-BBF02B9609DE}"/>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37936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r>
              <a:rPr lang="en-US" sz="1800" dirty="0">
                <a:solidFill>
                  <a:schemeClr val="tx1"/>
                </a:solidFill>
              </a:rPr>
              <a:t>*</a:t>
            </a:r>
            <a:r>
              <a:rPr lang="en-US" sz="1800" b="1" dirty="0">
                <a:solidFill>
                  <a:schemeClr val="tx1"/>
                </a:solidFill>
              </a:rPr>
              <a:t>War</a:t>
            </a:r>
            <a:r>
              <a:rPr lang="en-US" sz="1800" dirty="0">
                <a:solidFill>
                  <a:schemeClr val="tx1"/>
                </a:solidFill>
              </a:rPr>
              <a:t> brings immediate flight to safety and bond melt up</a:t>
            </a:r>
            <a:br>
              <a:rPr lang="en-US" sz="1800" dirty="0">
                <a:solidFill>
                  <a:schemeClr val="tx1"/>
                </a:solidFill>
              </a:rPr>
            </a:br>
            <a:br>
              <a:rPr lang="en-US" sz="1800" dirty="0">
                <a:solidFill>
                  <a:schemeClr val="tx1"/>
                </a:solidFill>
              </a:rPr>
            </a:br>
            <a:r>
              <a:rPr lang="en-US" sz="1800" dirty="0">
                <a:solidFill>
                  <a:schemeClr val="tx1"/>
                </a:solidFill>
              </a:rPr>
              <a:t>*But the reality is that wars always bring </a:t>
            </a:r>
            <a:r>
              <a:rPr lang="en-US" sz="1800" b="1" dirty="0">
                <a:solidFill>
                  <a:schemeClr val="tx1"/>
                </a:solidFill>
              </a:rPr>
              <a:t>higher interest rates and inflation</a:t>
            </a:r>
            <a:r>
              <a:rPr lang="en-US" sz="1800" dirty="0">
                <a:solidFill>
                  <a:schemeClr val="tx1"/>
                </a:solidFill>
              </a:rPr>
              <a:t>, especially during a Fed tightening</a:t>
            </a:r>
            <a:br>
              <a:rPr lang="en-US" sz="1800" dirty="0">
                <a:solidFill>
                  <a:schemeClr val="tx1"/>
                </a:solidFill>
              </a:rPr>
            </a:br>
            <a:br>
              <a:rPr lang="en-US" sz="1800" dirty="0">
                <a:solidFill>
                  <a:schemeClr val="tx1"/>
                </a:solidFill>
              </a:rPr>
            </a:br>
            <a:r>
              <a:rPr lang="en-US" sz="1800" dirty="0">
                <a:solidFill>
                  <a:schemeClr val="tx1"/>
                </a:solidFill>
              </a:rPr>
              <a:t>*Wars also brings greater government borrowing, this time for the whole world at once</a:t>
            </a:r>
            <a:br>
              <a:rPr lang="en-US" sz="1800" dirty="0">
                <a:solidFill>
                  <a:srgbClr val="FF0000"/>
                </a:solidFill>
              </a:rPr>
            </a:br>
            <a:br>
              <a:rPr lang="en-US" sz="1800" dirty="0">
                <a:solidFill>
                  <a:srgbClr val="FF0000"/>
                </a:solidFill>
              </a:rPr>
            </a:br>
            <a:r>
              <a:rPr lang="en-US" sz="1800" dirty="0">
                <a:solidFill>
                  <a:schemeClr val="tx1"/>
                </a:solidFill>
              </a:rPr>
              <a:t>*Interest rates dive, falling to an incredible 1.70% fir the ten year</a:t>
            </a:r>
            <a:br>
              <a:rPr lang="en-US" sz="1800" dirty="0">
                <a:solidFill>
                  <a:srgbClr val="FF0000"/>
                </a:solidFill>
              </a:rPr>
            </a:br>
            <a:br>
              <a:rPr lang="en-US" sz="1800" dirty="0">
                <a:solidFill>
                  <a:srgbClr val="FF0000"/>
                </a:solidFill>
              </a:rPr>
            </a:br>
            <a:r>
              <a:rPr lang="en-US" sz="1800" dirty="0">
                <a:solidFill>
                  <a:schemeClr val="tx1"/>
                </a:solidFill>
              </a:rPr>
              <a:t>*A half point rate hike is off the table, but Powell says a quarter point is a sure thing</a:t>
            </a:r>
            <a:br>
              <a:rPr lang="en-US" sz="1800" dirty="0">
                <a:solidFill>
                  <a:schemeClr val="tx1"/>
                </a:solidFill>
              </a:rPr>
            </a:br>
            <a:br>
              <a:rPr lang="en-US" sz="1800" dirty="0">
                <a:solidFill>
                  <a:schemeClr val="tx1"/>
                </a:solidFill>
              </a:rPr>
            </a:br>
            <a:r>
              <a:rPr lang="en-US" sz="1800" dirty="0">
                <a:solidFill>
                  <a:schemeClr val="tx1"/>
                </a:solidFill>
              </a:rPr>
              <a:t>*Sell any six-point rally in the (TLT)</a:t>
            </a:r>
            <a:br>
              <a:rPr lang="en-US" dirty="0">
                <a:solidFill>
                  <a:schemeClr val="tx1"/>
                </a:solidFill>
              </a:rPr>
            </a:br>
            <a:br>
              <a:rPr lang="en-US" sz="1800" dirty="0">
                <a:solidFill>
                  <a:schemeClr val="tx1"/>
                </a:solidFill>
                <a:latin typeface="+mj-lt"/>
                <a:cs typeface="Calibri" panose="020F0502020204030204" pitchFamily="34" charset="0"/>
              </a:rPr>
            </a:br>
            <a:r>
              <a:rPr lang="en-US" sz="2000" dirty="0">
                <a:solidFill>
                  <a:schemeClr val="tx1"/>
                </a:solidFill>
                <a:latin typeface="+mj-lt"/>
                <a:cs typeface="Calibri" panose="020F0502020204030204" pitchFamily="34" charset="0"/>
              </a:rPr>
              <a:t>*In a year, yield on the ten-year US Treasury bond</a:t>
            </a:r>
            <a:br>
              <a:rPr lang="en-US" sz="2000" dirty="0">
                <a:solidFill>
                  <a:schemeClr val="tx1"/>
                </a:solidFill>
                <a:latin typeface="+mj-lt"/>
                <a:cs typeface="Calibri" panose="020F0502020204030204" pitchFamily="34" charset="0"/>
              </a:rPr>
            </a:br>
            <a:r>
              <a:rPr lang="en-US" sz="2000" dirty="0">
                <a:solidFill>
                  <a:schemeClr val="tx1"/>
                </a:solidFill>
                <a:latin typeface="+mj-lt"/>
                <a:cs typeface="Calibri" panose="020F0502020204030204" pitchFamily="34" charset="0"/>
              </a:rPr>
              <a:t>will be at </a:t>
            </a:r>
            <a:r>
              <a:rPr lang="en-US" sz="2000" b="1" dirty="0">
                <a:solidFill>
                  <a:schemeClr val="tx1"/>
                </a:solidFill>
                <a:latin typeface="+mj-lt"/>
                <a:cs typeface="Calibri" panose="020F0502020204030204" pitchFamily="34" charset="0"/>
              </a:rPr>
              <a:t>2.50% or higher</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*US Treasury bond fund (TLT) could plunge from</a:t>
            </a: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 $180 in 2020  to $105 by 2023</a:t>
            </a:r>
            <a:br>
              <a:rPr lang="en-US" sz="2000" dirty="0">
                <a:solidFill>
                  <a:schemeClr val="tx1"/>
                </a:solidFill>
                <a:latin typeface="+mj-lt"/>
                <a:ea typeface="Calibri"/>
                <a:cs typeface="Calibri" panose="020F0502020204030204" pitchFamily="34" charset="0"/>
                <a:sym typeface="Calibri"/>
              </a:rPr>
            </a:br>
            <a:br>
              <a:rPr lang="en-US" sz="2000" dirty="0">
                <a:solidFill>
                  <a:srgbClr val="FF0000"/>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Flight to Safety</a:t>
            </a:r>
            <a:endParaRPr lang="en-US" sz="2400" dirty="0"/>
          </a:p>
        </p:txBody>
      </p:sp>
      <p:pic>
        <p:nvPicPr>
          <p:cNvPr id="3" name="Picture 2">
            <a:extLst>
              <a:ext uri="{FF2B5EF4-FFF2-40B4-BE49-F238E27FC236}">
                <a16:creationId xmlns:a16="http://schemas.microsoft.com/office/drawing/2014/main" id="{A1E81AF0-2DC2-B644-B9AA-59F22FDB4B2B}"/>
              </a:ext>
            </a:extLst>
          </p:cNvPr>
          <p:cNvPicPr>
            <a:picLocks noChangeAspect="1"/>
          </p:cNvPicPr>
          <p:nvPr/>
        </p:nvPicPr>
        <p:blipFill>
          <a:blip r:embed="rId3"/>
          <a:stretch>
            <a:fillRect/>
          </a:stretch>
        </p:blipFill>
        <p:spPr>
          <a:xfrm>
            <a:off x="7772400" y="3794288"/>
            <a:ext cx="4214283" cy="2949088"/>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6"/>
            <a:ext cx="10363200" cy="2209800"/>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Breaking Down</a:t>
            </a:r>
            <a:br>
              <a:rPr lang="en-US" sz="2400" dirty="0"/>
            </a:br>
            <a:r>
              <a:rPr lang="en-US" sz="1800" dirty="0">
                <a:solidFill>
                  <a:schemeClr val="tx1"/>
                </a:solidFill>
              </a:rPr>
              <a:t>Long 3/$127-$130 call spread, Long 3/$144-$147 put spread, Long 3/$145-$148 put spread</a:t>
            </a:r>
            <a:br>
              <a:rPr lang="en-US" sz="2400" dirty="0">
                <a:solidFill>
                  <a:schemeClr val="tx1"/>
                </a:solidFill>
              </a:rPr>
            </a:br>
            <a:r>
              <a:rPr lang="en-US" sz="1800" dirty="0">
                <a:solidFill>
                  <a:srgbClr val="00A64B"/>
                </a:solidFill>
              </a:rPr>
              <a:t>took profits on long 2/$149-$152 put spread, took profits on long 2/$147-$150 put spread</a:t>
            </a:r>
            <a:br>
              <a:rPr lang="en-US" sz="1800" dirty="0">
                <a:solidFill>
                  <a:srgbClr val="00A64B"/>
                </a:solidFill>
              </a:rPr>
            </a:br>
            <a:r>
              <a:rPr lang="en-US" sz="1800" dirty="0">
                <a:solidFill>
                  <a:srgbClr val="00A64B"/>
                </a:solidFill>
              </a:rPr>
              <a:t>too profits on long 3/$150-$153 put spread</a:t>
            </a:r>
            <a:br>
              <a:rPr lang="en-US" sz="1800" dirty="0"/>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2">
            <a:extLst>
              <a:ext uri="{FF2B5EF4-FFF2-40B4-BE49-F238E27FC236}">
                <a16:creationId xmlns:a16="http://schemas.microsoft.com/office/drawing/2014/main" id="{C07B42AC-A901-5D41-8E10-7C70A144516F}"/>
              </a:ext>
            </a:extLst>
          </p:cNvPr>
          <p:cNvPicPr>
            <a:picLocks noChangeAspect="1"/>
          </p:cNvPicPr>
          <p:nvPr/>
        </p:nvPicPr>
        <p:blipFill>
          <a:blip r:embed="rId2"/>
          <a:stretch>
            <a:fillRect/>
          </a:stretch>
        </p:blipFill>
        <p:spPr>
          <a:xfrm>
            <a:off x="2514600" y="1784350"/>
            <a:ext cx="6357189" cy="4813300"/>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2.05%</a:t>
            </a:r>
            <a:br>
              <a:rPr lang="en-US" sz="2400" dirty="0"/>
            </a:br>
            <a:br>
              <a:rPr lang="en-US" sz="2400" dirty="0"/>
            </a:br>
            <a:endParaRPr lang="en-US" sz="2000" dirty="0"/>
          </a:p>
        </p:txBody>
      </p:sp>
      <p:pic>
        <p:nvPicPr>
          <p:cNvPr id="3" name="Picture 2">
            <a:extLst>
              <a:ext uri="{FF2B5EF4-FFF2-40B4-BE49-F238E27FC236}">
                <a16:creationId xmlns:a16="http://schemas.microsoft.com/office/drawing/2014/main" id="{5EEE3E40-E951-F142-B0EC-A336775775E1}"/>
              </a:ext>
            </a:extLst>
          </p:cNvPr>
          <p:cNvPicPr>
            <a:picLocks noChangeAspect="1"/>
          </p:cNvPicPr>
          <p:nvPr/>
        </p:nvPicPr>
        <p:blipFill>
          <a:blip r:embed="rId2"/>
          <a:stretch>
            <a:fillRect/>
          </a:stretch>
        </p:blipFill>
        <p:spPr>
          <a:xfrm>
            <a:off x="2667000" y="990600"/>
            <a:ext cx="7200608" cy="5451889"/>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4.75%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38DC7B4-5358-9340-AD1C-880B75C8449A}"/>
              </a:ext>
            </a:extLst>
          </p:cNvPr>
          <p:cNvPicPr>
            <a:picLocks noChangeAspect="1"/>
          </p:cNvPicPr>
          <p:nvPr/>
        </p:nvPicPr>
        <p:blipFill>
          <a:blip r:embed="rId3"/>
          <a:stretch>
            <a:fillRect/>
          </a:stretch>
        </p:blipFill>
        <p:spPr>
          <a:xfrm>
            <a:off x="2286000" y="1143000"/>
            <a:ext cx="6961038" cy="5270500"/>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(TBT)-Another run at highs</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E1CAFD3-FB30-E14A-89C0-75098FF42A48}"/>
              </a:ext>
            </a:extLst>
          </p:cNvPr>
          <p:cNvPicPr>
            <a:picLocks noChangeAspect="1"/>
          </p:cNvPicPr>
          <p:nvPr/>
        </p:nvPicPr>
        <p:blipFill>
          <a:blip r:embed="rId3"/>
          <a:stretch>
            <a:fillRect/>
          </a:stretch>
        </p:blipFill>
        <p:spPr>
          <a:xfrm>
            <a:off x="2654300" y="1284890"/>
            <a:ext cx="6883400" cy="5211717"/>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B0D9-D5E4-B047-AF8B-EA068E73A1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48A556D-6803-4142-8BAD-DC6733D91F64}"/>
              </a:ext>
            </a:extLst>
          </p:cNvPr>
          <p:cNvSpPr>
            <a:spLocks noGrp="1"/>
          </p:cNvSpPr>
          <p:nvPr>
            <p:ph type="body" idx="1"/>
          </p:nvPr>
        </p:nvSpPr>
        <p:spPr/>
        <p:txBody>
          <a:bodyPr/>
          <a:lstStyle/>
          <a:p>
            <a:endParaRPr lang="en-US"/>
          </a:p>
        </p:txBody>
      </p:sp>
      <p:pic>
        <p:nvPicPr>
          <p:cNvPr id="6" name="Picture 5" descr="A person standing next to a sign&#10;&#10;Description automatically generated with medium confidence">
            <a:extLst>
              <a:ext uri="{FF2B5EF4-FFF2-40B4-BE49-F238E27FC236}">
                <a16:creationId xmlns:a16="http://schemas.microsoft.com/office/drawing/2014/main" id="{18690DC8-4E0D-F343-8B2C-4B93AD58B353}"/>
              </a:ext>
            </a:extLst>
          </p:cNvPr>
          <p:cNvPicPr>
            <a:picLocks noChangeAspect="1"/>
          </p:cNvPicPr>
          <p:nvPr/>
        </p:nvPicPr>
        <p:blipFill>
          <a:blip r:embed="rId2"/>
          <a:stretch>
            <a:fillRect/>
          </a:stretch>
        </p:blipFill>
        <p:spPr>
          <a:xfrm>
            <a:off x="2848710" y="0"/>
            <a:ext cx="6494579" cy="6858000"/>
          </a:xfrm>
          <a:prstGeom prst="rect">
            <a:avLst/>
          </a:prstGeom>
        </p:spPr>
      </p:pic>
    </p:spTree>
    <p:extLst>
      <p:ext uri="{BB962C8B-B14F-4D97-AF65-F5344CB8AC3E}">
        <p14:creationId xmlns:p14="http://schemas.microsoft.com/office/powerpoint/2010/main" val="3706161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Panic Buying</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*Flight to safety bid sends buck to two year high</a:t>
            </a:r>
            <a:br>
              <a:rPr lang="en-US" sz="1800" dirty="0">
                <a:solidFill>
                  <a:schemeClr val="tx1"/>
                </a:solidFill>
                <a:latin typeface="Calibri" panose="020F0502020204030204" pitchFamily="34" charset="0"/>
                <a:cs typeface="Calibri" panose="020F0502020204030204" pitchFamily="34" charset="0"/>
                <a:sym typeface="Calibri"/>
              </a:rPr>
            </a:b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*European currencies are dumped in the face of real war</a:t>
            </a:r>
            <a:br>
              <a:rPr lang="en-US" sz="1800" dirty="0">
                <a:solidFill>
                  <a:schemeClr val="tx1"/>
                </a:solidFill>
              </a:rPr>
            </a:br>
            <a:br>
              <a:rPr lang="en-US" sz="1800" dirty="0">
                <a:solidFill>
                  <a:schemeClr val="tx1"/>
                </a:solidFill>
              </a:rPr>
            </a:br>
            <a:r>
              <a:rPr lang="en-US" sz="1800" dirty="0">
                <a:solidFill>
                  <a:schemeClr val="tx1"/>
                </a:solidFill>
              </a:rPr>
              <a:t>*Russian Ruble crashes 50%</a:t>
            </a:r>
            <a:br>
              <a:rPr lang="en-US" sz="1800" dirty="0">
                <a:solidFill>
                  <a:schemeClr val="tx1"/>
                </a:solidFill>
              </a:rPr>
            </a:br>
            <a:br>
              <a:rPr lang="en-US" sz="1800" dirty="0">
                <a:solidFill>
                  <a:schemeClr val="tx1"/>
                </a:solidFill>
              </a:rPr>
            </a:br>
            <a:r>
              <a:rPr lang="en-US" sz="1800" dirty="0">
                <a:solidFill>
                  <a:schemeClr val="tx1"/>
                </a:solidFill>
              </a:rPr>
              <a:t>*European interest rates plunging on recession fears</a:t>
            </a:r>
            <a:br>
              <a:rPr lang="en-US" sz="1800" dirty="0">
                <a:solidFill>
                  <a:srgbClr val="FF0000"/>
                </a:solidFill>
              </a:rPr>
            </a:br>
            <a:br>
              <a:rPr lang="en-US" sz="1800" dirty="0">
                <a:solidFill>
                  <a:srgbClr val="FF0000"/>
                </a:solidFill>
              </a:rPr>
            </a:br>
            <a:r>
              <a:rPr lang="en-US" sz="1800" dirty="0">
                <a:solidFill>
                  <a:schemeClr val="tx1"/>
                </a:solidFill>
                <a:latin typeface="Calibri" panose="020F0502020204030204" pitchFamily="34" charset="0"/>
                <a:cs typeface="Calibri" panose="020F0502020204030204" pitchFamily="34" charset="0"/>
                <a:sym typeface="Calibri"/>
              </a:rPr>
              <a:t>*Currency with the fastest appreciating interest rates</a:t>
            </a: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 usually does best</a:t>
            </a:r>
            <a:br>
              <a:rPr lang="en-US" sz="1800" dirty="0">
                <a:solidFill>
                  <a:schemeClr val="tx1"/>
                </a:solidFill>
                <a:latin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*Long-term </a:t>
            </a:r>
            <a:r>
              <a:rPr lang="en-US" sz="1800" b="1" dirty="0">
                <a:solidFill>
                  <a:schemeClr val="tx1"/>
                </a:solidFill>
                <a:latin typeface="Calibri" panose="020F0502020204030204" pitchFamily="34" charset="0"/>
                <a:cs typeface="Calibri" panose="020F0502020204030204" pitchFamily="34" charset="0"/>
              </a:rPr>
              <a:t>fundamentals are still poor</a:t>
            </a:r>
            <a:r>
              <a:rPr lang="en-US" sz="1800" dirty="0">
                <a:solidFill>
                  <a:schemeClr val="tx1"/>
                </a:solidFill>
                <a:latin typeface="Calibri" panose="020F0502020204030204" pitchFamily="34" charset="0"/>
                <a:cs typeface="Calibri" panose="020F0502020204030204" pitchFamily="34" charset="0"/>
              </a:rPr>
              <a:t>,</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 a dollar short could be the</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 new ten-year trade, but not yet</a:t>
            </a:r>
            <a:br>
              <a:rPr lang="en-US" sz="1800" dirty="0">
                <a:solidFill>
                  <a:schemeClr val="tx1"/>
                </a:solidFill>
                <a:latin typeface="Calibri" panose="020F0502020204030204" pitchFamily="34" charset="0"/>
                <a:cs typeface="Calibri" panose="020F0502020204030204" pitchFamily="34" charset="0"/>
              </a:rPr>
            </a:b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*Stand aside from forex for now, there are getting fish to fry</a:t>
            </a: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6BB11D9-B2EA-C24D-BB5F-915D5EE00E89}"/>
              </a:ext>
            </a:extLst>
          </p:cNvPr>
          <p:cNvPicPr>
            <a:picLocks noChangeAspect="1"/>
          </p:cNvPicPr>
          <p:nvPr/>
        </p:nvPicPr>
        <p:blipFill>
          <a:blip r:embed="rId3"/>
          <a:stretch>
            <a:fillRect/>
          </a:stretch>
        </p:blipFill>
        <p:spPr>
          <a:xfrm>
            <a:off x="6781800" y="2782662"/>
            <a:ext cx="5067300" cy="3810295"/>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CE14396-C3C7-984A-8AF8-AD0BCB48A88E}"/>
              </a:ext>
            </a:extLst>
          </p:cNvPr>
          <p:cNvPicPr>
            <a:picLocks noChangeAspect="1"/>
          </p:cNvPicPr>
          <p:nvPr/>
        </p:nvPicPr>
        <p:blipFill>
          <a:blip r:embed="rId3"/>
          <a:stretch>
            <a:fillRect/>
          </a:stretch>
        </p:blipFill>
        <p:spPr>
          <a:xfrm>
            <a:off x="2362200" y="1219200"/>
            <a:ext cx="6883400" cy="5211717"/>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(FXE)-</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C3060F0-9BBC-2E4D-BB89-EE881BD89BE4}"/>
              </a:ext>
            </a:extLst>
          </p:cNvPr>
          <p:cNvPicPr>
            <a:picLocks noChangeAspect="1"/>
          </p:cNvPicPr>
          <p:nvPr/>
        </p:nvPicPr>
        <p:blipFill>
          <a:blip r:embed="rId3"/>
          <a:stretch>
            <a:fillRect/>
          </a:stretch>
        </p:blipFill>
        <p:spPr>
          <a:xfrm>
            <a:off x="2286000" y="914400"/>
            <a:ext cx="7061679" cy="5346700"/>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FF4B-AC1E-8144-9FE2-8473EE4E47C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442BCA-923F-C04B-8F70-793AD0B5452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8723D0E-537A-2D42-AE58-A451C47EC342}"/>
              </a:ext>
            </a:extLst>
          </p:cNvPr>
          <p:cNvPicPr>
            <a:picLocks noChangeAspect="1"/>
          </p:cNvPicPr>
          <p:nvPr/>
        </p:nvPicPr>
        <p:blipFill>
          <a:blip r:embed="rId2"/>
          <a:stretch>
            <a:fillRect/>
          </a:stretch>
        </p:blipFill>
        <p:spPr>
          <a:xfrm>
            <a:off x="1676400" y="114300"/>
            <a:ext cx="8788400" cy="6591300"/>
          </a:xfrm>
          <a:prstGeom prst="rect">
            <a:avLst/>
          </a:prstGeom>
        </p:spPr>
      </p:pic>
    </p:spTree>
    <p:extLst>
      <p:ext uri="{BB962C8B-B14F-4D97-AF65-F5344CB8AC3E}">
        <p14:creationId xmlns:p14="http://schemas.microsoft.com/office/powerpoint/2010/main" val="2546225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28B378C-9FB2-D847-B8D5-B7A3E00E1057}"/>
              </a:ext>
            </a:extLst>
          </p:cNvPr>
          <p:cNvPicPr>
            <a:picLocks noChangeAspect="1"/>
          </p:cNvPicPr>
          <p:nvPr/>
        </p:nvPicPr>
        <p:blipFill>
          <a:blip r:embed="rId3"/>
          <a:stretch>
            <a:fillRect/>
          </a:stretch>
        </p:blipFill>
        <p:spPr>
          <a:xfrm>
            <a:off x="2362200" y="1130300"/>
            <a:ext cx="7162321" cy="5422900"/>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6CA09C6-7DD9-904C-A979-012E8DB3FE80}"/>
              </a:ext>
            </a:extLst>
          </p:cNvPr>
          <p:cNvPicPr>
            <a:picLocks noChangeAspect="1"/>
          </p:cNvPicPr>
          <p:nvPr/>
        </p:nvPicPr>
        <p:blipFill>
          <a:blip r:embed="rId3"/>
          <a:stretch>
            <a:fillRect/>
          </a:stretch>
        </p:blipFill>
        <p:spPr>
          <a:xfrm>
            <a:off x="2362200" y="1329997"/>
            <a:ext cx="6860396" cy="5194300"/>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BDC913E-2FFA-AD49-9317-AB0638C727FB}"/>
              </a:ext>
            </a:extLst>
          </p:cNvPr>
          <p:cNvPicPr>
            <a:picLocks noChangeAspect="1"/>
          </p:cNvPicPr>
          <p:nvPr/>
        </p:nvPicPr>
        <p:blipFill>
          <a:blip r:embed="rId3"/>
          <a:stretch>
            <a:fillRect/>
          </a:stretch>
        </p:blipFill>
        <p:spPr>
          <a:xfrm>
            <a:off x="2590800" y="1447800"/>
            <a:ext cx="6759755" cy="5118100"/>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05E22EA-B4DA-7B4B-92E3-3547D8FA045A}"/>
              </a:ext>
            </a:extLst>
          </p:cNvPr>
          <p:cNvPicPr>
            <a:picLocks noChangeAspect="1"/>
          </p:cNvPicPr>
          <p:nvPr/>
        </p:nvPicPr>
        <p:blipFill>
          <a:blip r:embed="rId3"/>
          <a:stretch>
            <a:fillRect/>
          </a:stretch>
        </p:blipFill>
        <p:spPr>
          <a:xfrm>
            <a:off x="2286000" y="1143000"/>
            <a:ext cx="7061679" cy="5346700"/>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B9A07C9D-66F0-924E-9452-C2C54BCE20CA}"/>
              </a:ext>
            </a:extLst>
          </p:cNvPr>
          <p:cNvPicPr>
            <a:picLocks noChangeAspect="1"/>
          </p:cNvPicPr>
          <p:nvPr/>
        </p:nvPicPr>
        <p:blipFill>
          <a:blip r:embed="rId2"/>
          <a:stretch>
            <a:fillRect/>
          </a:stretch>
        </p:blipFill>
        <p:spPr>
          <a:xfrm>
            <a:off x="1494293" y="0"/>
            <a:ext cx="9203413" cy="6858000"/>
          </a:xfrm>
          <a:prstGeom prst="rect">
            <a:avLst/>
          </a:prstGeom>
        </p:spPr>
      </p:pic>
    </p:spTree>
    <p:extLst>
      <p:ext uri="{BB962C8B-B14F-4D97-AF65-F5344CB8AC3E}">
        <p14:creationId xmlns:p14="http://schemas.microsoft.com/office/powerpoint/2010/main" val="17306169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Bitcoin – Back from the Dead</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Buy the </a:t>
            </a:r>
            <a:r>
              <a:rPr lang="en-US" sz="1800" b="1" i="1" dirty="0">
                <a:solidFill>
                  <a:schemeClr val="dk1"/>
                </a:solidFill>
                <a:latin typeface="Calibri"/>
                <a:ea typeface="Calibri"/>
                <a:cs typeface="Calibri"/>
                <a:sym typeface="Calibri"/>
              </a:rPr>
              <a:t>Mad Hedge Bitcoin Letter </a:t>
            </a:r>
            <a:r>
              <a:rPr lang="en-US" sz="1800" dirty="0">
                <a:solidFill>
                  <a:schemeClr val="dk1"/>
                </a:solidFill>
                <a:latin typeface="Calibri"/>
                <a:ea typeface="Calibri"/>
                <a:cs typeface="Calibri"/>
                <a:sym typeface="Calibri"/>
              </a:rPr>
              <a:t>at </a:t>
            </a:r>
            <a:r>
              <a:rPr lang="en-US" sz="1800" dirty="0">
                <a:solidFill>
                  <a:schemeClr val="dk1"/>
                </a:solidFill>
                <a:latin typeface="Calibri"/>
                <a:ea typeface="Calibri"/>
                <a:cs typeface="Calibri"/>
                <a:sym typeface="Calibri"/>
                <a:hlinkClick r:id="rId3"/>
              </a:rPr>
              <a:t>https://www.madhedgefundtrader.com/store/</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09600" y="1600201"/>
            <a:ext cx="9372600" cy="48006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rPr>
            </a:br>
            <a:r>
              <a:rPr lang="en-US" sz="1800" dirty="0">
                <a:solidFill>
                  <a:schemeClr val="tx1"/>
                </a:solidFill>
              </a:rPr>
              <a:t>*</a:t>
            </a:r>
            <a:r>
              <a:rPr lang="en-US" sz="1800" b="1" dirty="0">
                <a:solidFill>
                  <a:schemeClr val="tx1"/>
                </a:solidFill>
              </a:rPr>
              <a:t>Flight to safety </a:t>
            </a:r>
            <a:r>
              <a:rPr lang="en-US" sz="1800" dirty="0">
                <a:solidFill>
                  <a:schemeClr val="tx1"/>
                </a:solidFill>
              </a:rPr>
              <a:t>find Bitcoin, pops 12% in a day on massive Russian buying</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Russia</a:t>
            </a:r>
            <a:r>
              <a:rPr lang="en-US" sz="1800" dirty="0">
                <a:solidFill>
                  <a:schemeClr val="tx1"/>
                </a:solidFill>
              </a:rPr>
              <a:t> has move to Bitcoin in a big way as it is kicked out of the western financial system</a:t>
            </a:r>
            <a:br>
              <a:rPr lang="en-US" sz="1800" dirty="0">
                <a:solidFill>
                  <a:schemeClr val="tx1"/>
                </a:solidFill>
              </a:rPr>
            </a:br>
            <a:br>
              <a:rPr lang="en-US" sz="1800" dirty="0">
                <a:solidFill>
                  <a:schemeClr val="tx1"/>
                </a:solidFill>
              </a:rPr>
            </a:br>
            <a:r>
              <a:rPr lang="en-US" sz="1800" dirty="0">
                <a:solidFill>
                  <a:schemeClr val="tx1"/>
                </a:solidFill>
              </a:rPr>
              <a:t>*Is a </a:t>
            </a:r>
            <a:r>
              <a:rPr lang="en-US" sz="1800" b="1" dirty="0">
                <a:solidFill>
                  <a:schemeClr val="tx1"/>
                </a:solidFill>
              </a:rPr>
              <a:t>double bottom </a:t>
            </a:r>
            <a:r>
              <a:rPr lang="en-US" sz="1800" dirty="0">
                <a:solidFill>
                  <a:schemeClr val="tx1"/>
                </a:solidFill>
              </a:rPr>
              <a:t>on the charts in the works</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Mad Hedge Bitcoin Letter </a:t>
            </a:r>
            <a:r>
              <a:rPr lang="en-US" sz="1800" dirty="0">
                <a:solidFill>
                  <a:schemeClr val="tx1"/>
                </a:solidFill>
              </a:rPr>
              <a:t>is now buying Bitcoin plays on dips</a:t>
            </a:r>
            <a:br>
              <a:rPr lang="en-US" sz="1800" dirty="0"/>
            </a:br>
            <a:br>
              <a:rPr lang="en-US" sz="1800" dirty="0"/>
            </a:br>
            <a:r>
              <a:rPr lang="en-US" sz="1800" dirty="0"/>
              <a:t>*There are still a lot of </a:t>
            </a:r>
            <a:r>
              <a:rPr lang="en-US" sz="1800" b="1" dirty="0"/>
              <a:t>stale longs </a:t>
            </a:r>
            <a:r>
              <a:rPr lang="en-US" sz="1800" dirty="0"/>
              <a:t>above, about a year’s worth, so be careful. </a:t>
            </a:r>
            <a:br>
              <a:rPr lang="en-US" sz="1800" dirty="0"/>
            </a:br>
            <a:br>
              <a:rPr lang="en-US" sz="2000" dirty="0">
                <a:solidFill>
                  <a:schemeClr val="tx1"/>
                </a:solidFill>
              </a:rPr>
            </a:br>
            <a:r>
              <a:rPr lang="en-US" sz="2000" dirty="0">
                <a:solidFill>
                  <a:schemeClr val="tx1"/>
                </a:solidFill>
              </a:rPr>
              <a:t>*Long term </a:t>
            </a:r>
            <a:r>
              <a:rPr lang="en-US" sz="2000" b="1" dirty="0">
                <a:solidFill>
                  <a:schemeClr val="tx1"/>
                </a:solidFill>
              </a:rPr>
              <a:t>“BUY” </a:t>
            </a:r>
            <a:r>
              <a:rPr lang="en-US" sz="2000" dirty="0">
                <a:solidFill>
                  <a:schemeClr val="tx1"/>
                </a:solidFill>
              </a:rPr>
              <a:t>signal for Bitcoin still intact</a:t>
            </a:r>
            <a:br>
              <a:rPr lang="en-US" sz="2000" dirty="0">
                <a:solidFill>
                  <a:schemeClr val="tx1"/>
                </a:solidFill>
              </a:rPr>
            </a:br>
            <a:br>
              <a:rPr lang="en-US" sz="2000" dirty="0">
                <a:solidFill>
                  <a:schemeClr val="tx1"/>
                </a:solidFill>
              </a:rPr>
            </a:br>
            <a:r>
              <a:rPr lang="en-US" sz="2000" b="1" dirty="0">
                <a:solidFill>
                  <a:schemeClr val="tx1"/>
                </a:solidFill>
                <a:latin typeface="Calibri" panose="020F0502020204030204" pitchFamily="34" charset="0"/>
                <a:cs typeface="Calibri" panose="020F0502020204030204" pitchFamily="34" charset="0"/>
                <a:sym typeface="Calibri"/>
              </a:rPr>
              <a:t>*</a:t>
            </a:r>
            <a:r>
              <a:rPr lang="en-US" sz="2000" b="1" dirty="0">
                <a:solidFill>
                  <a:schemeClr val="tx1"/>
                </a:solidFill>
              </a:rPr>
              <a:t>Buy Bitcoin and Ethereum on the bigger dip </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52130B-4F67-554A-A2C3-32DC3E4C38F7}"/>
              </a:ext>
            </a:extLst>
          </p:cNvPr>
          <p:cNvPicPr>
            <a:picLocks noChangeAspect="1"/>
          </p:cNvPicPr>
          <p:nvPr/>
        </p:nvPicPr>
        <p:blipFill>
          <a:blip r:embed="rId4"/>
          <a:stretch>
            <a:fillRect/>
          </a:stretch>
        </p:blipFill>
        <p:spPr>
          <a:xfrm>
            <a:off x="8839200" y="4267200"/>
            <a:ext cx="2984271" cy="2248422"/>
          </a:xfrm>
          <a:prstGeom prst="rect">
            <a:avLst/>
          </a:prstGeom>
        </p:spPr>
      </p:pic>
    </p:spTree>
    <p:extLst>
      <p:ext uri="{BB962C8B-B14F-4D97-AF65-F5344CB8AC3E}">
        <p14:creationId xmlns:p14="http://schemas.microsoft.com/office/powerpoint/2010/main" val="3705641599"/>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Bitcoin ($BTCUSD) – Finding a bid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60C18BB-391D-4446-90C6-DEEA2FAB85D2}"/>
              </a:ext>
            </a:extLst>
          </p:cNvPr>
          <p:cNvPicPr>
            <a:picLocks noChangeAspect="1"/>
          </p:cNvPicPr>
          <p:nvPr/>
        </p:nvPicPr>
        <p:blipFill>
          <a:blip r:embed="rId3"/>
          <a:stretch>
            <a:fillRect/>
          </a:stretch>
        </p:blipFill>
        <p:spPr>
          <a:xfrm>
            <a:off x="2514600" y="1219200"/>
            <a:ext cx="6654800" cy="5038634"/>
          </a:xfrm>
          <a:prstGeom prst="rect">
            <a:avLst/>
          </a:prstGeom>
        </p:spPr>
      </p:pic>
    </p:spTree>
    <p:extLst>
      <p:ext uri="{BB962C8B-B14F-4D97-AF65-F5344CB8AC3E}">
        <p14:creationId xmlns:p14="http://schemas.microsoft.com/office/powerpoint/2010/main" val="137072283"/>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Ethereum (ETHE)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118AE79-BBBA-3943-B8B0-DA9F54A3007C}"/>
              </a:ext>
            </a:extLst>
          </p:cNvPr>
          <p:cNvPicPr>
            <a:picLocks noChangeAspect="1"/>
          </p:cNvPicPr>
          <p:nvPr/>
        </p:nvPicPr>
        <p:blipFill>
          <a:blip r:embed="rId3"/>
          <a:stretch>
            <a:fillRect/>
          </a:stretch>
        </p:blipFill>
        <p:spPr>
          <a:xfrm>
            <a:off x="2438400" y="1282700"/>
            <a:ext cx="6860396" cy="5194300"/>
          </a:xfrm>
          <a:prstGeom prst="rect">
            <a:avLst/>
          </a:prstGeom>
        </p:spPr>
      </p:pic>
    </p:spTree>
    <p:extLst>
      <p:ext uri="{BB962C8B-B14F-4D97-AF65-F5344CB8AC3E}">
        <p14:creationId xmlns:p14="http://schemas.microsoft.com/office/powerpoint/2010/main" val="2747695461"/>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MicroStrategy (MSTR)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3F2FD-9546-8548-8576-959369DDFBC0}"/>
              </a:ext>
            </a:extLst>
          </p:cNvPr>
          <p:cNvPicPr>
            <a:picLocks noChangeAspect="1"/>
          </p:cNvPicPr>
          <p:nvPr/>
        </p:nvPicPr>
        <p:blipFill>
          <a:blip r:embed="rId3"/>
          <a:stretch>
            <a:fillRect/>
          </a:stretch>
        </p:blipFill>
        <p:spPr>
          <a:xfrm>
            <a:off x="2286000" y="1090886"/>
            <a:ext cx="7162321" cy="5422900"/>
          </a:xfrm>
          <a:prstGeom prst="rect">
            <a:avLst/>
          </a:prstGeom>
        </p:spPr>
      </p:pic>
    </p:spTree>
    <p:extLst>
      <p:ext uri="{BB962C8B-B14F-4D97-AF65-F5344CB8AC3E}">
        <p14:creationId xmlns:p14="http://schemas.microsoft.com/office/powerpoint/2010/main" val="3238117425"/>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62000" y="381000"/>
            <a:ext cx="10896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Amplify Transformational Data Sharing ETF  (BLOK)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F7A16D3-7C11-DE48-94E6-C3AE382458CD}"/>
              </a:ext>
            </a:extLst>
          </p:cNvPr>
          <p:cNvPicPr>
            <a:picLocks noChangeAspect="1"/>
          </p:cNvPicPr>
          <p:nvPr/>
        </p:nvPicPr>
        <p:blipFill>
          <a:blip r:embed="rId3"/>
          <a:stretch>
            <a:fillRect/>
          </a:stretch>
        </p:blipFill>
        <p:spPr>
          <a:xfrm>
            <a:off x="3118688" y="1371600"/>
            <a:ext cx="5954623" cy="4508500"/>
          </a:xfrm>
          <a:prstGeom prst="rect">
            <a:avLst/>
          </a:prstGeom>
        </p:spPr>
      </p:pic>
    </p:spTree>
    <p:extLst>
      <p:ext uri="{BB962C8B-B14F-4D97-AF65-F5344CB8AC3E}">
        <p14:creationId xmlns:p14="http://schemas.microsoft.com/office/powerpoint/2010/main" val="1433503983"/>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8B0E-EAE3-6446-B99F-756787EA208A}"/>
              </a:ext>
            </a:extLst>
          </p:cNvPr>
          <p:cNvSpPr>
            <a:spLocks noGrp="1"/>
          </p:cNvSpPr>
          <p:nvPr>
            <p:ph type="title"/>
          </p:nvPr>
        </p:nvSpPr>
        <p:spPr/>
        <p:txBody>
          <a:bodyPr/>
          <a:lstStyle/>
          <a:p>
            <a:r>
              <a:rPr lang="en-US" sz="2800" b="1" dirty="0"/>
              <a:t>The War In Ukraine and the Markets</a:t>
            </a:r>
            <a:endParaRPr lang="en-US" sz="2800" dirty="0"/>
          </a:p>
        </p:txBody>
      </p:sp>
      <p:sp>
        <p:nvSpPr>
          <p:cNvPr id="3" name="Text Placeholder 2">
            <a:extLst>
              <a:ext uri="{FF2B5EF4-FFF2-40B4-BE49-F238E27FC236}">
                <a16:creationId xmlns:a16="http://schemas.microsoft.com/office/drawing/2014/main" id="{8D3A3BCA-409B-B741-BF58-2AD25A60C3B5}"/>
              </a:ext>
            </a:extLst>
          </p:cNvPr>
          <p:cNvSpPr>
            <a:spLocks noGrp="1"/>
          </p:cNvSpPr>
          <p:nvPr>
            <p:ph type="body" idx="1"/>
          </p:nvPr>
        </p:nvSpPr>
        <p:spPr/>
        <p:txBody>
          <a:bodyPr/>
          <a:lstStyle/>
          <a:p>
            <a:pPr marL="203200" indent="0">
              <a:buNone/>
            </a:pPr>
            <a:r>
              <a:rPr lang="en-US" sz="1800" dirty="0"/>
              <a:t>*An out of the Blue war takes the (VIX) to $38 and dries up liquidity</a:t>
            </a:r>
            <a:br>
              <a:rPr lang="en-US" sz="1800" dirty="0"/>
            </a:br>
            <a:br>
              <a:rPr lang="en-US" sz="1800" dirty="0"/>
            </a:br>
            <a:r>
              <a:rPr lang="en-US" sz="1800" dirty="0"/>
              <a:t>*But falls have so far been modest, with the Fed tightening already taking stocks down 12%</a:t>
            </a:r>
            <a:br>
              <a:rPr lang="en-US" sz="1800" dirty="0"/>
            </a:br>
            <a:br>
              <a:rPr lang="en-US" sz="1800" dirty="0"/>
            </a:br>
            <a:r>
              <a:rPr lang="en-US" sz="1800" dirty="0"/>
              <a:t>*Russia account for $1.5 trillion of a $100 trillion global economy, about the size of Australia</a:t>
            </a:r>
            <a:br>
              <a:rPr lang="en-US" sz="1800" dirty="0"/>
            </a:br>
            <a:br>
              <a:rPr lang="en-US" sz="1800" dirty="0"/>
            </a:br>
            <a:r>
              <a:rPr lang="en-US" sz="1800" dirty="0"/>
              <a:t>*But has an outsize presence in energy</a:t>
            </a:r>
            <a:br>
              <a:rPr lang="en-US" sz="1800" dirty="0"/>
            </a:br>
            <a:br>
              <a:rPr lang="en-US" sz="1800" dirty="0"/>
            </a:br>
            <a:r>
              <a:rPr lang="en-US" sz="1800" dirty="0"/>
              <a:t>*Complete exclusion of Russia from the global economy will have minimal impact</a:t>
            </a:r>
            <a:br>
              <a:rPr lang="en-US" sz="1800" dirty="0"/>
            </a:br>
            <a:br>
              <a:rPr lang="en-US" sz="1800" dirty="0"/>
            </a:br>
            <a:r>
              <a:rPr lang="en-US" sz="1800" dirty="0"/>
              <a:t>*Wars are a positive for the economy in that they increase spending</a:t>
            </a:r>
            <a:br>
              <a:rPr lang="en-US" sz="1800" dirty="0"/>
            </a:br>
            <a:r>
              <a:rPr lang="en-US" sz="1800" dirty="0"/>
              <a:t>but are also inflationary</a:t>
            </a:r>
            <a:br>
              <a:rPr lang="en-US" sz="1800" dirty="0"/>
            </a:br>
            <a:br>
              <a:rPr lang="en-US" sz="1800" dirty="0"/>
            </a:br>
            <a:r>
              <a:rPr lang="en-US" sz="1800" dirty="0"/>
              <a:t>*Once the initial shocks are over its back to a bull market</a:t>
            </a:r>
          </a:p>
        </p:txBody>
      </p:sp>
      <p:pic>
        <p:nvPicPr>
          <p:cNvPr id="4" name="Picture 3">
            <a:extLst>
              <a:ext uri="{FF2B5EF4-FFF2-40B4-BE49-F238E27FC236}">
                <a16:creationId xmlns:a16="http://schemas.microsoft.com/office/drawing/2014/main" id="{3FDE29A6-409D-E145-868B-255122722A0F}"/>
              </a:ext>
            </a:extLst>
          </p:cNvPr>
          <p:cNvPicPr>
            <a:picLocks noChangeAspect="1"/>
          </p:cNvPicPr>
          <p:nvPr/>
        </p:nvPicPr>
        <p:blipFill>
          <a:blip r:embed="rId2"/>
          <a:stretch>
            <a:fillRect/>
          </a:stretch>
        </p:blipFill>
        <p:spPr>
          <a:xfrm>
            <a:off x="8686800" y="4546244"/>
            <a:ext cx="3251200" cy="2165300"/>
          </a:xfrm>
          <a:prstGeom prst="rect">
            <a:avLst/>
          </a:prstGeom>
        </p:spPr>
      </p:pic>
    </p:spTree>
    <p:extLst>
      <p:ext uri="{BB962C8B-B14F-4D97-AF65-F5344CB8AC3E}">
        <p14:creationId xmlns:p14="http://schemas.microsoft.com/office/powerpoint/2010/main" val="19707333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–New Golden Age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762000" y="677707"/>
            <a:ext cx="10363200" cy="5410200"/>
          </a:xfrm>
          <a:prstGeom prst="rect">
            <a:avLst/>
          </a:prstGeom>
          <a:noFill/>
          <a:ln>
            <a:noFill/>
          </a:ln>
        </p:spPr>
        <p:txBody>
          <a:bodyPr lIns="91425" tIns="45700" rIns="91425" bIns="45700" anchor="t" anchorCtr="0">
            <a:noAutofit/>
          </a:bodyPr>
          <a:lstStyle/>
          <a:p>
            <a:pPr lvl="0">
              <a:buClr>
                <a:srgbClr val="000000"/>
              </a:buClr>
              <a:buSzPct val="25000"/>
            </a:pP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t>Oil Breaks $110</a:t>
            </a:r>
            <a:r>
              <a:rPr lang="en-US" sz="1800" dirty="0"/>
              <a:t>, and some analysts are targeting $125 in a week</a:t>
            </a:r>
            <a:br>
              <a:rPr lang="en-US" sz="1800" dirty="0"/>
            </a:br>
            <a:br>
              <a:rPr lang="en-US" sz="1800" dirty="0"/>
            </a:br>
            <a:r>
              <a:rPr lang="en-US" sz="1800" dirty="0"/>
              <a:t>*US and other countries rush to release reserves but can only have a token effect at best</a:t>
            </a:r>
            <a:br>
              <a:rPr lang="en-US" sz="1800" dirty="0"/>
            </a:br>
            <a:br>
              <a:rPr lang="en-US" sz="1800" dirty="0"/>
            </a:br>
            <a:r>
              <a:rPr lang="en-US" sz="1800" dirty="0"/>
              <a:t>*The big problem is natural gas for Germany, Replacement with US gas would require a decade long buildout</a:t>
            </a:r>
            <a:br>
              <a:rPr lang="en-US" sz="1800" dirty="0"/>
            </a:br>
            <a:br>
              <a:rPr lang="en-US" sz="1800" dirty="0"/>
            </a:br>
            <a:r>
              <a:rPr lang="en-US" sz="1800" dirty="0"/>
              <a:t>*How much do you want to invest in a resource that is going to zero in 20 years?</a:t>
            </a:r>
            <a:br>
              <a:rPr lang="en-US" sz="1800" dirty="0"/>
            </a:br>
            <a:br>
              <a:rPr lang="en-US" sz="1800" dirty="0"/>
            </a:br>
            <a:r>
              <a:rPr lang="en-US" sz="1800" dirty="0"/>
              <a:t>*The irony is that the war will accelerate the move out of carbon into alternatives</a:t>
            </a:r>
            <a:br>
              <a:rPr lang="en-US" sz="1800" dirty="0"/>
            </a:br>
            <a:br>
              <a:rPr lang="en-US" sz="1800" dirty="0"/>
            </a:br>
            <a:r>
              <a:rPr lang="en-US" sz="1800" dirty="0">
                <a:solidFill>
                  <a:schemeClr val="tx1"/>
                </a:solidFill>
              </a:rPr>
              <a:t>*The </a:t>
            </a:r>
            <a:r>
              <a:rPr lang="en-US" sz="1800" b="1" dirty="0">
                <a:solidFill>
                  <a:schemeClr val="tx1"/>
                </a:solidFill>
              </a:rPr>
              <a:t>risk/reward </a:t>
            </a:r>
            <a:r>
              <a:rPr lang="en-US" sz="1800" dirty="0">
                <a:solidFill>
                  <a:schemeClr val="tx1"/>
                </a:solidFill>
              </a:rPr>
              <a:t>for a new oil trade here is terrible,</a:t>
            </a:r>
            <a:br>
              <a:rPr lang="en-US" sz="1800" dirty="0">
                <a:solidFill>
                  <a:schemeClr val="tx1"/>
                </a:solidFill>
              </a:rPr>
            </a:br>
            <a:r>
              <a:rPr lang="en-US" sz="1800" dirty="0">
                <a:solidFill>
                  <a:schemeClr val="tx1"/>
                </a:solidFill>
              </a:rPr>
              <a:t>the is the last chance to sell all your holdings</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b="1" dirty="0">
                <a:solidFill>
                  <a:schemeClr val="tx1"/>
                </a:solidFill>
                <a:latin typeface="+mj-lt"/>
              </a:rPr>
              <a:t>Avoid all energy plays like the plague</a:t>
            </a:r>
            <a:r>
              <a:rPr lang="en-US" sz="1800" dirty="0">
                <a:solidFill>
                  <a:schemeClr val="tx1"/>
                </a:solidFill>
                <a:latin typeface="+mj-lt"/>
              </a:rPr>
              <a:t>, it’s the new</a:t>
            </a:r>
            <a:br>
              <a:rPr lang="en-US" sz="1800" dirty="0">
                <a:solidFill>
                  <a:schemeClr val="tx1"/>
                </a:solidFill>
                <a:latin typeface="+mj-lt"/>
              </a:rPr>
            </a:br>
            <a:r>
              <a:rPr lang="en-US" sz="1800" dirty="0">
                <a:solidFill>
                  <a:schemeClr val="tx1"/>
                </a:solidFill>
                <a:latin typeface="+mj-lt"/>
              </a:rPr>
              <a:t>buggy whip industry as the US de-carbonizes</a:t>
            </a:r>
            <a:br>
              <a:rPr lang="en-US" sz="1800" dirty="0">
                <a:solidFill>
                  <a:srgbClr val="FF0000"/>
                </a:solidFill>
                <a:latin typeface="+mj-lt"/>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3" name="Picture 2">
            <a:extLst>
              <a:ext uri="{FF2B5EF4-FFF2-40B4-BE49-F238E27FC236}">
                <a16:creationId xmlns:a16="http://schemas.microsoft.com/office/drawing/2014/main" id="{EC471A16-45B9-2141-BC88-34A6F84088C6}"/>
              </a:ext>
            </a:extLst>
          </p:cNvPr>
          <p:cNvPicPr>
            <a:picLocks noChangeAspect="1"/>
          </p:cNvPicPr>
          <p:nvPr/>
        </p:nvPicPr>
        <p:blipFill>
          <a:blip r:embed="rId3"/>
          <a:stretch>
            <a:fillRect/>
          </a:stretch>
        </p:blipFill>
        <p:spPr>
          <a:xfrm>
            <a:off x="8305800" y="4429189"/>
            <a:ext cx="3644900" cy="2243015"/>
          </a:xfrm>
          <a:prstGeom prst="rect">
            <a:avLst/>
          </a:prstGeom>
        </p:spPr>
      </p:pic>
    </p:spTree>
    <p:extLst>
      <p:ext uri="{BB962C8B-B14F-4D97-AF65-F5344CB8AC3E}">
        <p14:creationId xmlns:p14="http://schemas.microsoft.com/office/powerpoint/2010/main" val="4129246150"/>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9544-C4B3-624E-A3CF-A078CEFC8C3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F20296A-F4C2-814F-A4BE-A49B858EC8E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40E4FA0-2437-1848-A288-33CC087F805F}"/>
              </a:ext>
            </a:extLst>
          </p:cNvPr>
          <p:cNvPicPr>
            <a:picLocks noChangeAspect="1"/>
          </p:cNvPicPr>
          <p:nvPr/>
        </p:nvPicPr>
        <p:blipFill>
          <a:blip r:embed="rId2"/>
          <a:stretch>
            <a:fillRect/>
          </a:stretch>
        </p:blipFill>
        <p:spPr>
          <a:xfrm>
            <a:off x="1752600" y="45905"/>
            <a:ext cx="8686800" cy="6766190"/>
          </a:xfrm>
          <a:prstGeom prst="rect">
            <a:avLst/>
          </a:prstGeom>
        </p:spPr>
      </p:pic>
    </p:spTree>
    <p:extLst>
      <p:ext uri="{BB962C8B-B14F-4D97-AF65-F5344CB8AC3E}">
        <p14:creationId xmlns:p14="http://schemas.microsoft.com/office/powerpoint/2010/main" val="455545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B346D5A-02C4-7F47-BBC7-A2FBBB78C6F2}"/>
              </a:ext>
            </a:extLst>
          </p:cNvPr>
          <p:cNvPicPr>
            <a:picLocks noChangeAspect="1"/>
          </p:cNvPicPr>
          <p:nvPr/>
        </p:nvPicPr>
        <p:blipFill>
          <a:blip r:embed="rId3"/>
          <a:stretch>
            <a:fillRect/>
          </a:stretch>
        </p:blipFill>
        <p:spPr>
          <a:xfrm>
            <a:off x="2578100" y="1048407"/>
            <a:ext cx="7035800" cy="5327106"/>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12816BC-3AA9-5546-9105-0CA532622149}"/>
              </a:ext>
            </a:extLst>
          </p:cNvPr>
          <p:cNvPicPr>
            <a:picLocks noChangeAspect="1"/>
          </p:cNvPicPr>
          <p:nvPr/>
        </p:nvPicPr>
        <p:blipFill>
          <a:blip r:embed="rId3"/>
          <a:stretch>
            <a:fillRect/>
          </a:stretch>
        </p:blipFill>
        <p:spPr>
          <a:xfrm>
            <a:off x="2362200" y="1066800"/>
            <a:ext cx="6860396" cy="5194300"/>
          </a:xfrm>
          <a:prstGeom prst="rect">
            <a:avLst/>
          </a:prstGeom>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F543D14-0066-CC4D-BDE2-1D4EBAA880AF}"/>
              </a:ext>
            </a:extLst>
          </p:cNvPr>
          <p:cNvPicPr>
            <a:picLocks noChangeAspect="1"/>
          </p:cNvPicPr>
          <p:nvPr/>
        </p:nvPicPr>
        <p:blipFill>
          <a:blip r:embed="rId3"/>
          <a:stretch>
            <a:fillRect/>
          </a:stretch>
        </p:blipFill>
        <p:spPr>
          <a:xfrm>
            <a:off x="2209800" y="1295400"/>
            <a:ext cx="6659113" cy="5041900"/>
          </a:xfrm>
          <a:prstGeom prst="rect">
            <a:avLst/>
          </a:prstGeom>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AC8091B-438D-9D42-91D4-7162F2971B22}"/>
              </a:ext>
            </a:extLst>
          </p:cNvPr>
          <p:cNvPicPr>
            <a:picLocks noChangeAspect="1"/>
          </p:cNvPicPr>
          <p:nvPr/>
        </p:nvPicPr>
        <p:blipFill>
          <a:blip r:embed="rId3"/>
          <a:stretch>
            <a:fillRect/>
          </a:stretch>
        </p:blipFill>
        <p:spPr>
          <a:xfrm>
            <a:off x="2209800" y="914400"/>
            <a:ext cx="7363604" cy="5575300"/>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800799-90C9-9D4A-A61F-7E1F4A953856}"/>
              </a:ext>
            </a:extLst>
          </p:cNvPr>
          <p:cNvPicPr>
            <a:picLocks noChangeAspect="1"/>
          </p:cNvPicPr>
          <p:nvPr/>
        </p:nvPicPr>
        <p:blipFill>
          <a:blip r:embed="rId3"/>
          <a:stretch>
            <a:fillRect/>
          </a:stretch>
        </p:blipFill>
        <p:spPr>
          <a:xfrm>
            <a:off x="2768600" y="1085193"/>
            <a:ext cx="6654800" cy="5038634"/>
          </a:xfrm>
          <a:prstGeom prst="rect">
            <a:avLst/>
          </a:prstGeom>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Finally a Bid</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i="1" dirty="0"/>
              <a:t>Gold Catches a Bid</a:t>
            </a:r>
            <a:r>
              <a:rPr lang="en-US" sz="1800" dirty="0"/>
              <a:t>, off the back of the unrelenting Ukraine crisis. All that Russian buying of gold for the last several years suddenly makes </a:t>
            </a:r>
            <a:r>
              <a:rPr lang="en-US" sz="1800" dirty="0" err="1"/>
              <a:t>sence</a:t>
            </a:r>
            <a:br>
              <a:rPr lang="en-US" sz="1800" dirty="0"/>
            </a:br>
            <a:br>
              <a:rPr lang="en-US" sz="1800" dirty="0"/>
            </a:br>
            <a:r>
              <a:rPr lang="en-US" sz="1800" dirty="0">
                <a:solidFill>
                  <a:schemeClr val="tx1"/>
                </a:solidFill>
              </a:rPr>
              <a:t>*</a:t>
            </a:r>
            <a:r>
              <a:rPr lang="en-US" sz="1800" b="1" i="1" dirty="0">
                <a:solidFill>
                  <a:schemeClr val="tx1"/>
                </a:solidFill>
              </a:rPr>
              <a:t>Is Gold the New Bitcoin?</a:t>
            </a:r>
            <a:r>
              <a:rPr lang="en-US" sz="1800" dirty="0">
                <a:solidFill>
                  <a:schemeClr val="tx1"/>
                </a:solidFill>
              </a:rPr>
              <a:t> The yellow metal is now just short of $1,900 an ounce </a:t>
            </a:r>
            <a:br>
              <a:rPr lang="en-US" sz="1800" dirty="0">
                <a:solidFill>
                  <a:schemeClr val="tx1"/>
                </a:solidFill>
              </a:rPr>
            </a:br>
            <a:br>
              <a:rPr lang="en-US" sz="1800" dirty="0">
                <a:solidFill>
                  <a:schemeClr val="tx1"/>
                </a:solidFill>
              </a:rPr>
            </a:br>
            <a:r>
              <a:rPr lang="en-US" sz="1800" dirty="0">
                <a:solidFill>
                  <a:schemeClr val="tx1"/>
                </a:solidFill>
              </a:rPr>
              <a:t>*Many analysts are now raising their targets for the barbarous relic now that Bitcoin has utterly failed to provide protection against absolutely anything. Wars, inflation, economic, slowdown, pandemic, Bitcoin has fallen in every case.</a:t>
            </a: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r>
              <a:rPr lang="en-US" sz="1800" dirty="0">
                <a:solidFill>
                  <a:schemeClr val="tx1"/>
                </a:solidFill>
                <a:latin typeface="+mj-lt"/>
                <a:cs typeface="Calibri" panose="020F0502020204030204" pitchFamily="34" charset="0"/>
              </a:rPr>
              <a:t>*Rising interest rates bode poorly for precious metals as</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it raises the opportunity cost for non-yielding assets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*Bitcoin is clearly sucking capital out of precious metals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*Stay away until this plays out</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*Silver is still the bigger and better long-term play</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87A07CE-AF3B-F94D-A11D-C6A9B91004DE}"/>
              </a:ext>
            </a:extLst>
          </p:cNvPr>
          <p:cNvPicPr>
            <a:picLocks noChangeAspect="1"/>
          </p:cNvPicPr>
          <p:nvPr/>
        </p:nvPicPr>
        <p:blipFill>
          <a:blip r:embed="rId3"/>
          <a:stretch>
            <a:fillRect/>
          </a:stretch>
        </p:blipFill>
        <p:spPr>
          <a:xfrm>
            <a:off x="9296400" y="4081105"/>
            <a:ext cx="2594113" cy="2571750"/>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Meltdown</a:t>
            </a:r>
            <a:br>
              <a:rPr lang="en-US" sz="1800" dirty="0">
                <a:solidFill>
                  <a:srgbClr val="00A64B"/>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BD93A1D-3D9F-7F43-903F-84427A5CE9AC}"/>
              </a:ext>
            </a:extLst>
          </p:cNvPr>
          <p:cNvPicPr>
            <a:picLocks noChangeAspect="1"/>
          </p:cNvPicPr>
          <p:nvPr/>
        </p:nvPicPr>
        <p:blipFill>
          <a:blip r:embed="rId3"/>
          <a:stretch>
            <a:fillRect/>
          </a:stretch>
        </p:blipFill>
        <p:spPr>
          <a:xfrm>
            <a:off x="2654300" y="1219200"/>
            <a:ext cx="6883400" cy="5211717"/>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0337C1B-33A8-6648-BC3C-5E2A40371B78}"/>
              </a:ext>
            </a:extLst>
          </p:cNvPr>
          <p:cNvPicPr>
            <a:picLocks noChangeAspect="1"/>
          </p:cNvPicPr>
          <p:nvPr/>
        </p:nvPicPr>
        <p:blipFill>
          <a:blip r:embed="rId3"/>
          <a:stretch>
            <a:fillRect/>
          </a:stretch>
        </p:blipFill>
        <p:spPr>
          <a:xfrm>
            <a:off x="2362200" y="1066800"/>
            <a:ext cx="7112000" cy="5384800"/>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40288</TotalTime>
  <Words>4649</Words>
  <Application>Microsoft Macintosh PowerPoint</Application>
  <PresentationFormat>Widescreen</PresentationFormat>
  <Paragraphs>170</Paragraphs>
  <Slides>113</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Helvetica</vt:lpstr>
      <vt:lpstr>Times New Roman</vt:lpstr>
      <vt:lpstr>Office Theme</vt:lpstr>
      <vt:lpstr>   The Mad Hedge Fund Trader “Invasion!”   </vt:lpstr>
      <vt:lpstr>PowerPoint Presentation</vt:lpstr>
      <vt:lpstr>  Trade Alert Performance New All Time Highs!   </vt:lpstr>
      <vt:lpstr>PowerPoint Presentation</vt:lpstr>
      <vt:lpstr>PowerPoint Presentation</vt:lpstr>
      <vt:lpstr>PowerPoint Presentation</vt:lpstr>
      <vt:lpstr>The War In Ukraine</vt:lpstr>
      <vt:lpstr>PowerPoint Presentation</vt:lpstr>
      <vt:lpstr>The War In Ukraine and the Markets</vt:lpstr>
      <vt:lpstr>The Method to My Madness The Roaring Twenties are Here</vt:lpstr>
      <vt:lpstr>Corona Update – Almost Gone</vt:lpstr>
      <vt:lpstr>PowerPoint Presentation</vt:lpstr>
      <vt:lpstr>February 2 2022 Infection Rate </vt:lpstr>
      <vt:lpstr>March 2 2022 Infection Rate </vt:lpstr>
      <vt:lpstr>PowerPoint Presentation</vt:lpstr>
      <vt:lpstr>The Global Economy – War Takes Over </vt:lpstr>
      <vt:lpstr>PowerPoint Presentation</vt:lpstr>
      <vt:lpstr>The Mad Hedge Profit Predictor Market Timing Index – Buy Territory An artificial intelligence driven algorithm that analyzes 30 different economic, technical, and momentum driven indicators </vt:lpstr>
      <vt:lpstr> The Mad Hedge Profit Predictor From Extreme “SELL” to Extreme “BUY” </vt:lpstr>
      <vt:lpstr> Weekly Jobless Claims – Falling  223,000 –  </vt:lpstr>
      <vt:lpstr>PowerPoint Presentation</vt:lpstr>
      <vt:lpstr>Stocks – A Wartime Market </vt:lpstr>
      <vt:lpstr>         S&amp;P 500 – Year End Melt Up! long 2/$465-$475 bear put spread, long 3/$470-$480 bear put spread  Took profits on long 2/$410-$420 bull call spread,  Took profits on long 2/$480-$500 bear put spread, Took profits on long 10/$410-$420 bull call spread           </vt:lpstr>
      <vt:lpstr> ProShares Ultra Short S&amp;P 500 (SDS)-  a great hedge for long stocks and bonds long 2X position has a hedge against longs and bond shorts</vt:lpstr>
      <vt:lpstr>(VIX) – Continuing Spikes classic summer market </vt:lpstr>
      <vt:lpstr> (VXX)-  </vt:lpstr>
      <vt:lpstr> Dow Average ($INDU)-</vt:lpstr>
      <vt:lpstr>Russell 2000 (IWM)-  took profits on Long 10/$137-$142 vertical bull call spread took profits on Long 10/$153-$156 vertical bear put spread </vt:lpstr>
      <vt:lpstr>NASDAQ (QQQ) –  long (QQQ) 4/$330-$335 put spread  took profits on long (QQQ) 3/$340-$345 put spread  covered long (QQQ) $325-$330 put spread </vt:lpstr>
      <vt:lpstr>The Barbell Portfolio</vt:lpstr>
      <vt:lpstr>     Microsoft (MSFT)- long 2/$340-$350 bear put spread took profits on long 12/$220-$230 call spread stop loss on long 12/$170-$180 call spread       </vt:lpstr>
      <vt:lpstr>   Facebook (FB)- Changes Name to “Meta” took profits on Long 9/$290-$300 vertical bear put spread stopped out of Long 9/$190-$200 vertical bear put spread       </vt:lpstr>
      <vt:lpstr>     Apple (AAPL)- Apple Blows it Away, with Q4 revenues of an eye popping $124 billion, up 11% YOY  Stopped out of 3/$150-$155 call spread, Took profits on long 2/$180-$190 put spread        </vt:lpstr>
      <vt:lpstr>   Alphabet (GOOGL) – Ad king on economic recovery 15% of search is travel related took profits on long 12/$1,200-$1,230 bull call spread took profits on long 9/$1,030-$1,080 vertical bull call spread    </vt:lpstr>
      <vt:lpstr>          Amazon (AMZN) –  long 2/$3,400-$3,500 bear put spread took profits on long 9/$2,800-$2,900 bull call spread           </vt:lpstr>
      <vt:lpstr>      PayPal (PYPL) - Cancels Pinterest Buy  took profits on long 4/$90-$95 call spread      </vt:lpstr>
      <vt:lpstr>     Tesla (TSLA) –Aiming for 1.5 million cars in 2022  long 3/$550-$600 call spread, took profits on long 2/$600-$650 call spread    </vt:lpstr>
      <vt:lpstr>  NVIDIA (NVDA) –  A Mad Hedge 10 bagger – Global Semiconductor Shortage Slows Auto Industry,    </vt:lpstr>
      <vt:lpstr>Palo Alto Networks (PANW)-  Hacking never goes out of fashion</vt:lpstr>
      <vt:lpstr>  Advanced Micro Devices (AMD)-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ProShares Ultra Technology ETF (ROM) – 2X Long Technology ETF took profits on long 10/$62-65 call spread</vt:lpstr>
      <vt:lpstr>The Second Half of the Barbell</vt:lpstr>
      <vt:lpstr>    Boeing (BA) –LEAP Candidate Slapped by FAA Banning Self-Certification long 3/$146-$149 call spread, took profits on long 2/$150-$160 call spread     </vt:lpstr>
      <vt:lpstr>  Package Delivery- United Parcel Service (UPS) - Package Delivery record profits took profits on long 11/$130-$140 call spread   </vt:lpstr>
      <vt:lpstr>  Caterpillar (CAT)- Ag + Infrastructure + Housing took profits on long 12/$145-$150 call spread took profits on long 11/$125-$135 call spread  </vt:lpstr>
      <vt:lpstr>  Walt Disney (DIS)- stopped out of long 10/$165-$175 call spread took profits on long 3/$170-$180 call spread     </vt:lpstr>
      <vt:lpstr>Industrials Sector SPDR (XLI)- (GE), (MMM), (UNP), (UTX), (BA), (HON)</vt:lpstr>
      <vt:lpstr>  US Steel (X) – Commodity Drag   </vt:lpstr>
      <vt:lpstr>  Union Pacific RR (UNP)- Big Stuff to Ship near record earnings announced took profits on long 5/$200-$210 call spread took profits on 11/$150-$160 call spread  </vt:lpstr>
      <vt:lpstr>  Wal-Mart (WMT)- took profit on Long 11/$125-$130 bear put spread took profit on Long 10/$119-$121 bear put spread took profits on Long 8/$114-$117 bear put spread  </vt:lpstr>
      <vt:lpstr>  Macys’ (M) – Retail Punished took profits on Long 8/$23-$25 bear put spread  </vt:lpstr>
      <vt:lpstr>Delta Airlines (DAL) –   </vt:lpstr>
      <vt:lpstr>Transports Sector SPDR (XTN)- Worst Hit Sector (ALGT),  (ALK), (JBLU), (LUV), (CHRW), (DAL) </vt:lpstr>
      <vt:lpstr>Health Care Sector (XLV) (JNJ), (PFE), (MRK), (GILD), (ACT), (AMGN)  </vt:lpstr>
      <vt:lpstr>Amgen (AMGN) took profits on long 11/$185-$200 bull call spread</vt:lpstr>
      <vt:lpstr>Goldman Sachs (GS) –  took profits 12/$330-$350 call spread took profits 11/$330-$350 call spread stop loss on long 11/$385-$395 call spreads  </vt:lpstr>
      <vt:lpstr>Morgan Stanley (MS) – Doubled Dividend took profits on long 11/$85-$90 call spread stop loss on long 11/$95-$98 call spread took profits on long 10/$85-$90 call spread  profits on long 2/$55-$60 call spread</vt:lpstr>
      <vt:lpstr> JP Morgan Chase (JPM)-Back to Life took profits 12/$148-$152.50 call spread, took profits on long 10/$130-$140 call spread took profits on long 8/$140-$145 call spread, took profits on long 7/$140-$145 call spread   </vt:lpstr>
      <vt:lpstr>Bank of America (BAC) –  took profits long 12/$39-$42 call spread, stop loss on long 11/$43-$45 call spread   took profits on  11/$37-$40 call spread , took profits on long 2/$28-$30 call spread</vt:lpstr>
      <vt:lpstr> SPDR Metals &amp; Mining ETF (XME) –  long 2/$28-$30 call spread</vt:lpstr>
      <vt:lpstr> Blackrock (BLK)-Asset Collection Boom took profits on long 3/$770-$790 call spread took profits on long 3/$310-$340 call spread </vt:lpstr>
      <vt:lpstr>Visa (V) – “Touchless” Bitcoin Drag took profits on long 5/$220-$225 bull call spread took profits on long long 5/$195-$205 bull call spread took profits on long 9/$180-$185 bull call spread</vt:lpstr>
      <vt:lpstr>Consumer Discretionary SPDR (XLY) (DIS), (AMZN), (HD), (CMCSA), (MCD), (SBUX) </vt:lpstr>
      <vt:lpstr>  Berkshire Hathaway (BRKB)- Natural Barbell Berkshire Hathaway Profits Soar, as Warren Buffet boosts share buybacks to a record $27 billion  took profits on long 2/$270-$280 call spread </vt:lpstr>
      <vt:lpstr>Europe Hedged Equity (HEDJ)- </vt:lpstr>
      <vt:lpstr>Japan (DXJ)- </vt:lpstr>
      <vt:lpstr> Emerging Markets (EEM) - Pro trade, Weak Dollar, Long Recovery Play</vt:lpstr>
      <vt:lpstr>PowerPoint Presentation</vt:lpstr>
      <vt:lpstr>Bonds – Flight to Safety</vt:lpstr>
      <vt:lpstr>              Treasury ETF (TLT) – Breaking Down Long 3/$127-$130 call spread, Long 3/$144-$147 put spread, Long 3/$145-$148 put spread took profits on long 2/$149-$152 put spread, took profits on long 2/$147-$150 put spread too profits on long 3/$150-$153 put spread                 </vt:lpstr>
      <vt:lpstr> Ten Year Treasury Yield ($TNX) – 2.05%  </vt:lpstr>
      <vt:lpstr> Junk Bonds (HYG) 4.75% Yield to Maturity  </vt:lpstr>
      <vt:lpstr>2X Short Treasuries (TBT)-Another run at highs</vt:lpstr>
      <vt:lpstr>PowerPoint Presentation</vt:lpstr>
      <vt:lpstr>Foreign Currencies – Panic Buying </vt:lpstr>
      <vt:lpstr>   Japanese Yen (FXY)   </vt:lpstr>
      <vt:lpstr>   Euro (FXE)-    </vt:lpstr>
      <vt:lpstr>   British Pound (FXB)-    </vt:lpstr>
      <vt:lpstr>   Australian Dollar (FXA)- The Global Recovery Play took profits on long 8/$67-$69 call spread    </vt:lpstr>
      <vt:lpstr>Emerging Market Currencies (CEW)   </vt:lpstr>
      <vt:lpstr>Chinese Yuan- (CYB)-  </vt:lpstr>
      <vt:lpstr>PowerPoint Presentation</vt:lpstr>
      <vt:lpstr>  Bitcoin – Back from the Dead Buy the Mad Hedge Bitcoin Letter at https://www.madhedgefundtrader.com/store/  </vt:lpstr>
      <vt:lpstr>Bitcoin ($BTCUSD) – Finding a bid   </vt:lpstr>
      <vt:lpstr>Ethereum (ETHE) –   </vt:lpstr>
      <vt:lpstr>MicroStrategy (MSTR) –   </vt:lpstr>
      <vt:lpstr>Amplify Transformational Data Sharing ETF  (BLOK) –   </vt:lpstr>
      <vt:lpstr>Energy –New Golden Age   </vt:lpstr>
      <vt:lpstr>PowerPoint Presentation</vt:lpstr>
      <vt:lpstr>Oil-($WTIC)</vt:lpstr>
      <vt:lpstr>  United States Oil Fund (USO) long 10/$9.50-$10 Vertical bull call spread  </vt:lpstr>
      <vt:lpstr>Energy Select Sector SPDR (XLE)-No Performance! (XOM), (CVX), (SLB), (KMI), (EOG), (COP) </vt:lpstr>
      <vt:lpstr>Halliburton (HAL)- </vt:lpstr>
      <vt:lpstr>Natural Gas (UNG) - </vt:lpstr>
      <vt:lpstr>Precious Metals – Finally a Bid</vt:lpstr>
      <vt:lpstr>  Gold (GLD)- Meltdown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 Copper (COPX)-Uptrend Resumes Copper Unions Vote to Strike in Chile, cutting off 33% of the global supply </vt:lpstr>
      <vt:lpstr>Real Estate – Hotter than Hot</vt:lpstr>
      <vt:lpstr>S&amp;P Case Shiller S&amp;P Case Shiller Rockets 18.8%, in November with its National Home Price Index  Phoenix 32.5%, Tampa (29%), and Miami (27%) were the big gainers </vt:lpstr>
      <vt:lpstr>PowerPoint Presentation</vt:lpstr>
      <vt:lpstr>Crown Castle International (CCI) – 2.70% yielding cell phone tower REIT</vt:lpstr>
      <vt:lpstr>US Home Construction Index (ITB) (DHI), (LEN), (PHM), (TOL), (NVR)   </vt:lpstr>
      <vt:lpstr>PowerPoint Presentation</vt:lpstr>
      <vt:lpstr>Trade Sheet- So What Do We Do About All This?</vt:lpstr>
      <vt:lpstr>       Next Strategy Webinar   12:00 EST Wednesday, March 16  from Incline Village, NV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8118</cp:revision>
  <cp:lastPrinted>2022-01-05T03:44:27Z</cp:lastPrinted>
  <dcterms:created xsi:type="dcterms:W3CDTF">2015-02-05T17:12:57Z</dcterms:created>
  <dcterms:modified xsi:type="dcterms:W3CDTF">2022-03-02T16:47:30Z</dcterms:modified>
</cp:coreProperties>
</file>