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12"/>
  </p:notesMasterIdLst>
  <p:sldIdLst>
    <p:sldId id="256" r:id="rId2"/>
    <p:sldId id="1208" r:id="rId3"/>
    <p:sldId id="1198" r:id="rId4"/>
    <p:sldId id="888" r:id="rId5"/>
    <p:sldId id="605" r:id="rId6"/>
    <p:sldId id="997" r:id="rId7"/>
    <p:sldId id="664" r:id="rId8"/>
    <p:sldId id="824" r:id="rId9"/>
    <p:sldId id="1106" r:id="rId10"/>
    <p:sldId id="1107" r:id="rId11"/>
    <p:sldId id="1197" r:id="rId12"/>
    <p:sldId id="1109" r:id="rId13"/>
    <p:sldId id="1118" r:id="rId14"/>
    <p:sldId id="1076" r:id="rId15"/>
    <p:sldId id="695" r:id="rId16"/>
    <p:sldId id="898" r:id="rId17"/>
    <p:sldId id="1199" r:id="rId18"/>
    <p:sldId id="1142" r:id="rId19"/>
    <p:sldId id="1113" r:id="rId20"/>
    <p:sldId id="1033" r:id="rId21"/>
    <p:sldId id="1073" r:id="rId22"/>
    <p:sldId id="1074" r:id="rId23"/>
    <p:sldId id="1026" r:id="rId24"/>
    <p:sldId id="570" r:id="rId25"/>
    <p:sldId id="280" r:id="rId26"/>
    <p:sldId id="1057" r:id="rId27"/>
    <p:sldId id="563" r:id="rId28"/>
    <p:sldId id="835" r:id="rId29"/>
    <p:sldId id="613" r:id="rId30"/>
    <p:sldId id="831" r:id="rId31"/>
    <p:sldId id="811" r:id="rId32"/>
    <p:sldId id="891" r:id="rId33"/>
    <p:sldId id="1047" r:id="rId34"/>
    <p:sldId id="814" r:id="rId35"/>
    <p:sldId id="1072" r:id="rId36"/>
    <p:sldId id="764" r:id="rId37"/>
    <p:sldId id="765" r:id="rId38"/>
    <p:sldId id="1071" r:id="rId39"/>
    <p:sldId id="1195" r:id="rId40"/>
    <p:sldId id="1070" r:id="rId41"/>
    <p:sldId id="840" r:id="rId42"/>
    <p:sldId id="1068" r:id="rId43"/>
    <p:sldId id="1069" r:id="rId44"/>
    <p:sldId id="893" r:id="rId45"/>
    <p:sldId id="289" r:id="rId46"/>
    <p:sldId id="730" r:id="rId47"/>
    <p:sldId id="1054" r:id="rId48"/>
    <p:sldId id="994" r:id="rId49"/>
    <p:sldId id="996" r:id="rId50"/>
    <p:sldId id="830" r:id="rId51"/>
    <p:sldId id="481" r:id="rId52"/>
    <p:sldId id="290" r:id="rId53"/>
    <p:sldId id="1133" r:id="rId54"/>
    <p:sldId id="669" r:id="rId55"/>
    <p:sldId id="1079" r:id="rId56"/>
    <p:sldId id="1043" r:id="rId57"/>
    <p:sldId id="1083" r:id="rId58"/>
    <p:sldId id="1086" r:id="rId59"/>
    <p:sldId id="1080" r:id="rId60"/>
    <p:sldId id="1049" r:id="rId61"/>
    <p:sldId id="336" r:id="rId62"/>
    <p:sldId id="1084" r:id="rId63"/>
    <p:sldId id="295" r:id="rId64"/>
    <p:sldId id="501" r:id="rId65"/>
    <p:sldId id="539" r:id="rId66"/>
    <p:sldId id="1194" r:id="rId67"/>
    <p:sldId id="1114" r:id="rId68"/>
    <p:sldId id="654" r:id="rId69"/>
    <p:sldId id="659" r:id="rId70"/>
    <p:sldId id="655" r:id="rId71"/>
    <p:sldId id="656" r:id="rId72"/>
    <p:sldId id="1200" r:id="rId73"/>
    <p:sldId id="1115" r:id="rId74"/>
    <p:sldId id="533" r:id="rId75"/>
    <p:sldId id="756" r:id="rId76"/>
    <p:sldId id="1001" r:id="rId77"/>
    <p:sldId id="786" r:id="rId78"/>
    <p:sldId id="546" r:id="rId79"/>
    <p:sldId id="536" r:id="rId80"/>
    <p:sldId id="1201" r:id="rId81"/>
    <p:sldId id="1150" r:id="rId82"/>
    <p:sldId id="1153" r:id="rId83"/>
    <p:sldId id="1154" r:id="rId84"/>
    <p:sldId id="1168" r:id="rId85"/>
    <p:sldId id="1169" r:id="rId86"/>
    <p:sldId id="1202" r:id="rId87"/>
    <p:sldId id="1116" r:id="rId88"/>
    <p:sldId id="388" r:id="rId89"/>
    <p:sldId id="312" r:id="rId90"/>
    <p:sldId id="380" r:id="rId91"/>
    <p:sldId id="747" r:id="rId92"/>
    <p:sldId id="313" r:id="rId93"/>
    <p:sldId id="1203" r:id="rId94"/>
    <p:sldId id="972" r:id="rId95"/>
    <p:sldId id="907" r:id="rId96"/>
    <p:sldId id="650" r:id="rId97"/>
    <p:sldId id="729" r:id="rId98"/>
    <p:sldId id="737" r:id="rId99"/>
    <p:sldId id="998" r:id="rId100"/>
    <p:sldId id="999" r:id="rId101"/>
    <p:sldId id="1000" r:id="rId102"/>
    <p:sldId id="904" r:id="rId103"/>
    <p:sldId id="1207" r:id="rId104"/>
    <p:sldId id="1130" r:id="rId105"/>
    <p:sldId id="1132" r:id="rId106"/>
    <p:sldId id="1005" r:id="rId107"/>
    <p:sldId id="1006" r:id="rId108"/>
    <p:sldId id="1205" r:id="rId109"/>
    <p:sldId id="492" r:id="rId110"/>
    <p:sldId id="335" r:id="rId111"/>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1" autoAdjust="0"/>
    <p:restoredTop sz="96400"/>
  </p:normalViewPr>
  <p:slideViewPr>
    <p:cSldViewPr>
      <p:cViewPr varScale="1">
        <p:scale>
          <a:sx n="128" d="100"/>
          <a:sy n="128" d="100"/>
        </p:scale>
        <p:origin x="392"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2120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32516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954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9569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5484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971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6631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1355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1603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9226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9923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115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6196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8240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1269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48617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192323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20264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53779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42734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596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37011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767964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625887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266806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035793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image" Target="../media/image1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hyperlink" Target="https://www.madhedgefundtrader.com/store/" TargetMode="Externa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62200" y="304800"/>
            <a:ext cx="7924800" cy="13716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The Mad Hedge Fund Trader</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“Rate Shock”</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752599"/>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Incline Village, NV</a:t>
            </a:r>
            <a:r>
              <a:rPr lang="en-US" sz="2400" i="1" dirty="0">
                <a:solidFill>
                  <a:schemeClr val="dk1"/>
                </a:solidFill>
                <a:latin typeface="Calibri"/>
                <a:ea typeface="Calibri"/>
                <a:cs typeface="Calibri"/>
                <a:sym typeface="Calibri"/>
              </a:rPr>
              <a:t>,</a:t>
            </a:r>
            <a:r>
              <a:rPr lang="en-US" sz="2800" i="1" dirty="0">
                <a:solidFill>
                  <a:schemeClr val="dk1"/>
                </a:solidFill>
                <a:latin typeface="Calibri"/>
                <a:ea typeface="Calibri"/>
                <a:cs typeface="Calibri"/>
                <a:sym typeface="Calibri"/>
              </a:rPr>
              <a:t> March 23, 2022</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2" name="Picture 1">
            <a:extLst>
              <a:ext uri="{FF2B5EF4-FFF2-40B4-BE49-F238E27FC236}">
                <a16:creationId xmlns:a16="http://schemas.microsoft.com/office/drawing/2014/main" id="{F98FD6C4-8B0D-1A4F-8E44-E9B79E94E77A}"/>
              </a:ext>
            </a:extLst>
          </p:cNvPr>
          <p:cNvPicPr>
            <a:picLocks noChangeAspect="1"/>
          </p:cNvPicPr>
          <p:nvPr/>
        </p:nvPicPr>
        <p:blipFill>
          <a:blip r:embed="rId4"/>
          <a:stretch>
            <a:fillRect/>
          </a:stretch>
        </p:blipFill>
        <p:spPr>
          <a:xfrm>
            <a:off x="3733800" y="1524000"/>
            <a:ext cx="4826000" cy="3219631"/>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BE31FE-E45A-F648-B8F2-BC2F247F9495}"/>
              </a:ext>
            </a:extLst>
          </p:cNvPr>
          <p:cNvSpPr>
            <a:spLocks noGrp="1"/>
          </p:cNvSpPr>
          <p:nvPr>
            <p:ph type="body" idx="1"/>
          </p:nvPr>
        </p:nvSpPr>
        <p:spPr>
          <a:xfrm>
            <a:off x="228600" y="1066800"/>
            <a:ext cx="11353800" cy="5096300"/>
          </a:xfrm>
        </p:spPr>
        <p:txBody>
          <a:bodyPr/>
          <a:lstStyle/>
          <a:p>
            <a:endParaRPr lang="en-US" dirty="0"/>
          </a:p>
        </p:txBody>
      </p:sp>
      <p:sp>
        <p:nvSpPr>
          <p:cNvPr id="4" name="TextBox 3">
            <a:extLst>
              <a:ext uri="{FF2B5EF4-FFF2-40B4-BE49-F238E27FC236}">
                <a16:creationId xmlns:a16="http://schemas.microsoft.com/office/drawing/2014/main" id="{667ACB54-BBCE-934D-B4DE-79730C871B84}"/>
              </a:ext>
            </a:extLst>
          </p:cNvPr>
          <p:cNvSpPr txBox="1"/>
          <p:nvPr/>
        </p:nvSpPr>
        <p:spPr>
          <a:xfrm>
            <a:off x="4396656" y="474834"/>
            <a:ext cx="3398687" cy="830997"/>
          </a:xfrm>
          <a:prstGeom prst="rect">
            <a:avLst/>
          </a:prstGeom>
          <a:noFill/>
        </p:spPr>
        <p:txBody>
          <a:bodyPr wrap="none" rtlCol="0">
            <a:spAutoFit/>
          </a:bodyPr>
          <a:lstStyle/>
          <a:p>
            <a:pPr algn="ctr"/>
            <a:r>
              <a:rPr lang="en-US" sz="2400" b="1" dirty="0"/>
              <a:t>The Pandemic is Over</a:t>
            </a:r>
            <a:br>
              <a:rPr lang="en-US" sz="2400" b="1" dirty="0"/>
            </a:br>
            <a:endParaRPr lang="en-US" sz="2400" b="1" dirty="0"/>
          </a:p>
        </p:txBody>
      </p:sp>
      <p:pic>
        <p:nvPicPr>
          <p:cNvPr id="6" name="Picture 5" descr="Chart, line chart, histogram&#10;&#10;Description automatically generated">
            <a:extLst>
              <a:ext uri="{FF2B5EF4-FFF2-40B4-BE49-F238E27FC236}">
                <a16:creationId xmlns:a16="http://schemas.microsoft.com/office/drawing/2014/main" id="{D4846F07-88F0-D646-8BC9-C9D5B5763398}"/>
              </a:ext>
            </a:extLst>
          </p:cNvPr>
          <p:cNvPicPr>
            <a:picLocks noChangeAspect="1"/>
          </p:cNvPicPr>
          <p:nvPr/>
        </p:nvPicPr>
        <p:blipFill>
          <a:blip r:embed="rId2"/>
          <a:stretch>
            <a:fillRect/>
          </a:stretch>
        </p:blipFill>
        <p:spPr>
          <a:xfrm>
            <a:off x="367187" y="940693"/>
            <a:ext cx="10604500" cy="5398874"/>
          </a:xfrm>
          <a:prstGeom prst="rect">
            <a:avLst/>
          </a:prstGeom>
        </p:spPr>
      </p:pic>
      <p:cxnSp>
        <p:nvCxnSpPr>
          <p:cNvPr id="10" name="Straight Arrow Connector 9">
            <a:extLst>
              <a:ext uri="{FF2B5EF4-FFF2-40B4-BE49-F238E27FC236}">
                <a16:creationId xmlns:a16="http://schemas.microsoft.com/office/drawing/2014/main" id="{3A26B6A8-121F-8B4B-B83F-3EE52C8A7AF9}"/>
              </a:ext>
            </a:extLst>
          </p:cNvPr>
          <p:cNvCxnSpPr>
            <a:cxnSpLocks/>
          </p:cNvCxnSpPr>
          <p:nvPr/>
        </p:nvCxnSpPr>
        <p:spPr>
          <a:xfrm>
            <a:off x="10743086" y="5734720"/>
            <a:ext cx="367188" cy="19607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5359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5DA1951-7782-4145-9EA3-D55C269D8601}"/>
              </a:ext>
            </a:extLst>
          </p:cNvPr>
          <p:cNvPicPr>
            <a:picLocks noChangeAspect="1"/>
          </p:cNvPicPr>
          <p:nvPr/>
        </p:nvPicPr>
        <p:blipFill>
          <a:blip r:embed="rId3"/>
          <a:stretch>
            <a:fillRect/>
          </a:stretch>
        </p:blipFill>
        <p:spPr>
          <a:xfrm>
            <a:off x="2578100" y="1050471"/>
            <a:ext cx="7035800" cy="5327106"/>
          </a:xfrm>
          <a:prstGeom prst="rect">
            <a:avLst/>
          </a:prstGeom>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Wheaton Precious Metals - (WPM)-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2/$39-41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91A06C9-27F3-C34D-BE72-C02DFBDD997D}"/>
              </a:ext>
            </a:extLst>
          </p:cNvPr>
          <p:cNvPicPr>
            <a:picLocks noChangeAspect="1"/>
          </p:cNvPicPr>
          <p:nvPr/>
        </p:nvPicPr>
        <p:blipFill>
          <a:blip r:embed="rId3"/>
          <a:stretch>
            <a:fillRect/>
          </a:stretch>
        </p:blipFill>
        <p:spPr>
          <a:xfrm>
            <a:off x="2514600" y="1066800"/>
            <a:ext cx="6860396" cy="5194300"/>
          </a:xfrm>
          <a:prstGeom prst="rect">
            <a:avLst/>
          </a:prstGeom>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981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Copper (COPX)-Uptrend Resumes</a:t>
            </a:r>
            <a:br>
              <a:rPr lang="en-US" sz="2400" dirty="0">
                <a:solidFill>
                  <a:schemeClr val="dk1"/>
                </a:solidFill>
                <a:latin typeface="Calibri"/>
                <a:ea typeface="Calibri"/>
                <a:cs typeface="Calibri"/>
                <a:sym typeface="Calibri"/>
              </a:rPr>
            </a:br>
            <a:r>
              <a:rPr lang="en-US" sz="1800" b="1" i="1" dirty="0"/>
              <a:t>Copper Unions Vote to Strike in Chile</a:t>
            </a:r>
            <a:r>
              <a:rPr lang="en-US" sz="1800" dirty="0"/>
              <a:t>, cutting off 33% of the global supply </a:t>
            </a:r>
            <a:endParaRPr lang="en-US" sz="1800" b="1"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0CEE631-3737-2942-ABE4-5140CFFBE848}"/>
              </a:ext>
            </a:extLst>
          </p:cNvPr>
          <p:cNvPicPr>
            <a:picLocks noChangeAspect="1"/>
          </p:cNvPicPr>
          <p:nvPr/>
        </p:nvPicPr>
        <p:blipFill>
          <a:blip r:embed="rId3"/>
          <a:stretch>
            <a:fillRect/>
          </a:stretch>
        </p:blipFill>
        <p:spPr>
          <a:xfrm>
            <a:off x="2286000" y="1401353"/>
            <a:ext cx="6883400" cy="5211717"/>
          </a:xfrm>
          <a:prstGeom prst="rect">
            <a:avLst/>
          </a:prstGeom>
        </p:spPr>
      </p:pic>
    </p:spTree>
    <p:extLst>
      <p:ext uri="{BB962C8B-B14F-4D97-AF65-F5344CB8AC3E}">
        <p14:creationId xmlns:p14="http://schemas.microsoft.com/office/powerpoint/2010/main" val="2246013762"/>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58F7-43AF-1E42-9C39-6B79F9F4713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9915C75-FF80-C942-8C45-E968A10397F6}"/>
              </a:ext>
            </a:extLst>
          </p:cNvPr>
          <p:cNvSpPr>
            <a:spLocks noGrp="1"/>
          </p:cNvSpPr>
          <p:nvPr>
            <p:ph type="body" idx="1"/>
          </p:nvPr>
        </p:nvSpPr>
        <p:spPr/>
        <p:txBody>
          <a:bodyPr/>
          <a:lstStyle/>
          <a:p>
            <a:endParaRPr lang="en-US"/>
          </a:p>
        </p:txBody>
      </p:sp>
      <p:pic>
        <p:nvPicPr>
          <p:cNvPr id="5" name="Picture 4" descr="A tombstone with writing on it&#10;&#10;Description automatically generated with low confidence">
            <a:extLst>
              <a:ext uri="{FF2B5EF4-FFF2-40B4-BE49-F238E27FC236}">
                <a16:creationId xmlns:a16="http://schemas.microsoft.com/office/drawing/2014/main" id="{5158B9E4-AC48-4347-9B57-B0365806E3F8}"/>
              </a:ext>
            </a:extLst>
          </p:cNvPr>
          <p:cNvPicPr>
            <a:picLocks noChangeAspect="1"/>
          </p:cNvPicPr>
          <p:nvPr/>
        </p:nvPicPr>
        <p:blipFill>
          <a:blip r:embed="rId2"/>
          <a:stretch>
            <a:fillRect/>
          </a:stretch>
        </p:blipFill>
        <p:spPr>
          <a:xfrm>
            <a:off x="3520901" y="0"/>
            <a:ext cx="5150197" cy="6858000"/>
          </a:xfrm>
          <a:prstGeom prst="rect">
            <a:avLst/>
          </a:prstGeom>
        </p:spPr>
      </p:pic>
    </p:spTree>
    <p:extLst>
      <p:ext uri="{BB962C8B-B14F-4D97-AF65-F5344CB8AC3E}">
        <p14:creationId xmlns:p14="http://schemas.microsoft.com/office/powerpoint/2010/main" val="42914206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C7FF-25FB-D34B-940C-E3108D505599}"/>
              </a:ext>
            </a:extLst>
          </p:cNvPr>
          <p:cNvSpPr>
            <a:spLocks noGrp="1"/>
          </p:cNvSpPr>
          <p:nvPr>
            <p:ph type="title"/>
          </p:nvPr>
        </p:nvSpPr>
        <p:spPr>
          <a:xfrm>
            <a:off x="609600" y="304800"/>
            <a:ext cx="10972800" cy="1143000"/>
          </a:xfrm>
        </p:spPr>
        <p:txBody>
          <a:bodyPr/>
          <a:lstStyle/>
          <a:p>
            <a:r>
              <a:rPr lang="en-US" sz="2400" b="1" dirty="0"/>
              <a:t>Real Estate – Hotter than Hot </a:t>
            </a:r>
          </a:p>
        </p:txBody>
      </p:sp>
      <p:sp>
        <p:nvSpPr>
          <p:cNvPr id="3" name="Text Placeholder 2">
            <a:extLst>
              <a:ext uri="{FF2B5EF4-FFF2-40B4-BE49-F238E27FC236}">
                <a16:creationId xmlns:a16="http://schemas.microsoft.com/office/drawing/2014/main" id="{171950EF-1709-2C4B-8680-4D1BCCA34448}"/>
              </a:ext>
            </a:extLst>
          </p:cNvPr>
          <p:cNvSpPr>
            <a:spLocks noGrp="1"/>
          </p:cNvSpPr>
          <p:nvPr>
            <p:ph type="body" idx="1"/>
          </p:nvPr>
        </p:nvSpPr>
        <p:spPr>
          <a:xfrm>
            <a:off x="457200" y="1165950"/>
            <a:ext cx="10668000" cy="5006250"/>
          </a:xfrm>
        </p:spPr>
        <p:txBody>
          <a:bodyPr/>
          <a:lstStyle/>
          <a:p>
            <a:pPr marL="203200" indent="0">
              <a:buNone/>
            </a:pPr>
            <a:r>
              <a:rPr lang="en-US" sz="1800" dirty="0">
                <a:solidFill>
                  <a:schemeClr val="tx1"/>
                </a:solidFill>
              </a:rPr>
              <a:t>*</a:t>
            </a:r>
            <a:r>
              <a:rPr lang="en-US" sz="1800" b="1" i="1" dirty="0"/>
              <a:t>Existing Home Sales </a:t>
            </a:r>
            <a:r>
              <a:rPr lang="en-US" sz="1800" i="1" dirty="0"/>
              <a:t>Plunge by 7.2%</a:t>
            </a:r>
            <a:r>
              <a:rPr lang="en-US" sz="1800" dirty="0"/>
              <a:t> to 6.02 million units in February</a:t>
            </a:r>
            <a:br>
              <a:rPr lang="en-US" sz="1800" dirty="0"/>
            </a:br>
            <a:br>
              <a:rPr lang="en-US" sz="1800" dirty="0"/>
            </a:br>
            <a:r>
              <a:rPr lang="en-US" sz="1800" dirty="0"/>
              <a:t>*</a:t>
            </a:r>
            <a:r>
              <a:rPr lang="en-US" sz="1800" b="1" dirty="0"/>
              <a:t>New Home Sales </a:t>
            </a:r>
            <a:r>
              <a:rPr lang="en-US" sz="1800" dirty="0"/>
              <a:t>Dive, down 2% to 772,000 in February</a:t>
            </a:r>
            <a:br>
              <a:rPr lang="en-US" sz="1800" dirty="0"/>
            </a:br>
            <a:br>
              <a:rPr lang="en-US" sz="1800" dirty="0"/>
            </a:br>
            <a:r>
              <a:rPr lang="en-US" sz="1800" dirty="0"/>
              <a:t>*</a:t>
            </a:r>
            <a:r>
              <a:rPr lang="en-US" sz="1800" b="1" dirty="0"/>
              <a:t>Inventories</a:t>
            </a:r>
            <a:r>
              <a:rPr lang="en-US" sz="1800" dirty="0"/>
              <a:t> still a very light at 6 months compared to a scant 2-month supply for existing homes</a:t>
            </a:r>
            <a:br>
              <a:rPr lang="en-US" sz="1800" dirty="0"/>
            </a:br>
            <a:br>
              <a:rPr lang="en-US" sz="1800" dirty="0"/>
            </a:br>
            <a:r>
              <a:rPr lang="en-US" sz="1800" dirty="0"/>
              <a:t>*</a:t>
            </a:r>
            <a:r>
              <a:rPr lang="en-US" sz="1800" b="1" dirty="0"/>
              <a:t>Interest rates </a:t>
            </a:r>
            <a:r>
              <a:rPr lang="en-US" sz="1800" dirty="0"/>
              <a:t>are starting to bite, and prices are still soaring, taking the </a:t>
            </a:r>
            <a:r>
              <a:rPr lang="en-US" sz="1800" b="1" dirty="0"/>
              <a:t>median national price </a:t>
            </a:r>
            <a:r>
              <a:rPr lang="en-US" sz="1800" dirty="0"/>
              <a:t>to a new high of $406,600, up 10.6% YOY.</a:t>
            </a:r>
            <a:br>
              <a:rPr lang="en-US" dirty="0"/>
            </a:br>
            <a:br>
              <a:rPr lang="en-US" sz="1800" dirty="0">
                <a:solidFill>
                  <a:schemeClr val="tx1"/>
                </a:solidFill>
              </a:rPr>
            </a:br>
            <a:r>
              <a:rPr lang="en-US" sz="1800" dirty="0">
                <a:solidFill>
                  <a:schemeClr val="tx1"/>
                </a:solidFill>
              </a:rPr>
              <a:t>*</a:t>
            </a:r>
            <a:r>
              <a:rPr lang="en-US" sz="1800" b="1" i="1" dirty="0"/>
              <a:t>Rents </a:t>
            </a:r>
            <a:r>
              <a:rPr lang="en-US" sz="1800" i="1" dirty="0"/>
              <a:t>Rise at Fastest Rate in 30 Years</a:t>
            </a:r>
            <a:r>
              <a:rPr lang="en-US" sz="1800" dirty="0"/>
              <a:t> </a:t>
            </a:r>
            <a:br>
              <a:rPr lang="en-US" sz="1800" dirty="0">
                <a:solidFill>
                  <a:schemeClr val="tx1"/>
                </a:solidFill>
              </a:rPr>
            </a:br>
            <a:br>
              <a:rPr lang="en-US" sz="1800" dirty="0">
                <a:solidFill>
                  <a:schemeClr val="tx1"/>
                </a:solidFill>
              </a:rPr>
            </a:br>
            <a:r>
              <a:rPr lang="en-US" sz="1800" dirty="0">
                <a:solidFill>
                  <a:schemeClr val="tx1"/>
                </a:solidFill>
              </a:rPr>
              <a:t>*Even </a:t>
            </a:r>
            <a:r>
              <a:rPr lang="en-US" sz="1800" b="1" dirty="0">
                <a:solidFill>
                  <a:schemeClr val="tx1"/>
                </a:solidFill>
              </a:rPr>
              <a:t>teardowns</a:t>
            </a:r>
            <a:r>
              <a:rPr lang="en-US" sz="1800" dirty="0">
                <a:solidFill>
                  <a:schemeClr val="tx1"/>
                </a:solidFill>
              </a:rPr>
              <a:t> are now selling in a week</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Remodel</a:t>
            </a:r>
            <a:r>
              <a:rPr lang="en-US" sz="1800" dirty="0">
                <a:solidFill>
                  <a:schemeClr val="tx1"/>
                </a:solidFill>
              </a:rPr>
              <a:t> boom continues, you can’t hire anyone for anything</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S&amp;P Case Shiller Rockets 18.6%,</a:t>
            </a:r>
            <a:r>
              <a:rPr lang="en-US" sz="1800" dirty="0"/>
              <a:t> in December</a:t>
            </a:r>
            <a:br>
              <a:rPr lang="en-US" sz="1800" dirty="0"/>
            </a:br>
            <a:r>
              <a:rPr lang="en-US" sz="1800" dirty="0"/>
              <a:t> with its National Home Price Index</a:t>
            </a:r>
            <a:br>
              <a:rPr lang="en-US" sz="1800" dirty="0"/>
            </a:br>
            <a:r>
              <a:rPr lang="en-US" sz="1800" dirty="0"/>
              <a:t>The real estate boom is years away from a peak.</a:t>
            </a:r>
            <a:br>
              <a:rPr lang="en-US" dirty="0"/>
            </a:br>
            <a:br>
              <a:rPr lang="en-US" sz="1800" dirty="0">
                <a:solidFill>
                  <a:schemeClr val="tx1"/>
                </a:solidFill>
              </a:rPr>
            </a:br>
            <a:br>
              <a:rPr lang="en-US" sz="1800" dirty="0">
                <a:solidFill>
                  <a:schemeClr val="tx1"/>
                </a:solidFill>
              </a:rPr>
            </a:br>
            <a:endParaRPr lang="en-US" sz="1800" b="1" dirty="0">
              <a:solidFill>
                <a:schemeClr val="tx1"/>
              </a:solidFill>
              <a:latin typeface="+mj-lt"/>
            </a:endParaRPr>
          </a:p>
        </p:txBody>
      </p:sp>
      <p:pic>
        <p:nvPicPr>
          <p:cNvPr id="4" name="Picture 3">
            <a:extLst>
              <a:ext uri="{FF2B5EF4-FFF2-40B4-BE49-F238E27FC236}">
                <a16:creationId xmlns:a16="http://schemas.microsoft.com/office/drawing/2014/main" id="{F32BD7FB-D9F1-7945-9CCD-33F5E0455F7E}"/>
              </a:ext>
            </a:extLst>
          </p:cNvPr>
          <p:cNvPicPr>
            <a:picLocks noChangeAspect="1"/>
          </p:cNvPicPr>
          <p:nvPr/>
        </p:nvPicPr>
        <p:blipFill>
          <a:blip r:embed="rId2"/>
          <a:stretch>
            <a:fillRect/>
          </a:stretch>
        </p:blipFill>
        <p:spPr>
          <a:xfrm>
            <a:off x="8458200" y="4000500"/>
            <a:ext cx="3454400" cy="2590800"/>
          </a:xfrm>
          <a:prstGeom prst="rect">
            <a:avLst/>
          </a:prstGeom>
        </p:spPr>
      </p:pic>
    </p:spTree>
    <p:extLst>
      <p:ext uri="{BB962C8B-B14F-4D97-AF65-F5344CB8AC3E}">
        <p14:creationId xmlns:p14="http://schemas.microsoft.com/office/powerpoint/2010/main" val="1635057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dirty="0"/>
              <a:t>S&amp;P Case Shiller</a:t>
            </a:r>
            <a:br>
              <a:rPr lang="en-US" dirty="0"/>
            </a:br>
            <a:r>
              <a:rPr lang="en-US" b="1" i="1" dirty="0"/>
              <a:t>S&amp;P Case Shiller Rockets 18.8%,</a:t>
            </a:r>
            <a:r>
              <a:rPr lang="en-US" dirty="0"/>
              <a:t> in November with its National Home Price Index</a:t>
            </a:r>
            <a:br>
              <a:rPr lang="en-US" dirty="0"/>
            </a:br>
            <a:r>
              <a:rPr lang="en-US" dirty="0"/>
              <a:t> Phoenix 32.5%, Tampa (29%), and Miami (27%) were the big gainers</a:t>
            </a:r>
            <a:br>
              <a:rPr lang="en-US" dirty="0"/>
            </a:br>
            <a:endParaRPr lang="en-US" sz="2000" dirty="0"/>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53C17D1-9079-1946-93A9-3DEDCE8D10E7}"/>
              </a:ext>
            </a:extLst>
          </p:cNvPr>
          <p:cNvPicPr>
            <a:picLocks noChangeAspect="1"/>
          </p:cNvPicPr>
          <p:nvPr/>
        </p:nvPicPr>
        <p:blipFill>
          <a:blip r:embed="rId2"/>
          <a:stretch>
            <a:fillRect/>
          </a:stretch>
        </p:blipFill>
        <p:spPr>
          <a:xfrm>
            <a:off x="1752600" y="1790268"/>
            <a:ext cx="9169400" cy="4793095"/>
          </a:xfrm>
          <a:prstGeom prst="rect">
            <a:avLst/>
          </a:prstGeom>
        </p:spPr>
      </p:pic>
    </p:spTree>
    <p:extLst>
      <p:ext uri="{BB962C8B-B14F-4D97-AF65-F5344CB8AC3E}">
        <p14:creationId xmlns:p14="http://schemas.microsoft.com/office/powerpoint/2010/main" val="21354870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2.70% yielding cell phone tower REIT</a:t>
            </a:r>
          </a:p>
        </p:txBody>
      </p:sp>
      <p:pic>
        <p:nvPicPr>
          <p:cNvPr id="4" name="Picture 3">
            <a:extLst>
              <a:ext uri="{FF2B5EF4-FFF2-40B4-BE49-F238E27FC236}">
                <a16:creationId xmlns:a16="http://schemas.microsoft.com/office/drawing/2014/main" id="{ED0A3968-D88E-A24C-8A86-6DE34130154A}"/>
              </a:ext>
            </a:extLst>
          </p:cNvPr>
          <p:cNvPicPr>
            <a:picLocks noChangeAspect="1"/>
          </p:cNvPicPr>
          <p:nvPr/>
        </p:nvPicPr>
        <p:blipFill>
          <a:blip r:embed="rId2"/>
          <a:stretch>
            <a:fillRect/>
          </a:stretch>
        </p:blipFill>
        <p:spPr>
          <a:xfrm>
            <a:off x="2209800" y="1140869"/>
            <a:ext cx="7188200" cy="5442494"/>
          </a:xfrm>
          <a:prstGeom prst="rect">
            <a:avLst/>
          </a:prstGeom>
        </p:spPr>
      </p:pic>
    </p:spTree>
    <p:extLst>
      <p:ext uri="{BB962C8B-B14F-4D97-AF65-F5344CB8AC3E}">
        <p14:creationId xmlns:p14="http://schemas.microsoft.com/office/powerpoint/2010/main" val="38453212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br>
              <a:rPr lang="en-US" sz="2000" dirty="0"/>
            </a:br>
            <a:endParaRPr lang="en-US" sz="2000" dirty="0"/>
          </a:p>
        </p:txBody>
      </p:sp>
      <p:pic>
        <p:nvPicPr>
          <p:cNvPr id="3" name="Picture 2">
            <a:extLst>
              <a:ext uri="{FF2B5EF4-FFF2-40B4-BE49-F238E27FC236}">
                <a16:creationId xmlns:a16="http://schemas.microsoft.com/office/drawing/2014/main" id="{6C0F1C21-F9BC-DB43-97F7-3D5C06407A67}"/>
              </a:ext>
            </a:extLst>
          </p:cNvPr>
          <p:cNvPicPr>
            <a:picLocks noChangeAspect="1"/>
          </p:cNvPicPr>
          <p:nvPr/>
        </p:nvPicPr>
        <p:blipFill>
          <a:blip r:embed="rId2"/>
          <a:stretch>
            <a:fillRect/>
          </a:stretch>
        </p:blipFill>
        <p:spPr>
          <a:xfrm>
            <a:off x="2057400" y="1110388"/>
            <a:ext cx="7264400" cy="5500189"/>
          </a:xfrm>
          <a:prstGeom prst="rect">
            <a:avLst/>
          </a:prstGeom>
        </p:spPr>
      </p:pic>
    </p:spTree>
    <p:extLst>
      <p:ext uri="{BB962C8B-B14F-4D97-AF65-F5344CB8AC3E}">
        <p14:creationId xmlns:p14="http://schemas.microsoft.com/office/powerpoint/2010/main" val="17707405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4934-F34F-A041-860B-092E05CDEF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77E98E2-29C6-EF4F-9322-E47CF75F6ABB}"/>
              </a:ext>
            </a:extLst>
          </p:cNvPr>
          <p:cNvSpPr>
            <a:spLocks noGrp="1"/>
          </p:cNvSpPr>
          <p:nvPr>
            <p:ph type="body" idx="1"/>
          </p:nvPr>
        </p:nvSpPr>
        <p:spPr/>
        <p:txBody>
          <a:bodyPr/>
          <a:lstStyle/>
          <a:p>
            <a:endParaRPr lang="en-US"/>
          </a:p>
        </p:txBody>
      </p:sp>
      <p:pic>
        <p:nvPicPr>
          <p:cNvPr id="5" name="Picture 4" descr="A picture containing outdoor, sky, sunset, sun&#10;&#10;Description automatically generated">
            <a:extLst>
              <a:ext uri="{FF2B5EF4-FFF2-40B4-BE49-F238E27FC236}">
                <a16:creationId xmlns:a16="http://schemas.microsoft.com/office/drawing/2014/main" id="{5C8FC095-EF1E-844B-8FBC-CA09BAE964EE}"/>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485567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r>
              <a:rPr lang="en-US" sz="2400" dirty="0">
                <a:solidFill>
                  <a:schemeClr val="tx1"/>
                </a:solidFill>
                <a:latin typeface="Calibri"/>
                <a:ea typeface="Calibri"/>
                <a:cs typeface="Calibri"/>
                <a:sym typeface="Calibri"/>
              </a:rPr>
              <a:t>*Stocks – sell rallies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*Bonds – sell rallies aggressively</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*Commodities-buy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*Currencies-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*Precious Metals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*Energy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*Volatility - sell short over $30</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*Real estate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*Bitcoin – stand aside</a:t>
            </a: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February 2 2022 Infection Rate</a:t>
            </a:r>
            <a:br>
              <a:rPr lang="en-US" sz="2800" b="1" dirty="0"/>
            </a:br>
            <a:endParaRPr lang="en-US" sz="2800" b="1" dirty="0"/>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dirty="0"/>
          </a:p>
        </p:txBody>
      </p:sp>
      <p:pic>
        <p:nvPicPr>
          <p:cNvPr id="5" name="Picture 4" descr="A map of the world&#10;&#10;Description automatically generated with medium confidence">
            <a:extLst>
              <a:ext uri="{FF2B5EF4-FFF2-40B4-BE49-F238E27FC236}">
                <a16:creationId xmlns:a16="http://schemas.microsoft.com/office/drawing/2014/main" id="{30159645-DE11-F444-ADA5-4E7EC77759A2}"/>
              </a:ext>
            </a:extLst>
          </p:cNvPr>
          <p:cNvPicPr>
            <a:picLocks noChangeAspect="1"/>
          </p:cNvPicPr>
          <p:nvPr/>
        </p:nvPicPr>
        <p:blipFill>
          <a:blip r:embed="rId2"/>
          <a:stretch>
            <a:fillRect/>
          </a:stretch>
        </p:blipFill>
        <p:spPr>
          <a:xfrm>
            <a:off x="1295400" y="1061447"/>
            <a:ext cx="10210800" cy="5677205"/>
          </a:xfrm>
          <a:prstGeom prst="rect">
            <a:avLst/>
          </a:prstGeom>
        </p:spPr>
      </p:pic>
    </p:spTree>
    <p:extLst>
      <p:ext uri="{BB962C8B-B14F-4D97-AF65-F5344CB8AC3E}">
        <p14:creationId xmlns:p14="http://schemas.microsoft.com/office/powerpoint/2010/main" val="32786359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April 6</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Incline Village, NV</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dirty="0">
                <a:solidFill>
                  <a:schemeClr val="dk1"/>
                </a:solidFill>
              </a:rPr>
              <a:t>Good Luck and Good Trading</a:t>
            </a:r>
            <a:r>
              <a:rPr lang="en-US" sz="3200" b="1" dirty="0">
                <a:solidFill>
                  <a:schemeClr val="dk1"/>
                </a:solidFill>
              </a:rPr>
              <a:t>!</a:t>
            </a:r>
          </a:p>
        </p:txBody>
      </p:sp>
      <p:pic>
        <p:nvPicPr>
          <p:cNvPr id="4" name="Picture 3" descr="A person sitting in a chair&#10;&#10;Description automatically generated with medium confidence">
            <a:extLst>
              <a:ext uri="{FF2B5EF4-FFF2-40B4-BE49-F238E27FC236}">
                <a16:creationId xmlns:a16="http://schemas.microsoft.com/office/drawing/2014/main" id="{B1006A30-B34E-0E46-92AD-48FCC9B172A0}"/>
              </a:ext>
            </a:extLst>
          </p:cNvPr>
          <p:cNvPicPr>
            <a:picLocks noChangeAspect="1"/>
          </p:cNvPicPr>
          <p:nvPr/>
        </p:nvPicPr>
        <p:blipFill>
          <a:blip r:embed="rId4"/>
          <a:stretch>
            <a:fillRect/>
          </a:stretch>
        </p:blipFill>
        <p:spPr>
          <a:xfrm>
            <a:off x="7696200" y="990600"/>
            <a:ext cx="4075370" cy="4038600"/>
          </a:xfrm>
          <a:prstGeom prst="rect">
            <a:avLst/>
          </a:prstGeom>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March 23 2022 Infection Rate</a:t>
            </a:r>
            <a:br>
              <a:rPr lang="en-US" sz="2800" b="1" dirty="0"/>
            </a:br>
            <a:endParaRPr lang="en-US" sz="2800" b="1" dirty="0"/>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dirty="0"/>
          </a:p>
        </p:txBody>
      </p:sp>
      <p:pic>
        <p:nvPicPr>
          <p:cNvPr id="5" name="Picture 4" descr="Map&#10;&#10;Description automatically generated">
            <a:extLst>
              <a:ext uri="{FF2B5EF4-FFF2-40B4-BE49-F238E27FC236}">
                <a16:creationId xmlns:a16="http://schemas.microsoft.com/office/drawing/2014/main" id="{359256C7-DC49-444D-A4DE-F45A8775C585}"/>
              </a:ext>
            </a:extLst>
          </p:cNvPr>
          <p:cNvPicPr>
            <a:picLocks noChangeAspect="1"/>
          </p:cNvPicPr>
          <p:nvPr/>
        </p:nvPicPr>
        <p:blipFill>
          <a:blip r:embed="rId2"/>
          <a:stretch>
            <a:fillRect/>
          </a:stretch>
        </p:blipFill>
        <p:spPr>
          <a:xfrm>
            <a:off x="1600200" y="1028290"/>
            <a:ext cx="9265488" cy="5743519"/>
          </a:xfrm>
          <a:prstGeom prst="rect">
            <a:avLst/>
          </a:prstGeom>
        </p:spPr>
      </p:pic>
    </p:spTree>
    <p:extLst>
      <p:ext uri="{BB962C8B-B14F-4D97-AF65-F5344CB8AC3E}">
        <p14:creationId xmlns:p14="http://schemas.microsoft.com/office/powerpoint/2010/main" val="2823412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90600" y="267288"/>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The Global Economy – Uncertainty</a:t>
            </a:r>
            <a:endParaRPr lang="en-US" sz="2800" b="1" dirty="0">
              <a:solidFill>
                <a:srgbClr val="FF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1B4ED166-5086-6548-92CD-BF3C9148A75E}"/>
              </a:ext>
            </a:extLst>
          </p:cNvPr>
          <p:cNvSpPr/>
          <p:nvPr/>
        </p:nvSpPr>
        <p:spPr>
          <a:xfrm>
            <a:off x="609600" y="1447801"/>
            <a:ext cx="11125200" cy="923330"/>
          </a:xfrm>
          <a:prstGeom prst="rect">
            <a:avLst/>
          </a:prstGeom>
        </p:spPr>
        <p:txBody>
          <a:bodyPr wrap="square">
            <a:spAutoFit/>
          </a:bodyPr>
          <a:lstStyle/>
          <a:p>
            <a:br>
              <a:rPr lang="en-US" sz="1800" dirty="0"/>
            </a:br>
            <a:br>
              <a:rPr lang="en-US" sz="1800" dirty="0"/>
            </a:br>
            <a:endParaRPr lang="en-US" sz="1800" dirty="0"/>
          </a:p>
        </p:txBody>
      </p:sp>
      <p:sp>
        <p:nvSpPr>
          <p:cNvPr id="4" name="Rectangle 3">
            <a:extLst>
              <a:ext uri="{FF2B5EF4-FFF2-40B4-BE49-F238E27FC236}">
                <a16:creationId xmlns:a16="http://schemas.microsoft.com/office/drawing/2014/main" id="{4C1CD650-7928-2A4A-A759-A809FC49E4BE}"/>
              </a:ext>
            </a:extLst>
          </p:cNvPr>
          <p:cNvSpPr/>
          <p:nvPr/>
        </p:nvSpPr>
        <p:spPr>
          <a:xfrm>
            <a:off x="609600" y="1447801"/>
            <a:ext cx="9683750" cy="646331"/>
          </a:xfrm>
          <a:prstGeom prst="rect">
            <a:avLst/>
          </a:prstGeom>
        </p:spPr>
        <p:txBody>
          <a:bodyPr wrap="square">
            <a:spAutoFit/>
          </a:bodyPr>
          <a:lstStyle/>
          <a:p>
            <a:br>
              <a:rPr lang="en-US" sz="1100" dirty="0">
                <a:latin typeface="Times New Roman" panose="02020603050405020304" pitchFamily="18" charset="0"/>
                <a:ea typeface="Times New Roman" panose="02020603050405020304" pitchFamily="18" charset="0"/>
              </a:rPr>
            </a:br>
            <a:br>
              <a:rPr lang="en-US" sz="1100" dirty="0">
                <a:latin typeface="Times New Roman" panose="02020603050405020304" pitchFamily="18" charset="0"/>
                <a:ea typeface="Times New Roman" panose="02020603050405020304" pitchFamily="18" charset="0"/>
              </a:rPr>
            </a:br>
            <a:endParaRPr lang="en-US" dirty="0"/>
          </a:p>
        </p:txBody>
      </p:sp>
      <p:sp>
        <p:nvSpPr>
          <p:cNvPr id="3" name="Rectangle 2">
            <a:extLst>
              <a:ext uri="{FF2B5EF4-FFF2-40B4-BE49-F238E27FC236}">
                <a16:creationId xmlns:a16="http://schemas.microsoft.com/office/drawing/2014/main" id="{F2F69D21-5F0A-584F-A9A1-80B6EFF8F138}"/>
              </a:ext>
            </a:extLst>
          </p:cNvPr>
          <p:cNvSpPr/>
          <p:nvPr/>
        </p:nvSpPr>
        <p:spPr>
          <a:xfrm>
            <a:off x="609600" y="1318848"/>
            <a:ext cx="10309679" cy="3293209"/>
          </a:xfrm>
          <a:prstGeom prst="rect">
            <a:avLst/>
          </a:prstGeom>
        </p:spPr>
        <p:txBody>
          <a:bodyPr wrap="square">
            <a:spAutoFit/>
          </a:bodyPr>
          <a:lstStyle/>
          <a:p>
            <a:br>
              <a:rPr lang="en-US" sz="2000" dirty="0"/>
            </a:br>
            <a:br>
              <a:rPr lang="en-US" sz="2000" dirty="0"/>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r>
              <a:rPr lang="en-US" dirty="0">
                <a:latin typeface="Times New Roman" panose="02020603050405020304" pitchFamily="18" charset="0"/>
                <a:ea typeface="Times New Roman" panose="02020603050405020304" pitchFamily="18" charset="0"/>
              </a:rPr>
              <a:t> </a:t>
            </a:r>
            <a:endParaRPr lang="en-US" dirty="0"/>
          </a:p>
        </p:txBody>
      </p:sp>
      <p:sp>
        <p:nvSpPr>
          <p:cNvPr id="8" name="Text Placeholder 7">
            <a:extLst>
              <a:ext uri="{FF2B5EF4-FFF2-40B4-BE49-F238E27FC236}">
                <a16:creationId xmlns:a16="http://schemas.microsoft.com/office/drawing/2014/main" id="{264AC9FE-0319-C442-BB1F-0F148EBC93A2}"/>
              </a:ext>
            </a:extLst>
          </p:cNvPr>
          <p:cNvSpPr>
            <a:spLocks noGrp="1"/>
          </p:cNvSpPr>
          <p:nvPr>
            <p:ph type="body" idx="1"/>
          </p:nvPr>
        </p:nvSpPr>
        <p:spPr>
          <a:xfrm>
            <a:off x="457200" y="1092266"/>
            <a:ext cx="10972800" cy="5232334"/>
          </a:xfrm>
        </p:spPr>
        <p:txBody>
          <a:bodyPr/>
          <a:lstStyle/>
          <a:p>
            <a:pPr marL="203200" indent="0">
              <a:buNone/>
            </a:pPr>
            <a:br>
              <a:rPr lang="en-US" sz="1800" dirty="0"/>
            </a:br>
            <a:r>
              <a:rPr lang="en-US" sz="1800" dirty="0"/>
              <a:t>*</a:t>
            </a:r>
            <a:r>
              <a:rPr lang="en-US" sz="1800" b="1" i="1" dirty="0"/>
              <a:t>The Fed Raises Interest Rates</a:t>
            </a:r>
            <a:r>
              <a:rPr lang="en-US" sz="1800" dirty="0"/>
              <a:t> by a quarter point. The futures markets are already discounting seven rate hikes this year, but not he six in 2023</a:t>
            </a:r>
            <a:br>
              <a:rPr lang="en-US" sz="1800" dirty="0"/>
            </a:br>
            <a:br>
              <a:rPr lang="en-US" sz="1800" dirty="0"/>
            </a:br>
            <a:r>
              <a:rPr lang="en-US" sz="1800" dirty="0"/>
              <a:t>*</a:t>
            </a:r>
            <a:r>
              <a:rPr lang="en-US" sz="1800" b="1" i="1" dirty="0"/>
              <a:t>Nonfarm Payroll </a:t>
            </a:r>
            <a:r>
              <a:rPr lang="en-US" sz="1800" i="1" dirty="0"/>
              <a:t>Blows it Away</a:t>
            </a:r>
            <a:r>
              <a:rPr lang="en-US" sz="1800" dirty="0"/>
              <a:t>, up an eye popping 678,000 in February. The Headline Unemployment rate fell to 3.8%</a:t>
            </a:r>
            <a:br>
              <a:rPr lang="en-US" sz="1800" dirty="0"/>
            </a:br>
            <a:br>
              <a:rPr lang="en-US" sz="1800" dirty="0"/>
            </a:br>
            <a:r>
              <a:rPr lang="en-US" sz="1800" dirty="0"/>
              <a:t>*</a:t>
            </a:r>
            <a:r>
              <a:rPr lang="en-US" sz="1800" i="1" dirty="0"/>
              <a:t>Janet Yellen Says </a:t>
            </a:r>
            <a:r>
              <a:rPr lang="en-US" sz="1800" b="1" i="1" dirty="0"/>
              <a:t>Inflation</a:t>
            </a:r>
            <a:r>
              <a:rPr lang="en-US" sz="1800" i="1" dirty="0"/>
              <a:t> to Persist for Another Year</a:t>
            </a:r>
            <a:r>
              <a:rPr lang="en-US" sz="1800" dirty="0"/>
              <a:t> </a:t>
            </a:r>
            <a:br>
              <a:rPr lang="en-US" sz="1800" dirty="0"/>
            </a:br>
            <a:br>
              <a:rPr lang="en-US" sz="1800" dirty="0"/>
            </a:br>
            <a:r>
              <a:rPr lang="en-US" sz="1800" dirty="0"/>
              <a:t>*</a:t>
            </a:r>
            <a:r>
              <a:rPr lang="en-US" sz="1800" b="1" i="1" dirty="0"/>
              <a:t>Q1 </a:t>
            </a:r>
            <a:r>
              <a:rPr lang="en-US" sz="1800" i="1" dirty="0"/>
              <a:t>is now Looking Like a Write Off</a:t>
            </a:r>
            <a:r>
              <a:rPr lang="en-US" sz="1800" dirty="0"/>
              <a:t> , from 5% GDP growth to zero</a:t>
            </a:r>
            <a:br>
              <a:rPr lang="en-US" sz="1800" dirty="0"/>
            </a:br>
            <a:br>
              <a:rPr lang="en-US" sz="1800" dirty="0"/>
            </a:br>
            <a:r>
              <a:rPr lang="en-US" sz="1800" dirty="0"/>
              <a:t>*</a:t>
            </a:r>
            <a:r>
              <a:rPr lang="en-US" sz="1800" b="1" i="1" dirty="0"/>
              <a:t>CPI Inflation Data Comes </a:t>
            </a:r>
            <a:r>
              <a:rPr lang="en-US" sz="1800" i="1" dirty="0"/>
              <a:t>in at a Red Hot 7.9% YOY</a:t>
            </a:r>
            <a:r>
              <a:rPr lang="en-US" sz="1800" dirty="0"/>
              <a:t>,</a:t>
            </a:r>
            <a:br>
              <a:rPr lang="en-US" sz="1800" dirty="0"/>
            </a:br>
            <a:r>
              <a:rPr lang="en-US" sz="1800" dirty="0"/>
              <a:t> a new cycle high and a new 40 year high </a:t>
            </a:r>
            <a:br>
              <a:rPr lang="en-US" sz="1800" dirty="0"/>
            </a:br>
            <a:br>
              <a:rPr lang="en-US" sz="1800" dirty="0"/>
            </a:br>
            <a:r>
              <a:rPr lang="en-US" sz="1800" dirty="0"/>
              <a:t>*</a:t>
            </a:r>
            <a:r>
              <a:rPr lang="en-US" sz="1800" i="1" dirty="0"/>
              <a:t>The Producer Price Index is Up a Hot 10% YOY</a:t>
            </a:r>
            <a:r>
              <a:rPr lang="en-US" sz="1800" dirty="0"/>
              <a:t>, and 0.8% in February </a:t>
            </a:r>
            <a:br>
              <a:rPr lang="en-US" sz="1800" dirty="0">
                <a:solidFill>
                  <a:schemeClr val="tx1"/>
                </a:solidFill>
              </a:rPr>
            </a:br>
            <a:br>
              <a:rPr lang="en-US" sz="1800" b="1" dirty="0">
                <a:solidFill>
                  <a:schemeClr val="tx1"/>
                </a:solidFill>
              </a:rPr>
            </a:br>
            <a:r>
              <a:rPr lang="en-US" sz="1800" dirty="0">
                <a:solidFill>
                  <a:schemeClr val="tx1"/>
                </a:solidFill>
              </a:rPr>
              <a:t>*</a:t>
            </a:r>
            <a:r>
              <a:rPr lang="en-US" sz="1800" i="1" dirty="0"/>
              <a:t>Retail Sales Fade</a:t>
            </a:r>
            <a:r>
              <a:rPr lang="en-US" sz="1800" dirty="0"/>
              <a:t>, up only 0.3% in February and up 17.6% YOY </a:t>
            </a:r>
            <a:br>
              <a:rPr lang="en-US" sz="1800" dirty="0"/>
            </a:br>
            <a:br>
              <a:rPr lang="en-US" sz="1800" dirty="0"/>
            </a:br>
            <a:r>
              <a:rPr lang="en-US" sz="1800" dirty="0"/>
              <a:t>*</a:t>
            </a:r>
            <a:r>
              <a:rPr lang="en-US" sz="1800" b="1" i="1" dirty="0"/>
              <a:t>US Consumer Sentiment Dives</a:t>
            </a:r>
            <a:r>
              <a:rPr lang="en-US" sz="1800" dirty="0"/>
              <a:t> to 59.7 </a:t>
            </a:r>
            <a:br>
              <a:rPr lang="en-US" sz="1800" dirty="0"/>
            </a:br>
            <a:br>
              <a:rPr lang="en-US" sz="1800" dirty="0"/>
            </a:b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6667C208-5BCE-5247-AB50-C511A41CC021}"/>
              </a:ext>
            </a:extLst>
          </p:cNvPr>
          <p:cNvPicPr>
            <a:picLocks noChangeAspect="1"/>
          </p:cNvPicPr>
          <p:nvPr/>
        </p:nvPicPr>
        <p:blipFill>
          <a:blip r:embed="rId3"/>
          <a:stretch>
            <a:fillRect/>
          </a:stretch>
        </p:blipFill>
        <p:spPr>
          <a:xfrm>
            <a:off x="8305800" y="3720388"/>
            <a:ext cx="3774295" cy="2928129"/>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dirty="0"/>
              <a:t>The Mad Hedge Profit Predictor</a:t>
            </a:r>
            <a:br>
              <a:rPr lang="en-US" sz="2400" b="1" dirty="0"/>
            </a:br>
            <a:r>
              <a:rPr lang="en-US" sz="2400" b="1" dirty="0"/>
              <a:t>Market Timing Index – Buy Territory</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dirty="0"/>
          </a:p>
        </p:txBody>
      </p:sp>
      <p:pic>
        <p:nvPicPr>
          <p:cNvPr id="6" name="Picture 5" descr="A close-up of a speedometer&#10;&#10;Description automatically generated with medium confidence">
            <a:extLst>
              <a:ext uri="{FF2B5EF4-FFF2-40B4-BE49-F238E27FC236}">
                <a16:creationId xmlns:a16="http://schemas.microsoft.com/office/drawing/2014/main" id="{6036CEE2-3C21-2240-BD8E-4D8280EF12F3}"/>
              </a:ext>
            </a:extLst>
          </p:cNvPr>
          <p:cNvPicPr>
            <a:picLocks noChangeAspect="1"/>
          </p:cNvPicPr>
          <p:nvPr/>
        </p:nvPicPr>
        <p:blipFill>
          <a:blip r:embed="rId2"/>
          <a:stretch>
            <a:fillRect/>
          </a:stretch>
        </p:blipFill>
        <p:spPr>
          <a:xfrm>
            <a:off x="2209800" y="1807480"/>
            <a:ext cx="8839200" cy="4759569"/>
          </a:xfrm>
          <a:prstGeom prst="rect">
            <a:avLst/>
          </a:prstGeom>
        </p:spPr>
      </p:pic>
    </p:spTree>
    <p:extLst>
      <p:ext uri="{BB962C8B-B14F-4D97-AF65-F5344CB8AC3E}">
        <p14:creationId xmlns:p14="http://schemas.microsoft.com/office/powerpoint/2010/main" val="2606286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2800" b="1" dirty="0"/>
            </a:br>
            <a:r>
              <a:rPr lang="en-US" sz="2800" b="1" dirty="0"/>
              <a:t>The Mad Hedge Profit Predictor</a:t>
            </a:r>
            <a:br>
              <a:rPr lang="en-US" sz="2800" b="1" dirty="0"/>
            </a:br>
            <a:r>
              <a:rPr lang="en-US" sz="2800" b="1" dirty="0"/>
              <a:t>From Extreme “BUY” to Neutral</a:t>
            </a:r>
            <a:br>
              <a:rPr lang="en-US" sz="2400" b="1" dirty="0"/>
            </a:br>
            <a:endParaRPr lang="en-US" sz="2400" dirty="0"/>
          </a:p>
        </p:txBody>
      </p:sp>
      <p:sp>
        <p:nvSpPr>
          <p:cNvPr id="6" name="Left Arrow Callout 5">
            <a:extLst>
              <a:ext uri="{FF2B5EF4-FFF2-40B4-BE49-F238E27FC236}">
                <a16:creationId xmlns:a16="http://schemas.microsoft.com/office/drawing/2014/main" id="{3A11F493-5924-C44D-94C4-ED11B95D6F91}"/>
              </a:ext>
            </a:extLst>
          </p:cNvPr>
          <p:cNvSpPr/>
          <p:nvPr/>
        </p:nvSpPr>
        <p:spPr>
          <a:xfrm>
            <a:off x="10439400" y="1901682"/>
            <a:ext cx="1629991" cy="114158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8" name="Left Arrow Callout 7">
            <a:extLst>
              <a:ext uri="{FF2B5EF4-FFF2-40B4-BE49-F238E27FC236}">
                <a16:creationId xmlns:a16="http://schemas.microsoft.com/office/drawing/2014/main" id="{F92F4606-D151-A14A-9AEF-EFC004AC6242}"/>
              </a:ext>
            </a:extLst>
          </p:cNvPr>
          <p:cNvSpPr/>
          <p:nvPr/>
        </p:nvSpPr>
        <p:spPr>
          <a:xfrm>
            <a:off x="10286999" y="4572000"/>
            <a:ext cx="1629991"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9" name="Left Arrow Callout 8">
            <a:extLst>
              <a:ext uri="{FF2B5EF4-FFF2-40B4-BE49-F238E27FC236}">
                <a16:creationId xmlns:a16="http://schemas.microsoft.com/office/drawing/2014/main" id="{5B2C8018-730E-294F-980F-8F4A4829D183}"/>
              </a:ext>
            </a:extLst>
          </p:cNvPr>
          <p:cNvSpPr/>
          <p:nvPr/>
        </p:nvSpPr>
        <p:spPr>
          <a:xfrm>
            <a:off x="10317231" y="3352800"/>
            <a:ext cx="1569528"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Do </a:t>
            </a:r>
            <a:br>
              <a:rPr lang="en-US" sz="1800" dirty="0"/>
            </a:br>
            <a:r>
              <a:rPr lang="en-US" sz="1800" dirty="0"/>
              <a:t>Nothing</a:t>
            </a:r>
          </a:p>
        </p:txBody>
      </p:sp>
      <p:pic>
        <p:nvPicPr>
          <p:cNvPr id="5" name="Picture 4" descr="Chart&#10;&#10;Description automatically generated">
            <a:extLst>
              <a:ext uri="{FF2B5EF4-FFF2-40B4-BE49-F238E27FC236}">
                <a16:creationId xmlns:a16="http://schemas.microsoft.com/office/drawing/2014/main" id="{E32760FD-D06B-C844-9CFE-4FE2FE05BB7F}"/>
              </a:ext>
            </a:extLst>
          </p:cNvPr>
          <p:cNvPicPr>
            <a:picLocks noChangeAspect="1"/>
          </p:cNvPicPr>
          <p:nvPr/>
        </p:nvPicPr>
        <p:blipFill>
          <a:blip r:embed="rId3"/>
          <a:stretch>
            <a:fillRect/>
          </a:stretch>
        </p:blipFill>
        <p:spPr>
          <a:xfrm>
            <a:off x="543628" y="1536700"/>
            <a:ext cx="9730672" cy="4406900"/>
          </a:xfrm>
          <a:prstGeom prst="rect">
            <a:avLst/>
          </a:prstGeom>
        </p:spPr>
      </p:pic>
    </p:spTree>
    <p:extLst>
      <p:ext uri="{BB962C8B-B14F-4D97-AF65-F5344CB8AC3E}">
        <p14:creationId xmlns:p14="http://schemas.microsoft.com/office/powerpoint/2010/main" val="1814617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 Falling</a:t>
            </a:r>
            <a:br>
              <a:rPr lang="en-US" sz="2800" b="1" dirty="0"/>
            </a:br>
            <a:r>
              <a:rPr lang="en-US" sz="2400" dirty="0">
                <a:solidFill>
                  <a:srgbClr val="00A64B"/>
                </a:solidFill>
              </a:rPr>
              <a:t> 214,000 – and falling</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dirty="0"/>
          </a:p>
        </p:txBody>
      </p:sp>
      <p:pic>
        <p:nvPicPr>
          <p:cNvPr id="5" name="Picture 4" descr="Chart&#10;&#10;Description automatically generated">
            <a:extLst>
              <a:ext uri="{FF2B5EF4-FFF2-40B4-BE49-F238E27FC236}">
                <a16:creationId xmlns:a16="http://schemas.microsoft.com/office/drawing/2014/main" id="{F898D357-660A-1E4D-998B-AE6A54F18F0C}"/>
              </a:ext>
            </a:extLst>
          </p:cNvPr>
          <p:cNvPicPr>
            <a:picLocks noChangeAspect="1"/>
          </p:cNvPicPr>
          <p:nvPr/>
        </p:nvPicPr>
        <p:blipFill>
          <a:blip r:embed="rId2"/>
          <a:stretch>
            <a:fillRect/>
          </a:stretch>
        </p:blipFill>
        <p:spPr>
          <a:xfrm>
            <a:off x="1110011" y="1557165"/>
            <a:ext cx="9971978" cy="5026198"/>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ombstone in a grassy area&#10;&#10;Description automatically generated with low confidence">
            <a:extLst>
              <a:ext uri="{FF2B5EF4-FFF2-40B4-BE49-F238E27FC236}">
                <a16:creationId xmlns:a16="http://schemas.microsoft.com/office/drawing/2014/main" id="{E02EC631-DDD8-3243-BB49-520470B01F79}"/>
              </a:ext>
            </a:extLst>
          </p:cNvPr>
          <p:cNvPicPr>
            <a:picLocks noChangeAspect="1"/>
          </p:cNvPicPr>
          <p:nvPr/>
        </p:nvPicPr>
        <p:blipFill>
          <a:blip r:embed="rId2"/>
          <a:stretch>
            <a:fillRect/>
          </a:stretch>
        </p:blipFill>
        <p:spPr>
          <a:xfrm>
            <a:off x="3520901" y="76200"/>
            <a:ext cx="5150197" cy="6858000"/>
          </a:xfrm>
          <a:prstGeom prst="rect">
            <a:avLst/>
          </a:prstGeom>
        </p:spPr>
      </p:pic>
    </p:spTree>
    <p:extLst>
      <p:ext uri="{BB962C8B-B14F-4D97-AF65-F5344CB8AC3E}">
        <p14:creationId xmlns:p14="http://schemas.microsoft.com/office/powerpoint/2010/main" val="4121125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152400"/>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b="1" dirty="0">
                <a:solidFill>
                  <a:schemeClr val="dk1"/>
                </a:solidFill>
                <a:latin typeface="Calibri"/>
                <a:ea typeface="Calibri"/>
                <a:cs typeface="Calibri"/>
                <a:sym typeface="Calibri"/>
              </a:rPr>
              <a:t>Stocks – Rebound</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609600" y="801414"/>
            <a:ext cx="10744200" cy="5486400"/>
          </a:xfrm>
          <a:prstGeom prst="rect">
            <a:avLst/>
          </a:prstGeom>
          <a:noFill/>
          <a:ln>
            <a:noFill/>
          </a:ln>
        </p:spPr>
        <p:txBody>
          <a:bodyPr lIns="91425" tIns="45700" rIns="91425" bIns="45700" anchor="t" anchorCtr="0">
            <a:noAutofit/>
          </a:bodyPr>
          <a:lstStyle/>
          <a:p>
            <a:pPr marL="0" indent="0">
              <a:spcBef>
                <a:spcPts val="0"/>
              </a:spcBef>
              <a:buSzPct val="25000"/>
              <a:buNone/>
            </a:pPr>
            <a:br>
              <a:rPr lang="en-US" sz="1800" dirty="0">
                <a:solidFill>
                  <a:srgbClr val="FF0000"/>
                </a:solidFill>
              </a:rPr>
            </a:br>
            <a:br>
              <a:rPr lang="en-US" sz="1800" dirty="0">
                <a:solidFill>
                  <a:srgbClr val="FF0000"/>
                </a:solidFill>
              </a:rPr>
            </a:br>
            <a:r>
              <a:rPr lang="en-US" sz="1800" dirty="0">
                <a:solidFill>
                  <a:schemeClr val="tx1"/>
                </a:solidFill>
              </a:rPr>
              <a:t>*</a:t>
            </a:r>
            <a:r>
              <a:rPr lang="en-US" sz="1800" i="1" dirty="0"/>
              <a:t>The Market Only Sees the Ukraine Right Now</a:t>
            </a:r>
            <a:r>
              <a:rPr lang="en-US" sz="1800" dirty="0"/>
              <a:t>, fundamentals are irrelevant</a:t>
            </a:r>
            <a:br>
              <a:rPr lang="en-US" sz="1800" dirty="0"/>
            </a:br>
            <a:br>
              <a:rPr lang="en-US" sz="1800" dirty="0"/>
            </a:br>
            <a:r>
              <a:rPr lang="en-US" sz="1800" dirty="0"/>
              <a:t>*short covering rally prompts a massive one-week rally focusing on the highest quality stocks, like (NVDA), (MSFT), (GOOGL), and (TSLA). These will lead the next bull market and are now in strong </a:t>
            </a:r>
            <a:r>
              <a:rPr lang="en-US" sz="1800" b="1" dirty="0"/>
              <a:t>Buy on Dips Territory</a:t>
            </a:r>
            <a:br>
              <a:rPr lang="en-US" sz="1800" b="1" dirty="0"/>
            </a:br>
            <a:br>
              <a:rPr lang="en-US" sz="1800" b="1" dirty="0"/>
            </a:br>
            <a:r>
              <a:rPr lang="en-US" sz="1800" dirty="0"/>
              <a:t>*</a:t>
            </a:r>
            <a:r>
              <a:rPr lang="en-US" sz="1800" b="1" dirty="0"/>
              <a:t>Banks</a:t>
            </a:r>
            <a:r>
              <a:rPr lang="en-US" sz="1800" dirty="0"/>
              <a:t> also in strong Buy on Dips Territory</a:t>
            </a:r>
            <a:br>
              <a:rPr lang="en-US" sz="1800" dirty="0">
                <a:solidFill>
                  <a:schemeClr val="tx1"/>
                </a:solidFill>
              </a:rPr>
            </a:br>
            <a:br>
              <a:rPr lang="en-US" sz="1800" dirty="0">
                <a:solidFill>
                  <a:schemeClr val="tx1"/>
                </a:solidFill>
              </a:rPr>
            </a:br>
            <a:r>
              <a:rPr lang="en-US" sz="1800" dirty="0">
                <a:solidFill>
                  <a:schemeClr val="tx1"/>
                </a:solidFill>
              </a:rPr>
              <a:t>*</a:t>
            </a:r>
            <a:r>
              <a:rPr lang="en-US" sz="1800" i="1" dirty="0"/>
              <a:t>Russia has $350 Billion of US stock for Sale at Market</a:t>
            </a:r>
            <a:br>
              <a:rPr lang="en-US" sz="1800" dirty="0">
                <a:solidFill>
                  <a:srgbClr val="FF0000"/>
                </a:solidFill>
              </a:rPr>
            </a:br>
            <a:br>
              <a:rPr lang="en-US" sz="1800" dirty="0">
                <a:solidFill>
                  <a:srgbClr val="FF0000"/>
                </a:solidFill>
              </a:rPr>
            </a:br>
            <a:r>
              <a:rPr lang="en-US" sz="1800" dirty="0">
                <a:solidFill>
                  <a:schemeClr val="tx1"/>
                </a:solidFill>
              </a:rPr>
              <a:t>*</a:t>
            </a:r>
            <a:r>
              <a:rPr lang="en-US" sz="1800" b="1" i="1" dirty="0"/>
              <a:t>China Crashes</a:t>
            </a:r>
            <a:r>
              <a:rPr lang="en-US" sz="1800" dirty="0"/>
              <a:t>, on fears they may get dragged into the Ukraine war by Russia. </a:t>
            </a:r>
            <a:br>
              <a:rPr lang="en-US" sz="1800" dirty="0">
                <a:solidFill>
                  <a:srgbClr val="FF0000"/>
                </a:solidFill>
              </a:rPr>
            </a:br>
            <a:br>
              <a:rPr lang="en-US" sz="1800" i="1" dirty="0">
                <a:solidFill>
                  <a:srgbClr val="FF0000"/>
                </a:solidFill>
              </a:rPr>
            </a:br>
            <a:br>
              <a:rPr lang="en-US" sz="1800" i="1" dirty="0">
                <a:solidFill>
                  <a:srgbClr val="FF0000"/>
                </a:solidFill>
              </a:rPr>
            </a:br>
            <a:r>
              <a:rPr lang="en-US" sz="1800" i="1" dirty="0">
                <a:solidFill>
                  <a:schemeClr val="tx1"/>
                </a:solidFill>
              </a:rPr>
              <a:t>*</a:t>
            </a:r>
            <a:r>
              <a:rPr lang="en-US" sz="1800" i="1" dirty="0"/>
              <a:t>The War is Roiling the EV Market</a:t>
            </a:r>
            <a:r>
              <a:rPr lang="en-US" sz="1800" dirty="0"/>
              <a:t>, as high energy prices send demand rocketing,</a:t>
            </a:r>
            <a:br>
              <a:rPr lang="en-US" sz="1800" dirty="0"/>
            </a:br>
            <a:r>
              <a:rPr lang="en-US" sz="1800" dirty="0"/>
              <a:t>but materials like nickel, aluminum, and lithium through the roof </a:t>
            </a:r>
            <a:br>
              <a:rPr lang="en-US" sz="1800" b="1" i="1" dirty="0"/>
            </a:br>
            <a:br>
              <a:rPr lang="en-US" sz="1800" b="1" i="1" dirty="0"/>
            </a:br>
            <a:r>
              <a:rPr lang="en-US" sz="1800" b="1" i="1" dirty="0"/>
              <a:t>*Look for terrible H1 and strong H2 scenario to continue</a:t>
            </a:r>
            <a:br>
              <a:rPr lang="en-US" sz="18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latin typeface="Calibri" panose="020F0502020204030204" pitchFamily="34" charset="0"/>
                <a:cs typeface="Calibri" panose="020F0502020204030204" pitchFamily="34" charset="0"/>
              </a:rPr>
            </a:br>
            <a:br>
              <a:rPr lang="en-US" sz="20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9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a:sym typeface="Calibri"/>
              </a:rPr>
            </a:br>
            <a:br>
              <a:rPr lang="en-US" sz="18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rPr>
            </a:br>
            <a:br>
              <a:rPr lang="en-US" sz="1800" dirty="0"/>
            </a:br>
            <a:br>
              <a:rPr lang="en-US" sz="1800" dirty="0"/>
            </a:br>
            <a:br>
              <a:rPr lang="en-US" sz="2000" dirty="0"/>
            </a:br>
            <a:br>
              <a:rPr lang="en-US" dirty="0"/>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EEABBC1-648A-9F4B-9774-37ED3E558983}"/>
              </a:ext>
            </a:extLst>
          </p:cNvPr>
          <p:cNvPicPr>
            <a:picLocks noChangeAspect="1"/>
          </p:cNvPicPr>
          <p:nvPr/>
        </p:nvPicPr>
        <p:blipFill>
          <a:blip r:embed="rId3"/>
          <a:stretch>
            <a:fillRect/>
          </a:stretch>
        </p:blipFill>
        <p:spPr>
          <a:xfrm>
            <a:off x="8839200" y="4646118"/>
            <a:ext cx="3048000" cy="2032000"/>
          </a:xfrm>
          <a:prstGeom prst="rect">
            <a:avLst/>
          </a:prstGeom>
        </p:spPr>
      </p:pic>
    </p:spTree>
    <p:extLst>
      <p:ext uri="{BB962C8B-B14F-4D97-AF65-F5344CB8AC3E}">
        <p14:creationId xmlns:p14="http://schemas.microsoft.com/office/powerpoint/2010/main" val="378136076"/>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91440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 – Year End Melt Up!</a:t>
            </a:r>
            <a:br>
              <a:rPr lang="en-US" sz="16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long 2/$465-$475 bear put spread, long 3/$470-$480 bear put spread</a:t>
            </a:r>
            <a:r>
              <a:rPr lang="en-US" sz="1800" dirty="0">
                <a:solidFill>
                  <a:srgbClr val="00A64B"/>
                </a:solidFill>
                <a:latin typeface="Calibri"/>
                <a:ea typeface="Calibri"/>
                <a:cs typeface="Calibri"/>
                <a:sym typeface="Calibri"/>
              </a:rPr>
              <a:t> </a:t>
            </a:r>
            <a:br>
              <a:rPr lang="en-US" sz="24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2/$410-$420 bull call spread, </a:t>
            </a:r>
            <a:br>
              <a:rPr lang="en-US" sz="2400" dirty="0">
                <a:solidFill>
                  <a:schemeClr val="dk1"/>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long 2/$480-$500 bear put spread, Took profits on long 10/$410-$420 bull call spread</a:t>
            </a: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9182100" y="4349567"/>
            <a:ext cx="2362200" cy="13592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 </a:t>
            </a:r>
            <a:br>
              <a:rPr lang="en-US" sz="2000" dirty="0"/>
            </a:br>
            <a:r>
              <a:rPr lang="en-US" sz="2000" dirty="0"/>
              <a:t>410</a:t>
            </a:r>
            <a:br>
              <a:rPr lang="en-US" sz="2000" dirty="0"/>
            </a:br>
            <a:r>
              <a:rPr lang="en-US" sz="2000" dirty="0"/>
              <a:t>Down</a:t>
            </a:r>
            <a:br>
              <a:rPr lang="en-US" sz="2000" dirty="0"/>
            </a:br>
            <a:r>
              <a:rPr lang="en-US" sz="2000" dirty="0"/>
              <a:t>-17%</a:t>
            </a:r>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a:stretch>
            <a:fillRect/>
          </a:stretch>
        </p:blipFill>
        <p:spPr>
          <a:xfrm>
            <a:off x="10384572" y="831230"/>
            <a:ext cx="1674141" cy="1674141"/>
          </a:xfrm>
          <a:prstGeom prst="rect">
            <a:avLst/>
          </a:prstGeom>
        </p:spPr>
      </p:pic>
      <p:cxnSp>
        <p:nvCxnSpPr>
          <p:cNvPr id="11" name="Straight Arrow Connector 10">
            <a:extLst>
              <a:ext uri="{FF2B5EF4-FFF2-40B4-BE49-F238E27FC236}">
                <a16:creationId xmlns:a16="http://schemas.microsoft.com/office/drawing/2014/main" id="{2F2CF00B-762A-3740-81DD-1EF6348656CB}"/>
              </a:ext>
            </a:extLst>
          </p:cNvPr>
          <p:cNvCxnSpPr>
            <a:cxnSpLocks/>
          </p:cNvCxnSpPr>
          <p:nvPr/>
        </p:nvCxnSpPr>
        <p:spPr>
          <a:xfrm flipV="1">
            <a:off x="7644251" y="3935452"/>
            <a:ext cx="1305196" cy="116994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Chart&#10;&#10;Description automatically generated">
            <a:extLst>
              <a:ext uri="{FF2B5EF4-FFF2-40B4-BE49-F238E27FC236}">
                <a16:creationId xmlns:a16="http://schemas.microsoft.com/office/drawing/2014/main" id="{C315C4A9-1FA5-F14E-B8EC-0B04C8BB0947}"/>
              </a:ext>
            </a:extLst>
          </p:cNvPr>
          <p:cNvPicPr>
            <a:picLocks noChangeAspect="1"/>
          </p:cNvPicPr>
          <p:nvPr/>
        </p:nvPicPr>
        <p:blipFill>
          <a:blip r:embed="rId4"/>
          <a:stretch>
            <a:fillRect/>
          </a:stretch>
        </p:blipFill>
        <p:spPr>
          <a:xfrm>
            <a:off x="334228" y="1615183"/>
            <a:ext cx="6197600" cy="4692469"/>
          </a:xfrm>
          <a:prstGeom prst="rect">
            <a:avLst/>
          </a:prstGeom>
        </p:spPr>
      </p:pic>
      <p:cxnSp>
        <p:nvCxnSpPr>
          <p:cNvPr id="10" name="Straight Arrow Connector 9">
            <a:extLst>
              <a:ext uri="{FF2B5EF4-FFF2-40B4-BE49-F238E27FC236}">
                <a16:creationId xmlns:a16="http://schemas.microsoft.com/office/drawing/2014/main" id="{655D9B87-0E6B-6043-A3DE-AAEF9A4A2C30}"/>
              </a:ext>
            </a:extLst>
          </p:cNvPr>
          <p:cNvCxnSpPr>
            <a:cxnSpLocks/>
          </p:cNvCxnSpPr>
          <p:nvPr/>
        </p:nvCxnSpPr>
        <p:spPr>
          <a:xfrm>
            <a:off x="1905000" y="5105400"/>
            <a:ext cx="702979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2E56D6-FBAE-9E47-970D-3EAD4053AAF3}"/>
              </a:ext>
            </a:extLst>
          </p:cNvPr>
          <p:cNvCxnSpPr>
            <a:cxnSpLocks/>
          </p:cNvCxnSpPr>
          <p:nvPr/>
        </p:nvCxnSpPr>
        <p:spPr>
          <a:xfrm>
            <a:off x="6248400" y="3657600"/>
            <a:ext cx="1462797" cy="14478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647643"/>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396F-CBC1-CB40-A0B4-52B4CE10B5D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44F68F0-3864-D44A-AEA0-EE66758A257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240A403F-A94B-C940-A6CF-B42DD4A6386F}"/>
              </a:ext>
            </a:extLst>
          </p:cNvPr>
          <p:cNvPicPr>
            <a:picLocks noChangeAspect="1"/>
          </p:cNvPicPr>
          <p:nvPr/>
        </p:nvPicPr>
        <p:blipFill>
          <a:blip r:embed="rId2"/>
          <a:stretch>
            <a:fillRect/>
          </a:stretch>
        </p:blipFill>
        <p:spPr>
          <a:xfrm>
            <a:off x="8455" y="0"/>
            <a:ext cx="12175090" cy="6858000"/>
          </a:xfrm>
          <a:prstGeom prst="rect">
            <a:avLst/>
          </a:prstGeom>
        </p:spPr>
      </p:pic>
    </p:spTree>
    <p:extLst>
      <p:ext uri="{BB962C8B-B14F-4D97-AF65-F5344CB8AC3E}">
        <p14:creationId xmlns:p14="http://schemas.microsoft.com/office/powerpoint/2010/main" val="1533576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ProShares Ultra Short S&amp;P 500 (SDS)-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 great hedge for long stocks and bonds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long 2X position has a hedge against longs and bond shorts</a:t>
            </a: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E688F3B-13D6-D64A-8C8E-7C32D84AF1AB}"/>
              </a:ext>
            </a:extLst>
          </p:cNvPr>
          <p:cNvPicPr>
            <a:picLocks noChangeAspect="1"/>
          </p:cNvPicPr>
          <p:nvPr/>
        </p:nvPicPr>
        <p:blipFill>
          <a:blip r:embed="rId3"/>
          <a:stretch>
            <a:fillRect/>
          </a:stretch>
        </p:blipFill>
        <p:spPr>
          <a:xfrm>
            <a:off x="2844800" y="1600200"/>
            <a:ext cx="6502400" cy="4923246"/>
          </a:xfrm>
          <a:prstGeom prst="rect">
            <a:avLst/>
          </a:prstGeom>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 Dying a Slow Death</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classic summer market</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2C66F64-0E41-B44F-AF0C-050C1C072ED1}"/>
              </a:ext>
            </a:extLst>
          </p:cNvPr>
          <p:cNvPicPr>
            <a:picLocks noChangeAspect="1"/>
          </p:cNvPicPr>
          <p:nvPr/>
        </p:nvPicPr>
        <p:blipFill>
          <a:blip r:embed="rId3"/>
          <a:stretch>
            <a:fillRect/>
          </a:stretch>
        </p:blipFill>
        <p:spPr>
          <a:xfrm>
            <a:off x="2438400" y="1447800"/>
            <a:ext cx="6654800" cy="5038634"/>
          </a:xfrm>
          <a:prstGeom prst="rect">
            <a:avLst/>
          </a:prstGeom>
        </p:spPr>
      </p:pic>
    </p:spTree>
    <p:extLst>
      <p:ext uri="{BB962C8B-B14F-4D97-AF65-F5344CB8AC3E}">
        <p14:creationId xmlns:p14="http://schemas.microsoft.com/office/powerpoint/2010/main" val="1042920207"/>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13716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(VXX)-</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A6A045A-B239-7549-B38B-046D4042E12E}"/>
              </a:ext>
            </a:extLst>
          </p:cNvPr>
          <p:cNvPicPr>
            <a:picLocks noChangeAspect="1"/>
          </p:cNvPicPr>
          <p:nvPr/>
        </p:nvPicPr>
        <p:blipFill>
          <a:blip r:embed="rId3"/>
          <a:stretch>
            <a:fillRect/>
          </a:stretch>
        </p:blipFill>
        <p:spPr>
          <a:xfrm>
            <a:off x="2362200" y="1371600"/>
            <a:ext cx="6654800" cy="5038634"/>
          </a:xfrm>
          <a:prstGeom prst="rect">
            <a:avLst/>
          </a:prstGeom>
        </p:spPr>
      </p:pic>
    </p:spTree>
    <p:extLst>
      <p:ext uri="{BB962C8B-B14F-4D97-AF65-F5344CB8AC3E}">
        <p14:creationId xmlns:p14="http://schemas.microsoft.com/office/powerpoint/2010/main" val="202170875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a:t>
            </a: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D1E92A2-1837-E244-8F9A-6C31CF4C1C84}"/>
              </a:ext>
            </a:extLst>
          </p:cNvPr>
          <p:cNvPicPr>
            <a:picLocks noChangeAspect="1"/>
          </p:cNvPicPr>
          <p:nvPr/>
        </p:nvPicPr>
        <p:blipFill>
          <a:blip r:embed="rId3"/>
          <a:stretch>
            <a:fillRect/>
          </a:stretch>
        </p:blipFill>
        <p:spPr>
          <a:xfrm>
            <a:off x="2362200" y="1219200"/>
            <a:ext cx="6886275" cy="5213894"/>
          </a:xfrm>
          <a:prstGeom prst="rect">
            <a:avLst/>
          </a:prstGeom>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133600" y="457200"/>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(IWM)-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solidFill>
                  <a:schemeClr val="tx1"/>
                </a:solidFill>
                <a:latin typeface="Calibri"/>
                <a:ea typeface="Calibri"/>
                <a:cs typeface="Calibri"/>
                <a:sym typeface="Calibri"/>
              </a:rPr>
            </a:br>
            <a:endParaRPr lang="en-US" sz="1800" dirty="0">
              <a:solidFill>
                <a:srgbClr val="00B05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0A908A8-BEA7-EE41-9431-1ECFCC611BA2}"/>
              </a:ext>
            </a:extLst>
          </p:cNvPr>
          <p:cNvPicPr>
            <a:picLocks noChangeAspect="1"/>
          </p:cNvPicPr>
          <p:nvPr/>
        </p:nvPicPr>
        <p:blipFill>
          <a:blip r:embed="rId3"/>
          <a:stretch>
            <a:fillRect/>
          </a:stretch>
        </p:blipFill>
        <p:spPr>
          <a:xfrm>
            <a:off x="2438400" y="1524000"/>
            <a:ext cx="6731000" cy="5096329"/>
          </a:xfrm>
          <a:prstGeom prst="rect">
            <a:avLst/>
          </a:prstGeom>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(QQQ) –</a:t>
            </a:r>
            <a:br>
              <a:rPr lang="en-US" sz="2400" dirty="0"/>
            </a:br>
            <a:r>
              <a:rPr lang="en-US" sz="1800" dirty="0">
                <a:solidFill>
                  <a:srgbClr val="00A64B"/>
                </a:solidFill>
              </a:rPr>
              <a:t> long (QQQ) 4/$330-$335 put spread </a:t>
            </a:r>
            <a:br>
              <a:rPr lang="en-US" sz="1800" dirty="0">
                <a:solidFill>
                  <a:srgbClr val="00A64B"/>
                </a:solidFill>
              </a:rPr>
            </a:br>
            <a:r>
              <a:rPr lang="en-US" sz="1800" dirty="0">
                <a:solidFill>
                  <a:srgbClr val="00A64B"/>
                </a:solidFill>
              </a:rPr>
              <a:t>took profits on long (QQQ) 3/$340-$345 put spread </a:t>
            </a:r>
            <a:br>
              <a:rPr lang="en-US" sz="1800" dirty="0"/>
            </a:br>
            <a:r>
              <a:rPr lang="en-US" sz="1800" dirty="0">
                <a:solidFill>
                  <a:srgbClr val="00A64B"/>
                </a:solidFill>
              </a:rPr>
              <a:t>covered long (QQQ) $325-$330 put spread </a:t>
            </a:r>
          </a:p>
        </p:txBody>
      </p:sp>
      <p:pic>
        <p:nvPicPr>
          <p:cNvPr id="3" name="Picture 2">
            <a:extLst>
              <a:ext uri="{FF2B5EF4-FFF2-40B4-BE49-F238E27FC236}">
                <a16:creationId xmlns:a16="http://schemas.microsoft.com/office/drawing/2014/main" id="{7E604EB9-62D3-AC4D-A97B-BE751489DA3C}"/>
              </a:ext>
            </a:extLst>
          </p:cNvPr>
          <p:cNvPicPr>
            <a:picLocks noChangeAspect="1"/>
          </p:cNvPicPr>
          <p:nvPr/>
        </p:nvPicPr>
        <p:blipFill>
          <a:blip r:embed="rId3"/>
          <a:stretch>
            <a:fillRect/>
          </a:stretch>
        </p:blipFill>
        <p:spPr>
          <a:xfrm>
            <a:off x="2819400" y="1905000"/>
            <a:ext cx="5969000" cy="4519386"/>
          </a:xfrm>
          <a:prstGeom prst="rect">
            <a:avLst/>
          </a:prstGeom>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01E2-E500-C647-8217-9D717520400A}"/>
              </a:ext>
            </a:extLst>
          </p:cNvPr>
          <p:cNvSpPr>
            <a:spLocks noGrp="1"/>
          </p:cNvSpPr>
          <p:nvPr>
            <p:ph type="title"/>
          </p:nvPr>
        </p:nvSpPr>
        <p:spPr/>
        <p:txBody>
          <a:bodyPr/>
          <a:lstStyle/>
          <a:p>
            <a:r>
              <a:rPr lang="en-US" sz="2800" b="1" dirty="0"/>
              <a:t>The Barbell Portfolio</a:t>
            </a:r>
          </a:p>
        </p:txBody>
      </p:sp>
      <p:sp>
        <p:nvSpPr>
          <p:cNvPr id="3" name="Text Placeholder 2">
            <a:extLst>
              <a:ext uri="{FF2B5EF4-FFF2-40B4-BE49-F238E27FC236}">
                <a16:creationId xmlns:a16="http://schemas.microsoft.com/office/drawing/2014/main" id="{4A397F95-6A2A-2C49-81F9-08842108DEB5}"/>
              </a:ext>
            </a:extLst>
          </p:cNvPr>
          <p:cNvSpPr>
            <a:spLocks noGrp="1"/>
          </p:cNvSpPr>
          <p:nvPr>
            <p:ph type="body" idx="1"/>
          </p:nvPr>
        </p:nvSpPr>
        <p:spPr/>
        <p:txBody>
          <a:bodyPr/>
          <a:lstStyle/>
          <a:p>
            <a:pPr marL="203200" indent="0">
              <a:buNone/>
            </a:pPr>
            <a:r>
              <a:rPr lang="en-US" sz="2800" b="1" dirty="0"/>
              <a:t>*50% Big Tech</a:t>
            </a:r>
            <a:r>
              <a:rPr lang="en-US" b="1" i="1" dirty="0"/>
              <a:t> </a:t>
            </a:r>
            <a:r>
              <a:rPr lang="en-US" sz="2000" b="1" i="1" dirty="0"/>
              <a:t>- 2% of US Employment but 27% of Market Cap and 38% of Profits</a:t>
            </a:r>
            <a:br>
              <a:rPr lang="en-US" sz="2800" b="1" dirty="0"/>
            </a:br>
            <a:br>
              <a:rPr lang="en-US" sz="2800" b="1" dirty="0"/>
            </a:br>
            <a:r>
              <a:rPr lang="en-US" sz="2800" b="1" dirty="0"/>
              <a:t>50% Domestic Recovery, including:</a:t>
            </a:r>
            <a:br>
              <a:rPr lang="en-US" sz="2400" dirty="0"/>
            </a:br>
            <a:br>
              <a:rPr lang="en-US" sz="2400" dirty="0"/>
            </a:br>
            <a:r>
              <a:rPr lang="en-US" sz="2400" dirty="0"/>
              <a:t>Railroads</a:t>
            </a:r>
            <a:br>
              <a:rPr lang="en-US" sz="2400" dirty="0"/>
            </a:br>
            <a:r>
              <a:rPr lang="en-US" sz="2400" dirty="0"/>
              <a:t>Couriers</a:t>
            </a:r>
            <a:br>
              <a:rPr lang="en-US" sz="2400" dirty="0"/>
            </a:br>
            <a:r>
              <a:rPr lang="en-US" sz="2400" dirty="0"/>
              <a:t>Banks</a:t>
            </a:r>
            <a:br>
              <a:rPr lang="en-US" sz="2400" dirty="0"/>
            </a:br>
            <a:r>
              <a:rPr lang="en-US" sz="2400" dirty="0"/>
              <a:t>Construction</a:t>
            </a:r>
            <a:br>
              <a:rPr lang="en-US" sz="2400" dirty="0"/>
            </a:br>
            <a:r>
              <a:rPr lang="en-US" sz="2400" dirty="0"/>
              <a:t>Credit Cards</a:t>
            </a:r>
            <a:br>
              <a:rPr lang="en-US" sz="2400" dirty="0"/>
            </a:br>
            <a:r>
              <a:rPr lang="en-US" sz="2400" dirty="0"/>
              <a:t>Event organizers</a:t>
            </a:r>
            <a:br>
              <a:rPr lang="en-US" sz="2400" dirty="0"/>
            </a:br>
            <a:r>
              <a:rPr lang="en-US" sz="2400" dirty="0"/>
              <a:t>Ticket sales</a:t>
            </a:r>
            <a:br>
              <a:rPr lang="en-US" sz="2400" dirty="0"/>
            </a:br>
            <a:r>
              <a:rPr lang="en-US" sz="2400" dirty="0"/>
              <a:t>Retailers</a:t>
            </a:r>
          </a:p>
        </p:txBody>
      </p:sp>
      <p:pic>
        <p:nvPicPr>
          <p:cNvPr id="4" name="Picture 3">
            <a:extLst>
              <a:ext uri="{FF2B5EF4-FFF2-40B4-BE49-F238E27FC236}">
                <a16:creationId xmlns:a16="http://schemas.microsoft.com/office/drawing/2014/main" id="{B1AE1447-DE61-044F-A510-5A94A4298A23}"/>
              </a:ext>
            </a:extLst>
          </p:cNvPr>
          <p:cNvPicPr>
            <a:picLocks noChangeAspect="1"/>
          </p:cNvPicPr>
          <p:nvPr/>
        </p:nvPicPr>
        <p:blipFill>
          <a:blip r:embed="rId2"/>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4154688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66800" y="152400"/>
            <a:ext cx="105918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2/$340-$350 bear put spread</a:t>
            </a:r>
            <a:br>
              <a:rPr lang="en-US" sz="1800" dirty="0">
                <a:solidFill>
                  <a:srgbClr val="FF000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12/$220-$230 call spread</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12/$170-$180 call spread </a:t>
            </a:r>
            <a:br>
              <a:rPr lang="en-US" sz="1800" dirty="0">
                <a:solidFill>
                  <a:srgbClr val="00A64B"/>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F888246-D0D4-654D-9987-C4EDC50D397E}"/>
              </a:ext>
            </a:extLst>
          </p:cNvPr>
          <p:cNvPicPr>
            <a:picLocks noChangeAspect="1"/>
          </p:cNvPicPr>
          <p:nvPr/>
        </p:nvPicPr>
        <p:blipFill>
          <a:blip r:embed="rId3"/>
          <a:stretch>
            <a:fillRect/>
          </a:stretch>
        </p:blipFill>
        <p:spPr>
          <a:xfrm>
            <a:off x="3018048" y="1905000"/>
            <a:ext cx="6155904" cy="4660899"/>
          </a:xfrm>
          <a:prstGeom prst="rect">
            <a:avLst/>
          </a:prstGeom>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381000"/>
            <a:ext cx="82296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Facebook (FB)- Changes Name to “Meta”</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9/$290-$300 vertical bear put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DEAAB74-86EF-E441-AFD6-8AF51854FE47}"/>
              </a:ext>
            </a:extLst>
          </p:cNvPr>
          <p:cNvPicPr>
            <a:picLocks noChangeAspect="1"/>
          </p:cNvPicPr>
          <p:nvPr/>
        </p:nvPicPr>
        <p:blipFill>
          <a:blip r:embed="rId3"/>
          <a:stretch>
            <a:fillRect/>
          </a:stretch>
        </p:blipFill>
        <p:spPr>
          <a:xfrm>
            <a:off x="2895600" y="1736632"/>
            <a:ext cx="6197600" cy="4692469"/>
          </a:xfrm>
          <a:prstGeom prst="rect">
            <a:avLst/>
          </a:prstGeom>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Apple (AAPL)-</a:t>
            </a:r>
            <a:br>
              <a:rPr lang="en-US" sz="1800" dirty="0"/>
            </a:br>
            <a:r>
              <a:rPr lang="en-US" sz="1800" dirty="0"/>
              <a:t>Launches new low-end $429 5G iPhone SE</a:t>
            </a:r>
            <a:r>
              <a:rPr lang="en-US" dirty="0"/>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rPr>
              <a:t>long 2/$180-$190 put spread</a:t>
            </a:r>
            <a:br>
              <a:rPr lang="en-US" sz="2400" dirty="0">
                <a:solidFill>
                  <a:schemeClr val="dk1"/>
                </a:solidFill>
                <a:latin typeface="Calibri"/>
                <a:ea typeface="Calibri"/>
                <a:cs typeface="Calibri"/>
                <a:sym typeface="Calibri"/>
              </a:rPr>
            </a:br>
            <a:br>
              <a:rPr lang="en-US" sz="1800" dirty="0"/>
            </a:br>
            <a:br>
              <a:rPr lang="en-US" sz="1800" dirty="0"/>
            </a:br>
            <a:br>
              <a:rPr lang="en-US" sz="2000" dirty="0">
                <a:solidFill>
                  <a:schemeClr val="dk1"/>
                </a:solidFill>
                <a:latin typeface="Calibri"/>
                <a:ea typeface="Calibri"/>
                <a:cs typeface="Calibri"/>
                <a:sym typeface="Calibri"/>
              </a:rPr>
            </a:br>
            <a:br>
              <a:rPr lang="en-US" sz="1800" dirty="0">
                <a:solidFill>
                  <a:srgbClr val="00B050"/>
                </a:solidFill>
                <a:latin typeface="Calibri" panose="020F0502020204030204" pitchFamily="34" charset="0"/>
                <a:ea typeface="Calibri"/>
                <a:cs typeface="Calibri" panose="020F0502020204030204" pitchFamily="34" charset="0"/>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FE9634D-93E1-0C46-B288-AEC419DC2F7C}"/>
              </a:ext>
            </a:extLst>
          </p:cNvPr>
          <p:cNvPicPr>
            <a:picLocks noChangeAspect="1"/>
          </p:cNvPicPr>
          <p:nvPr/>
        </p:nvPicPr>
        <p:blipFill>
          <a:blip r:embed="rId3"/>
          <a:stretch>
            <a:fillRect/>
          </a:stretch>
        </p:blipFill>
        <p:spPr>
          <a:xfrm>
            <a:off x="3302000" y="1905000"/>
            <a:ext cx="5588000" cy="4230914"/>
          </a:xfrm>
          <a:prstGeom prst="rect">
            <a:avLst/>
          </a:prstGeom>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grass, plant&#10;&#10;Description automatically generated">
            <a:extLst>
              <a:ext uri="{FF2B5EF4-FFF2-40B4-BE49-F238E27FC236}">
                <a16:creationId xmlns:a16="http://schemas.microsoft.com/office/drawing/2014/main" id="{C1F6E138-EC68-C441-A35B-B2323DE62A50}"/>
              </a:ext>
            </a:extLst>
          </p:cNvPr>
          <p:cNvPicPr>
            <a:picLocks noChangeAspect="1"/>
          </p:cNvPicPr>
          <p:nvPr/>
        </p:nvPicPr>
        <p:blipFill>
          <a:blip r:embed="rId2"/>
          <a:stretch>
            <a:fillRect/>
          </a:stretch>
        </p:blipFill>
        <p:spPr>
          <a:xfrm>
            <a:off x="3520901" y="0"/>
            <a:ext cx="5150197" cy="6858000"/>
          </a:xfrm>
          <a:prstGeom prst="rect">
            <a:avLst/>
          </a:prstGeom>
        </p:spPr>
      </p:pic>
    </p:spTree>
    <p:extLst>
      <p:ext uri="{BB962C8B-B14F-4D97-AF65-F5344CB8AC3E}">
        <p14:creationId xmlns:p14="http://schemas.microsoft.com/office/powerpoint/2010/main" val="1556548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Alphabet (GOOGL) – </a:t>
            </a:r>
            <a:r>
              <a:rPr lang="en-US" sz="1800" dirty="0">
                <a:solidFill>
                  <a:schemeClr val="dk1"/>
                </a:solidFill>
                <a:latin typeface="Calibri"/>
                <a:ea typeface="Calibri"/>
                <a:cs typeface="Calibri"/>
                <a:sym typeface="Calibri"/>
              </a:rPr>
              <a:t>Ad king on economic recovery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20:1 share split in July</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br>
              <a:rPr lang="en-US" sz="1700" dirty="0">
                <a:solidFill>
                  <a:srgbClr val="00A64B"/>
                </a:solidFill>
                <a:latin typeface="Calibri"/>
                <a:ea typeface="Calibri"/>
                <a:cs typeface="Calibri"/>
                <a:sym typeface="Calibri"/>
              </a:rPr>
            </a:br>
            <a:r>
              <a:rPr lang="en-US" sz="1700" dirty="0">
                <a:solidFill>
                  <a:srgbClr val="00A64B"/>
                </a:solidFill>
                <a:latin typeface="Calibri"/>
                <a:ea typeface="Calibri"/>
                <a:cs typeface="Calibri"/>
                <a:sym typeface="Calibri"/>
              </a:rPr>
              <a:t>took profits on long 9/$1,030-$1,080 vertical bull call spread</a:t>
            </a: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E4874AF-CA74-3A49-919E-235D22F3F0BC}"/>
              </a:ext>
            </a:extLst>
          </p:cNvPr>
          <p:cNvPicPr>
            <a:picLocks noChangeAspect="1"/>
          </p:cNvPicPr>
          <p:nvPr/>
        </p:nvPicPr>
        <p:blipFill>
          <a:blip r:embed="rId3"/>
          <a:stretch>
            <a:fillRect/>
          </a:stretch>
        </p:blipFill>
        <p:spPr>
          <a:xfrm>
            <a:off x="2667000" y="1828800"/>
            <a:ext cx="6350000" cy="4807857"/>
          </a:xfrm>
          <a:prstGeom prst="rect">
            <a:avLst/>
          </a:prstGeom>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2/$3,400-$3,500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9/$2,800-$2,900 bull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93127EF-A732-4F45-B1AF-8B8F6939CC15}"/>
              </a:ext>
            </a:extLst>
          </p:cNvPr>
          <p:cNvPicPr>
            <a:picLocks noChangeAspect="1"/>
          </p:cNvPicPr>
          <p:nvPr/>
        </p:nvPicPr>
        <p:blipFill>
          <a:blip r:embed="rId3"/>
          <a:stretch>
            <a:fillRect/>
          </a:stretch>
        </p:blipFill>
        <p:spPr>
          <a:xfrm>
            <a:off x="2514600" y="1447800"/>
            <a:ext cx="6357189" cy="4813300"/>
          </a:xfrm>
          <a:prstGeom prst="rect">
            <a:avLst/>
          </a:prstGeom>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PayPal (PYPL) -</a:t>
            </a:r>
            <a:r>
              <a:rPr lang="en-US" sz="2400" i="1" dirty="0">
                <a:solidFill>
                  <a:schemeClr val="dk1"/>
                </a:solidFill>
                <a:latin typeface="Calibri"/>
                <a:ea typeface="Calibri"/>
                <a:cs typeface="Calibri"/>
                <a:sym typeface="Calibri"/>
              </a:rPr>
              <a:t> </a:t>
            </a:r>
            <a:r>
              <a:rPr lang="en-US" sz="2400" i="1" dirty="0"/>
              <a:t>Cancels Pinterest Buy</a:t>
            </a:r>
            <a:r>
              <a:rPr lang="en-US" sz="2400" dirty="0"/>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4/$90-$95 call spread</a:t>
            </a: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33B855A-E66E-AE47-87EF-6AC297184181}"/>
              </a:ext>
            </a:extLst>
          </p:cNvPr>
          <p:cNvPicPr>
            <a:picLocks noChangeAspect="1"/>
          </p:cNvPicPr>
          <p:nvPr/>
        </p:nvPicPr>
        <p:blipFill>
          <a:blip r:embed="rId3"/>
          <a:stretch>
            <a:fillRect/>
          </a:stretch>
        </p:blipFill>
        <p:spPr>
          <a:xfrm>
            <a:off x="2971800" y="1600200"/>
            <a:ext cx="5853981" cy="4432300"/>
          </a:xfrm>
          <a:prstGeom prst="rect">
            <a:avLst/>
          </a:prstGeom>
        </p:spPr>
      </p:pic>
    </p:spTree>
    <p:extLst>
      <p:ext uri="{BB962C8B-B14F-4D97-AF65-F5344CB8AC3E}">
        <p14:creationId xmlns:p14="http://schemas.microsoft.com/office/powerpoint/2010/main" val="3122220561"/>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3900" y="17928"/>
            <a:ext cx="10744200" cy="112507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Tesla (TSLA) –Aiming for 1.5 million cars in 2022</a:t>
            </a:r>
            <a:br>
              <a:rPr lang="en-US" sz="2400" dirty="0">
                <a:solidFill>
                  <a:schemeClr val="dk1"/>
                </a:solidFill>
                <a:latin typeface="Calibri"/>
                <a:ea typeface="Calibri"/>
                <a:cs typeface="Calibri"/>
                <a:sym typeface="Calibri"/>
              </a:rPr>
            </a:br>
            <a:r>
              <a:rPr lang="en-US" sz="1800" dirty="0"/>
              <a:t>Jeffries Raises Tesla Target, from $1,250 to $1,400, Germany Model Y starts deliveries </a:t>
            </a:r>
            <a:br>
              <a:rPr lang="en-US" sz="2400" dirty="0"/>
            </a:br>
            <a:r>
              <a:rPr lang="en-US" sz="1800" dirty="0">
                <a:solidFill>
                  <a:srgbClr val="00A64B"/>
                </a:solidFill>
              </a:rPr>
              <a:t>took profits on long 2/$550-$600 call spread</a:t>
            </a:r>
            <a:br>
              <a:rPr lang="en-US" sz="2400" dirty="0"/>
            </a:br>
            <a:r>
              <a:rPr lang="en-US" sz="1800" dirty="0">
                <a:solidFill>
                  <a:srgbClr val="00A64B"/>
                </a:solidFill>
              </a:rPr>
              <a:t>took profits on long 2/$600-$650 call spread</a:t>
            </a:r>
            <a:br>
              <a:rPr lang="en-US" sz="2400" dirty="0"/>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2F207E9-44BB-544A-8903-69C188B7D6DC}"/>
              </a:ext>
            </a:extLst>
          </p:cNvPr>
          <p:cNvPicPr>
            <a:picLocks noChangeAspect="1"/>
          </p:cNvPicPr>
          <p:nvPr/>
        </p:nvPicPr>
        <p:blipFill>
          <a:blip r:embed="rId3"/>
          <a:stretch>
            <a:fillRect/>
          </a:stretch>
        </p:blipFill>
        <p:spPr>
          <a:xfrm>
            <a:off x="2667000" y="1905000"/>
            <a:ext cx="5969000" cy="4519386"/>
          </a:xfrm>
          <a:prstGeom prst="rect">
            <a:avLst/>
          </a:prstGeom>
        </p:spPr>
      </p:pic>
    </p:spTree>
    <p:extLst>
      <p:ext uri="{BB962C8B-B14F-4D97-AF65-F5344CB8AC3E}">
        <p14:creationId xmlns:p14="http://schemas.microsoft.com/office/powerpoint/2010/main" val="2079140126"/>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3632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NVIDIA (NVDA) – </a:t>
            </a:r>
            <a:br>
              <a:rPr lang="en-US" sz="24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 Mad Hedge 20 bagger – Global</a:t>
            </a:r>
            <a:r>
              <a:rPr lang="en-US" sz="1800" b="1" i="1" dirty="0"/>
              <a:t> </a:t>
            </a:r>
            <a:r>
              <a:rPr lang="en-US" sz="1800" dirty="0"/>
              <a:t>Semiconductor Shortage Slows Auto Industry,</a:t>
            </a:r>
            <a:br>
              <a:rPr lang="en-US" sz="1800" dirty="0"/>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76A62F0-608C-B145-97D7-8AFB3BC97365}"/>
              </a:ext>
            </a:extLst>
          </p:cNvPr>
          <p:cNvPicPr>
            <a:picLocks noChangeAspect="1"/>
          </p:cNvPicPr>
          <p:nvPr/>
        </p:nvPicPr>
        <p:blipFill>
          <a:blip r:embed="rId3"/>
          <a:stretch>
            <a:fillRect/>
          </a:stretch>
        </p:blipFill>
        <p:spPr>
          <a:xfrm>
            <a:off x="2438400" y="1447800"/>
            <a:ext cx="6426200" cy="4865551"/>
          </a:xfrm>
          <a:prstGeom prst="rect">
            <a:avLst/>
          </a:prstGeom>
        </p:spPr>
      </p:pic>
    </p:spTree>
    <p:extLst>
      <p:ext uri="{BB962C8B-B14F-4D97-AF65-F5344CB8AC3E}">
        <p14:creationId xmlns:p14="http://schemas.microsoft.com/office/powerpoint/2010/main" val="4091641890"/>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Hacking never goes out of fashion</a:t>
            </a:r>
          </a:p>
        </p:txBody>
      </p:sp>
      <p:pic>
        <p:nvPicPr>
          <p:cNvPr id="2" name="Picture 1">
            <a:extLst>
              <a:ext uri="{FF2B5EF4-FFF2-40B4-BE49-F238E27FC236}">
                <a16:creationId xmlns:a16="http://schemas.microsoft.com/office/drawing/2014/main" id="{987A7992-E49D-B74B-9BCA-EBF045E6D6D3}"/>
              </a:ext>
            </a:extLst>
          </p:cNvPr>
          <p:cNvPicPr>
            <a:picLocks noChangeAspect="1"/>
          </p:cNvPicPr>
          <p:nvPr/>
        </p:nvPicPr>
        <p:blipFill>
          <a:blip r:embed="rId3"/>
          <a:stretch>
            <a:fillRect/>
          </a:stretch>
        </p:blipFill>
        <p:spPr>
          <a:xfrm>
            <a:off x="2514600" y="1371600"/>
            <a:ext cx="6731000" cy="5096329"/>
          </a:xfrm>
          <a:prstGeom prst="rect">
            <a:avLst/>
          </a:prstGeom>
        </p:spPr>
      </p:pic>
    </p:spTree>
    <p:extLst>
      <p:ext uri="{BB962C8B-B14F-4D97-AF65-F5344CB8AC3E}">
        <p14:creationId xmlns:p14="http://schemas.microsoft.com/office/powerpoint/2010/main" val="1273941948"/>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Advanced Micro Devices (AMD)-</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programable logic devices</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2/$75-$80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EA5E3EC-508F-D44B-ABF2-FBAA4A74DC66}"/>
              </a:ext>
            </a:extLst>
          </p:cNvPr>
          <p:cNvPicPr>
            <a:picLocks noChangeAspect="1"/>
          </p:cNvPicPr>
          <p:nvPr/>
        </p:nvPicPr>
        <p:blipFill>
          <a:blip r:embed="rId3"/>
          <a:stretch>
            <a:fillRect/>
          </a:stretch>
        </p:blipFill>
        <p:spPr>
          <a:xfrm>
            <a:off x="2514600" y="1666966"/>
            <a:ext cx="6654800" cy="5038634"/>
          </a:xfrm>
          <a:prstGeom prst="rect">
            <a:avLst/>
          </a:prstGeom>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Salesforce (CRM)- Massive Online Migration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2/$105-$115 call spread </a:t>
            </a:r>
            <a:br>
              <a:rPr lang="en-US" sz="20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DF00CD3-20F8-D044-AA08-AA7EF5A22B7A}"/>
              </a:ext>
            </a:extLst>
          </p:cNvPr>
          <p:cNvPicPr>
            <a:picLocks noChangeAspect="1"/>
          </p:cNvPicPr>
          <p:nvPr/>
        </p:nvPicPr>
        <p:blipFill>
          <a:blip r:embed="rId3"/>
          <a:stretch>
            <a:fillRect/>
          </a:stretch>
        </p:blipFill>
        <p:spPr>
          <a:xfrm>
            <a:off x="2514600" y="1524000"/>
            <a:ext cx="6654800" cy="5038634"/>
          </a:xfrm>
          <a:prstGeom prst="rect">
            <a:avLst/>
          </a:prstGeom>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Adobe (ADBE)- Cloud play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5EEEC17-AFB1-7F47-BC1D-F2FE4807C130}"/>
              </a:ext>
            </a:extLst>
          </p:cNvPr>
          <p:cNvPicPr>
            <a:picLocks noChangeAspect="1"/>
          </p:cNvPicPr>
          <p:nvPr/>
        </p:nvPicPr>
        <p:blipFill>
          <a:blip r:embed="rId3"/>
          <a:stretch>
            <a:fillRect/>
          </a:stretch>
        </p:blipFill>
        <p:spPr>
          <a:xfrm>
            <a:off x="2667000" y="1747520"/>
            <a:ext cx="6045200" cy="4577080"/>
          </a:xfrm>
          <a:prstGeom prst="rect">
            <a:avLst/>
          </a:prstGeom>
        </p:spPr>
      </p:pic>
    </p:spTree>
    <p:extLst>
      <p:ext uri="{BB962C8B-B14F-4D97-AF65-F5344CB8AC3E}">
        <p14:creationId xmlns:p14="http://schemas.microsoft.com/office/powerpoint/2010/main" val="2709265113"/>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ProShares Ultra Technology ETF (ROM) – 2X Long Technology ETF</a:t>
            </a:r>
            <a:br>
              <a:rPr lang="en-US" sz="2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10/$62-65 call spread</a:t>
            </a:r>
          </a:p>
        </p:txBody>
      </p:sp>
      <p:pic>
        <p:nvPicPr>
          <p:cNvPr id="2" name="Picture 1">
            <a:extLst>
              <a:ext uri="{FF2B5EF4-FFF2-40B4-BE49-F238E27FC236}">
                <a16:creationId xmlns:a16="http://schemas.microsoft.com/office/drawing/2014/main" id="{816F8D5F-A572-A444-888B-ABB8F30EACC4}"/>
              </a:ext>
            </a:extLst>
          </p:cNvPr>
          <p:cNvPicPr>
            <a:picLocks noChangeAspect="1"/>
          </p:cNvPicPr>
          <p:nvPr/>
        </p:nvPicPr>
        <p:blipFill>
          <a:blip r:embed="rId3"/>
          <a:stretch>
            <a:fillRect/>
          </a:stretch>
        </p:blipFill>
        <p:spPr>
          <a:xfrm>
            <a:off x="2438400" y="1687286"/>
            <a:ext cx="6654800" cy="5038634"/>
          </a:xfrm>
          <a:prstGeom prst="rect">
            <a:avLst/>
          </a:prstGeom>
        </p:spPr>
      </p:pic>
    </p:spTree>
    <p:extLst>
      <p:ext uri="{BB962C8B-B14F-4D97-AF65-F5344CB8AC3E}">
        <p14:creationId xmlns:p14="http://schemas.microsoft.com/office/powerpoint/2010/main" val="2372921760"/>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All Time Highs!</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676400"/>
            <a:ext cx="8305800" cy="4800599"/>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200"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14.59% </a:t>
            </a:r>
            <a:r>
              <a:rPr lang="en-US" sz="2200" dirty="0">
                <a:solidFill>
                  <a:schemeClr val="tx1"/>
                </a:solidFill>
                <a:latin typeface="Calibri"/>
                <a:ea typeface="Calibri"/>
                <a:cs typeface="Calibri"/>
                <a:sym typeface="Calibri"/>
              </a:rPr>
              <a:t>Final          *July  </a:t>
            </a:r>
            <a:r>
              <a:rPr lang="en-US" sz="2200" dirty="0">
                <a:solidFill>
                  <a:srgbClr val="008000"/>
                </a:solidFill>
                <a:latin typeface="Calibri"/>
                <a:ea typeface="Calibri"/>
                <a:cs typeface="Calibri"/>
                <a:sym typeface="Calibri"/>
              </a:rPr>
              <a:t>+0.61%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00A64B"/>
                </a:solidFill>
                <a:latin typeface="Calibri"/>
                <a:ea typeface="Calibri"/>
                <a:cs typeface="Calibri"/>
                <a:sym typeface="Calibri"/>
              </a:rPr>
              <a:t>+10.51% </a:t>
            </a:r>
            <a:r>
              <a:rPr lang="en-US" sz="2000" dirty="0">
                <a:solidFill>
                  <a:schemeClr val="dk1"/>
                </a:solidFill>
                <a:latin typeface="Calibri"/>
                <a:ea typeface="Calibri"/>
                <a:cs typeface="Calibri"/>
                <a:sym typeface="Calibri"/>
              </a:rPr>
              <a:t>MTD      </a:t>
            </a:r>
            <a:r>
              <a:rPr lang="en-US" sz="2000" dirty="0">
                <a:solidFill>
                  <a:schemeClr val="tx1"/>
                </a:solidFill>
                <a:latin typeface="Calibri"/>
                <a:ea typeface="Calibri"/>
                <a:cs typeface="Calibri"/>
                <a:sym typeface="Calibri"/>
              </a:rPr>
              <a:t> </a:t>
            </a:r>
            <a:r>
              <a:rPr lang="en-US" sz="2000" b="1" dirty="0">
                <a:solidFill>
                  <a:schemeClr val="tx1"/>
                </a:solidFill>
                <a:latin typeface="Calibri"/>
                <a:ea typeface="Calibri"/>
                <a:cs typeface="Calibri"/>
                <a:sym typeface="Calibri"/>
              </a:rPr>
              <a:t>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00A64B"/>
                </a:solidFill>
                <a:latin typeface="Calibri"/>
                <a:ea typeface="Calibri"/>
                <a:cs typeface="Calibri"/>
                <a:sym typeface="Calibri"/>
              </a:rPr>
              <a:t>+9.36%</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+15.23% </a:t>
            </a:r>
            <a:r>
              <a:rPr lang="en-US" sz="2200" dirty="0">
                <a:solidFill>
                  <a:schemeClr val="tx1"/>
                </a:solidFill>
                <a:latin typeface="Calibri"/>
                <a:ea typeface="Calibri"/>
                <a:cs typeface="Calibri"/>
                <a:sym typeface="Calibri"/>
              </a:rPr>
              <a:t>Final      </a:t>
            </a:r>
            <a:r>
              <a:rPr lang="en-US" sz="2200" b="1" dirty="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*September </a:t>
            </a:r>
            <a:r>
              <a:rPr lang="en-US" sz="2200" dirty="0">
                <a:solidFill>
                  <a:srgbClr val="008000"/>
                </a:solidFill>
                <a:latin typeface="Calibri"/>
                <a:ea typeface="Calibri"/>
                <a:cs typeface="Calibri"/>
                <a:sym typeface="Calibri"/>
              </a:rPr>
              <a:t>1.03%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*April       </a:t>
            </a:r>
            <a:r>
              <a:rPr lang="en-US" sz="2200" dirty="0">
                <a:solidFill>
                  <a:srgbClr val="00A64B"/>
                </a:solidFill>
                <a:latin typeface="Calibri"/>
                <a:ea typeface="Calibri"/>
                <a:cs typeface="Calibri"/>
                <a:sym typeface="Calibri"/>
              </a:rPr>
              <a:t>+15.67%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+8.91% </a:t>
            </a:r>
            <a:r>
              <a:rPr lang="en-US" sz="2200" dirty="0">
                <a:solidFill>
                  <a:schemeClr val="tx1"/>
                </a:solidFill>
                <a:latin typeface="Calibri"/>
                <a:ea typeface="Calibri"/>
                <a:cs typeface="Calibri"/>
                <a:sym typeface="Calibri"/>
              </a:rPr>
              <a:t>MTD</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a:t>
            </a:r>
            <a:r>
              <a:rPr lang="en-US" sz="2200" dirty="0">
                <a:solidFill>
                  <a:srgbClr val="00A64B"/>
                </a:solidFill>
                <a:latin typeface="Calibri"/>
                <a:ea typeface="Calibri"/>
                <a:cs typeface="Calibri"/>
                <a:sym typeface="Calibri"/>
              </a:rPr>
              <a:t>        +8.13% </a:t>
            </a:r>
            <a:r>
              <a:rPr lang="en-US" sz="2200" dirty="0">
                <a:solidFill>
                  <a:schemeClr val="tx1"/>
                </a:solidFill>
                <a:latin typeface="Calibri"/>
                <a:ea typeface="Calibri"/>
                <a:cs typeface="Calibri"/>
                <a:sym typeface="Calibri"/>
              </a:rPr>
              <a:t>  Final         *November </a:t>
            </a:r>
            <a:r>
              <a:rPr lang="en-US" sz="2200" dirty="0">
                <a:solidFill>
                  <a:srgbClr val="FF0000"/>
                </a:solidFill>
                <a:latin typeface="Calibri"/>
                <a:ea typeface="Calibri"/>
                <a:cs typeface="Calibri"/>
                <a:sym typeface="Calibri"/>
              </a:rPr>
              <a:t>-11.79%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+0.71%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+11.26%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rgbClr val="00A64B"/>
                </a:solidFill>
                <a:latin typeface="Calibri"/>
                <a:ea typeface="Calibri"/>
                <a:cs typeface="Calibri"/>
                <a:sym typeface="Calibri"/>
              </a:rPr>
              <a:t>*2022 YTD +29.82%</a:t>
            </a:r>
            <a:br>
              <a:rPr lang="en-US" sz="2000" dirty="0">
                <a:solidFill>
                  <a:srgbClr val="00A64B"/>
                </a:solidFill>
                <a:latin typeface="Calibri"/>
                <a:ea typeface="Calibri"/>
                <a:cs typeface="Calibri"/>
                <a:sym typeface="Calibri"/>
              </a:rPr>
            </a:br>
            <a:r>
              <a:rPr lang="en-US" sz="2000" dirty="0">
                <a:latin typeface="Calibri"/>
                <a:ea typeface="Calibri"/>
                <a:cs typeface="Calibri"/>
                <a:sym typeface="Calibri"/>
              </a:rPr>
              <a:t>compared to </a:t>
            </a:r>
            <a:r>
              <a:rPr lang="en-US" sz="2000" dirty="0">
                <a:solidFill>
                  <a:srgbClr val="FF0000"/>
                </a:solidFill>
                <a:latin typeface="Calibri"/>
                <a:ea typeface="Calibri"/>
                <a:cs typeface="Calibri"/>
                <a:sym typeface="Calibri"/>
              </a:rPr>
              <a:t>-5.9% </a:t>
            </a:r>
            <a:r>
              <a:rPr lang="en-US" sz="2000" dirty="0">
                <a:latin typeface="Calibri"/>
                <a:ea typeface="Calibri"/>
                <a:cs typeface="Calibri"/>
                <a:sym typeface="Calibri"/>
              </a:rPr>
              <a:t>for the Dow Average</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latin typeface="Calibri"/>
                <a:ea typeface="Calibri"/>
                <a:cs typeface="Calibri"/>
                <a:sym typeface="Calibri"/>
              </a:rPr>
              <a:t>*</a:t>
            </a:r>
            <a:r>
              <a:rPr lang="en-US" sz="2000" dirty="0">
                <a:solidFill>
                  <a:srgbClr val="008000"/>
                </a:solidFill>
                <a:latin typeface="Calibri"/>
                <a:ea typeface="Calibri"/>
                <a:cs typeface="Calibri"/>
                <a:sym typeface="Calibri"/>
              </a:rPr>
              <a:t>+542.38% </a:t>
            </a:r>
            <a:r>
              <a:rPr lang="en-US" sz="2000" dirty="0">
                <a:solidFill>
                  <a:schemeClr val="tx1"/>
                </a:solidFill>
                <a:latin typeface="Calibri"/>
                <a:ea typeface="Calibri"/>
                <a:cs typeface="Calibri"/>
                <a:sym typeface="Calibri"/>
              </a:rPr>
              <a:t>since inception</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of </a:t>
            </a:r>
            <a:r>
              <a:rPr lang="en-US" sz="2000" dirty="0">
                <a:solidFill>
                  <a:srgbClr val="008000"/>
                </a:solidFill>
                <a:latin typeface="Calibri"/>
                <a:ea typeface="Calibri"/>
                <a:cs typeface="Calibri"/>
                <a:sym typeface="Calibri"/>
              </a:rPr>
              <a:t>44.88% </a:t>
            </a:r>
            <a:r>
              <a:rPr lang="en-US" sz="2000" dirty="0">
                <a:solidFill>
                  <a:schemeClr val="tx1"/>
                </a:solidFill>
                <a:latin typeface="Calibri"/>
                <a:ea typeface="Calibri"/>
                <a:cs typeface="Calibri"/>
                <a:sym typeface="Calibri"/>
              </a:rPr>
              <a:t>for 12 years</a:t>
            </a:r>
            <a:endParaRPr sz="2000" dirty="0">
              <a:solidFill>
                <a:schemeClr val="tx1"/>
              </a:solidFill>
            </a:endParaRPr>
          </a:p>
        </p:txBody>
      </p:sp>
      <p:pic>
        <p:nvPicPr>
          <p:cNvPr id="4" name="Picture 3"/>
          <p:cNvPicPr>
            <a:picLocks noChangeAspect="1"/>
          </p:cNvPicPr>
          <p:nvPr/>
        </p:nvPicPr>
        <p:blipFill>
          <a:blip r:embed="rId3"/>
          <a:srcRect/>
          <a:stretch>
            <a:fillRect/>
          </a:stretch>
        </p:blipFill>
        <p:spPr bwMode="auto">
          <a:xfrm>
            <a:off x="9220200" y="1943099"/>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dirty="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dirty="0">
                <a:solidFill>
                  <a:schemeClr val="tx1"/>
                </a:solidFill>
              </a:rPr>
              <a:t>*Bets on a domestic recovery in 2022 Q4</a:t>
            </a:r>
            <a:br>
              <a:rPr lang="en-US" sz="2400" dirty="0">
                <a:solidFill>
                  <a:schemeClr val="tx1"/>
                </a:solidFill>
              </a:rPr>
            </a:br>
            <a:br>
              <a:rPr lang="en-US" sz="2400" dirty="0">
                <a:solidFill>
                  <a:schemeClr val="tx1"/>
                </a:solidFill>
              </a:rPr>
            </a:br>
            <a:r>
              <a:rPr lang="en-US" sz="2400" dirty="0">
                <a:solidFill>
                  <a:schemeClr val="tx1"/>
                </a:solidFill>
              </a:rPr>
              <a:t>*Upside potential in 2022 far greater than tech</a:t>
            </a:r>
            <a:br>
              <a:rPr lang="en-US" sz="2400" dirty="0">
                <a:solidFill>
                  <a:schemeClr val="tx1"/>
                </a:solidFill>
              </a:rPr>
            </a:br>
            <a:br>
              <a:rPr lang="en-US" sz="2400" dirty="0">
                <a:solidFill>
                  <a:schemeClr val="tx1"/>
                </a:solidFill>
              </a:rPr>
            </a:br>
            <a:r>
              <a:rPr lang="en-US" sz="2400" dirty="0">
                <a:solidFill>
                  <a:schemeClr val="tx1"/>
                </a:solidFill>
              </a:rPr>
              <a:t>*Some of these have not moved for 5 or 10 years</a:t>
            </a:r>
            <a:br>
              <a:rPr lang="en-US" sz="2400" dirty="0">
                <a:solidFill>
                  <a:schemeClr val="tx1"/>
                </a:solidFill>
              </a:rPr>
            </a:br>
            <a:br>
              <a:rPr lang="en-US" sz="2400" dirty="0">
                <a:solidFill>
                  <a:schemeClr val="tx1"/>
                </a:solidFill>
              </a:rPr>
            </a:br>
            <a:r>
              <a:rPr lang="en-US" sz="2400" dirty="0">
                <a:solidFill>
                  <a:schemeClr val="tx1"/>
                </a:solidFill>
              </a:rPr>
              <a:t>*Focuses on economically sensitive cyclical industries</a:t>
            </a:r>
            <a:br>
              <a:rPr lang="en-US" sz="2400" dirty="0">
                <a:solidFill>
                  <a:schemeClr val="tx1"/>
                </a:solidFill>
              </a:rPr>
            </a:br>
            <a:br>
              <a:rPr lang="en-US" sz="2400" dirty="0">
                <a:solidFill>
                  <a:schemeClr val="tx1"/>
                </a:solidFill>
              </a:rPr>
            </a:br>
            <a:r>
              <a:rPr lang="en-US" sz="2400" dirty="0">
                <a:solidFill>
                  <a:schemeClr val="tx1"/>
                </a:solidFill>
              </a:rPr>
              <a:t>*Makes a great counterweight to </a:t>
            </a:r>
            <a:br>
              <a:rPr lang="en-US" sz="2400" dirty="0">
                <a:solidFill>
                  <a:schemeClr val="tx1"/>
                </a:solidFill>
              </a:rPr>
            </a:br>
            <a:r>
              <a:rPr lang="en-US" sz="2400" dirty="0">
                <a:solidFill>
                  <a:schemeClr val="tx1"/>
                </a:solidFill>
              </a:rPr>
              <a:t>high-growth technology</a:t>
            </a:r>
            <a:br>
              <a:rPr lang="en-US" sz="2400" dirty="0">
                <a:solidFill>
                  <a:schemeClr val="tx1"/>
                </a:solidFill>
              </a:rPr>
            </a:br>
            <a:br>
              <a:rPr lang="en-US" sz="2400" dirty="0">
                <a:solidFill>
                  <a:schemeClr val="tx1"/>
                </a:solidFill>
              </a:rPr>
            </a:br>
            <a:r>
              <a:rPr lang="en-US" sz="2400" dirty="0">
                <a:solidFill>
                  <a:schemeClr val="tx1"/>
                </a:solidFill>
              </a:rPr>
              <a:t>*We could spend all of next year rotating</a:t>
            </a:r>
            <a:br>
              <a:rPr lang="en-US" sz="2400" dirty="0">
                <a:solidFill>
                  <a:schemeClr val="tx1"/>
                </a:solidFill>
              </a:rPr>
            </a:br>
            <a:r>
              <a:rPr lang="en-US" sz="2400" dirty="0">
                <a:solidFill>
                  <a:schemeClr val="tx1"/>
                </a:solidFill>
              </a:rPr>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a:stretch>
            <a:fillRect/>
          </a:stretch>
        </p:blipFill>
        <p:spPr>
          <a:xfrm>
            <a:off x="8458200" y="4194493"/>
            <a:ext cx="3429000" cy="2388870"/>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676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Boeing (BA) –LEAP Candidate</a:t>
            </a:r>
            <a:br>
              <a:rPr lang="en-US" sz="2400" dirty="0">
                <a:solidFill>
                  <a:schemeClr val="dk1"/>
                </a:solidFill>
                <a:latin typeface="Calibri"/>
                <a:ea typeface="Calibri"/>
                <a:cs typeface="Calibri"/>
                <a:sym typeface="Calibri"/>
              </a:rPr>
            </a:br>
            <a:r>
              <a:rPr lang="en-US" dirty="0"/>
              <a:t>Boeing Crashes in China, with a 737 killing 132 passengers</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long 3/$146-$149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2/$150-$160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D2D61FD-5093-D84F-B7F9-08C3F10EDE53}"/>
              </a:ext>
            </a:extLst>
          </p:cNvPr>
          <p:cNvPicPr>
            <a:picLocks noChangeAspect="1"/>
          </p:cNvPicPr>
          <p:nvPr/>
        </p:nvPicPr>
        <p:blipFill>
          <a:blip r:embed="rId3"/>
          <a:stretch>
            <a:fillRect/>
          </a:stretch>
        </p:blipFill>
        <p:spPr>
          <a:xfrm>
            <a:off x="2667000" y="1752600"/>
            <a:ext cx="6357189" cy="4813300"/>
          </a:xfrm>
          <a:prstGeom prst="rect">
            <a:avLst/>
          </a:prstGeom>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Package Delivery- United Parcel Service (UPS) - Package Delivery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record profits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B756435-CC60-654C-9E09-A9E42B473F79}"/>
              </a:ext>
            </a:extLst>
          </p:cNvPr>
          <p:cNvPicPr>
            <a:picLocks noChangeAspect="1"/>
          </p:cNvPicPr>
          <p:nvPr/>
        </p:nvPicPr>
        <p:blipFill>
          <a:blip r:embed="rId3"/>
          <a:stretch>
            <a:fillRect/>
          </a:stretch>
        </p:blipFill>
        <p:spPr>
          <a:xfrm>
            <a:off x="2743200" y="1670231"/>
            <a:ext cx="6197600" cy="4692469"/>
          </a:xfrm>
          <a:prstGeom prst="rect">
            <a:avLst/>
          </a:prstGeom>
        </p:spPr>
      </p:pic>
    </p:spTree>
    <p:extLst>
      <p:ext uri="{BB962C8B-B14F-4D97-AF65-F5344CB8AC3E}">
        <p14:creationId xmlns:p14="http://schemas.microsoft.com/office/powerpoint/2010/main" val="1166806769"/>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br>
              <a:rPr lang="en-US" sz="1800" dirty="0">
                <a:solidFill>
                  <a:srgbClr val="00B05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331D2A7-B24C-0346-8735-11009DB6A7B4}"/>
              </a:ext>
            </a:extLst>
          </p:cNvPr>
          <p:cNvPicPr>
            <a:picLocks noChangeAspect="1"/>
          </p:cNvPicPr>
          <p:nvPr/>
        </p:nvPicPr>
        <p:blipFill>
          <a:blip r:embed="rId3"/>
          <a:stretch>
            <a:fillRect/>
          </a:stretch>
        </p:blipFill>
        <p:spPr>
          <a:xfrm>
            <a:off x="2501900" y="1752600"/>
            <a:ext cx="6502400" cy="4923246"/>
          </a:xfrm>
          <a:prstGeom prst="rect">
            <a:avLst/>
          </a:prstGeom>
        </p:spPr>
      </p:pic>
    </p:spTree>
    <p:extLst>
      <p:ext uri="{BB962C8B-B14F-4D97-AF65-F5344CB8AC3E}">
        <p14:creationId xmlns:p14="http://schemas.microsoft.com/office/powerpoint/2010/main" val="3872091623"/>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828800" y="7620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10/$165-$175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3/$170-$180 call spread</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B3304C4-CCA6-714C-B725-5EE1056E0B90}"/>
              </a:ext>
            </a:extLst>
          </p:cNvPr>
          <p:cNvPicPr>
            <a:picLocks noChangeAspect="1"/>
          </p:cNvPicPr>
          <p:nvPr/>
        </p:nvPicPr>
        <p:blipFill>
          <a:blip r:embed="rId3"/>
          <a:stretch>
            <a:fillRect/>
          </a:stretch>
        </p:blipFill>
        <p:spPr>
          <a:xfrm>
            <a:off x="2590800" y="1676400"/>
            <a:ext cx="6273800" cy="4750163"/>
          </a:xfrm>
          <a:prstGeom prst="rect">
            <a:avLst/>
          </a:prstGeom>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2" name="Picture 1">
            <a:extLst>
              <a:ext uri="{FF2B5EF4-FFF2-40B4-BE49-F238E27FC236}">
                <a16:creationId xmlns:a16="http://schemas.microsoft.com/office/drawing/2014/main" id="{7B49ED1F-161C-8642-A993-010BF7765424}"/>
              </a:ext>
            </a:extLst>
          </p:cNvPr>
          <p:cNvPicPr>
            <a:picLocks noChangeAspect="1"/>
          </p:cNvPicPr>
          <p:nvPr/>
        </p:nvPicPr>
        <p:blipFill>
          <a:blip r:embed="rId3"/>
          <a:stretch>
            <a:fillRect/>
          </a:stretch>
        </p:blipFill>
        <p:spPr>
          <a:xfrm>
            <a:off x="2768600" y="1322614"/>
            <a:ext cx="6654800" cy="5038634"/>
          </a:xfrm>
          <a:prstGeom prst="rect">
            <a:avLst/>
          </a:prstGeom>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 Steel (X) – Commodity Bubble</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2E00E31-FDA1-344B-9B8F-08602FB733C2}"/>
              </a:ext>
            </a:extLst>
          </p:cNvPr>
          <p:cNvPicPr>
            <a:picLocks noChangeAspect="1"/>
          </p:cNvPicPr>
          <p:nvPr/>
        </p:nvPicPr>
        <p:blipFill>
          <a:blip r:embed="rId3"/>
          <a:stretch>
            <a:fillRect/>
          </a:stretch>
        </p:blipFill>
        <p:spPr>
          <a:xfrm>
            <a:off x="2133600" y="1129211"/>
            <a:ext cx="7264400" cy="5500189"/>
          </a:xfrm>
          <a:prstGeom prst="rect">
            <a:avLst/>
          </a:prstGeom>
        </p:spPr>
      </p:pic>
    </p:spTree>
    <p:extLst>
      <p:ext uri="{BB962C8B-B14F-4D97-AF65-F5344CB8AC3E}">
        <p14:creationId xmlns:p14="http://schemas.microsoft.com/office/powerpoint/2010/main" val="3365214631"/>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Union Pacific RR (UNP)- Big Stuff to Ship</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near record earnings announced</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5/$200-$210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11/$150-$160 call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F42097E-F84C-394A-8F31-A52F74A3F4FD}"/>
              </a:ext>
            </a:extLst>
          </p:cNvPr>
          <p:cNvPicPr>
            <a:picLocks noChangeAspect="1"/>
          </p:cNvPicPr>
          <p:nvPr/>
        </p:nvPicPr>
        <p:blipFill>
          <a:blip r:embed="rId3"/>
          <a:stretch>
            <a:fillRect/>
          </a:stretch>
        </p:blipFill>
        <p:spPr>
          <a:xfrm>
            <a:off x="2514600" y="1524000"/>
            <a:ext cx="6502400" cy="4923246"/>
          </a:xfrm>
          <a:prstGeom prst="rect">
            <a:avLst/>
          </a:prstGeom>
        </p:spPr>
      </p:pic>
    </p:spTree>
    <p:extLst>
      <p:ext uri="{BB962C8B-B14F-4D97-AF65-F5344CB8AC3E}">
        <p14:creationId xmlns:p14="http://schemas.microsoft.com/office/powerpoint/2010/main" val="2758988918"/>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D9CFFB9-F138-1949-B589-63074E83BA8B}"/>
              </a:ext>
            </a:extLst>
          </p:cNvPr>
          <p:cNvPicPr>
            <a:picLocks noChangeAspect="1"/>
          </p:cNvPicPr>
          <p:nvPr/>
        </p:nvPicPr>
        <p:blipFill>
          <a:blip r:embed="rId3"/>
          <a:stretch>
            <a:fillRect/>
          </a:stretch>
        </p:blipFill>
        <p:spPr>
          <a:xfrm>
            <a:off x="2438400" y="1663700"/>
            <a:ext cx="6558472" cy="4965700"/>
          </a:xfrm>
          <a:prstGeom prst="rect">
            <a:avLst/>
          </a:prstGeom>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Macys’ (M) – Retail Punished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8/$23-$25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0A5E998-7C91-DB49-BE91-049692A3EFB8}"/>
              </a:ext>
            </a:extLst>
          </p:cNvPr>
          <p:cNvPicPr>
            <a:picLocks noChangeAspect="1"/>
          </p:cNvPicPr>
          <p:nvPr/>
        </p:nvPicPr>
        <p:blipFill>
          <a:blip r:embed="rId3"/>
          <a:stretch>
            <a:fillRect/>
          </a:stretch>
        </p:blipFill>
        <p:spPr>
          <a:xfrm>
            <a:off x="2438400" y="1533071"/>
            <a:ext cx="6731000" cy="5096329"/>
          </a:xfrm>
          <a:prstGeom prst="rect">
            <a:avLst/>
          </a:prstGeom>
        </p:spPr>
      </p:pic>
    </p:spTree>
    <p:extLst>
      <p:ext uri="{BB962C8B-B14F-4D97-AF65-F5344CB8AC3E}">
        <p14:creationId xmlns:p14="http://schemas.microsoft.com/office/powerpoint/2010/main" val="146859676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1600200" y="187057"/>
            <a:ext cx="9417050" cy="2646878"/>
          </a:xfrm>
          <a:prstGeom prst="rect">
            <a:avLst/>
          </a:prstGeom>
          <a:noFill/>
        </p:spPr>
        <p:txBody>
          <a:bodyPr wrap="square" rtlCol="0">
            <a:spAutoFit/>
          </a:bodyPr>
          <a:lstStyle/>
          <a:p>
            <a:pPr algn="ctr"/>
            <a:r>
              <a:rPr lang="en-US" sz="2800" dirty="0"/>
              <a:t>Portfolio Review</a:t>
            </a:r>
            <a:br>
              <a:rPr lang="en-US" sz="2000" dirty="0"/>
            </a:br>
            <a:r>
              <a:rPr lang="en-US" sz="2000" b="1" dirty="0"/>
              <a:t>60% Long, 30% short, 10% cash</a:t>
            </a:r>
            <a:br>
              <a:rPr lang="en-US" sz="2000" b="1" dirty="0"/>
            </a:br>
            <a:r>
              <a:rPr lang="en-US" sz="2000" b="1" dirty="0"/>
              <a:t>Long Term Bull Market</a:t>
            </a:r>
            <a:br>
              <a:rPr lang="en-US" sz="2000" b="1" dirty="0"/>
            </a:br>
            <a:br>
              <a:rPr lang="en-US" sz="2000" dirty="0"/>
            </a:br>
            <a:br>
              <a:rPr lang="en-US" sz="1800" dirty="0"/>
            </a:br>
            <a:br>
              <a:rPr lang="en-US" sz="2000" dirty="0"/>
            </a:br>
            <a:br>
              <a:rPr lang="en-US" sz="2000" dirty="0"/>
            </a:br>
            <a:endParaRPr lang="en-US" sz="2000" dirty="0"/>
          </a:p>
        </p:txBody>
      </p:sp>
      <p:sp>
        <p:nvSpPr>
          <p:cNvPr id="10" name="TextBox 9">
            <a:extLst>
              <a:ext uri="{FF2B5EF4-FFF2-40B4-BE49-F238E27FC236}">
                <a16:creationId xmlns:a16="http://schemas.microsoft.com/office/drawing/2014/main" id="{B4A79E0C-D03C-894E-8D0C-D6C1DECB54F1}"/>
              </a:ext>
            </a:extLst>
          </p:cNvPr>
          <p:cNvSpPr txBox="1"/>
          <p:nvPr/>
        </p:nvSpPr>
        <p:spPr>
          <a:xfrm>
            <a:off x="7624760" y="2008082"/>
            <a:ext cx="2593980" cy="830997"/>
          </a:xfrm>
          <a:prstGeom prst="rect">
            <a:avLst/>
          </a:prstGeom>
          <a:noFill/>
        </p:spPr>
        <p:txBody>
          <a:bodyPr wrap="none" rtlCol="0">
            <a:spAutoFit/>
          </a:bodyPr>
          <a:lstStyle/>
          <a:p>
            <a:pPr algn="ctr"/>
            <a:r>
              <a:rPr lang="en-US" sz="2400" b="1" dirty="0"/>
              <a:t>Expiration Value</a:t>
            </a:r>
            <a:br>
              <a:rPr lang="en-US" sz="2400" b="1" dirty="0"/>
            </a:br>
            <a:r>
              <a:rPr lang="en-US" sz="2400" b="1" dirty="0"/>
              <a:t>27.92%</a:t>
            </a:r>
          </a:p>
        </p:txBody>
      </p:sp>
      <p:pic>
        <p:nvPicPr>
          <p:cNvPr id="5" name="Picture 4" descr="Chart, pie chart&#10;&#10;Description automatically generated">
            <a:extLst>
              <a:ext uri="{FF2B5EF4-FFF2-40B4-BE49-F238E27FC236}">
                <a16:creationId xmlns:a16="http://schemas.microsoft.com/office/drawing/2014/main" id="{67EB6470-E2DE-F34B-BC58-2467186CFA49}"/>
              </a:ext>
            </a:extLst>
          </p:cNvPr>
          <p:cNvPicPr>
            <a:picLocks noChangeAspect="1"/>
          </p:cNvPicPr>
          <p:nvPr/>
        </p:nvPicPr>
        <p:blipFill>
          <a:blip r:embed="rId3"/>
          <a:stretch>
            <a:fillRect/>
          </a:stretch>
        </p:blipFill>
        <p:spPr>
          <a:xfrm>
            <a:off x="7162800" y="3185358"/>
            <a:ext cx="3603625" cy="3127470"/>
          </a:xfrm>
          <a:prstGeom prst="rect">
            <a:avLst/>
          </a:prstGeom>
        </p:spPr>
      </p:pic>
      <p:graphicFrame>
        <p:nvGraphicFramePr>
          <p:cNvPr id="3" name="Table 2">
            <a:extLst>
              <a:ext uri="{FF2B5EF4-FFF2-40B4-BE49-F238E27FC236}">
                <a16:creationId xmlns:a16="http://schemas.microsoft.com/office/drawing/2014/main" id="{DA0D6997-7905-D24E-8EBD-BB350670FBE4}"/>
              </a:ext>
            </a:extLst>
          </p:cNvPr>
          <p:cNvGraphicFramePr>
            <a:graphicFrameLocks noGrp="1"/>
          </p:cNvGraphicFramePr>
          <p:nvPr>
            <p:extLst>
              <p:ext uri="{D42A27DB-BD31-4B8C-83A1-F6EECF244321}">
                <p14:modId xmlns:p14="http://schemas.microsoft.com/office/powerpoint/2010/main" val="3551362723"/>
              </p:ext>
            </p:extLst>
          </p:nvPr>
        </p:nvGraphicFramePr>
        <p:xfrm>
          <a:off x="762000" y="1600200"/>
          <a:ext cx="5443598" cy="4525961"/>
        </p:xfrm>
        <a:graphic>
          <a:graphicData uri="http://schemas.openxmlformats.org/drawingml/2006/table">
            <a:tbl>
              <a:tblPr>
                <a:tableStyleId>{D65DD7F7-462A-4F70-8277-D15755171BC1}</a:tableStyleId>
              </a:tblPr>
              <a:tblGrid>
                <a:gridCol w="4238804">
                  <a:extLst>
                    <a:ext uri="{9D8B030D-6E8A-4147-A177-3AD203B41FA5}">
                      <a16:colId xmlns:a16="http://schemas.microsoft.com/office/drawing/2014/main" val="4251739490"/>
                    </a:ext>
                  </a:extLst>
                </a:gridCol>
                <a:gridCol w="1204794">
                  <a:extLst>
                    <a:ext uri="{9D8B030D-6E8A-4147-A177-3AD203B41FA5}">
                      <a16:colId xmlns:a16="http://schemas.microsoft.com/office/drawing/2014/main" val="4157508789"/>
                    </a:ext>
                  </a:extLst>
                </a:gridCol>
              </a:tblGrid>
              <a:tr h="318839">
                <a:tc>
                  <a:txBody>
                    <a:bodyPr/>
                    <a:lstStyle/>
                    <a:p>
                      <a:pPr algn="ctr" fontAlgn="b"/>
                      <a:r>
                        <a:rPr lang="en-US" sz="2000" u="sng" strike="noStrike">
                          <a:effectLst/>
                        </a:rPr>
                        <a:t>Risk On</a:t>
                      </a:r>
                      <a:endParaRPr lang="en-US" sz="2000" b="1" i="0" u="sng" strike="noStrike">
                        <a:solidFill>
                          <a:srgbClr val="000000"/>
                        </a:solidFill>
                        <a:effectLst/>
                        <a:latin typeface="Helvetica" pitchFamily="2" charset="0"/>
                      </a:endParaRPr>
                    </a:p>
                  </a:txBody>
                  <a:tcPr marL="7777" marR="7777" marT="7777" marB="0" anchor="b"/>
                </a:tc>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1525995016"/>
                  </a:ext>
                </a:extLst>
              </a:tr>
              <a:tr h="318839">
                <a:tc>
                  <a:txBody>
                    <a:bodyPr/>
                    <a:lstStyle/>
                    <a:p>
                      <a:pPr algn="ctr" fontAlgn="b"/>
                      <a:r>
                        <a:rPr lang="en-US" sz="2000" u="none" strike="noStrike">
                          <a:effectLst/>
                        </a:rPr>
                        <a:t>World is Getting Better</a:t>
                      </a:r>
                      <a:endParaRPr lang="en-US" sz="2000" b="1" i="0" u="none" strike="noStrike">
                        <a:solidFill>
                          <a:srgbClr val="000000"/>
                        </a:solidFill>
                        <a:effectLst/>
                        <a:latin typeface="Helvetica" pitchFamily="2" charset="0"/>
                      </a:endParaRPr>
                    </a:p>
                  </a:txBody>
                  <a:tcPr marL="7777" marR="7777" marT="7777" marB="0" anchor="b"/>
                </a:tc>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889973004"/>
                  </a:ext>
                </a:extLst>
              </a:tr>
              <a:tr h="318839">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3257438645"/>
                  </a:ext>
                </a:extLst>
              </a:tr>
              <a:tr h="318839">
                <a:tc>
                  <a:txBody>
                    <a:bodyPr/>
                    <a:lstStyle/>
                    <a:p>
                      <a:pPr algn="ctr" fontAlgn="b"/>
                      <a:r>
                        <a:rPr lang="en-US" sz="2000" u="none" strike="noStrike">
                          <a:effectLst/>
                        </a:rPr>
                        <a:t>NO POSITIONS</a:t>
                      </a:r>
                      <a:endParaRPr lang="en-US" sz="2000" b="1" i="0" u="none" strike="noStrike">
                        <a:solidFill>
                          <a:srgbClr val="000000"/>
                        </a:solidFill>
                        <a:effectLst/>
                        <a:latin typeface="Helvetica" pitchFamily="2" charset="0"/>
                      </a:endParaRPr>
                    </a:p>
                  </a:txBody>
                  <a:tcPr marL="7777" marR="7777" marT="7777" marB="0" anchor="b"/>
                </a:tc>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3751437179"/>
                  </a:ext>
                </a:extLst>
              </a:tr>
              <a:tr h="318839">
                <a:tc>
                  <a:txBody>
                    <a:bodyPr/>
                    <a:lstStyle/>
                    <a:p>
                      <a:pPr algn="l"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2350736347"/>
                  </a:ext>
                </a:extLst>
              </a:tr>
              <a:tr h="318839">
                <a:tc>
                  <a:txBody>
                    <a:bodyPr/>
                    <a:lstStyle/>
                    <a:p>
                      <a:pPr algn="ctr" fontAlgn="b"/>
                      <a:r>
                        <a:rPr lang="en-US" sz="2000" u="sng" strike="noStrike">
                          <a:effectLst/>
                        </a:rPr>
                        <a:t>Risk Off</a:t>
                      </a:r>
                      <a:endParaRPr lang="en-US" sz="2000" b="1" i="0" u="sng" strike="noStrike">
                        <a:solidFill>
                          <a:srgbClr val="000000"/>
                        </a:solidFill>
                        <a:effectLst/>
                        <a:latin typeface="Helvetica" pitchFamily="2" charset="0"/>
                      </a:endParaRPr>
                    </a:p>
                  </a:txBody>
                  <a:tcPr marL="7777" marR="7777" marT="7777" marB="0" anchor="b"/>
                </a:tc>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2173582875"/>
                  </a:ext>
                </a:extLst>
              </a:tr>
              <a:tr h="318839">
                <a:tc>
                  <a:txBody>
                    <a:bodyPr/>
                    <a:lstStyle/>
                    <a:p>
                      <a:pPr algn="ctr" fontAlgn="b"/>
                      <a:r>
                        <a:rPr lang="en-US" sz="2000" u="none" strike="noStrike">
                          <a:effectLst/>
                        </a:rPr>
                        <a:t>World is Getting Worse</a:t>
                      </a:r>
                      <a:endParaRPr lang="en-US" sz="2000" b="1" i="0" u="none" strike="noStrike">
                        <a:solidFill>
                          <a:srgbClr val="000000"/>
                        </a:solidFill>
                        <a:effectLst/>
                        <a:latin typeface="Helvetica" pitchFamily="2" charset="0"/>
                      </a:endParaRPr>
                    </a:p>
                  </a:txBody>
                  <a:tcPr marL="7777" marR="7777" marT="7777" marB="0" anchor="b"/>
                </a:tc>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2355716892"/>
                  </a:ext>
                </a:extLst>
              </a:tr>
              <a:tr h="318839">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tc>
                  <a:txBody>
                    <a:bodyPr/>
                    <a:lstStyle/>
                    <a:p>
                      <a:pPr algn="ctr" fontAlgn="b"/>
                      <a:r>
                        <a:rPr lang="en-US" sz="2000" u="none" strike="noStrike">
                          <a:effectLst/>
                        </a:rPr>
                        <a:t> </a:t>
                      </a:r>
                      <a:endParaRPr lang="en-US" sz="20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2902082769"/>
                  </a:ext>
                </a:extLst>
              </a:tr>
              <a:tr h="318839">
                <a:tc>
                  <a:txBody>
                    <a:bodyPr/>
                    <a:lstStyle/>
                    <a:p>
                      <a:pPr algn="l" fontAlgn="b"/>
                      <a:r>
                        <a:rPr lang="en-US" sz="2000" u="none" strike="noStrike">
                          <a:effectLst/>
                        </a:rPr>
                        <a:t>(SPY) 4/$470-$480 put sread</a:t>
                      </a:r>
                      <a:endParaRPr lang="en-US" sz="2000" b="1" i="0" u="none" strike="noStrike">
                        <a:solidFill>
                          <a:srgbClr val="000000"/>
                        </a:solidFill>
                        <a:effectLst/>
                        <a:latin typeface="Helvetica" pitchFamily="2" charset="0"/>
                      </a:endParaRPr>
                    </a:p>
                  </a:txBody>
                  <a:tcPr marL="7777" marR="7777" marT="7777" marB="0" anchor="b"/>
                </a:tc>
                <a:tc>
                  <a:txBody>
                    <a:bodyPr/>
                    <a:lstStyle/>
                    <a:p>
                      <a:pPr algn="ctr" fontAlgn="b"/>
                      <a:r>
                        <a:rPr lang="en-US" sz="2000" u="none" strike="noStrike">
                          <a:effectLst/>
                        </a:rPr>
                        <a:t>-10.00%</a:t>
                      </a:r>
                      <a:endParaRPr lang="en-US" sz="20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109211150"/>
                  </a:ext>
                </a:extLst>
              </a:tr>
              <a:tr h="331282">
                <a:tc>
                  <a:txBody>
                    <a:bodyPr/>
                    <a:lstStyle/>
                    <a:p>
                      <a:pPr algn="ctr" fontAlgn="b"/>
                      <a:r>
                        <a:rPr lang="en-US" sz="2100" u="none" strike="noStrike">
                          <a:effectLst/>
                        </a:rPr>
                        <a:t> </a:t>
                      </a:r>
                      <a:endParaRPr lang="en-US" sz="2100" b="1" i="0" u="none" strike="noStrike">
                        <a:solidFill>
                          <a:srgbClr val="000000"/>
                        </a:solidFill>
                        <a:effectLst/>
                        <a:latin typeface="Helvetica" pitchFamily="2" charset="0"/>
                      </a:endParaRPr>
                    </a:p>
                  </a:txBody>
                  <a:tcPr marL="7777" marR="7777" marT="7777" marB="0" anchor="b"/>
                </a:tc>
                <a:tc>
                  <a:txBody>
                    <a:bodyPr/>
                    <a:lstStyle/>
                    <a:p>
                      <a:pPr algn="ctr" fontAlgn="b"/>
                      <a:r>
                        <a:rPr lang="en-US" sz="2100" u="none" strike="noStrike">
                          <a:effectLst/>
                        </a:rPr>
                        <a:t> </a:t>
                      </a:r>
                      <a:endParaRPr lang="en-US" sz="21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3002088694"/>
                  </a:ext>
                </a:extLst>
              </a:tr>
              <a:tr h="331282">
                <a:tc>
                  <a:txBody>
                    <a:bodyPr/>
                    <a:lstStyle/>
                    <a:p>
                      <a:pPr algn="ctr" fontAlgn="b"/>
                      <a:r>
                        <a:rPr lang="en-US" sz="2100" u="none" strike="noStrike">
                          <a:effectLst/>
                        </a:rPr>
                        <a:t>Total Net Position</a:t>
                      </a:r>
                      <a:endParaRPr lang="en-US" sz="2100" b="1" i="0" u="none" strike="noStrike">
                        <a:solidFill>
                          <a:srgbClr val="000000"/>
                        </a:solidFill>
                        <a:effectLst/>
                        <a:latin typeface="Helvetica" pitchFamily="2" charset="0"/>
                      </a:endParaRPr>
                    </a:p>
                  </a:txBody>
                  <a:tcPr marL="7777" marR="7777" marT="7777" marB="0" anchor="b"/>
                </a:tc>
                <a:tc>
                  <a:txBody>
                    <a:bodyPr/>
                    <a:lstStyle/>
                    <a:p>
                      <a:pPr algn="ctr" fontAlgn="b"/>
                      <a:r>
                        <a:rPr lang="en-US" sz="2100" u="none" strike="noStrike">
                          <a:effectLst/>
                        </a:rPr>
                        <a:t>-10.00%</a:t>
                      </a:r>
                      <a:endParaRPr lang="en-US" sz="21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1139973911"/>
                  </a:ext>
                </a:extLst>
              </a:tr>
              <a:tr h="331282">
                <a:tc>
                  <a:txBody>
                    <a:bodyPr/>
                    <a:lstStyle/>
                    <a:p>
                      <a:pPr algn="ctr" fontAlgn="b"/>
                      <a:r>
                        <a:rPr lang="en-US" sz="2100" u="none" strike="noStrike">
                          <a:effectLst/>
                        </a:rPr>
                        <a:t> </a:t>
                      </a:r>
                      <a:endParaRPr lang="en-US" sz="2100" b="1" i="0" u="none" strike="noStrike">
                        <a:solidFill>
                          <a:srgbClr val="000000"/>
                        </a:solidFill>
                        <a:effectLst/>
                        <a:latin typeface="Helvetica" pitchFamily="2" charset="0"/>
                      </a:endParaRPr>
                    </a:p>
                  </a:txBody>
                  <a:tcPr marL="7777" marR="7777" marT="7777" marB="0" anchor="b"/>
                </a:tc>
                <a:tc>
                  <a:txBody>
                    <a:bodyPr/>
                    <a:lstStyle/>
                    <a:p>
                      <a:pPr algn="ctr" fontAlgn="b"/>
                      <a:r>
                        <a:rPr lang="en-US" sz="2100" u="none" strike="noStrike">
                          <a:effectLst/>
                        </a:rPr>
                        <a:t> </a:t>
                      </a:r>
                      <a:endParaRPr lang="en-US" sz="21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971371504"/>
                  </a:ext>
                </a:extLst>
              </a:tr>
              <a:tr h="331282">
                <a:tc>
                  <a:txBody>
                    <a:bodyPr/>
                    <a:lstStyle/>
                    <a:p>
                      <a:pPr algn="ctr" fontAlgn="b"/>
                      <a:r>
                        <a:rPr lang="en-US" sz="2100" u="none" strike="noStrike">
                          <a:effectLst/>
                        </a:rPr>
                        <a:t> </a:t>
                      </a:r>
                      <a:endParaRPr lang="en-US" sz="2100" b="1" i="0" u="none" strike="noStrike">
                        <a:solidFill>
                          <a:srgbClr val="000000"/>
                        </a:solidFill>
                        <a:effectLst/>
                        <a:latin typeface="Helvetica" pitchFamily="2" charset="0"/>
                      </a:endParaRPr>
                    </a:p>
                  </a:txBody>
                  <a:tcPr marL="7777" marR="7777" marT="7777" marB="0" anchor="b"/>
                </a:tc>
                <a:tc>
                  <a:txBody>
                    <a:bodyPr/>
                    <a:lstStyle/>
                    <a:p>
                      <a:pPr algn="ctr" fontAlgn="b"/>
                      <a:r>
                        <a:rPr lang="en-US" sz="2100" u="none" strike="noStrike">
                          <a:effectLst/>
                        </a:rPr>
                        <a:t> </a:t>
                      </a:r>
                      <a:endParaRPr lang="en-US" sz="2100" b="1" i="0" u="none" strike="noStrike">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670786790"/>
                  </a:ext>
                </a:extLst>
              </a:tr>
              <a:tr h="331282">
                <a:tc>
                  <a:txBody>
                    <a:bodyPr/>
                    <a:lstStyle/>
                    <a:p>
                      <a:pPr algn="ctr" fontAlgn="b"/>
                      <a:r>
                        <a:rPr lang="en-US" sz="2100" u="none" strike="noStrike">
                          <a:effectLst/>
                        </a:rPr>
                        <a:t>Total Aggregate Position</a:t>
                      </a:r>
                      <a:endParaRPr lang="en-US" sz="2100" b="1" i="0" u="none" strike="noStrike">
                        <a:solidFill>
                          <a:srgbClr val="000000"/>
                        </a:solidFill>
                        <a:effectLst/>
                        <a:latin typeface="Helvetica" pitchFamily="2" charset="0"/>
                      </a:endParaRPr>
                    </a:p>
                  </a:txBody>
                  <a:tcPr marL="7777" marR="7777" marT="7777" marB="0" anchor="b"/>
                </a:tc>
                <a:tc>
                  <a:txBody>
                    <a:bodyPr/>
                    <a:lstStyle/>
                    <a:p>
                      <a:pPr algn="ctr" fontAlgn="b"/>
                      <a:r>
                        <a:rPr lang="en-US" sz="2100" u="none" strike="noStrike" dirty="0">
                          <a:effectLst/>
                        </a:rPr>
                        <a:t>10.00%</a:t>
                      </a:r>
                      <a:endParaRPr lang="en-US" sz="2100" b="1" i="0" u="none" strike="noStrike" dirty="0">
                        <a:solidFill>
                          <a:srgbClr val="000000"/>
                        </a:solidFill>
                        <a:effectLst/>
                        <a:latin typeface="Helvetica" pitchFamily="2" charset="0"/>
                      </a:endParaRPr>
                    </a:p>
                  </a:txBody>
                  <a:tcPr marL="7777" marR="7777" marT="7777" marB="0" anchor="b"/>
                </a:tc>
                <a:extLst>
                  <a:ext uri="{0D108BD9-81ED-4DB2-BD59-A6C34878D82A}">
                    <a16:rowId xmlns:a16="http://schemas.microsoft.com/office/drawing/2014/main" val="2803355005"/>
                  </a:ext>
                </a:extLst>
              </a:tr>
            </a:tbl>
          </a:graphicData>
        </a:graphic>
      </p:graphicFrame>
    </p:spTree>
    <p:extLst>
      <p:ext uri="{BB962C8B-B14F-4D97-AF65-F5344CB8AC3E}">
        <p14:creationId xmlns:p14="http://schemas.microsoft.com/office/powerpoint/2010/main" val="2505852961"/>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Delta Airlines (DAL) –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2900723-CC4B-3A40-B079-EF2AADB12EA1}"/>
              </a:ext>
            </a:extLst>
          </p:cNvPr>
          <p:cNvPicPr>
            <a:picLocks noChangeAspect="1"/>
          </p:cNvPicPr>
          <p:nvPr/>
        </p:nvPicPr>
        <p:blipFill>
          <a:blip r:embed="rId3"/>
          <a:stretch>
            <a:fillRect/>
          </a:stretch>
        </p:blipFill>
        <p:spPr>
          <a:xfrm>
            <a:off x="2438400" y="1143000"/>
            <a:ext cx="6759755" cy="5118100"/>
          </a:xfrm>
          <a:prstGeom prst="rect">
            <a:avLst/>
          </a:prstGeom>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pic>
        <p:nvPicPr>
          <p:cNvPr id="2" name="Picture 1">
            <a:extLst>
              <a:ext uri="{FF2B5EF4-FFF2-40B4-BE49-F238E27FC236}">
                <a16:creationId xmlns:a16="http://schemas.microsoft.com/office/drawing/2014/main" id="{71F62ADC-EFDA-EF41-8C41-EC09B82FD903}"/>
              </a:ext>
            </a:extLst>
          </p:cNvPr>
          <p:cNvPicPr>
            <a:picLocks noChangeAspect="1"/>
          </p:cNvPicPr>
          <p:nvPr/>
        </p:nvPicPr>
        <p:blipFill>
          <a:blip r:embed="rId3"/>
          <a:stretch>
            <a:fillRect/>
          </a:stretch>
        </p:blipFill>
        <p:spPr>
          <a:xfrm>
            <a:off x="2514600" y="1295400"/>
            <a:ext cx="6654800" cy="5038634"/>
          </a:xfrm>
          <a:prstGeom prst="rect">
            <a:avLst/>
          </a:prstGeom>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 (RXL)</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4AAA7ED-E2FC-8247-98E9-A7866D77BF75}"/>
              </a:ext>
            </a:extLst>
          </p:cNvPr>
          <p:cNvPicPr>
            <a:picLocks noChangeAspect="1"/>
          </p:cNvPicPr>
          <p:nvPr/>
        </p:nvPicPr>
        <p:blipFill>
          <a:blip r:embed="rId3"/>
          <a:stretch>
            <a:fillRect/>
          </a:stretch>
        </p:blipFill>
        <p:spPr>
          <a:xfrm>
            <a:off x="2286000" y="990600"/>
            <a:ext cx="7044906" cy="5334000"/>
          </a:xfrm>
          <a:prstGeom prst="rect">
            <a:avLst/>
          </a:prstGeom>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11/$185-$200 bull call spread</a:t>
            </a: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0F422FD-B59A-EB4B-8D1F-B92F92176F79}"/>
              </a:ext>
            </a:extLst>
          </p:cNvPr>
          <p:cNvPicPr>
            <a:picLocks noChangeAspect="1"/>
          </p:cNvPicPr>
          <p:nvPr/>
        </p:nvPicPr>
        <p:blipFill>
          <a:blip r:embed="rId3"/>
          <a:stretch>
            <a:fillRect/>
          </a:stretch>
        </p:blipFill>
        <p:spPr>
          <a:xfrm>
            <a:off x="2438400" y="1440542"/>
            <a:ext cx="6731000" cy="5096329"/>
          </a:xfrm>
          <a:prstGeom prst="rect">
            <a:avLst/>
          </a:prstGeom>
        </p:spPr>
      </p:pic>
    </p:spTree>
    <p:extLst>
      <p:ext uri="{BB962C8B-B14F-4D97-AF65-F5344CB8AC3E}">
        <p14:creationId xmlns:p14="http://schemas.microsoft.com/office/powerpoint/2010/main" val="2414779783"/>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 (GS) –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12/$330-$350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11/$330-$350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11/$385-$395 call spreads</a:t>
            </a:r>
            <a:br>
              <a:rPr lang="en-US" sz="1800" dirty="0">
                <a:solidFill>
                  <a:schemeClr val="tx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3AA46DF-B3D8-3E4B-94DA-16639D9908B9}"/>
              </a:ext>
            </a:extLst>
          </p:cNvPr>
          <p:cNvPicPr>
            <a:picLocks noChangeAspect="1"/>
          </p:cNvPicPr>
          <p:nvPr/>
        </p:nvPicPr>
        <p:blipFill>
          <a:blip r:embed="rId3"/>
          <a:stretch>
            <a:fillRect/>
          </a:stretch>
        </p:blipFill>
        <p:spPr>
          <a:xfrm>
            <a:off x="2438400" y="1611086"/>
            <a:ext cx="6578600" cy="4980940"/>
          </a:xfrm>
          <a:prstGeom prst="rect">
            <a:avLst/>
          </a:prstGeom>
        </p:spPr>
      </p:pic>
    </p:spTree>
    <p:extLst>
      <p:ext uri="{BB962C8B-B14F-4D97-AF65-F5344CB8AC3E}">
        <p14:creationId xmlns:p14="http://schemas.microsoft.com/office/powerpoint/2010/main" val="438612644"/>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Morgan Stanley (MS) – </a:t>
            </a:r>
            <a:r>
              <a:rPr lang="en-US" sz="2000" dirty="0">
                <a:solidFill>
                  <a:schemeClr val="dk1"/>
                </a:solidFill>
                <a:latin typeface="Calibri"/>
                <a:ea typeface="Calibri"/>
                <a:cs typeface="Calibri"/>
                <a:sym typeface="Calibri"/>
              </a:rPr>
              <a:t>Doubled Dividend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11/$85-$90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11/$95-$98 call spread</a:t>
            </a:r>
            <a:br>
              <a:rPr lang="en-US" sz="1800" dirty="0">
                <a:solidFill>
                  <a:schemeClr val="tx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10/$85-$90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 profits on long 2/$55-$60 call spread</a:t>
            </a:r>
          </a:p>
        </p:txBody>
      </p:sp>
      <p:pic>
        <p:nvPicPr>
          <p:cNvPr id="2" name="Picture 1">
            <a:extLst>
              <a:ext uri="{FF2B5EF4-FFF2-40B4-BE49-F238E27FC236}">
                <a16:creationId xmlns:a16="http://schemas.microsoft.com/office/drawing/2014/main" id="{750E92DF-D11D-2244-9738-BD79971A5688}"/>
              </a:ext>
            </a:extLst>
          </p:cNvPr>
          <p:cNvPicPr>
            <a:picLocks noChangeAspect="1"/>
          </p:cNvPicPr>
          <p:nvPr/>
        </p:nvPicPr>
        <p:blipFill>
          <a:blip r:embed="rId3"/>
          <a:stretch>
            <a:fillRect/>
          </a:stretch>
        </p:blipFill>
        <p:spPr>
          <a:xfrm>
            <a:off x="2971800" y="2133600"/>
            <a:ext cx="5451415" cy="4127500"/>
          </a:xfrm>
          <a:prstGeom prst="rect">
            <a:avLst/>
          </a:prstGeom>
        </p:spPr>
      </p:pic>
    </p:spTree>
    <p:extLst>
      <p:ext uri="{BB962C8B-B14F-4D97-AF65-F5344CB8AC3E}">
        <p14:creationId xmlns:p14="http://schemas.microsoft.com/office/powerpoint/2010/main" val="3545310563"/>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5334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a:t>
            </a:r>
            <a:r>
              <a:rPr lang="en-US" sz="2000" dirty="0">
                <a:solidFill>
                  <a:schemeClr val="dk1"/>
                </a:solidFill>
                <a:latin typeface="Calibri"/>
                <a:ea typeface="Calibri"/>
                <a:cs typeface="Calibri"/>
                <a:sym typeface="Calibri"/>
              </a:rPr>
              <a:t>Back to Life</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12/$148-$152.50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10/$130-$140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8/$140-$145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7/$140-$145 call spread</a:t>
            </a: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890ACB9-8B50-1740-8016-9D59248AE39B}"/>
              </a:ext>
            </a:extLst>
          </p:cNvPr>
          <p:cNvPicPr>
            <a:picLocks noChangeAspect="1"/>
          </p:cNvPicPr>
          <p:nvPr/>
        </p:nvPicPr>
        <p:blipFill>
          <a:blip r:embed="rId3"/>
          <a:stretch>
            <a:fillRect/>
          </a:stretch>
        </p:blipFill>
        <p:spPr>
          <a:xfrm>
            <a:off x="2819400" y="1981200"/>
            <a:ext cx="6121400" cy="4634774"/>
          </a:xfrm>
          <a:prstGeom prst="rect">
            <a:avLst/>
          </a:prstGeom>
        </p:spPr>
      </p:pic>
    </p:spTree>
    <p:extLst>
      <p:ext uri="{BB962C8B-B14F-4D97-AF65-F5344CB8AC3E}">
        <p14:creationId xmlns:p14="http://schemas.microsoft.com/office/powerpoint/2010/main" val="3445315692"/>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long 12/$39-$42 call spread</a:t>
            </a:r>
            <a:br>
              <a:rPr lang="en-US" sz="1800" dirty="0">
                <a:solidFill>
                  <a:schemeClr val="tx1"/>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11/$43-$45 call spread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11/$37-$40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long 2/$28-$30 call spread</a:t>
            </a:r>
          </a:p>
        </p:txBody>
      </p:sp>
      <p:pic>
        <p:nvPicPr>
          <p:cNvPr id="2" name="Picture 1">
            <a:extLst>
              <a:ext uri="{FF2B5EF4-FFF2-40B4-BE49-F238E27FC236}">
                <a16:creationId xmlns:a16="http://schemas.microsoft.com/office/drawing/2014/main" id="{08086A95-396F-7249-992A-4757AEA2FE7E}"/>
              </a:ext>
            </a:extLst>
          </p:cNvPr>
          <p:cNvPicPr>
            <a:picLocks noChangeAspect="1"/>
          </p:cNvPicPr>
          <p:nvPr/>
        </p:nvPicPr>
        <p:blipFill>
          <a:blip r:embed="rId3"/>
          <a:stretch>
            <a:fillRect/>
          </a:stretch>
        </p:blipFill>
        <p:spPr>
          <a:xfrm>
            <a:off x="2819400" y="1919514"/>
            <a:ext cx="6055264" cy="4584700"/>
          </a:xfrm>
          <a:prstGeom prst="rect">
            <a:avLst/>
          </a:prstGeom>
        </p:spPr>
      </p:pic>
    </p:spTree>
    <p:extLst>
      <p:ext uri="{BB962C8B-B14F-4D97-AF65-F5344CB8AC3E}">
        <p14:creationId xmlns:p14="http://schemas.microsoft.com/office/powerpoint/2010/main" val="1161969903"/>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 SPDR Metals &amp; Mining ETF (XME)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2/$28-$30 call spread</a:t>
            </a:r>
          </a:p>
        </p:txBody>
      </p:sp>
      <p:pic>
        <p:nvPicPr>
          <p:cNvPr id="2" name="Picture 1">
            <a:extLst>
              <a:ext uri="{FF2B5EF4-FFF2-40B4-BE49-F238E27FC236}">
                <a16:creationId xmlns:a16="http://schemas.microsoft.com/office/drawing/2014/main" id="{1B4BEC81-372F-9C48-B1FE-3D2F5E904228}"/>
              </a:ext>
            </a:extLst>
          </p:cNvPr>
          <p:cNvPicPr>
            <a:picLocks noChangeAspect="1"/>
          </p:cNvPicPr>
          <p:nvPr/>
        </p:nvPicPr>
        <p:blipFill>
          <a:blip r:embed="rId3"/>
          <a:stretch>
            <a:fillRect/>
          </a:stretch>
        </p:blipFill>
        <p:spPr>
          <a:xfrm>
            <a:off x="2882900" y="1611449"/>
            <a:ext cx="6426200" cy="4865551"/>
          </a:xfrm>
          <a:prstGeom prst="rect">
            <a:avLst/>
          </a:prstGeom>
        </p:spPr>
      </p:pic>
    </p:spTree>
    <p:extLst>
      <p:ext uri="{BB962C8B-B14F-4D97-AF65-F5344CB8AC3E}">
        <p14:creationId xmlns:p14="http://schemas.microsoft.com/office/powerpoint/2010/main" val="1980431317"/>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Blackrock (BLK)-Asset Collection Boom</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3/$770-$790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3/$310-$340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19D8B4D-7853-4340-B8C9-2D74DBC1D85F}"/>
              </a:ext>
            </a:extLst>
          </p:cNvPr>
          <p:cNvPicPr>
            <a:picLocks noChangeAspect="1"/>
          </p:cNvPicPr>
          <p:nvPr/>
        </p:nvPicPr>
        <p:blipFill>
          <a:blip r:embed="rId3"/>
          <a:stretch>
            <a:fillRect/>
          </a:stretch>
        </p:blipFill>
        <p:spPr>
          <a:xfrm>
            <a:off x="2971800" y="2120900"/>
            <a:ext cx="5753340" cy="4356100"/>
          </a:xfrm>
          <a:prstGeom prst="rect">
            <a:avLst/>
          </a:prstGeom>
        </p:spPr>
      </p:pic>
    </p:spTree>
    <p:extLst>
      <p:ext uri="{BB962C8B-B14F-4D97-AF65-F5344CB8AC3E}">
        <p14:creationId xmlns:p14="http://schemas.microsoft.com/office/powerpoint/2010/main" val="1729873532"/>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29F0-1F49-7D47-AB99-CE86A4CFF560}"/>
              </a:ext>
            </a:extLst>
          </p:cNvPr>
          <p:cNvSpPr>
            <a:spLocks noGrp="1"/>
          </p:cNvSpPr>
          <p:nvPr>
            <p:ph type="title"/>
          </p:nvPr>
        </p:nvSpPr>
        <p:spPr/>
        <p:txBody>
          <a:bodyPr/>
          <a:lstStyle/>
          <a:p>
            <a:endParaRPr lang="en-US" dirty="0"/>
          </a:p>
        </p:txBody>
      </p:sp>
      <p:pic>
        <p:nvPicPr>
          <p:cNvPr id="4" name="Picture 3" descr="Chart, line chart&#10;&#10;Description automatically generated">
            <a:extLst>
              <a:ext uri="{FF2B5EF4-FFF2-40B4-BE49-F238E27FC236}">
                <a16:creationId xmlns:a16="http://schemas.microsoft.com/office/drawing/2014/main" id="{B64E18A4-C5A6-8D40-A0CB-E04F37ED3620}"/>
              </a:ext>
            </a:extLst>
          </p:cNvPr>
          <p:cNvPicPr>
            <a:picLocks noChangeAspect="1"/>
          </p:cNvPicPr>
          <p:nvPr/>
        </p:nvPicPr>
        <p:blipFill>
          <a:blip r:embed="rId2"/>
          <a:stretch>
            <a:fillRect/>
          </a:stretch>
        </p:blipFill>
        <p:spPr>
          <a:xfrm>
            <a:off x="627012" y="457200"/>
            <a:ext cx="10574388" cy="6146610"/>
          </a:xfrm>
          <a:prstGeom prst="rect">
            <a:avLst/>
          </a:prstGeom>
        </p:spPr>
      </p:pic>
    </p:spTree>
    <p:extLst>
      <p:ext uri="{BB962C8B-B14F-4D97-AF65-F5344CB8AC3E}">
        <p14:creationId xmlns:p14="http://schemas.microsoft.com/office/powerpoint/2010/main" val="534133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Visa (V) – “Touchless” Bitcoin Drag</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5/$220-$225 bull call spread</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long 5/$195-$205 bull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9/$180-$185 bull call spread</a:t>
            </a:r>
            <a:endParaRPr lang="en-US" sz="16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63209CC-A2BA-DC41-8759-AD7289549CF0}"/>
              </a:ext>
            </a:extLst>
          </p:cNvPr>
          <p:cNvPicPr>
            <a:picLocks noChangeAspect="1"/>
          </p:cNvPicPr>
          <p:nvPr/>
        </p:nvPicPr>
        <p:blipFill>
          <a:blip r:embed="rId3"/>
          <a:stretch>
            <a:fillRect/>
          </a:stretch>
        </p:blipFill>
        <p:spPr>
          <a:xfrm>
            <a:off x="2743200" y="1905000"/>
            <a:ext cx="6197600" cy="4692469"/>
          </a:xfrm>
          <a:prstGeom prst="rect">
            <a:avLst/>
          </a:prstGeom>
        </p:spPr>
      </p:pic>
    </p:spTree>
    <p:extLst>
      <p:ext uri="{BB962C8B-B14F-4D97-AF65-F5344CB8AC3E}">
        <p14:creationId xmlns:p14="http://schemas.microsoft.com/office/powerpoint/2010/main" val="3240956804"/>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3DA891C-EE09-6E40-9522-B5F10CD9B365}"/>
              </a:ext>
            </a:extLst>
          </p:cNvPr>
          <p:cNvPicPr>
            <a:picLocks noChangeAspect="1"/>
          </p:cNvPicPr>
          <p:nvPr/>
        </p:nvPicPr>
        <p:blipFill>
          <a:blip r:embed="rId3"/>
          <a:stretch>
            <a:fillRect/>
          </a:stretch>
        </p:blipFill>
        <p:spPr>
          <a:xfrm>
            <a:off x="2514600" y="1295400"/>
            <a:ext cx="6502400" cy="4923246"/>
          </a:xfrm>
          <a:prstGeom prst="rect">
            <a:avLst/>
          </a:prstGeom>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05000" y="381000"/>
            <a:ext cx="8229600" cy="9144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Berkshire Hathaway (BRKB)- Natural Barbell</a:t>
            </a:r>
            <a:br>
              <a:rPr lang="en-US" sz="2800" dirty="0">
                <a:solidFill>
                  <a:schemeClr val="dk1"/>
                </a:solidFill>
                <a:latin typeface="Calibri"/>
                <a:ea typeface="Calibri"/>
                <a:cs typeface="Calibri"/>
                <a:sym typeface="Calibri"/>
              </a:rPr>
            </a:br>
            <a:r>
              <a:rPr lang="en-US" dirty="0"/>
              <a:t>Buys Alleghany Insurance, for $11.6 billion</a:t>
            </a:r>
            <a:r>
              <a:rPr lang="en-US" sz="1800" dirty="0"/>
              <a:t> </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ea typeface="Calibri"/>
                <a:cs typeface="Calibri" panose="020F0502020204030204" pitchFamily="34" charset="0"/>
                <a:sym typeface="Calibri"/>
              </a:rPr>
              <a:t>long 2/$270-$280 call spread</a:t>
            </a:r>
            <a:br>
              <a:rPr lang="en-US" sz="1800" dirty="0">
                <a:solidFill>
                  <a:srgbClr val="00A64B"/>
                </a:solidFill>
                <a:ea typeface="Calibri"/>
                <a:cs typeface="Calibri" panose="020F0502020204030204" pitchFamily="34" charset="0"/>
                <a:sym typeface="Calibri"/>
              </a:rPr>
            </a:br>
            <a:endParaRPr lang="en-US" sz="1800" dirty="0">
              <a:solidFill>
                <a:srgbClr val="00A64B"/>
              </a:solidFill>
              <a:latin typeface="+mj-lt"/>
              <a:ea typeface="Calibri"/>
              <a:cs typeface="Calibri" panose="020F0502020204030204" pitchFamily="34" charset="0"/>
              <a:sym typeface="Calibri"/>
            </a:endParaRPr>
          </a:p>
        </p:txBody>
      </p:sp>
      <p:pic>
        <p:nvPicPr>
          <p:cNvPr id="2" name="Picture 1">
            <a:extLst>
              <a:ext uri="{FF2B5EF4-FFF2-40B4-BE49-F238E27FC236}">
                <a16:creationId xmlns:a16="http://schemas.microsoft.com/office/drawing/2014/main" id="{236B16E0-E220-F347-B09B-4E6EEAF5ADD2}"/>
              </a:ext>
            </a:extLst>
          </p:cNvPr>
          <p:cNvPicPr>
            <a:picLocks noChangeAspect="1"/>
          </p:cNvPicPr>
          <p:nvPr/>
        </p:nvPicPr>
        <p:blipFill>
          <a:blip r:embed="rId3"/>
          <a:stretch>
            <a:fillRect/>
          </a:stretch>
        </p:blipFill>
        <p:spPr>
          <a:xfrm>
            <a:off x="2362200" y="1752600"/>
            <a:ext cx="6457830" cy="4889500"/>
          </a:xfrm>
          <a:prstGeom prst="rect">
            <a:avLst/>
          </a:prstGeom>
        </p:spPr>
      </p:pic>
    </p:spTree>
    <p:extLst>
      <p:ext uri="{BB962C8B-B14F-4D97-AF65-F5344CB8AC3E}">
        <p14:creationId xmlns:p14="http://schemas.microsoft.com/office/powerpoint/2010/main" val="1825226466"/>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 (HEDJ)-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20CE14A-0C66-2A42-AAE7-7A66166723E1}"/>
              </a:ext>
            </a:extLst>
          </p:cNvPr>
          <p:cNvPicPr>
            <a:picLocks noChangeAspect="1"/>
          </p:cNvPicPr>
          <p:nvPr/>
        </p:nvPicPr>
        <p:blipFill>
          <a:blip r:embed="rId3"/>
          <a:stretch>
            <a:fillRect/>
          </a:stretch>
        </p:blipFill>
        <p:spPr>
          <a:xfrm>
            <a:off x="2286000" y="1143000"/>
            <a:ext cx="6961038" cy="5270500"/>
          </a:xfrm>
          <a:prstGeom prst="rect">
            <a:avLst/>
          </a:prstGeom>
        </p:spPr>
      </p:pic>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Japan (DXJ)-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DA66EB8-A0D6-9E4D-A68D-0FCAF0B11BBA}"/>
              </a:ext>
            </a:extLst>
          </p:cNvPr>
          <p:cNvPicPr>
            <a:picLocks noChangeAspect="1"/>
          </p:cNvPicPr>
          <p:nvPr/>
        </p:nvPicPr>
        <p:blipFill>
          <a:blip r:embed="rId3"/>
          <a:stretch>
            <a:fillRect/>
          </a:stretch>
        </p:blipFill>
        <p:spPr>
          <a:xfrm>
            <a:off x="2464519" y="1054100"/>
            <a:ext cx="7262962" cy="5499100"/>
          </a:xfrm>
          <a:prstGeom prst="rect">
            <a:avLst/>
          </a:prstGeom>
        </p:spPr>
      </p:pic>
    </p:spTree>
    <p:extLst>
      <p:ext uri="{BB962C8B-B14F-4D97-AF65-F5344CB8AC3E}">
        <p14:creationId xmlns:p14="http://schemas.microsoft.com/office/powerpoint/2010/main" val="216247106"/>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1981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Emerging Markets (EEM) - Pro trade, </a:t>
            </a:r>
            <a:r>
              <a:rPr lang="en-US" sz="2000" dirty="0">
                <a:solidFill>
                  <a:schemeClr val="dk1"/>
                </a:solidFill>
                <a:latin typeface="Calibri"/>
                <a:ea typeface="Calibri"/>
                <a:cs typeface="Calibri"/>
                <a:sym typeface="Calibri"/>
              </a:rPr>
              <a:t>Weak Dollar, Long Recovery Play</a:t>
            </a:r>
          </a:p>
        </p:txBody>
      </p:sp>
      <p:pic>
        <p:nvPicPr>
          <p:cNvPr id="2" name="Picture 1">
            <a:extLst>
              <a:ext uri="{FF2B5EF4-FFF2-40B4-BE49-F238E27FC236}">
                <a16:creationId xmlns:a16="http://schemas.microsoft.com/office/drawing/2014/main" id="{12021CF1-9C89-2A42-AC1E-3027DD0465C6}"/>
              </a:ext>
            </a:extLst>
          </p:cNvPr>
          <p:cNvPicPr>
            <a:picLocks noChangeAspect="1"/>
          </p:cNvPicPr>
          <p:nvPr/>
        </p:nvPicPr>
        <p:blipFill>
          <a:blip r:embed="rId3"/>
          <a:stretch>
            <a:fillRect/>
          </a:stretch>
        </p:blipFill>
        <p:spPr>
          <a:xfrm>
            <a:off x="3035300" y="1447800"/>
            <a:ext cx="6121400" cy="4634774"/>
          </a:xfrm>
          <a:prstGeom prst="rect">
            <a:avLst/>
          </a:prstGeom>
        </p:spPr>
      </p:pic>
    </p:spTree>
    <p:extLst>
      <p:ext uri="{BB962C8B-B14F-4D97-AF65-F5344CB8AC3E}">
        <p14:creationId xmlns:p14="http://schemas.microsoft.com/office/powerpoint/2010/main" val="3000030826"/>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A49C-5361-D34D-B571-9AC44C4BE449}"/>
              </a:ext>
            </a:extLst>
          </p:cNvPr>
          <p:cNvSpPr>
            <a:spLocks noGrp="1"/>
          </p:cNvSpPr>
          <p:nvPr>
            <p:ph type="title"/>
          </p:nvPr>
        </p:nvSpPr>
        <p:spPr/>
        <p:txBody>
          <a:bodyPr/>
          <a:lstStyle/>
          <a:p>
            <a:endParaRPr lang="en-US"/>
          </a:p>
        </p:txBody>
      </p:sp>
      <p:pic>
        <p:nvPicPr>
          <p:cNvPr id="5" name="Picture 4" descr="A picture containing text, grass, outdoor, gravestone&#10;&#10;Description automatically generated">
            <a:extLst>
              <a:ext uri="{FF2B5EF4-FFF2-40B4-BE49-F238E27FC236}">
                <a16:creationId xmlns:a16="http://schemas.microsoft.com/office/drawing/2014/main" id="{C067706E-B5C7-3643-8B58-A54C7A6B60B9}"/>
              </a:ext>
            </a:extLst>
          </p:cNvPr>
          <p:cNvPicPr>
            <a:picLocks noChangeAspect="1"/>
          </p:cNvPicPr>
          <p:nvPr/>
        </p:nvPicPr>
        <p:blipFill>
          <a:blip r:embed="rId2"/>
          <a:stretch>
            <a:fillRect/>
          </a:stretch>
        </p:blipFill>
        <p:spPr>
          <a:xfrm>
            <a:off x="3520901" y="0"/>
            <a:ext cx="5150197" cy="6858000"/>
          </a:xfrm>
          <a:prstGeom prst="rect">
            <a:avLst/>
          </a:prstGeom>
        </p:spPr>
      </p:pic>
    </p:spTree>
    <p:extLst>
      <p:ext uri="{BB962C8B-B14F-4D97-AF65-F5344CB8AC3E}">
        <p14:creationId xmlns:p14="http://schemas.microsoft.com/office/powerpoint/2010/main" val="26379366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457200" y="1416377"/>
            <a:ext cx="11430000" cy="4755823"/>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r>
              <a:rPr lang="en-US" sz="1800" dirty="0">
                <a:solidFill>
                  <a:schemeClr val="tx1"/>
                </a:solidFill>
              </a:rPr>
              <a:t>*</a:t>
            </a:r>
            <a:r>
              <a:rPr lang="en-US" sz="1800" b="1" i="1" dirty="0">
                <a:solidFill>
                  <a:schemeClr val="tx1"/>
                </a:solidFill>
              </a:rPr>
              <a:t>Bonds Collapse</a:t>
            </a:r>
            <a:r>
              <a:rPr lang="en-US" sz="1800" dirty="0">
                <a:solidFill>
                  <a:schemeClr val="tx1"/>
                </a:solidFill>
              </a:rPr>
              <a:t> on happy talks about Russia/Ukraine talks, making my shorts look even better</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Russian Credit Default Swaps </a:t>
            </a:r>
            <a:r>
              <a:rPr lang="en-US" sz="1800" dirty="0"/>
              <a:t>Hit 34% Yields, indicating an extremely high probability of default</a:t>
            </a:r>
            <a:br>
              <a:rPr lang="en-US" sz="1800" dirty="0"/>
            </a:br>
            <a:br>
              <a:rPr lang="en-US" sz="1800" dirty="0"/>
            </a:br>
            <a:r>
              <a:rPr lang="en-US" sz="1800" dirty="0"/>
              <a:t>*The first seven </a:t>
            </a:r>
            <a:r>
              <a:rPr lang="en-US" sz="1800" b="1" dirty="0"/>
              <a:t>rate hikes </a:t>
            </a:r>
            <a:r>
              <a:rPr lang="en-US" sz="1800" dirty="0"/>
              <a:t>are in the market, but the following five aren’t</a:t>
            </a:r>
            <a:br>
              <a:rPr lang="en-US" sz="1800" dirty="0"/>
            </a:br>
            <a:br>
              <a:rPr lang="en-US" sz="1800" dirty="0"/>
            </a:br>
            <a:r>
              <a:rPr lang="en-US" sz="1800" dirty="0"/>
              <a:t>*Final target is a </a:t>
            </a:r>
            <a:r>
              <a:rPr lang="en-US" sz="1800" b="1" dirty="0"/>
              <a:t>3.00% overnight rate</a:t>
            </a:r>
            <a:r>
              <a:rPr lang="en-US" sz="1800" b="1" dirty="0">
                <a:solidFill>
                  <a:schemeClr val="tx1"/>
                </a:solidFill>
              </a:rPr>
              <a:t> </a:t>
            </a:r>
            <a:br>
              <a:rPr lang="en-US" sz="1800" dirty="0">
                <a:solidFill>
                  <a:srgbClr val="FF0000"/>
                </a:solidFill>
              </a:rPr>
            </a:br>
            <a:br>
              <a:rPr lang="en-US" sz="1800" dirty="0">
                <a:solidFill>
                  <a:srgbClr val="FF0000"/>
                </a:solidFill>
              </a:rPr>
            </a:br>
            <a:r>
              <a:rPr lang="en-US" sz="1800" dirty="0">
                <a:solidFill>
                  <a:schemeClr val="tx1"/>
                </a:solidFill>
              </a:rPr>
              <a:t>*</a:t>
            </a:r>
            <a:r>
              <a:rPr lang="en-US" sz="1800" b="1" i="1" dirty="0">
                <a:solidFill>
                  <a:schemeClr val="tx1"/>
                </a:solidFill>
              </a:rPr>
              <a:t>US National Debt </a:t>
            </a:r>
            <a:r>
              <a:rPr lang="en-US" sz="1800" i="1" dirty="0">
                <a:solidFill>
                  <a:schemeClr val="tx1"/>
                </a:solidFill>
              </a:rPr>
              <a:t>Tops $30 Trillion</a:t>
            </a:r>
            <a:r>
              <a:rPr lang="en-US" sz="1800" dirty="0">
                <a:solidFill>
                  <a:schemeClr val="tx1"/>
                </a:solidFill>
              </a:rPr>
              <a:t>, the end result of 20 years of deficit spending. </a:t>
            </a:r>
            <a:br>
              <a:rPr lang="en-US" sz="1800" dirty="0">
                <a:solidFill>
                  <a:schemeClr val="tx1"/>
                </a:solidFill>
              </a:rPr>
            </a:br>
            <a:br>
              <a:rPr lang="en-US" sz="1800" dirty="0">
                <a:solidFill>
                  <a:schemeClr val="tx1"/>
                </a:solidFill>
              </a:rPr>
            </a:br>
            <a:r>
              <a:rPr lang="en-US" sz="1800" dirty="0">
                <a:solidFill>
                  <a:schemeClr val="tx1"/>
                </a:solidFill>
              </a:rPr>
              <a:t>*Interest rates hit new two year high taking ten –year US Treasury to </a:t>
            </a:r>
            <a:r>
              <a:rPr lang="en-US" sz="1800" b="1" dirty="0">
                <a:solidFill>
                  <a:schemeClr val="tx1"/>
                </a:solidFill>
              </a:rPr>
              <a:t>2.18%</a:t>
            </a:r>
            <a:br>
              <a:rPr lang="en-US" sz="1800" dirty="0">
                <a:solidFill>
                  <a:srgbClr val="FF0000"/>
                </a:solidFill>
              </a:rPr>
            </a:br>
            <a:br>
              <a:rPr lang="en-US" sz="1800" dirty="0">
                <a:solidFill>
                  <a:srgbClr val="FF0000"/>
                </a:solidFill>
              </a:rPr>
            </a:br>
            <a:r>
              <a:rPr lang="en-US" sz="1800" dirty="0">
                <a:solidFill>
                  <a:schemeClr val="tx1"/>
                </a:solidFill>
              </a:rPr>
              <a:t>*</a:t>
            </a:r>
            <a:r>
              <a:rPr lang="en-US" sz="1800" b="1" i="1" dirty="0">
                <a:solidFill>
                  <a:schemeClr val="tx1"/>
                </a:solidFill>
              </a:rPr>
              <a:t>Real Yields Turn Positive</a:t>
            </a:r>
            <a:r>
              <a:rPr lang="en-US" sz="1800" dirty="0">
                <a:solidFill>
                  <a:schemeClr val="tx1"/>
                </a:solidFill>
              </a:rPr>
              <a:t>, for the first time in a decade,</a:t>
            </a:r>
            <a:br>
              <a:rPr lang="en-US" sz="1800" dirty="0">
                <a:solidFill>
                  <a:schemeClr val="tx1"/>
                </a:solidFill>
              </a:rPr>
            </a:br>
            <a:r>
              <a:rPr lang="en-US" sz="1800" dirty="0">
                <a:solidFill>
                  <a:schemeClr val="tx1"/>
                </a:solidFill>
              </a:rPr>
              <a:t> at least for 30-year US treasury bonds</a:t>
            </a:r>
            <a:br>
              <a:rPr lang="en-US" sz="1800" dirty="0">
                <a:solidFill>
                  <a:schemeClr val="tx1"/>
                </a:solidFill>
              </a:rPr>
            </a:br>
            <a:br>
              <a:rPr lang="en-US" sz="1800" dirty="0">
                <a:solidFill>
                  <a:schemeClr val="tx1"/>
                </a:solidFill>
              </a:rPr>
            </a:br>
            <a:r>
              <a:rPr lang="en-US" sz="1800" b="1" dirty="0">
                <a:solidFill>
                  <a:schemeClr val="tx1"/>
                </a:solidFill>
              </a:rPr>
              <a:t>*Sell </a:t>
            </a:r>
            <a:r>
              <a:rPr lang="en-US" sz="1800" dirty="0">
                <a:solidFill>
                  <a:schemeClr val="tx1"/>
                </a:solidFill>
              </a:rPr>
              <a:t>any six-point rally in the (TLT)</a:t>
            </a:r>
            <a:br>
              <a:rPr lang="en-US" sz="2000" dirty="0">
                <a:solidFill>
                  <a:srgbClr val="FF0000"/>
                </a:solidFill>
                <a:latin typeface="+mj-lt"/>
                <a:ea typeface="Calibri"/>
                <a:cs typeface="Calibri" panose="020F0502020204030204" pitchFamily="34" charset="0"/>
                <a:sym typeface="Calibri"/>
              </a:rPr>
            </a:br>
            <a:br>
              <a:rPr lang="en-US" sz="2000" dirty="0">
                <a:solidFill>
                  <a:srgbClr val="FF0000"/>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*US Treasury bond fund (TLT) could plunge from</a:t>
            </a:r>
            <a:br>
              <a:rPr lang="en-US" sz="2000" dirty="0">
                <a:solidFill>
                  <a:schemeClr val="tx1"/>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 $180 in 2020  to $105 by 2023</a:t>
            </a:r>
            <a:br>
              <a:rPr lang="en-US" sz="2000" dirty="0">
                <a:solidFill>
                  <a:schemeClr val="tx1"/>
                </a:solidFill>
                <a:latin typeface="+mj-lt"/>
                <a:ea typeface="Calibri"/>
                <a:cs typeface="Calibri" panose="020F0502020204030204" pitchFamily="34" charset="0"/>
                <a:sym typeface="Calibri"/>
              </a:rPr>
            </a:br>
            <a:br>
              <a:rPr lang="en-US" sz="2000" dirty="0">
                <a:solidFill>
                  <a:srgbClr val="FF0000"/>
                </a:solidFill>
                <a:latin typeface="+mn-lt"/>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latin typeface="Calibri"/>
                <a:ea typeface="Calibri"/>
                <a:cs typeface="Calibri"/>
                <a:sym typeface="Calibri"/>
              </a:rPr>
            </a:br>
            <a:br>
              <a:rPr lang="en-US" sz="2000" dirty="0">
                <a:solidFill>
                  <a:srgbClr val="FF0000"/>
                </a:solidFill>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273377"/>
            <a:ext cx="10972800" cy="1143000"/>
          </a:xfrm>
        </p:spPr>
        <p:txBody>
          <a:bodyPr/>
          <a:lstStyle/>
          <a:p>
            <a:r>
              <a:rPr lang="en-US" sz="2800" dirty="0"/>
              <a:t>Bonds – Defining the New Range</a:t>
            </a:r>
            <a:endParaRPr lang="en-US" sz="2400" dirty="0"/>
          </a:p>
        </p:txBody>
      </p:sp>
      <p:pic>
        <p:nvPicPr>
          <p:cNvPr id="4" name="Picture 3">
            <a:extLst>
              <a:ext uri="{FF2B5EF4-FFF2-40B4-BE49-F238E27FC236}">
                <a16:creationId xmlns:a16="http://schemas.microsoft.com/office/drawing/2014/main" id="{E46A498E-D0DC-B94B-AC0B-A8ADF337E18E}"/>
              </a:ext>
            </a:extLst>
          </p:cNvPr>
          <p:cNvPicPr>
            <a:picLocks noChangeAspect="1"/>
          </p:cNvPicPr>
          <p:nvPr/>
        </p:nvPicPr>
        <p:blipFill>
          <a:blip r:embed="rId3"/>
          <a:stretch>
            <a:fillRect/>
          </a:stretch>
        </p:blipFill>
        <p:spPr>
          <a:xfrm>
            <a:off x="7924800" y="4419600"/>
            <a:ext cx="4114800" cy="2314575"/>
          </a:xfrm>
          <a:prstGeom prst="rect">
            <a:avLst/>
          </a:prstGeom>
        </p:spPr>
      </p:pic>
    </p:spTree>
    <p:extLst>
      <p:ext uri="{BB962C8B-B14F-4D97-AF65-F5344CB8AC3E}">
        <p14:creationId xmlns:p14="http://schemas.microsoft.com/office/powerpoint/2010/main" val="2952436408"/>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06"/>
            <a:ext cx="10363200" cy="2209800"/>
          </a:xfrm>
        </p:spPr>
        <p:txBody>
          <a:bodyPr/>
          <a:lstStyle/>
          <a:p>
            <a:r>
              <a:rPr lang="en-US" sz="2400" dirty="0"/>
              <a:t> </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Breaking Down</a:t>
            </a:r>
            <a:br>
              <a:rPr lang="en-US" sz="2400" dirty="0"/>
            </a:br>
            <a:r>
              <a:rPr lang="en-US" sz="1800" dirty="0">
                <a:solidFill>
                  <a:srgbClr val="FF0000"/>
                </a:solidFill>
              </a:rPr>
              <a:t>stopped out of long 4/$127-$130 call spread</a:t>
            </a:r>
            <a:br>
              <a:rPr lang="en-US" sz="2400" dirty="0"/>
            </a:br>
            <a:r>
              <a:rPr lang="en-US" sz="1800" dirty="0">
                <a:solidFill>
                  <a:srgbClr val="00A64B"/>
                </a:solidFill>
              </a:rPr>
              <a:t>took profits on long 2/$149-$152 put spread, took profits on long 2/$147-$150 put spread</a:t>
            </a:r>
            <a:br>
              <a:rPr lang="en-US" sz="1800" dirty="0">
                <a:solidFill>
                  <a:srgbClr val="00A64B"/>
                </a:solidFill>
              </a:rPr>
            </a:br>
            <a:r>
              <a:rPr lang="en-US" sz="1800" dirty="0">
                <a:solidFill>
                  <a:srgbClr val="00A64B"/>
                </a:solidFill>
              </a:rPr>
              <a:t>took profits on long 3/$150-$153 put spread, took profits on long 3/$127-$130 call spread</a:t>
            </a:r>
            <a:br>
              <a:rPr lang="en-US" sz="1800" dirty="0"/>
            </a:br>
            <a:br>
              <a:rPr lang="en-US" sz="1800" dirty="0">
                <a:solidFill>
                  <a:schemeClr val="tx1"/>
                </a:solidFill>
              </a:rPr>
            </a:br>
            <a:br>
              <a:rPr lang="en-US" sz="1800" dirty="0"/>
            </a:br>
            <a:br>
              <a:rPr lang="en-US" sz="1800" dirty="0">
                <a:solidFill>
                  <a:schemeClr val="tx1"/>
                </a:solidFill>
              </a:rPr>
            </a:br>
            <a:br>
              <a:rPr lang="en-US" sz="1800" dirty="0">
                <a:solidFill>
                  <a:srgbClr val="00A64B"/>
                </a:solidFill>
              </a:rPr>
            </a:br>
            <a:br>
              <a:rPr lang="en-US" sz="1800" dirty="0">
                <a:solidFill>
                  <a:srgbClr val="00A64B"/>
                </a:solidFill>
              </a:rPr>
            </a:br>
            <a:br>
              <a:rPr lang="en-US" sz="1800" dirty="0">
                <a:solidFill>
                  <a:schemeClr val="tx1"/>
                </a:solidFill>
              </a:rPr>
            </a:br>
            <a:br>
              <a:rPr lang="en-US" sz="1800" dirty="0">
                <a:solidFill>
                  <a:schemeClr val="tx1"/>
                </a:solidFill>
              </a:rPr>
            </a:br>
            <a:br>
              <a:rPr lang="en-US" sz="1800" dirty="0">
                <a:solidFill>
                  <a:schemeClr val="tx1"/>
                </a:solidFill>
              </a:rPr>
            </a:br>
            <a:br>
              <a:rPr lang="en-US" sz="2400" dirty="0"/>
            </a:b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3" name="Picture 2">
            <a:extLst>
              <a:ext uri="{FF2B5EF4-FFF2-40B4-BE49-F238E27FC236}">
                <a16:creationId xmlns:a16="http://schemas.microsoft.com/office/drawing/2014/main" id="{ECAC8582-774B-CC44-96FF-E9113EC1A3CE}"/>
              </a:ext>
            </a:extLst>
          </p:cNvPr>
          <p:cNvPicPr>
            <a:picLocks noChangeAspect="1"/>
          </p:cNvPicPr>
          <p:nvPr/>
        </p:nvPicPr>
        <p:blipFill>
          <a:blip r:embed="rId2"/>
          <a:stretch>
            <a:fillRect/>
          </a:stretch>
        </p:blipFill>
        <p:spPr>
          <a:xfrm>
            <a:off x="2362200" y="1905000"/>
            <a:ext cx="6121400" cy="4634774"/>
          </a:xfrm>
          <a:prstGeom prst="rect">
            <a:avLst/>
          </a:prstGeom>
        </p:spPr>
      </p:pic>
    </p:spTree>
    <p:extLst>
      <p:ext uri="{BB962C8B-B14F-4D97-AF65-F5344CB8AC3E}">
        <p14:creationId xmlns:p14="http://schemas.microsoft.com/office/powerpoint/2010/main" val="112865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2.42%</a:t>
            </a:r>
            <a:br>
              <a:rPr lang="en-US" sz="2400" dirty="0"/>
            </a:br>
            <a:r>
              <a:rPr lang="en-US" sz="1800" dirty="0"/>
              <a:t>yearend end target nearly met</a:t>
            </a:r>
            <a:br>
              <a:rPr lang="en-US" sz="2400" dirty="0"/>
            </a:br>
            <a:br>
              <a:rPr lang="en-US" sz="2400" dirty="0"/>
            </a:br>
            <a:endParaRPr lang="en-US" sz="2000" dirty="0"/>
          </a:p>
        </p:txBody>
      </p:sp>
      <p:pic>
        <p:nvPicPr>
          <p:cNvPr id="3" name="Picture 2">
            <a:extLst>
              <a:ext uri="{FF2B5EF4-FFF2-40B4-BE49-F238E27FC236}">
                <a16:creationId xmlns:a16="http://schemas.microsoft.com/office/drawing/2014/main" id="{356ADE8E-7AE8-F645-AADC-B1C5943AB115}"/>
              </a:ext>
            </a:extLst>
          </p:cNvPr>
          <p:cNvPicPr>
            <a:picLocks noChangeAspect="1"/>
          </p:cNvPicPr>
          <p:nvPr/>
        </p:nvPicPr>
        <p:blipFill>
          <a:blip r:embed="rId2"/>
          <a:stretch>
            <a:fillRect/>
          </a:stretch>
        </p:blipFill>
        <p:spPr>
          <a:xfrm>
            <a:off x="2665802" y="1143000"/>
            <a:ext cx="6860396" cy="5194300"/>
          </a:xfrm>
          <a:prstGeom prst="rect">
            <a:avLst/>
          </a:prstGeom>
        </p:spPr>
      </p:pic>
    </p:spTree>
    <p:extLst>
      <p:ext uri="{BB962C8B-B14F-4D97-AF65-F5344CB8AC3E}">
        <p14:creationId xmlns:p14="http://schemas.microsoft.com/office/powerpoint/2010/main" val="316937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1752600" y="228602"/>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13 Year Daily Audited Performance</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5C53C4B0-3DF8-1240-86BE-056ACFEA5A04}"/>
              </a:ext>
            </a:extLst>
          </p:cNvPr>
          <p:cNvPicPr>
            <a:picLocks noChangeAspect="1"/>
          </p:cNvPicPr>
          <p:nvPr/>
        </p:nvPicPr>
        <p:blipFill>
          <a:blip r:embed="rId3"/>
          <a:stretch>
            <a:fillRect/>
          </a:stretch>
        </p:blipFill>
        <p:spPr>
          <a:xfrm>
            <a:off x="685800" y="914400"/>
            <a:ext cx="10676617" cy="5492750"/>
          </a:xfrm>
          <a:prstGeom prst="rect">
            <a:avLst/>
          </a:prstGeom>
        </p:spPr>
      </p:pic>
    </p:spTree>
    <p:extLst>
      <p:ext uri="{BB962C8B-B14F-4D97-AF65-F5344CB8AC3E}">
        <p14:creationId xmlns:p14="http://schemas.microsoft.com/office/powerpoint/2010/main" val="192599132"/>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Junk Bonds (HYG) 5.33% Yield to Maturity</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1E269F8-2F28-E145-BE89-8ADFDDC837BF}"/>
              </a:ext>
            </a:extLst>
          </p:cNvPr>
          <p:cNvPicPr>
            <a:picLocks noChangeAspect="1"/>
          </p:cNvPicPr>
          <p:nvPr/>
        </p:nvPicPr>
        <p:blipFill>
          <a:blip r:embed="rId3"/>
          <a:stretch>
            <a:fillRect/>
          </a:stretch>
        </p:blipFill>
        <p:spPr>
          <a:xfrm>
            <a:off x="3048000" y="1403350"/>
            <a:ext cx="5753340" cy="4356100"/>
          </a:xfrm>
          <a:prstGeom prst="rect">
            <a:avLst/>
          </a:prstGeom>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(TBT)-Another run at highs</a:t>
            </a: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0BBA918-2352-0841-8489-30ECC04399E8}"/>
              </a:ext>
            </a:extLst>
          </p:cNvPr>
          <p:cNvPicPr>
            <a:picLocks noChangeAspect="1"/>
          </p:cNvPicPr>
          <p:nvPr/>
        </p:nvPicPr>
        <p:blipFill>
          <a:blip r:embed="rId3"/>
          <a:stretch>
            <a:fillRect/>
          </a:stretch>
        </p:blipFill>
        <p:spPr>
          <a:xfrm>
            <a:off x="2286000" y="1371600"/>
            <a:ext cx="6883400" cy="5211717"/>
          </a:xfrm>
          <a:prstGeom prst="rect">
            <a:avLst/>
          </a:prstGeom>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ass, outdoor, plant&#10;&#10;Description automatically generated">
            <a:extLst>
              <a:ext uri="{FF2B5EF4-FFF2-40B4-BE49-F238E27FC236}">
                <a16:creationId xmlns:a16="http://schemas.microsoft.com/office/drawing/2014/main" id="{0C2A401D-36B6-4A47-96DE-CD794AD7EAB9}"/>
              </a:ext>
            </a:extLst>
          </p:cNvPr>
          <p:cNvPicPr>
            <a:picLocks noChangeAspect="1"/>
          </p:cNvPicPr>
          <p:nvPr/>
        </p:nvPicPr>
        <p:blipFill>
          <a:blip r:embed="rId2"/>
          <a:stretch>
            <a:fillRect/>
          </a:stretch>
        </p:blipFill>
        <p:spPr>
          <a:xfrm>
            <a:off x="3520901" y="0"/>
            <a:ext cx="5150197" cy="6858000"/>
          </a:xfrm>
          <a:prstGeom prst="rect">
            <a:avLst/>
          </a:prstGeom>
        </p:spPr>
      </p:pic>
    </p:spTree>
    <p:extLst>
      <p:ext uri="{BB962C8B-B14F-4D97-AF65-F5344CB8AC3E}">
        <p14:creationId xmlns:p14="http://schemas.microsoft.com/office/powerpoint/2010/main" val="3706161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Dollar Pop </a:t>
            </a: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16973" y="990600"/>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dirty="0">
                <a:solidFill>
                  <a:schemeClr val="tx1"/>
                </a:solidFill>
                <a:latin typeface="Calibri" panose="020F0502020204030204" pitchFamily="34" charset="0"/>
                <a:cs typeface="Calibri" panose="020F0502020204030204" pitchFamily="34" charset="0"/>
                <a:sym typeface="Calibri"/>
              </a:rPr>
            </a:br>
            <a:r>
              <a:rPr lang="en-US" sz="1800" dirty="0">
                <a:solidFill>
                  <a:schemeClr val="tx1"/>
                </a:solidFill>
                <a:latin typeface="Calibri" panose="020F0502020204030204" pitchFamily="34" charset="0"/>
                <a:cs typeface="Calibri" panose="020F0502020204030204" pitchFamily="34" charset="0"/>
                <a:sym typeface="Calibri"/>
              </a:rPr>
              <a:t>*Soaring interest rates and flights to safety turbocharge the buck</a:t>
            </a:r>
            <a:br>
              <a:rPr lang="en-US" sz="1800" dirty="0">
                <a:solidFill>
                  <a:schemeClr val="tx1"/>
                </a:solidFill>
                <a:latin typeface="Calibri" panose="020F0502020204030204" pitchFamily="34" charset="0"/>
                <a:cs typeface="Calibri" panose="020F0502020204030204" pitchFamily="34" charset="0"/>
                <a:sym typeface="Calibri"/>
              </a:rPr>
            </a:br>
            <a:br>
              <a:rPr lang="en-US" sz="1800" dirty="0">
                <a:solidFill>
                  <a:schemeClr val="tx1"/>
                </a:solidFill>
                <a:latin typeface="Calibri" panose="020F0502020204030204" pitchFamily="34" charset="0"/>
                <a:cs typeface="Calibri" panose="020F0502020204030204" pitchFamily="34" charset="0"/>
                <a:sym typeface="Calibri"/>
              </a:rPr>
            </a:br>
            <a:r>
              <a:rPr lang="en-US" sz="1800" dirty="0">
                <a:solidFill>
                  <a:schemeClr val="tx1"/>
                </a:solidFill>
                <a:latin typeface="Calibri" panose="020F0502020204030204" pitchFamily="34" charset="0"/>
                <a:cs typeface="Calibri" panose="020F0502020204030204" pitchFamily="34" charset="0"/>
                <a:sym typeface="Calibri"/>
              </a:rPr>
              <a:t>*Ukraine war crushes the Euro</a:t>
            </a:r>
            <a:br>
              <a:rPr lang="en-US" sz="1800" dirty="0">
                <a:solidFill>
                  <a:schemeClr val="tx1"/>
                </a:solidFill>
              </a:rPr>
            </a:br>
            <a:br>
              <a:rPr lang="en-US" sz="1800" dirty="0">
                <a:solidFill>
                  <a:schemeClr val="tx1"/>
                </a:solidFill>
              </a:rPr>
            </a:br>
            <a:r>
              <a:rPr lang="en-US" sz="1800" dirty="0">
                <a:solidFill>
                  <a:schemeClr val="tx1"/>
                </a:solidFill>
              </a:rPr>
              <a:t>*Commodity currencies like (FXA) and (FXC) soar.</a:t>
            </a:r>
            <a:br>
              <a:rPr lang="en-US" sz="1800" dirty="0">
                <a:solidFill>
                  <a:schemeClr val="tx1"/>
                </a:solidFill>
              </a:rPr>
            </a:br>
            <a:br>
              <a:rPr lang="en-US" sz="1800" dirty="0">
                <a:solidFill>
                  <a:schemeClr val="tx1"/>
                </a:solidFill>
              </a:rPr>
            </a:br>
            <a:r>
              <a:rPr lang="en-US" sz="1800" dirty="0">
                <a:solidFill>
                  <a:schemeClr val="tx1"/>
                </a:solidFill>
                <a:latin typeface="Calibri" panose="020F0502020204030204" pitchFamily="34" charset="0"/>
                <a:cs typeface="Calibri" panose="020F0502020204030204" pitchFamily="34" charset="0"/>
                <a:sym typeface="Calibri"/>
              </a:rPr>
              <a:t>*Currency with the fastest appreciating interest rates</a:t>
            </a:r>
            <a:br>
              <a:rPr lang="en-US" sz="1800" dirty="0">
                <a:solidFill>
                  <a:schemeClr val="tx1"/>
                </a:solidFill>
                <a:latin typeface="Calibri" panose="020F0502020204030204" pitchFamily="34" charset="0"/>
                <a:cs typeface="Calibri" panose="020F0502020204030204" pitchFamily="34" charset="0"/>
                <a:sym typeface="Calibri"/>
              </a:rPr>
            </a:br>
            <a:r>
              <a:rPr lang="en-US" sz="1800" dirty="0">
                <a:solidFill>
                  <a:schemeClr val="tx1"/>
                </a:solidFill>
                <a:latin typeface="Calibri" panose="020F0502020204030204" pitchFamily="34" charset="0"/>
                <a:cs typeface="Calibri" panose="020F0502020204030204" pitchFamily="34" charset="0"/>
                <a:sym typeface="Calibri"/>
              </a:rPr>
              <a:t> usually does best and that’s the US</a:t>
            </a:r>
            <a:br>
              <a:rPr lang="en-US" sz="1800" dirty="0">
                <a:solidFill>
                  <a:schemeClr val="tx1"/>
                </a:solidFill>
                <a:latin typeface="Calibri" panose="020F0502020204030204" pitchFamily="34" charset="0"/>
                <a:cs typeface="Calibri" panose="020F0502020204030204" pitchFamily="34" charset="0"/>
              </a:rPr>
            </a:b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*Long-term </a:t>
            </a:r>
            <a:r>
              <a:rPr lang="en-US" sz="1800" b="1" dirty="0">
                <a:solidFill>
                  <a:schemeClr val="tx1"/>
                </a:solidFill>
                <a:latin typeface="Calibri" panose="020F0502020204030204" pitchFamily="34" charset="0"/>
                <a:cs typeface="Calibri" panose="020F0502020204030204" pitchFamily="34" charset="0"/>
              </a:rPr>
              <a:t>fundamentals are still poor</a:t>
            </a:r>
            <a:r>
              <a:rPr lang="en-US" sz="1800" dirty="0">
                <a:solidFill>
                  <a:schemeClr val="tx1"/>
                </a:solidFill>
                <a:latin typeface="Calibri" panose="020F0502020204030204" pitchFamily="34" charset="0"/>
                <a:cs typeface="Calibri" panose="020F0502020204030204" pitchFamily="34" charset="0"/>
              </a:rPr>
              <a:t>,</a:t>
            </a: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 a dollar short could be the</a:t>
            </a: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 new ten-year trade, but not yet</a:t>
            </a:r>
            <a:br>
              <a:rPr lang="en-US" sz="1800" dirty="0">
                <a:solidFill>
                  <a:schemeClr val="tx1"/>
                </a:solidFill>
                <a:latin typeface="Calibri" panose="020F0502020204030204" pitchFamily="34" charset="0"/>
                <a:cs typeface="Calibri" panose="020F0502020204030204" pitchFamily="34" charset="0"/>
              </a:rPr>
            </a:b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*Stand aside from forex for now, they are getting fish to fry</a:t>
            </a: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5F829CD-7B89-8B4E-90AA-F7FDAC78B861}"/>
              </a:ext>
            </a:extLst>
          </p:cNvPr>
          <p:cNvPicPr>
            <a:picLocks noChangeAspect="1"/>
          </p:cNvPicPr>
          <p:nvPr/>
        </p:nvPicPr>
        <p:blipFill>
          <a:blip r:embed="rId3"/>
          <a:stretch>
            <a:fillRect/>
          </a:stretch>
        </p:blipFill>
        <p:spPr>
          <a:xfrm>
            <a:off x="6665019" y="3657600"/>
            <a:ext cx="5267654" cy="2963056"/>
          </a:xfrm>
          <a:prstGeom prst="rect">
            <a:avLst/>
          </a:prstGeom>
        </p:spPr>
      </p:pic>
    </p:spTree>
    <p:extLst>
      <p:ext uri="{BB962C8B-B14F-4D97-AF65-F5344CB8AC3E}">
        <p14:creationId xmlns:p14="http://schemas.microsoft.com/office/powerpoint/2010/main" val="2586439849"/>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Japanese Yen (FXY)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D97C613-1037-FA4D-9573-29A943131A0F}"/>
              </a:ext>
            </a:extLst>
          </p:cNvPr>
          <p:cNvPicPr>
            <a:picLocks noChangeAspect="1"/>
          </p:cNvPicPr>
          <p:nvPr/>
        </p:nvPicPr>
        <p:blipFill>
          <a:blip r:embed="rId3"/>
          <a:stretch>
            <a:fillRect/>
          </a:stretch>
        </p:blipFill>
        <p:spPr>
          <a:xfrm>
            <a:off x="2209800" y="1219200"/>
            <a:ext cx="6883400" cy="5211717"/>
          </a:xfrm>
          <a:prstGeom prst="rect">
            <a:avLst/>
          </a:prstGeom>
        </p:spPr>
      </p:pic>
    </p:spTree>
    <p:extLst>
      <p:ext uri="{BB962C8B-B14F-4D97-AF65-F5344CB8AC3E}">
        <p14:creationId xmlns:p14="http://schemas.microsoft.com/office/powerpoint/2010/main" val="3849977844"/>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Euro (FXE)-</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49989C7-DE78-B441-9FEF-D8AD08667523}"/>
              </a:ext>
            </a:extLst>
          </p:cNvPr>
          <p:cNvPicPr>
            <a:picLocks noChangeAspect="1"/>
          </p:cNvPicPr>
          <p:nvPr/>
        </p:nvPicPr>
        <p:blipFill>
          <a:blip r:embed="rId3"/>
          <a:stretch>
            <a:fillRect/>
          </a:stretch>
        </p:blipFill>
        <p:spPr>
          <a:xfrm>
            <a:off x="2209800" y="1168400"/>
            <a:ext cx="7061679" cy="5346700"/>
          </a:xfrm>
          <a:prstGeom prst="rect">
            <a:avLst/>
          </a:prstGeom>
        </p:spPr>
      </p:pic>
    </p:spTree>
    <p:extLst>
      <p:ext uri="{BB962C8B-B14F-4D97-AF65-F5344CB8AC3E}">
        <p14:creationId xmlns:p14="http://schemas.microsoft.com/office/powerpoint/2010/main" val="320155807"/>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British Pound (FXB)-</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9A4985B-54D2-294D-8890-10CFE132A449}"/>
              </a:ext>
            </a:extLst>
          </p:cNvPr>
          <p:cNvPicPr>
            <a:picLocks noChangeAspect="1"/>
          </p:cNvPicPr>
          <p:nvPr/>
        </p:nvPicPr>
        <p:blipFill>
          <a:blip r:embed="rId3"/>
          <a:stretch>
            <a:fillRect/>
          </a:stretch>
        </p:blipFill>
        <p:spPr>
          <a:xfrm>
            <a:off x="1997529" y="865414"/>
            <a:ext cx="7564887" cy="5727700"/>
          </a:xfrm>
          <a:prstGeom prst="rect">
            <a:avLst/>
          </a:prstGeom>
        </p:spPr>
      </p:pic>
    </p:spTree>
    <p:extLst>
      <p:ext uri="{BB962C8B-B14F-4D97-AF65-F5344CB8AC3E}">
        <p14:creationId xmlns:p14="http://schemas.microsoft.com/office/powerpoint/2010/main" val="1860823595"/>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Australian Dollar (FXA)- The Global Recovery Play</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8/$67-$69 call spread</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a:t>
            </a:r>
            <a:br>
              <a:rPr lang="en-US" sz="1800" dirty="0">
                <a:solidFill>
                  <a:schemeClr val="tx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3DD79E4-9A8D-0447-841E-5A825F6B9FE3}"/>
              </a:ext>
            </a:extLst>
          </p:cNvPr>
          <p:cNvPicPr>
            <a:picLocks noChangeAspect="1"/>
          </p:cNvPicPr>
          <p:nvPr/>
        </p:nvPicPr>
        <p:blipFill>
          <a:blip r:embed="rId3"/>
          <a:stretch>
            <a:fillRect/>
          </a:stretch>
        </p:blipFill>
        <p:spPr>
          <a:xfrm>
            <a:off x="2667000" y="1524000"/>
            <a:ext cx="6426200" cy="4865551"/>
          </a:xfrm>
          <a:prstGeom prst="rect">
            <a:avLst/>
          </a:prstGeom>
        </p:spPr>
      </p:pic>
    </p:spTree>
    <p:extLst>
      <p:ext uri="{BB962C8B-B14F-4D97-AF65-F5344CB8AC3E}">
        <p14:creationId xmlns:p14="http://schemas.microsoft.com/office/powerpoint/2010/main" val="1232135388"/>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8382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Emerging 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817477B-A868-CD49-A2D2-B310603AD767}"/>
              </a:ext>
            </a:extLst>
          </p:cNvPr>
          <p:cNvPicPr>
            <a:picLocks noChangeAspect="1"/>
          </p:cNvPicPr>
          <p:nvPr/>
        </p:nvPicPr>
        <p:blipFill>
          <a:blip r:embed="rId3"/>
          <a:stretch>
            <a:fillRect/>
          </a:stretch>
        </p:blipFill>
        <p:spPr>
          <a:xfrm>
            <a:off x="2286000" y="1426029"/>
            <a:ext cx="6654800" cy="5038634"/>
          </a:xfrm>
          <a:prstGeom prst="rect">
            <a:avLst/>
          </a:prstGeom>
        </p:spPr>
      </p:pic>
    </p:spTree>
    <p:extLst>
      <p:ext uri="{BB962C8B-B14F-4D97-AF65-F5344CB8AC3E}">
        <p14:creationId xmlns:p14="http://schemas.microsoft.com/office/powerpoint/2010/main" val="460849687"/>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981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 </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EA81645-5287-684B-9D17-EF6A60B4B6EA}"/>
              </a:ext>
            </a:extLst>
          </p:cNvPr>
          <p:cNvPicPr>
            <a:picLocks noChangeAspect="1"/>
          </p:cNvPicPr>
          <p:nvPr/>
        </p:nvPicPr>
        <p:blipFill>
          <a:blip r:embed="rId3"/>
          <a:stretch>
            <a:fillRect/>
          </a:stretch>
        </p:blipFill>
        <p:spPr>
          <a:xfrm>
            <a:off x="2438400" y="1066800"/>
            <a:ext cx="7061679" cy="5346700"/>
          </a:xfrm>
          <a:prstGeom prst="rect">
            <a:avLst/>
          </a:prstGeom>
        </p:spPr>
      </p:pic>
    </p:spTree>
    <p:extLst>
      <p:ext uri="{BB962C8B-B14F-4D97-AF65-F5344CB8AC3E}">
        <p14:creationId xmlns:p14="http://schemas.microsoft.com/office/powerpoint/2010/main" val="2110325036"/>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br>
              <a:rPr lang="en-US" sz="2800" b="1" i="1" dirty="0"/>
            </a:br>
            <a:r>
              <a:rPr lang="en-US" sz="2000" b="1" i="1" dirty="0"/>
              <a:t>The Roaring Twenties are Here</a:t>
            </a:r>
            <a:endParaRPr lang="en-US" sz="20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381000" y="1133657"/>
            <a:ext cx="11811000" cy="5543736"/>
          </a:xfrm>
        </p:spPr>
        <p:txBody>
          <a:bodyPr/>
          <a:lstStyle/>
          <a:p>
            <a:pPr marL="203200" indent="0">
              <a:buNone/>
            </a:pPr>
            <a:br>
              <a:rPr lang="en-US" sz="1800" b="1" dirty="0">
                <a:solidFill>
                  <a:schemeClr val="tx1"/>
                </a:solidFill>
              </a:rPr>
            </a:br>
            <a:r>
              <a:rPr lang="en-US" sz="1800" dirty="0">
                <a:solidFill>
                  <a:schemeClr val="tx1"/>
                </a:solidFill>
              </a:rPr>
              <a:t>*Ukraine war prospects are the main driver now</a:t>
            </a:r>
            <a:br>
              <a:rPr lang="en-US" sz="1800" dirty="0">
                <a:solidFill>
                  <a:schemeClr val="tx1"/>
                </a:solidFill>
              </a:rPr>
            </a:br>
            <a:br>
              <a:rPr lang="en-US" sz="1800" dirty="0">
                <a:solidFill>
                  <a:schemeClr val="tx1"/>
                </a:solidFill>
              </a:rPr>
            </a:br>
            <a:r>
              <a:rPr lang="en-US" sz="1800" dirty="0">
                <a:solidFill>
                  <a:schemeClr val="tx1"/>
                </a:solidFill>
              </a:rPr>
              <a:t>*Half point rate hikes take us out of the frying pan into the fire</a:t>
            </a:r>
            <a:br>
              <a:rPr lang="en-US" sz="1800" b="1" dirty="0">
                <a:solidFill>
                  <a:schemeClr val="tx1"/>
                </a:solidFill>
              </a:rPr>
            </a:br>
            <a:br>
              <a:rPr lang="en-US" sz="1800" b="1" dirty="0">
                <a:solidFill>
                  <a:schemeClr val="tx1"/>
                </a:solidFill>
              </a:rPr>
            </a:br>
            <a:r>
              <a:rPr lang="en-US" sz="1800" dirty="0">
                <a:solidFill>
                  <a:schemeClr val="tx1"/>
                </a:solidFill>
              </a:rPr>
              <a:t>*The first three Interest rate rises are in the market, but not the 9 that follow</a:t>
            </a:r>
            <a:br>
              <a:rPr lang="en-US" sz="1800" dirty="0">
                <a:solidFill>
                  <a:schemeClr val="tx1"/>
                </a:solidFill>
              </a:rPr>
            </a:br>
            <a:br>
              <a:rPr lang="en-US" sz="1800" dirty="0">
                <a:solidFill>
                  <a:schemeClr val="tx1"/>
                </a:solidFill>
              </a:rPr>
            </a:br>
            <a:r>
              <a:rPr lang="en-US" sz="1800" dirty="0">
                <a:solidFill>
                  <a:schemeClr val="tx1"/>
                </a:solidFill>
              </a:rPr>
              <a:t>*When the focus shifts back to interest rates stocks are in trouble</a:t>
            </a:r>
            <a:br>
              <a:rPr lang="en-US" sz="1800" dirty="0">
                <a:solidFill>
                  <a:schemeClr val="tx1"/>
                </a:solidFill>
              </a:rPr>
            </a:br>
            <a:br>
              <a:rPr lang="en-US" sz="1800" dirty="0">
                <a:solidFill>
                  <a:schemeClr val="tx1"/>
                </a:solidFill>
              </a:rPr>
            </a:br>
            <a:r>
              <a:rPr lang="en-US" sz="1800" dirty="0">
                <a:solidFill>
                  <a:schemeClr val="tx1"/>
                </a:solidFill>
              </a:rPr>
              <a:t>*A core short in bonds will be key, but trade this too</a:t>
            </a:r>
            <a:br>
              <a:rPr lang="en-US" sz="1800" dirty="0">
                <a:solidFill>
                  <a:schemeClr val="tx1"/>
                </a:solidFill>
                <a:latin typeface="+mn-lt"/>
                <a:ea typeface="Calibri"/>
                <a:cs typeface="Calibri" panose="020F0502020204030204" pitchFamily="34" charset="0"/>
                <a:sym typeface="Calibri"/>
              </a:rPr>
            </a:b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*Omicron cases collapse, taking this drag off the market</a:t>
            </a:r>
            <a:br>
              <a:rPr lang="en-US" sz="1800" dirty="0">
                <a:solidFill>
                  <a:schemeClr val="tx1"/>
                </a:solidFill>
                <a:latin typeface="+mn-lt"/>
                <a:ea typeface="Calibri"/>
                <a:cs typeface="Calibri" panose="020F0502020204030204" pitchFamily="34" charset="0"/>
                <a:sym typeface="Calibri"/>
              </a:rPr>
            </a:b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*VIX over $30 is the ideal entry point for new positions</a:t>
            </a:r>
            <a:br>
              <a:rPr lang="en-US" sz="1800" dirty="0">
                <a:solidFill>
                  <a:schemeClr val="tx1"/>
                </a:solidFill>
                <a:latin typeface="+mn-lt"/>
                <a:ea typeface="Calibri"/>
                <a:cs typeface="Calibri" panose="020F0502020204030204" pitchFamily="34" charset="0"/>
                <a:sym typeface="Calibri"/>
              </a:rPr>
            </a:b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*Bitcoin is attempting an upside breakout</a:t>
            </a:r>
            <a:br>
              <a:rPr lang="en-US" sz="1800" dirty="0">
                <a:solidFill>
                  <a:schemeClr val="tx1"/>
                </a:solidFill>
                <a:latin typeface="+mn-lt"/>
                <a:ea typeface="Calibri"/>
                <a:cs typeface="Calibri" panose="020F0502020204030204" pitchFamily="34" charset="0"/>
                <a:sym typeface="Calibri"/>
              </a:rPr>
            </a:b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*Watch out for the headline “Putin Assassinated” which</a:t>
            </a: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reverses anything and take stocks up $2,000 in a week</a:t>
            </a:r>
            <a:br>
              <a:rPr lang="en-US" sz="1800" dirty="0">
                <a:solidFill>
                  <a:schemeClr val="tx1"/>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9B521974-2212-F14A-BB5B-94214332B44C}"/>
              </a:ext>
            </a:extLst>
          </p:cNvPr>
          <p:cNvPicPr>
            <a:picLocks noChangeAspect="1"/>
          </p:cNvPicPr>
          <p:nvPr/>
        </p:nvPicPr>
        <p:blipFill>
          <a:blip r:embed="rId2"/>
          <a:stretch>
            <a:fillRect/>
          </a:stretch>
        </p:blipFill>
        <p:spPr>
          <a:xfrm>
            <a:off x="8458200" y="3894066"/>
            <a:ext cx="3519740" cy="2769472"/>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CE753-2AF0-8A40-9965-9AC0A037F07D}"/>
              </a:ext>
            </a:extLst>
          </p:cNvPr>
          <p:cNvSpPr>
            <a:spLocks noGrp="1"/>
          </p:cNvSpPr>
          <p:nvPr>
            <p:ph type="title"/>
          </p:nvPr>
        </p:nvSpPr>
        <p:spPr/>
        <p:txBody>
          <a:bodyPr/>
          <a:lstStyle/>
          <a:p>
            <a:endParaRPr lang="en-US"/>
          </a:p>
        </p:txBody>
      </p:sp>
      <p:pic>
        <p:nvPicPr>
          <p:cNvPr id="5" name="Picture 4" descr="A picture containing outdoor, ground, grass, rock&#10;&#10;Description automatically generated">
            <a:extLst>
              <a:ext uri="{FF2B5EF4-FFF2-40B4-BE49-F238E27FC236}">
                <a16:creationId xmlns:a16="http://schemas.microsoft.com/office/drawing/2014/main" id="{FAF12B59-8F6C-D646-A29A-074BCF19440E}"/>
              </a:ext>
            </a:extLst>
          </p:cNvPr>
          <p:cNvPicPr>
            <a:picLocks noChangeAspect="1"/>
          </p:cNvPicPr>
          <p:nvPr/>
        </p:nvPicPr>
        <p:blipFill>
          <a:blip r:embed="rId2"/>
          <a:stretch>
            <a:fillRect/>
          </a:stretch>
        </p:blipFill>
        <p:spPr>
          <a:xfrm>
            <a:off x="3520901" y="0"/>
            <a:ext cx="5150197" cy="6858000"/>
          </a:xfrm>
          <a:prstGeom prst="rect">
            <a:avLst/>
          </a:prstGeom>
        </p:spPr>
      </p:pic>
    </p:spTree>
    <p:extLst>
      <p:ext uri="{BB962C8B-B14F-4D97-AF65-F5344CB8AC3E}">
        <p14:creationId xmlns:p14="http://schemas.microsoft.com/office/powerpoint/2010/main" val="1730616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Bitcoin – Rising Rate Hit</a:t>
            </a:r>
            <a:br>
              <a:rPr lang="en-US" sz="2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Buy the </a:t>
            </a:r>
            <a:r>
              <a:rPr lang="en-US" sz="1800" b="1" i="1" dirty="0">
                <a:solidFill>
                  <a:schemeClr val="dk1"/>
                </a:solidFill>
                <a:latin typeface="Calibri"/>
                <a:ea typeface="Calibri"/>
                <a:cs typeface="Calibri"/>
                <a:sym typeface="Calibri"/>
              </a:rPr>
              <a:t>Mad Hedge Bitcoin Letter </a:t>
            </a:r>
            <a:r>
              <a:rPr lang="en-US" sz="1800" dirty="0">
                <a:solidFill>
                  <a:schemeClr val="dk1"/>
                </a:solidFill>
                <a:latin typeface="Calibri"/>
                <a:ea typeface="Calibri"/>
                <a:cs typeface="Calibri"/>
                <a:sym typeface="Calibri"/>
              </a:rPr>
              <a:t>at </a:t>
            </a:r>
            <a:r>
              <a:rPr lang="en-US" sz="1800" dirty="0">
                <a:solidFill>
                  <a:schemeClr val="dk1"/>
                </a:solidFill>
                <a:latin typeface="Calibri"/>
                <a:ea typeface="Calibri"/>
                <a:cs typeface="Calibri"/>
                <a:sym typeface="Calibri"/>
                <a:hlinkClick r:id="rId3"/>
              </a:rPr>
              <a:t>https://www.madhedgefundtrader.com/store/</a:t>
            </a:r>
            <a:r>
              <a:rPr lang="en-US" sz="1800" dirty="0">
                <a:solidFill>
                  <a:schemeClr val="dk1"/>
                </a:solidFill>
                <a:latin typeface="Calibri"/>
                <a:ea typeface="Calibri"/>
                <a:cs typeface="Calibri"/>
                <a:sym typeface="Calibri"/>
              </a:rPr>
              <a:t> </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09600" y="1600201"/>
            <a:ext cx="9372600" cy="4800600"/>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dirty="0">
                <a:solidFill>
                  <a:schemeClr val="tx1"/>
                </a:solidFill>
              </a:rPr>
            </a:br>
            <a:r>
              <a:rPr lang="en-US" sz="1800" dirty="0">
                <a:solidFill>
                  <a:schemeClr val="tx1"/>
                </a:solidFill>
              </a:rPr>
              <a:t>*</a:t>
            </a:r>
            <a:r>
              <a:rPr lang="en-US" sz="1800" b="1" i="1" dirty="0">
                <a:solidFill>
                  <a:schemeClr val="tx1"/>
                </a:solidFill>
              </a:rPr>
              <a:t>Bitcoin Comes Back from the Dead</a:t>
            </a:r>
            <a:r>
              <a:rPr lang="en-US" sz="1800" dirty="0">
                <a:solidFill>
                  <a:schemeClr val="tx1"/>
                </a:solidFill>
              </a:rPr>
              <a:t>, rising 32% from the intraday January 24 low to $42,500</a:t>
            </a:r>
            <a:br>
              <a:rPr lang="en-US" sz="1800" dirty="0">
                <a:solidFill>
                  <a:schemeClr val="tx1"/>
                </a:solidFill>
              </a:rPr>
            </a:br>
            <a:br>
              <a:rPr lang="en-US" sz="1800" dirty="0">
                <a:solidFill>
                  <a:schemeClr val="tx1"/>
                </a:solidFill>
              </a:rPr>
            </a:br>
            <a:r>
              <a:rPr lang="en-US" sz="1800" dirty="0">
                <a:solidFill>
                  <a:schemeClr val="tx1"/>
                </a:solidFill>
              </a:rPr>
              <a:t>*Upside breakout may be at hand</a:t>
            </a:r>
            <a:br>
              <a:rPr lang="en-US" sz="1800" dirty="0">
                <a:solidFill>
                  <a:schemeClr val="tx1"/>
                </a:solidFill>
              </a:rPr>
            </a:br>
            <a:br>
              <a:rPr lang="en-US" sz="1800" dirty="0">
                <a:solidFill>
                  <a:schemeClr val="tx1"/>
                </a:solidFill>
              </a:rPr>
            </a:br>
            <a:r>
              <a:rPr lang="en-US" sz="1800" dirty="0">
                <a:solidFill>
                  <a:schemeClr val="tx1"/>
                </a:solidFill>
              </a:rPr>
              <a:t>*Any noninterest bearing instrument gets punished when rates rise and crypto is no exception</a:t>
            </a:r>
            <a:br>
              <a:rPr lang="en-US" sz="1800" dirty="0">
                <a:solidFill>
                  <a:schemeClr val="tx1"/>
                </a:solidFill>
              </a:rPr>
            </a:br>
            <a:br>
              <a:rPr lang="en-US" sz="2000" dirty="0">
                <a:solidFill>
                  <a:schemeClr val="tx1"/>
                </a:solidFill>
              </a:rPr>
            </a:br>
            <a:r>
              <a:rPr lang="en-US" sz="1800" dirty="0">
                <a:solidFill>
                  <a:schemeClr val="tx1"/>
                </a:solidFill>
              </a:rPr>
              <a:t>*</a:t>
            </a:r>
            <a:r>
              <a:rPr lang="en-US" sz="1800" i="1" dirty="0">
                <a:solidFill>
                  <a:schemeClr val="tx1"/>
                </a:solidFill>
              </a:rPr>
              <a:t>Bitcoin Soars 9% on Biden Executive Order</a:t>
            </a:r>
            <a:r>
              <a:rPr lang="en-US" sz="1800" dirty="0">
                <a:solidFill>
                  <a:schemeClr val="tx1"/>
                </a:solidFill>
              </a:rPr>
              <a:t> to explore regulations</a:t>
            </a:r>
            <a:br>
              <a:rPr lang="en-US" sz="2000" dirty="0">
                <a:solidFill>
                  <a:schemeClr val="tx1"/>
                </a:solidFill>
              </a:rPr>
            </a:br>
            <a:br>
              <a:rPr lang="en-US" sz="2000" dirty="0">
                <a:solidFill>
                  <a:schemeClr val="tx1"/>
                </a:solidFill>
              </a:rPr>
            </a:br>
            <a:r>
              <a:rPr lang="en-US" sz="2000" dirty="0">
                <a:solidFill>
                  <a:schemeClr val="tx1"/>
                </a:solidFill>
              </a:rPr>
              <a:t>*Will this be a 50% correction or and 80% one, as in years past?</a:t>
            </a:r>
            <a:br>
              <a:rPr lang="en-US" sz="2000" dirty="0">
                <a:solidFill>
                  <a:schemeClr val="tx1"/>
                </a:solidFill>
              </a:rPr>
            </a:br>
            <a:br>
              <a:rPr lang="en-US" sz="2000" dirty="0">
                <a:solidFill>
                  <a:schemeClr val="tx1"/>
                </a:solidFill>
              </a:rPr>
            </a:br>
            <a:r>
              <a:rPr lang="en-US" sz="2000" dirty="0">
                <a:solidFill>
                  <a:schemeClr val="tx1"/>
                </a:solidFill>
              </a:rPr>
              <a:t>*Long term “BUY” signal for Bitcoin still intact</a:t>
            </a:r>
            <a:br>
              <a:rPr lang="en-US" sz="2000" dirty="0">
                <a:solidFill>
                  <a:schemeClr val="tx1"/>
                </a:solidFill>
              </a:rPr>
            </a:br>
            <a:br>
              <a:rPr lang="en-US" sz="2000" dirty="0">
                <a:solidFill>
                  <a:schemeClr val="tx1"/>
                </a:solidFill>
              </a:rPr>
            </a:br>
            <a:r>
              <a:rPr lang="en-US" sz="2000" b="1" dirty="0">
                <a:solidFill>
                  <a:schemeClr val="tx1"/>
                </a:solidFill>
                <a:latin typeface="Calibri" panose="020F0502020204030204" pitchFamily="34" charset="0"/>
                <a:cs typeface="Calibri" panose="020F0502020204030204" pitchFamily="34" charset="0"/>
                <a:sym typeface="Calibri"/>
              </a:rPr>
              <a:t>*</a:t>
            </a:r>
            <a:r>
              <a:rPr lang="en-US" sz="2000" b="1" dirty="0">
                <a:solidFill>
                  <a:schemeClr val="tx1"/>
                </a:solidFill>
              </a:rPr>
              <a:t>Buy Bitcoin and Ethereum on the bigger dip </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B52130B-4F67-554A-A2C3-32DC3E4C38F7}"/>
              </a:ext>
            </a:extLst>
          </p:cNvPr>
          <p:cNvPicPr>
            <a:picLocks noChangeAspect="1"/>
          </p:cNvPicPr>
          <p:nvPr/>
        </p:nvPicPr>
        <p:blipFill>
          <a:blip r:embed="rId4"/>
          <a:stretch>
            <a:fillRect/>
          </a:stretch>
        </p:blipFill>
        <p:spPr>
          <a:xfrm>
            <a:off x="8140929" y="3886200"/>
            <a:ext cx="3441471" cy="2592888"/>
          </a:xfrm>
          <a:prstGeom prst="rect">
            <a:avLst/>
          </a:prstGeom>
        </p:spPr>
      </p:pic>
    </p:spTree>
    <p:extLst>
      <p:ext uri="{BB962C8B-B14F-4D97-AF65-F5344CB8AC3E}">
        <p14:creationId xmlns:p14="http://schemas.microsoft.com/office/powerpoint/2010/main" val="3705641599"/>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Bitcoin ($BTCUSD) – Finding a bid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276E837-2013-8E49-AC82-3C263F41A53C}"/>
              </a:ext>
            </a:extLst>
          </p:cNvPr>
          <p:cNvPicPr>
            <a:picLocks noChangeAspect="1"/>
          </p:cNvPicPr>
          <p:nvPr/>
        </p:nvPicPr>
        <p:blipFill>
          <a:blip r:embed="rId3"/>
          <a:stretch>
            <a:fillRect/>
          </a:stretch>
        </p:blipFill>
        <p:spPr>
          <a:xfrm>
            <a:off x="2438400" y="1219200"/>
            <a:ext cx="6578600" cy="4980940"/>
          </a:xfrm>
          <a:prstGeom prst="rect">
            <a:avLst/>
          </a:prstGeom>
        </p:spPr>
      </p:pic>
    </p:spTree>
    <p:extLst>
      <p:ext uri="{BB962C8B-B14F-4D97-AF65-F5344CB8AC3E}">
        <p14:creationId xmlns:p14="http://schemas.microsoft.com/office/powerpoint/2010/main" val="137072283"/>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Ethereum (ETHE)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ED3B83C-3EE2-3A46-A513-741E16984AAA}"/>
              </a:ext>
            </a:extLst>
          </p:cNvPr>
          <p:cNvPicPr>
            <a:picLocks noChangeAspect="1"/>
          </p:cNvPicPr>
          <p:nvPr/>
        </p:nvPicPr>
        <p:blipFill>
          <a:blip r:embed="rId3"/>
          <a:stretch>
            <a:fillRect/>
          </a:stretch>
        </p:blipFill>
        <p:spPr>
          <a:xfrm>
            <a:off x="1981200" y="998582"/>
            <a:ext cx="7264400" cy="5500189"/>
          </a:xfrm>
          <a:prstGeom prst="rect">
            <a:avLst/>
          </a:prstGeom>
        </p:spPr>
      </p:pic>
    </p:spTree>
    <p:extLst>
      <p:ext uri="{BB962C8B-B14F-4D97-AF65-F5344CB8AC3E}">
        <p14:creationId xmlns:p14="http://schemas.microsoft.com/office/powerpoint/2010/main" val="2747695461"/>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MicroStrategy (MSTR)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B61F4D6-A036-BA4D-84AD-7AB6D31AB2B4}"/>
              </a:ext>
            </a:extLst>
          </p:cNvPr>
          <p:cNvPicPr>
            <a:picLocks noChangeAspect="1"/>
          </p:cNvPicPr>
          <p:nvPr/>
        </p:nvPicPr>
        <p:blipFill>
          <a:blip r:embed="rId3"/>
          <a:stretch>
            <a:fillRect/>
          </a:stretch>
        </p:blipFill>
        <p:spPr>
          <a:xfrm>
            <a:off x="2209800" y="1312091"/>
            <a:ext cx="6807200" cy="5154023"/>
          </a:xfrm>
          <a:prstGeom prst="rect">
            <a:avLst/>
          </a:prstGeom>
        </p:spPr>
      </p:pic>
    </p:spTree>
    <p:extLst>
      <p:ext uri="{BB962C8B-B14F-4D97-AF65-F5344CB8AC3E}">
        <p14:creationId xmlns:p14="http://schemas.microsoft.com/office/powerpoint/2010/main" val="3238117425"/>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62000" y="381000"/>
            <a:ext cx="10896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Amplify Transformational Data Sharing ETF  (BLOK)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DD707D1-6DB3-C04C-9BDA-B4AF4E89CD04}"/>
              </a:ext>
            </a:extLst>
          </p:cNvPr>
          <p:cNvPicPr>
            <a:picLocks noChangeAspect="1"/>
          </p:cNvPicPr>
          <p:nvPr/>
        </p:nvPicPr>
        <p:blipFill>
          <a:blip r:embed="rId3"/>
          <a:stretch>
            <a:fillRect/>
          </a:stretch>
        </p:blipFill>
        <p:spPr>
          <a:xfrm>
            <a:off x="2665802" y="1066800"/>
            <a:ext cx="6860396" cy="5194300"/>
          </a:xfrm>
          <a:prstGeom prst="rect">
            <a:avLst/>
          </a:prstGeom>
        </p:spPr>
      </p:pic>
    </p:spTree>
    <p:extLst>
      <p:ext uri="{BB962C8B-B14F-4D97-AF65-F5344CB8AC3E}">
        <p14:creationId xmlns:p14="http://schemas.microsoft.com/office/powerpoint/2010/main" val="1433503983"/>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73E8-E1A3-504E-87AC-9FEFDCE94463}"/>
              </a:ext>
            </a:extLst>
          </p:cNvPr>
          <p:cNvSpPr>
            <a:spLocks noGrp="1"/>
          </p:cNvSpPr>
          <p:nvPr>
            <p:ph type="title"/>
          </p:nvPr>
        </p:nvSpPr>
        <p:spPr/>
        <p:txBody>
          <a:bodyPr/>
          <a:lstStyle/>
          <a:p>
            <a:endParaRPr lang="en-US"/>
          </a:p>
        </p:txBody>
      </p:sp>
      <p:pic>
        <p:nvPicPr>
          <p:cNvPr id="5" name="Picture 4" descr="A tombstone in a garden&#10;&#10;Description automatically generated with low confidence">
            <a:extLst>
              <a:ext uri="{FF2B5EF4-FFF2-40B4-BE49-F238E27FC236}">
                <a16:creationId xmlns:a16="http://schemas.microsoft.com/office/drawing/2014/main" id="{3BA04774-157D-E449-9F22-03A7486B790E}"/>
              </a:ext>
            </a:extLst>
          </p:cNvPr>
          <p:cNvPicPr>
            <a:picLocks noChangeAspect="1"/>
          </p:cNvPicPr>
          <p:nvPr/>
        </p:nvPicPr>
        <p:blipFill>
          <a:blip r:embed="rId2"/>
          <a:stretch>
            <a:fillRect/>
          </a:stretch>
        </p:blipFill>
        <p:spPr>
          <a:xfrm>
            <a:off x="3520901" y="0"/>
            <a:ext cx="5150197" cy="6858000"/>
          </a:xfrm>
          <a:prstGeom prst="rect">
            <a:avLst/>
          </a:prstGeom>
        </p:spPr>
      </p:pic>
    </p:spTree>
    <p:extLst>
      <p:ext uri="{BB962C8B-B14F-4D97-AF65-F5344CB8AC3E}">
        <p14:creationId xmlns:p14="http://schemas.microsoft.com/office/powerpoint/2010/main" val="16717939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 Third Oil Shock   </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dirty="0"/>
          </a:p>
          <a:p>
            <a:pPr lvl="0">
              <a:buClr>
                <a:srgbClr val="000000"/>
              </a:buClr>
              <a:buSzPct val="25000"/>
            </a:pPr>
            <a:br>
              <a:rPr lang="en-US" sz="18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endParaRPr lang="en-US" sz="1600" dirty="0">
              <a:solidFill>
                <a:srgbClr val="FF0000"/>
              </a:solidFill>
            </a:endParaRPr>
          </a:p>
        </p:txBody>
      </p:sp>
      <p:sp>
        <p:nvSpPr>
          <p:cNvPr id="7" name="Shape 423"/>
          <p:cNvSpPr txBox="1"/>
          <p:nvPr/>
        </p:nvSpPr>
        <p:spPr>
          <a:xfrm>
            <a:off x="381000" y="677707"/>
            <a:ext cx="11430000" cy="5410200"/>
          </a:xfrm>
          <a:prstGeom prst="rect">
            <a:avLst/>
          </a:prstGeom>
          <a:noFill/>
          <a:ln>
            <a:noFill/>
          </a:ln>
        </p:spPr>
        <p:txBody>
          <a:bodyPr lIns="91425" tIns="45700" rIns="91425" bIns="45700" anchor="t" anchorCtr="0">
            <a:noAutofit/>
          </a:bodyPr>
          <a:lstStyle/>
          <a:p>
            <a:pPr lvl="0">
              <a:buClr>
                <a:srgbClr val="000000"/>
              </a:buClr>
              <a:buSzPct val="25000"/>
            </a:pP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rPr>
            </a:br>
            <a:r>
              <a:rPr lang="en-US" sz="1800" dirty="0">
                <a:solidFill>
                  <a:schemeClr val="tx1"/>
                </a:solidFill>
              </a:rPr>
              <a:t>*</a:t>
            </a:r>
            <a:r>
              <a:rPr lang="en-US" sz="1800" b="1" i="1" dirty="0">
                <a:solidFill>
                  <a:schemeClr val="tx1"/>
                </a:solidFill>
              </a:rPr>
              <a:t>Oil Plunges to $95 a Barrel</a:t>
            </a:r>
            <a:r>
              <a:rPr lang="en-US" sz="1800" dirty="0">
                <a:solidFill>
                  <a:schemeClr val="tx1"/>
                </a:solidFill>
              </a:rPr>
              <a:t>, down $37 from the recent high, as the panic short covering dries up </a:t>
            </a:r>
            <a:br>
              <a:rPr lang="en-US" sz="1800" dirty="0">
                <a:solidFill>
                  <a:schemeClr val="tx1"/>
                </a:solidFill>
              </a:rPr>
            </a:br>
            <a:br>
              <a:rPr lang="en-US" sz="1800" dirty="0">
                <a:solidFill>
                  <a:schemeClr val="tx1"/>
                </a:solidFill>
              </a:rPr>
            </a:br>
            <a:r>
              <a:rPr lang="en-US" sz="1800" dirty="0">
                <a:solidFill>
                  <a:schemeClr val="tx1"/>
                </a:solidFill>
              </a:rPr>
              <a:t>*Rumors of increased OPEC oil production and deals with</a:t>
            </a:r>
            <a:r>
              <a:rPr lang="en-US" sz="1800" b="1" dirty="0">
                <a:solidFill>
                  <a:schemeClr val="tx1"/>
                </a:solidFill>
              </a:rPr>
              <a:t> Iran </a:t>
            </a:r>
            <a:r>
              <a:rPr lang="en-US" sz="1800" dirty="0">
                <a:solidFill>
                  <a:schemeClr val="tx1"/>
                </a:solidFill>
              </a:rPr>
              <a:t>and </a:t>
            </a:r>
            <a:r>
              <a:rPr lang="en-US" sz="1800" b="1" dirty="0">
                <a:solidFill>
                  <a:schemeClr val="tx1"/>
                </a:solidFill>
              </a:rPr>
              <a:t>Venezuela</a:t>
            </a:r>
            <a:r>
              <a:rPr lang="en-US" sz="1800" dirty="0">
                <a:solidFill>
                  <a:schemeClr val="tx1"/>
                </a:solidFill>
              </a:rPr>
              <a:t> weigh on prices</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Margin Increases Hit Oil Land</a:t>
            </a:r>
            <a:r>
              <a:rPr lang="en-US" sz="1800" dirty="0"/>
              <a:t>, with brokers demanding more cash up front for derivatives increasing in volatility</a:t>
            </a:r>
            <a:br>
              <a:rPr lang="en-US" sz="1800" dirty="0">
                <a:solidFill>
                  <a:srgbClr val="FF0000"/>
                </a:solidFill>
              </a:rPr>
            </a:br>
            <a:br>
              <a:rPr lang="en-US" sz="1800" dirty="0">
                <a:solidFill>
                  <a:srgbClr val="FF0000"/>
                </a:solidFill>
              </a:rPr>
            </a:br>
            <a:r>
              <a:rPr lang="en-US" sz="1800" dirty="0">
                <a:solidFill>
                  <a:schemeClr val="tx1"/>
                </a:solidFill>
              </a:rPr>
              <a:t>*</a:t>
            </a:r>
            <a:r>
              <a:rPr lang="en-US" sz="1800" i="1" dirty="0">
                <a:solidFill>
                  <a:schemeClr val="tx1"/>
                </a:solidFill>
              </a:rPr>
              <a:t> Europe to Cut by Two Thirds This Year</a:t>
            </a:r>
            <a:r>
              <a:rPr lang="en-US" sz="1800" dirty="0">
                <a:solidFill>
                  <a:schemeClr val="tx1"/>
                </a:solidFill>
              </a:rPr>
              <a:t>, some 45% of their current gas supply </a:t>
            </a:r>
            <a:r>
              <a:rPr lang="en-US" sz="1800" b="1" i="1" dirty="0">
                <a:solidFill>
                  <a:schemeClr val="tx1"/>
                </a:solidFill>
              </a:rPr>
              <a:t>Russian Gas Purchases </a:t>
            </a:r>
            <a:br>
              <a:rPr lang="en-US" sz="1800" dirty="0">
                <a:solidFill>
                  <a:srgbClr val="FF0000"/>
                </a:solidFill>
              </a:rPr>
            </a:br>
            <a:br>
              <a:rPr lang="en-US" sz="1800" dirty="0">
                <a:solidFill>
                  <a:srgbClr val="FF0000"/>
                </a:solidFill>
              </a:rPr>
            </a:br>
            <a:r>
              <a:rPr lang="en-US" sz="1800" dirty="0">
                <a:solidFill>
                  <a:schemeClr val="tx1"/>
                </a:solidFill>
              </a:rPr>
              <a:t>*The </a:t>
            </a:r>
            <a:r>
              <a:rPr lang="en-US" sz="1800" b="1" dirty="0">
                <a:solidFill>
                  <a:schemeClr val="tx1"/>
                </a:solidFill>
              </a:rPr>
              <a:t>US and Saudi Arabia </a:t>
            </a:r>
            <a:r>
              <a:rPr lang="en-US" sz="1800" dirty="0">
                <a:solidFill>
                  <a:schemeClr val="tx1"/>
                </a:solidFill>
              </a:rPr>
              <a:t>can boost production</a:t>
            </a:r>
            <a:br>
              <a:rPr lang="en-US" sz="1800" dirty="0">
                <a:solidFill>
                  <a:schemeClr val="tx1"/>
                </a:solidFill>
              </a:rPr>
            </a:br>
            <a:br>
              <a:rPr lang="en-US" sz="1800" dirty="0">
                <a:solidFill>
                  <a:schemeClr val="tx1"/>
                </a:solidFill>
              </a:rPr>
            </a:br>
            <a:r>
              <a:rPr lang="en-US" sz="1800" dirty="0">
                <a:solidFill>
                  <a:schemeClr val="tx1"/>
                </a:solidFill>
              </a:rPr>
              <a:t>*The </a:t>
            </a:r>
            <a:r>
              <a:rPr lang="en-US" sz="1800" b="1" dirty="0">
                <a:solidFill>
                  <a:schemeClr val="tx1"/>
                </a:solidFill>
              </a:rPr>
              <a:t>risk/reward </a:t>
            </a:r>
            <a:r>
              <a:rPr lang="en-US" sz="1800" dirty="0">
                <a:solidFill>
                  <a:schemeClr val="tx1"/>
                </a:solidFill>
              </a:rPr>
              <a:t>for a new oil trade here is terrible</a:t>
            </a:r>
            <a:br>
              <a:rPr lang="en-US" sz="1800" dirty="0">
                <a:solidFill>
                  <a:schemeClr val="tx1"/>
                </a:solidFill>
              </a:rPr>
            </a:br>
            <a:r>
              <a:rPr lang="en-US" sz="1800" dirty="0">
                <a:solidFill>
                  <a:schemeClr val="tx1"/>
                </a:solidFill>
              </a:rPr>
              <a:t>and now volatility is extreme</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US to Ban Russian Oil Imports</a:t>
            </a:r>
            <a:r>
              <a:rPr lang="en-US" sz="1800" dirty="0"/>
              <a:t>, and the rush is</a:t>
            </a:r>
            <a:br>
              <a:rPr lang="en-US" sz="1800" dirty="0"/>
            </a:br>
            <a:r>
              <a:rPr lang="en-US" sz="1800" dirty="0"/>
              <a:t> on to see how fast we can replace German imports </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a:t>
            </a:r>
            <a:r>
              <a:rPr lang="en-US" sz="1800" b="1" dirty="0">
                <a:solidFill>
                  <a:schemeClr val="tx1"/>
                </a:solidFill>
                <a:latin typeface="+mj-lt"/>
              </a:rPr>
              <a:t>Avoid all energy plays like the plague</a:t>
            </a:r>
            <a:r>
              <a:rPr lang="en-US" sz="1800" dirty="0">
                <a:solidFill>
                  <a:schemeClr val="tx1"/>
                </a:solidFill>
                <a:latin typeface="+mj-lt"/>
              </a:rPr>
              <a:t>, it’s the new</a:t>
            </a:r>
            <a:br>
              <a:rPr lang="en-US" sz="1800" dirty="0">
                <a:solidFill>
                  <a:schemeClr val="tx1"/>
                </a:solidFill>
                <a:latin typeface="+mj-lt"/>
              </a:rPr>
            </a:br>
            <a:r>
              <a:rPr lang="en-US" sz="1800" dirty="0">
                <a:solidFill>
                  <a:schemeClr val="tx1"/>
                </a:solidFill>
                <a:latin typeface="+mj-lt"/>
              </a:rPr>
              <a:t>buggy whip industry as the US de-carbonizes</a:t>
            </a:r>
            <a:br>
              <a:rPr lang="en-US" sz="1800" dirty="0">
                <a:solidFill>
                  <a:srgbClr val="FF0000"/>
                </a:solidFill>
                <a:latin typeface="+mj-lt"/>
              </a:rPr>
            </a:br>
            <a:br>
              <a:rPr lang="en-US" sz="2000" dirty="0">
                <a:solidFill>
                  <a:srgbClr val="FF0000"/>
                </a:solidFill>
              </a:rPr>
            </a:br>
            <a:br>
              <a:rPr lang="en-US" sz="2000" dirty="0">
                <a:solidFill>
                  <a:srgbClr val="FF0000"/>
                </a:solidFill>
              </a:rPr>
            </a:br>
            <a:br>
              <a:rPr lang="en-US" sz="2000" dirty="0">
                <a:solidFill>
                  <a:srgbClr val="FF0000"/>
                </a:solidFill>
                <a:latin typeface="+mj-lt"/>
              </a:rPr>
            </a:br>
            <a:br>
              <a:rPr lang="en-US" sz="2000" b="1" dirty="0">
                <a:solidFill>
                  <a:srgbClr val="FF0000"/>
                </a:solidFill>
              </a:rPr>
            </a:br>
            <a:br>
              <a:rPr lang="en-US" sz="20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endParaRPr lang="en-US" sz="2000" dirty="0">
              <a:solidFill>
                <a:srgbClr val="FF0000"/>
              </a:solidFill>
            </a:endParaRPr>
          </a:p>
        </p:txBody>
      </p:sp>
      <p:pic>
        <p:nvPicPr>
          <p:cNvPr id="2" name="Picture 1">
            <a:extLst>
              <a:ext uri="{FF2B5EF4-FFF2-40B4-BE49-F238E27FC236}">
                <a16:creationId xmlns:a16="http://schemas.microsoft.com/office/drawing/2014/main" id="{0806A2ED-EFB8-C44D-ABBB-55571C932862}"/>
              </a:ext>
            </a:extLst>
          </p:cNvPr>
          <p:cNvPicPr>
            <a:picLocks noChangeAspect="1"/>
          </p:cNvPicPr>
          <p:nvPr/>
        </p:nvPicPr>
        <p:blipFill>
          <a:blip r:embed="rId3"/>
          <a:stretch>
            <a:fillRect/>
          </a:stretch>
        </p:blipFill>
        <p:spPr>
          <a:xfrm>
            <a:off x="6934200" y="3672104"/>
            <a:ext cx="4432151" cy="2952849"/>
          </a:xfrm>
          <a:prstGeom prst="rect">
            <a:avLst/>
          </a:prstGeom>
        </p:spPr>
      </p:pic>
    </p:spTree>
    <p:extLst>
      <p:ext uri="{BB962C8B-B14F-4D97-AF65-F5344CB8AC3E}">
        <p14:creationId xmlns:p14="http://schemas.microsoft.com/office/powerpoint/2010/main" val="4129246150"/>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8CB3900-5DC0-074D-9ABF-D05329843CFE}"/>
              </a:ext>
            </a:extLst>
          </p:cNvPr>
          <p:cNvPicPr>
            <a:picLocks noChangeAspect="1"/>
          </p:cNvPicPr>
          <p:nvPr/>
        </p:nvPicPr>
        <p:blipFill>
          <a:blip r:embed="rId3"/>
          <a:stretch>
            <a:fillRect/>
          </a:stretch>
        </p:blipFill>
        <p:spPr>
          <a:xfrm>
            <a:off x="2286000" y="1066800"/>
            <a:ext cx="7035800" cy="5327106"/>
          </a:xfrm>
          <a:prstGeom prst="rect">
            <a:avLst/>
          </a:prstGeom>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United States Oil Fund (USO)</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10/$9.50-$10 Vertical bull call spread</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D2AF3A0-5B59-4940-BA19-42E16380E447}"/>
              </a:ext>
            </a:extLst>
          </p:cNvPr>
          <p:cNvPicPr>
            <a:picLocks noChangeAspect="1"/>
          </p:cNvPicPr>
          <p:nvPr/>
        </p:nvPicPr>
        <p:blipFill>
          <a:blip r:embed="rId3"/>
          <a:stretch>
            <a:fillRect/>
          </a:stretch>
        </p:blipFill>
        <p:spPr>
          <a:xfrm>
            <a:off x="2540000" y="1219200"/>
            <a:ext cx="7112000" cy="5384800"/>
          </a:xfrm>
          <a:prstGeom prst="rect">
            <a:avLst/>
          </a:prstGeom>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92CF-F2C3-4C4C-8302-CBEE5CE39A64}"/>
              </a:ext>
            </a:extLst>
          </p:cNvPr>
          <p:cNvSpPr>
            <a:spLocks noGrp="1"/>
          </p:cNvSpPr>
          <p:nvPr>
            <p:ph type="title"/>
          </p:nvPr>
        </p:nvSpPr>
        <p:spPr>
          <a:xfrm>
            <a:off x="609600" y="38100"/>
            <a:ext cx="10972800" cy="1143000"/>
          </a:xfrm>
        </p:spPr>
        <p:txBody>
          <a:bodyPr/>
          <a:lstStyle/>
          <a:p>
            <a:r>
              <a:rPr lang="en-US" sz="2800" dirty="0"/>
              <a:t>Corona Update – Explosive Growth</a:t>
            </a:r>
          </a:p>
        </p:txBody>
      </p:sp>
      <p:sp>
        <p:nvSpPr>
          <p:cNvPr id="3" name="Text Placeholder 2">
            <a:extLst>
              <a:ext uri="{FF2B5EF4-FFF2-40B4-BE49-F238E27FC236}">
                <a16:creationId xmlns:a16="http://schemas.microsoft.com/office/drawing/2014/main" id="{3F79DE79-C20A-B64C-AAB6-37308D4A9D01}"/>
              </a:ext>
            </a:extLst>
          </p:cNvPr>
          <p:cNvSpPr>
            <a:spLocks noGrp="1"/>
          </p:cNvSpPr>
          <p:nvPr>
            <p:ph type="body" idx="1"/>
          </p:nvPr>
        </p:nvSpPr>
        <p:spPr>
          <a:xfrm>
            <a:off x="304800" y="838200"/>
            <a:ext cx="11277600" cy="5181600"/>
          </a:xfrm>
        </p:spPr>
        <p:txBody>
          <a:bodyPr/>
          <a:lstStyle/>
          <a:p>
            <a:pPr marL="203200" indent="0">
              <a:buNone/>
            </a:pPr>
            <a:br>
              <a:rPr lang="en-US" sz="2000" dirty="0">
                <a:solidFill>
                  <a:srgbClr val="FF0000"/>
                </a:solidFill>
              </a:rPr>
            </a:br>
            <a:r>
              <a:rPr lang="en-US" sz="2000" dirty="0">
                <a:solidFill>
                  <a:schemeClr val="tx1"/>
                </a:solidFill>
              </a:rPr>
              <a:t>*Stunning 92% Decline in cases in a month to 78,000 cases a day</a:t>
            </a:r>
            <a:br>
              <a:rPr lang="en-US" sz="2000" dirty="0">
                <a:solidFill>
                  <a:srgbClr val="FF0000"/>
                </a:solidFill>
              </a:rPr>
            </a:br>
            <a:br>
              <a:rPr lang="en-US" sz="2000" dirty="0">
                <a:solidFill>
                  <a:srgbClr val="FF0000"/>
                </a:solidFill>
              </a:rPr>
            </a:br>
            <a:r>
              <a:rPr lang="en-US" sz="2000" dirty="0">
                <a:solidFill>
                  <a:schemeClr val="tx1"/>
                </a:solidFill>
              </a:rPr>
              <a:t>*Under fives may be able to get Moderna shots by summer</a:t>
            </a:r>
            <a:br>
              <a:rPr lang="en-US" sz="2000" dirty="0">
                <a:solidFill>
                  <a:srgbClr val="FF0000"/>
                </a:solidFill>
              </a:rPr>
            </a:br>
            <a:br>
              <a:rPr lang="en-US" sz="2000" dirty="0">
                <a:solidFill>
                  <a:srgbClr val="FF0000"/>
                </a:solidFill>
              </a:rPr>
            </a:br>
            <a:r>
              <a:rPr lang="en-US" sz="2000" dirty="0">
                <a:solidFill>
                  <a:schemeClr val="tx1"/>
                </a:solidFill>
              </a:rPr>
              <a:t>*Most states dropping mask mandates, including California</a:t>
            </a:r>
            <a:br>
              <a:rPr lang="en-US" sz="2000" dirty="0">
                <a:solidFill>
                  <a:srgbClr val="FF0000"/>
                </a:solidFill>
              </a:rPr>
            </a:br>
            <a:br>
              <a:rPr lang="en-US" sz="2000" dirty="0">
                <a:solidFill>
                  <a:srgbClr val="FF0000"/>
                </a:solidFill>
              </a:rPr>
            </a:br>
            <a:r>
              <a:rPr lang="en-US" sz="2000" dirty="0">
                <a:solidFill>
                  <a:schemeClr val="tx1"/>
                </a:solidFill>
              </a:rPr>
              <a:t>*Pandemic is close to no longer being a factor for the economy</a:t>
            </a:r>
            <a:br>
              <a:rPr lang="en-US" sz="2000" dirty="0">
                <a:solidFill>
                  <a:srgbClr val="FF0000"/>
                </a:solidFill>
              </a:rPr>
            </a:br>
            <a:br>
              <a:rPr lang="en-US" sz="2000" dirty="0">
                <a:solidFill>
                  <a:srgbClr val="FF0000"/>
                </a:solidFill>
              </a:rPr>
            </a:br>
            <a:r>
              <a:rPr lang="en-US" sz="2000" dirty="0">
                <a:solidFill>
                  <a:schemeClr val="tx1"/>
                </a:solidFill>
              </a:rPr>
              <a:t>*Pandemic is still going to zero by summer, book those cruises</a:t>
            </a:r>
            <a:br>
              <a:rPr lang="en-US" sz="2000" dirty="0">
                <a:solidFill>
                  <a:srgbClr val="FF0000"/>
                </a:solidFill>
              </a:rPr>
            </a:br>
            <a:br>
              <a:rPr lang="en-US" sz="2000" dirty="0">
                <a:solidFill>
                  <a:srgbClr val="FF0000"/>
                </a:solidFill>
              </a:rPr>
            </a:br>
            <a:r>
              <a:rPr lang="en-US" sz="2000" dirty="0">
                <a:solidFill>
                  <a:schemeClr val="tx1"/>
                </a:solidFill>
              </a:rPr>
              <a:t>*US cases top </a:t>
            </a:r>
            <a:r>
              <a:rPr lang="en-US" sz="2000" b="1" dirty="0">
                <a:solidFill>
                  <a:schemeClr val="tx1"/>
                </a:solidFill>
              </a:rPr>
              <a:t>80 million</a:t>
            </a:r>
            <a:r>
              <a:rPr lang="en-US" sz="2000" dirty="0">
                <a:solidFill>
                  <a:schemeClr val="tx1"/>
                </a:solidFill>
              </a:rPr>
              <a:t>, </a:t>
            </a:r>
            <a:r>
              <a:rPr lang="en-US" sz="2000" b="1" dirty="0">
                <a:solidFill>
                  <a:schemeClr val="tx1"/>
                </a:solidFill>
              </a:rPr>
              <a:t>deaths topping 972,000 </a:t>
            </a:r>
            <a:r>
              <a:rPr lang="en-US" sz="2000" dirty="0">
                <a:solidFill>
                  <a:schemeClr val="tx1"/>
                </a:solidFill>
              </a:rPr>
              <a:t>and deaths are</a:t>
            </a:r>
            <a:br>
              <a:rPr lang="en-US" sz="2000" dirty="0">
                <a:solidFill>
                  <a:schemeClr val="tx1"/>
                </a:solidFill>
              </a:rPr>
            </a:br>
            <a:r>
              <a:rPr lang="en-US" sz="2000" dirty="0">
                <a:solidFill>
                  <a:schemeClr val="tx1"/>
                </a:solidFill>
              </a:rPr>
              <a:t>down to to </a:t>
            </a:r>
            <a:r>
              <a:rPr lang="en-US" sz="2000" b="1" dirty="0">
                <a:solidFill>
                  <a:schemeClr val="tx1"/>
                </a:solidFill>
              </a:rPr>
              <a:t>500 a day</a:t>
            </a:r>
            <a:br>
              <a:rPr lang="en-US" sz="2000" b="1"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endParaRPr lang="en-US" sz="1800" b="1" dirty="0">
              <a:solidFill>
                <a:schemeClr val="tx1"/>
              </a:solidFill>
            </a:endParaRPr>
          </a:p>
        </p:txBody>
      </p:sp>
      <p:pic>
        <p:nvPicPr>
          <p:cNvPr id="7" name="Picture 6" descr="A close up of a flower&#10;&#10;Description automatically generated">
            <a:extLst>
              <a:ext uri="{FF2B5EF4-FFF2-40B4-BE49-F238E27FC236}">
                <a16:creationId xmlns:a16="http://schemas.microsoft.com/office/drawing/2014/main" id="{D03B3CC6-48A6-5743-A726-F72B3F66D198}"/>
              </a:ext>
            </a:extLst>
          </p:cNvPr>
          <p:cNvPicPr>
            <a:picLocks noChangeAspect="1"/>
          </p:cNvPicPr>
          <p:nvPr/>
        </p:nvPicPr>
        <p:blipFill>
          <a:blip r:embed="rId2"/>
          <a:stretch>
            <a:fillRect/>
          </a:stretch>
        </p:blipFill>
        <p:spPr>
          <a:xfrm>
            <a:off x="8763000" y="4653518"/>
            <a:ext cx="3433324" cy="1929843"/>
          </a:xfrm>
          <a:prstGeom prst="rect">
            <a:avLst/>
          </a:prstGeom>
        </p:spPr>
      </p:pic>
      <p:pic>
        <p:nvPicPr>
          <p:cNvPr id="5" name="Picture 4" descr="Shape&#10;&#10;Description automatically generated">
            <a:extLst>
              <a:ext uri="{FF2B5EF4-FFF2-40B4-BE49-F238E27FC236}">
                <a16:creationId xmlns:a16="http://schemas.microsoft.com/office/drawing/2014/main" id="{D0ABAA3D-773E-B14E-83EF-48CAD4FAAECA}"/>
              </a:ext>
            </a:extLst>
          </p:cNvPr>
          <p:cNvPicPr>
            <a:picLocks noChangeAspect="1"/>
          </p:cNvPicPr>
          <p:nvPr/>
        </p:nvPicPr>
        <p:blipFill>
          <a:blip r:embed="rId3"/>
          <a:stretch>
            <a:fillRect/>
          </a:stretch>
        </p:blipFill>
        <p:spPr>
          <a:xfrm>
            <a:off x="9374762" y="2482349"/>
            <a:ext cx="2209800" cy="2209800"/>
          </a:xfrm>
          <a:prstGeom prst="rect">
            <a:avLst/>
          </a:prstGeom>
        </p:spPr>
      </p:pic>
    </p:spTree>
    <p:extLst>
      <p:ext uri="{BB962C8B-B14F-4D97-AF65-F5344CB8AC3E}">
        <p14:creationId xmlns:p14="http://schemas.microsoft.com/office/powerpoint/2010/main" val="34187758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0381472-9BB9-A74C-97AD-BB21FCD0C6A3}"/>
              </a:ext>
            </a:extLst>
          </p:cNvPr>
          <p:cNvPicPr>
            <a:picLocks noChangeAspect="1"/>
          </p:cNvPicPr>
          <p:nvPr/>
        </p:nvPicPr>
        <p:blipFill>
          <a:blip r:embed="rId3"/>
          <a:stretch>
            <a:fillRect/>
          </a:stretch>
        </p:blipFill>
        <p:spPr>
          <a:xfrm>
            <a:off x="2590800" y="1295400"/>
            <a:ext cx="6759755" cy="5118100"/>
          </a:xfrm>
          <a:prstGeom prst="rect">
            <a:avLst/>
          </a:prstGeom>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Halliburton (HAL)-</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A2D5702-04CE-8140-98D0-2AB746942417}"/>
              </a:ext>
            </a:extLst>
          </p:cNvPr>
          <p:cNvPicPr>
            <a:picLocks noChangeAspect="1"/>
          </p:cNvPicPr>
          <p:nvPr/>
        </p:nvPicPr>
        <p:blipFill>
          <a:blip r:embed="rId3"/>
          <a:stretch>
            <a:fillRect/>
          </a:stretch>
        </p:blipFill>
        <p:spPr>
          <a:xfrm>
            <a:off x="2209800" y="1066800"/>
            <a:ext cx="7061679" cy="5346700"/>
          </a:xfrm>
          <a:prstGeom prst="rect">
            <a:avLst/>
          </a:prstGeom>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0277226-91F8-A64B-B901-C85CD2560202}"/>
              </a:ext>
            </a:extLst>
          </p:cNvPr>
          <p:cNvPicPr>
            <a:picLocks noChangeAspect="1"/>
          </p:cNvPicPr>
          <p:nvPr/>
        </p:nvPicPr>
        <p:blipFill>
          <a:blip r:embed="rId3"/>
          <a:stretch>
            <a:fillRect/>
          </a:stretch>
        </p:blipFill>
        <p:spPr>
          <a:xfrm>
            <a:off x="1997529" y="838200"/>
            <a:ext cx="7564887" cy="5727700"/>
          </a:xfrm>
          <a:prstGeom prst="rect">
            <a:avLst/>
          </a:prstGeom>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790B-8BEE-F643-9D30-0296910B4E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7B96AC1-9EE8-5D43-8233-270F40AF5A63}"/>
              </a:ext>
            </a:extLst>
          </p:cNvPr>
          <p:cNvSpPr>
            <a:spLocks noGrp="1"/>
          </p:cNvSpPr>
          <p:nvPr>
            <p:ph type="body" idx="1"/>
          </p:nvPr>
        </p:nvSpPr>
        <p:spPr/>
        <p:txBody>
          <a:bodyPr/>
          <a:lstStyle/>
          <a:p>
            <a:endParaRPr lang="en-US"/>
          </a:p>
        </p:txBody>
      </p:sp>
      <p:pic>
        <p:nvPicPr>
          <p:cNvPr id="5" name="Picture 4" descr="A tombstone in a grassy area&#10;&#10;Description automatically generated with low confidence">
            <a:extLst>
              <a:ext uri="{FF2B5EF4-FFF2-40B4-BE49-F238E27FC236}">
                <a16:creationId xmlns:a16="http://schemas.microsoft.com/office/drawing/2014/main" id="{E3BF029A-25AC-CF42-8434-83D7FF4C570D}"/>
              </a:ext>
            </a:extLst>
          </p:cNvPr>
          <p:cNvPicPr>
            <a:picLocks noChangeAspect="1"/>
          </p:cNvPicPr>
          <p:nvPr/>
        </p:nvPicPr>
        <p:blipFill>
          <a:blip r:embed="rId2"/>
          <a:stretch>
            <a:fillRect/>
          </a:stretch>
        </p:blipFill>
        <p:spPr>
          <a:xfrm>
            <a:off x="3520901" y="0"/>
            <a:ext cx="5150197" cy="6858000"/>
          </a:xfrm>
          <a:prstGeom prst="rect">
            <a:avLst/>
          </a:prstGeom>
        </p:spPr>
      </p:pic>
    </p:spTree>
    <p:extLst>
      <p:ext uri="{BB962C8B-B14F-4D97-AF65-F5344CB8AC3E}">
        <p14:creationId xmlns:p14="http://schemas.microsoft.com/office/powerpoint/2010/main" val="22522041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1384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Cooling Off</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457200" y="1318419"/>
            <a:ext cx="998220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*Gold gives up recent gains on bond market collapse and soaring interest rates</a:t>
            </a:r>
            <a:br>
              <a:rPr lang="en-US" sz="1800" dirty="0">
                <a:solidFill>
                  <a:srgbClr val="FF0000"/>
                </a:solidFill>
              </a:rPr>
            </a:br>
            <a:br>
              <a:rPr lang="en-US" sz="1800" dirty="0">
                <a:solidFill>
                  <a:srgbClr val="FF0000"/>
                </a:solidFill>
              </a:rPr>
            </a:br>
            <a:r>
              <a:rPr lang="en-US" sz="1800" dirty="0">
                <a:solidFill>
                  <a:schemeClr val="tx1"/>
                </a:solidFill>
              </a:rPr>
              <a:t>*Successive half point rate cuts that Powell has been threatening absolutely do not work for gold</a:t>
            </a:r>
            <a:br>
              <a:rPr lang="en-US" sz="1800" dirty="0">
                <a:solidFill>
                  <a:srgbClr val="FF0000"/>
                </a:solidFill>
              </a:rPr>
            </a:br>
            <a:br>
              <a:rPr lang="en-US" sz="1800" dirty="0">
                <a:solidFill>
                  <a:schemeClr val="tx1"/>
                </a:solidFill>
              </a:rPr>
            </a:br>
            <a:r>
              <a:rPr lang="en-US" sz="1800" dirty="0">
                <a:solidFill>
                  <a:schemeClr val="tx1"/>
                </a:solidFill>
              </a:rPr>
              <a:t>*Many analysts are now raising their targets for the barbarous relic now that Bitcoin has utterly failed to provide protection against absolutely anything. Wars, inflation, economic, slowdown, pandemic, Bitcoin has fallen in every case.</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*Rising interest rates bode poorly for precious metals as</a:t>
            </a: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it raises the opportunity cost for non-yielding assets</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*Bitcoin is clearly sucking capital out of precious metals</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*Stay away until this plays out</a:t>
            </a:r>
            <a:br>
              <a:rPr lang="en-US" sz="1800" dirty="0">
                <a:solidFill>
                  <a:schemeClr val="tx1"/>
                </a:solidFill>
                <a:latin typeface="+mj-lt"/>
                <a:ea typeface="Calibri"/>
                <a:cs typeface="Calibri" panose="020F0502020204030204" pitchFamily="34" charset="0"/>
                <a:sym typeface="Calibri"/>
              </a:rPr>
            </a:br>
            <a:br>
              <a:rPr lang="en-US" sz="1800" dirty="0">
                <a:solidFill>
                  <a:schemeClr val="tx1"/>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*Silver is still the bigger and better long-term play</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dirty="0">
                <a:solidFill>
                  <a:schemeClr val="tx1"/>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EC38619-5E96-0D4D-9171-0E0182E7F4B2}"/>
              </a:ext>
            </a:extLst>
          </p:cNvPr>
          <p:cNvPicPr>
            <a:picLocks noChangeAspect="1"/>
          </p:cNvPicPr>
          <p:nvPr/>
        </p:nvPicPr>
        <p:blipFill>
          <a:blip r:embed="rId3"/>
          <a:stretch>
            <a:fillRect/>
          </a:stretch>
        </p:blipFill>
        <p:spPr>
          <a:xfrm>
            <a:off x="7848600" y="3868851"/>
            <a:ext cx="4064000" cy="2700055"/>
          </a:xfrm>
          <a:prstGeom prst="rect">
            <a:avLst/>
          </a:prstGeom>
        </p:spPr>
      </p:pic>
    </p:spTree>
    <p:extLst>
      <p:ext uri="{BB962C8B-B14F-4D97-AF65-F5344CB8AC3E}">
        <p14:creationId xmlns:p14="http://schemas.microsoft.com/office/powerpoint/2010/main" val="40703420"/>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Gold (GLD)- Meltdown</a:t>
            </a:r>
            <a:br>
              <a:rPr lang="en-US" sz="1800" dirty="0">
                <a:solidFill>
                  <a:srgbClr val="00A64B"/>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2B9FA01-4A5A-E44A-9125-9917A4833C7C}"/>
              </a:ext>
            </a:extLst>
          </p:cNvPr>
          <p:cNvPicPr>
            <a:picLocks noChangeAspect="1"/>
          </p:cNvPicPr>
          <p:nvPr/>
        </p:nvPicPr>
        <p:blipFill>
          <a:blip r:embed="rId3"/>
          <a:stretch>
            <a:fillRect/>
          </a:stretch>
        </p:blipFill>
        <p:spPr>
          <a:xfrm>
            <a:off x="2209800" y="1143000"/>
            <a:ext cx="7035800" cy="5327106"/>
          </a:xfrm>
          <a:prstGeom prst="rect">
            <a:avLst/>
          </a:prstGeom>
        </p:spPr>
      </p:pic>
    </p:spTree>
    <p:extLst>
      <p:ext uri="{BB962C8B-B14F-4D97-AF65-F5344CB8AC3E}">
        <p14:creationId xmlns:p14="http://schemas.microsoft.com/office/powerpoint/2010/main" val="855198796"/>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9B94A2D-57FE-1E42-8402-75881C172AAA}"/>
              </a:ext>
            </a:extLst>
          </p:cNvPr>
          <p:cNvPicPr>
            <a:picLocks noChangeAspect="1"/>
          </p:cNvPicPr>
          <p:nvPr/>
        </p:nvPicPr>
        <p:blipFill>
          <a:blip r:embed="rId3"/>
          <a:stretch>
            <a:fillRect/>
          </a:stretch>
        </p:blipFill>
        <p:spPr>
          <a:xfrm>
            <a:off x="2286000" y="1034143"/>
            <a:ext cx="7112000" cy="5384800"/>
          </a:xfrm>
          <a:prstGeom prst="rect">
            <a:avLst/>
          </a:prstGeom>
        </p:spPr>
      </p:pic>
    </p:spTree>
    <p:extLst>
      <p:ext uri="{BB962C8B-B14F-4D97-AF65-F5344CB8AC3E}">
        <p14:creationId xmlns:p14="http://schemas.microsoft.com/office/powerpoint/2010/main" val="1952419888"/>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1/$21-$23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11/$22-$24 call spread</a:t>
            </a: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239534B-B881-4E4C-98B8-5F6CED2CF7B8}"/>
              </a:ext>
            </a:extLst>
          </p:cNvPr>
          <p:cNvPicPr>
            <a:picLocks noChangeAspect="1"/>
          </p:cNvPicPr>
          <p:nvPr/>
        </p:nvPicPr>
        <p:blipFill>
          <a:blip r:embed="rId3"/>
          <a:stretch>
            <a:fillRect/>
          </a:stretch>
        </p:blipFill>
        <p:spPr>
          <a:xfrm>
            <a:off x="2438400" y="1219200"/>
            <a:ext cx="6807200" cy="5154023"/>
          </a:xfrm>
          <a:prstGeom prst="rect">
            <a:avLst/>
          </a:prstGeom>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$55-60 call spread</a:t>
            </a:r>
          </a:p>
        </p:txBody>
      </p:sp>
      <p:pic>
        <p:nvPicPr>
          <p:cNvPr id="2" name="Picture 1">
            <a:extLst>
              <a:ext uri="{FF2B5EF4-FFF2-40B4-BE49-F238E27FC236}">
                <a16:creationId xmlns:a16="http://schemas.microsoft.com/office/drawing/2014/main" id="{43396FA9-E3B9-7447-8C49-FF5D4A4FB319}"/>
              </a:ext>
            </a:extLst>
          </p:cNvPr>
          <p:cNvPicPr>
            <a:picLocks noChangeAspect="1"/>
          </p:cNvPicPr>
          <p:nvPr/>
        </p:nvPicPr>
        <p:blipFill>
          <a:blip r:embed="rId3"/>
          <a:stretch>
            <a:fillRect/>
          </a:stretch>
        </p:blipFill>
        <p:spPr>
          <a:xfrm>
            <a:off x="2743200" y="1447800"/>
            <a:ext cx="6357189" cy="4813300"/>
          </a:xfrm>
          <a:prstGeom prst="rect">
            <a:avLst/>
          </a:prstGeom>
        </p:spPr>
      </p:pic>
    </p:spTree>
    <p:extLst>
      <p:ext uri="{BB962C8B-B14F-4D97-AF65-F5344CB8AC3E}">
        <p14:creationId xmlns:p14="http://schemas.microsoft.com/office/powerpoint/2010/main" val="1197858101"/>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Silver- (SLV)-</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11/$19-$20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A1705EC-A65F-3C45-8B5D-F7BD0DF8C4E6}"/>
              </a:ext>
            </a:extLst>
          </p:cNvPr>
          <p:cNvPicPr>
            <a:picLocks noChangeAspect="1"/>
          </p:cNvPicPr>
          <p:nvPr/>
        </p:nvPicPr>
        <p:blipFill>
          <a:blip r:embed="rId3"/>
          <a:stretch>
            <a:fillRect/>
          </a:stretch>
        </p:blipFill>
        <p:spPr>
          <a:xfrm>
            <a:off x="2362200" y="1219200"/>
            <a:ext cx="7035800" cy="5327106"/>
          </a:xfrm>
          <a:prstGeom prst="rect">
            <a:avLst/>
          </a:prstGeom>
        </p:spPr>
      </p:pic>
    </p:spTree>
    <p:extLst>
      <p:ext uri="{BB962C8B-B14F-4D97-AF65-F5344CB8AC3E}">
        <p14:creationId xmlns:p14="http://schemas.microsoft.com/office/powerpoint/2010/main" val="2160401597"/>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40969</TotalTime>
  <Words>4253</Words>
  <Application>Microsoft Macintosh PowerPoint</Application>
  <PresentationFormat>Widescreen</PresentationFormat>
  <Paragraphs>157</Paragraphs>
  <Slides>110</Slides>
  <Notes>84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110</vt:i4>
      </vt:variant>
    </vt:vector>
  </HeadingPairs>
  <TitlesOfParts>
    <vt:vector size="115" baseType="lpstr">
      <vt:lpstr>Arial</vt:lpstr>
      <vt:lpstr>Calibri</vt:lpstr>
      <vt:lpstr>Helvetica</vt:lpstr>
      <vt:lpstr>Times New Roman</vt:lpstr>
      <vt:lpstr>Office Theme</vt:lpstr>
      <vt:lpstr>   The Mad Hedge Fund Trader “Rate Shock”   </vt:lpstr>
      <vt:lpstr>PowerPoint Presentation</vt:lpstr>
      <vt:lpstr>PowerPoint Presentation</vt:lpstr>
      <vt:lpstr>  Trade Alert Performance New All Time Highs!   </vt:lpstr>
      <vt:lpstr>PowerPoint Presentation</vt:lpstr>
      <vt:lpstr>PowerPoint Presentation</vt:lpstr>
      <vt:lpstr>PowerPoint Presentation</vt:lpstr>
      <vt:lpstr>The Method to My Madness The Roaring Twenties are Here</vt:lpstr>
      <vt:lpstr>Corona Update – Explosive Growth</vt:lpstr>
      <vt:lpstr>PowerPoint Presentation</vt:lpstr>
      <vt:lpstr>February 2 2022 Infection Rate </vt:lpstr>
      <vt:lpstr>March 23 2022 Infection Rate </vt:lpstr>
      <vt:lpstr>The Global Economy – Uncertainty</vt:lpstr>
      <vt:lpstr>The Mad Hedge Profit Predictor Market Timing Index – Buy Territory An artificial intelligence driven algorithm that analyzes 30 different economic, technical, and momentum driven indicators </vt:lpstr>
      <vt:lpstr> The Mad Hedge Profit Predictor From Extreme “BUY” to Neutral </vt:lpstr>
      <vt:lpstr> Weekly Jobless Claims – Falling  214,000 – and falling </vt:lpstr>
      <vt:lpstr>PowerPoint Presentation</vt:lpstr>
      <vt:lpstr>Stocks – Rebound </vt:lpstr>
      <vt:lpstr>         S&amp;P 500 – Year End Melt Up! long 2/$465-$475 bear put spread, long 3/$470-$480 bear put spread  Took profits on long 2/$410-$420 bull call spread,  Took profits on long 2/$480-$500 bear put spread, Took profits on long 10/$410-$420 bull call spread           </vt:lpstr>
      <vt:lpstr> ProShares Ultra Short S&amp;P 500 (SDS)-  a great hedge for long stocks and bonds long 2X position has a hedge against longs and bond shorts</vt:lpstr>
      <vt:lpstr>(VIX) – Dying a Slow Death classic summer market </vt:lpstr>
      <vt:lpstr> (VXX)-  </vt:lpstr>
      <vt:lpstr> Dow Average ($INDU)-</vt:lpstr>
      <vt:lpstr>Russell 2000 (IWM)-  took profits on Long 10/$137-$142 vertical bull call spread took profits on Long 10/$153-$156 vertical bear put spread </vt:lpstr>
      <vt:lpstr>NASDAQ (QQQ) –  long (QQQ) 4/$330-$335 put spread  took profits on long (QQQ) 3/$340-$345 put spread  covered long (QQQ) $325-$330 put spread </vt:lpstr>
      <vt:lpstr>The Barbell Portfolio</vt:lpstr>
      <vt:lpstr>     Microsoft (MSFT)- took profits on long 2/$340-$350 bear put spread took profits on long 12/$220-$230 call spread stop loss on long 12/$170-$180 call spread       </vt:lpstr>
      <vt:lpstr>   Facebook (FB)- Changes Name to “Meta” took profits on Long 9/$290-$300 vertical bear put spread stopped out of Long 9/$190-$200 vertical bear put spread       </vt:lpstr>
      <vt:lpstr>      Apple (AAPL)- Launches new low-end $429 5G iPhone SE.  Took profits on long 2/$180-$190 put spread        </vt:lpstr>
      <vt:lpstr>   Alphabet (GOOGL) – Ad king on economic recovery 20:1 share split in July took profits on long 12/$1,200-$1,230 bull call spread took profits on long 9/$1,030-$1,080 vertical bull call spread    </vt:lpstr>
      <vt:lpstr>          Amazon (AMZN) –  long 2/$3,400-$3,500 bear put spread took profits on long 9/$2,800-$2,900 bull call spread           </vt:lpstr>
      <vt:lpstr>      PayPal (PYPL) - Cancels Pinterest Buy  took profits on long 4/$90-$95 call spread      </vt:lpstr>
      <vt:lpstr>     Tesla (TSLA) –Aiming for 1.5 million cars in 2022 Jeffries Raises Tesla Target, from $1,250 to $1,400, Germany Model Y starts deliveries  took profits on long 2/$550-$600 call spread took profits on long 2/$600-$650 call spread    </vt:lpstr>
      <vt:lpstr>  NVIDIA (NVDA) –  A Mad Hedge 20 bagger – Global Semiconductor Shortage Slows Auto Industry,    </vt:lpstr>
      <vt:lpstr>Palo Alto Networks (PANW)-  Hacking never goes out of fashion</vt:lpstr>
      <vt:lpstr>  Advanced Micro Devices (AMD)- programable logic devices took profits on long 2/$75-$80 call spread  </vt:lpstr>
      <vt:lpstr>  Salesforce (CRM)- Massive Online Migration took profits on long 9/$125-$130 vertical bull call spread took profits on long 8/$125-$130 vertical bull call spread took profits on long 2/$105-$115 call spread     </vt:lpstr>
      <vt:lpstr>  Adobe (ADBE)- Cloud play The Quality Non-China tech play   </vt:lpstr>
      <vt:lpstr>ProShares Ultra Technology ETF (ROM) – 2X Long Technology ETF took profits on long 10/$62-65 call spread</vt:lpstr>
      <vt:lpstr>The Second Half of the Barbell</vt:lpstr>
      <vt:lpstr>   Boeing (BA) –LEAP Candidate Boeing Crashes in China, with a 737 killing 132 passengers long 3/$146-$149 call spread took profits on long 2/$150-$160 call spread     </vt:lpstr>
      <vt:lpstr>  Package Delivery- United Parcel Service (UPS) - Package Delivery record profits took profits on long 11/$130-$140 call spread   </vt:lpstr>
      <vt:lpstr>  Caterpillar (CAT)- Ag + Infrastructure + Housing took profits on long 12/$145-$150 call spread took profits on long 11/$125-$135 call spread  </vt:lpstr>
      <vt:lpstr>  Walt Disney (DIS)- stopped out of long 10/$165-$175 call spread took profits on long 3/$170-$180 call spread     </vt:lpstr>
      <vt:lpstr>Industrials Sector SPDR (XLI)- (GE), (MMM), (UNP), (UTX), (BA), (HON)</vt:lpstr>
      <vt:lpstr>  US Steel (X) – Commodity Bubble   </vt:lpstr>
      <vt:lpstr>  Union Pacific RR (UNP)- Big Stuff to Ship near record earnings announced took profits on long 5/$200-$210 call spread took profits on 11/$150-$160 call spread  </vt:lpstr>
      <vt:lpstr>  Wal-Mart (WMT)- took profit on Long 11/$125-$130 bear put spread took profit on Long 10/$119-$121 bear put spread took profits on Long 8/$114-$117 bear put spread  </vt:lpstr>
      <vt:lpstr>  Macys’ (M) – Retail Punished took profits on Long 8/$23-$25 bear put spread  </vt:lpstr>
      <vt:lpstr>Delta Airlines (DAL) –   </vt:lpstr>
      <vt:lpstr>Transports Sector SPDR (XTN)- Worst Hit Sector (ALGT),  (ALK), (JBLU), (LUV), (CHRW), (DAL) </vt:lpstr>
      <vt:lpstr>Health Care Sector (XLV), (RXL) (JNJ), (PFE), (MRK), (GILD), (ACT), (AMGN)  </vt:lpstr>
      <vt:lpstr>Amgen (AMGN) took profits on long 11/$185-$200 bull call spread</vt:lpstr>
      <vt:lpstr>Goldman Sachs (GS) –  took profits 12/$330-$350 call spread took profits 11/$330-$350 call spread stop loss on long 11/$385-$395 call spreads  </vt:lpstr>
      <vt:lpstr>Morgan Stanley (MS) – Doubled Dividend took profits on long 11/$85-$90 call spread stop loss on long 11/$95-$98 call spread took profits on long 10/$85-$90 call spread  profits on long 2/$55-$60 call spread</vt:lpstr>
      <vt:lpstr> JP Morgan Chase (JPM)-Back to Life took profits 12/$148-$152.50 call spread took profits on long 10/$130-$140 call spread took profits on long 8/$140-$145 call spread took profits on long 7/$140-$145 call spread   </vt:lpstr>
      <vt:lpstr>Bank of America (BAC) –  took profits long 12/$39-$42 call spread stop loss on long 11/$43-$45 call spread   took profits on  11/$37-$40 call spread   took profits on long 2/$28-$30 call spread</vt:lpstr>
      <vt:lpstr> SPDR Metals &amp; Mining ETF (XME) –  long 2/$28-$30 call spread</vt:lpstr>
      <vt:lpstr> Blackrock (BLK)-Asset Collection Boom took profits on long 3/$770-$790 call spread took profits on long 3/$310-$340 call spread </vt:lpstr>
      <vt:lpstr>Visa (V) – “Touchless” Bitcoin Drag took profits on long 5/$220-$225 bull call spread took profits on long long 5/$195-$205 bull call spread took profits on long 9/$180-$185 bull call spread</vt:lpstr>
      <vt:lpstr>Consumer Discretionary SPDR (XLY) (DIS), (AMZN), (HD), (CMCSA), (MCD), (SBUX) </vt:lpstr>
      <vt:lpstr>  Berkshire Hathaway (BRKB)- Natural Barbell Buys Alleghany Insurance, for $11.6 billion  took profits on long 2/$270-$280 call spread </vt:lpstr>
      <vt:lpstr>Europe Hedged Equity (HEDJ)- </vt:lpstr>
      <vt:lpstr>Japan (DXJ)- </vt:lpstr>
      <vt:lpstr> Emerging Markets (EEM) - Pro trade, Weak Dollar, Long Recovery Play</vt:lpstr>
      <vt:lpstr>PowerPoint Presentation</vt:lpstr>
      <vt:lpstr>Bonds – Defining the New Range</vt:lpstr>
      <vt:lpstr>              Treasury ETF (TLT) – Breaking Down stopped out of long 4/$127-$130 call spread took profits on long 2/$149-$152 put spread, took profits on long 2/$147-$150 put spread took profits on long 3/$150-$153 put spread, took profits on long 3/$127-$130 call spread                 </vt:lpstr>
      <vt:lpstr> Ten Year Treasury Yield ($TNX) – 2.42% yearend end target nearly met  </vt:lpstr>
      <vt:lpstr> Junk Bonds (HYG) 5.33% Yield to Maturity  </vt:lpstr>
      <vt:lpstr>2X Short Treasuries (TBT)-Another run at highs</vt:lpstr>
      <vt:lpstr>PowerPoint Presentation</vt:lpstr>
      <vt:lpstr>Foreign Currencies – Dollar Pop  </vt:lpstr>
      <vt:lpstr>   Japanese Yen (FXY)   </vt:lpstr>
      <vt:lpstr>   Euro (FXE)-    </vt:lpstr>
      <vt:lpstr>   British Pound (FXB)-    </vt:lpstr>
      <vt:lpstr>   Australian Dollar (FXA)- The Global Recovery Play took profits on long 8/$67-$69 call spread    </vt:lpstr>
      <vt:lpstr>Emerging Market Currencies (CEW)   </vt:lpstr>
      <vt:lpstr>Chinese Yuan- (CYB)-  </vt:lpstr>
      <vt:lpstr>PowerPoint Presentation</vt:lpstr>
      <vt:lpstr>  Bitcoin – Rising Rate Hit Buy the Mad Hedge Bitcoin Letter at https://www.madhedgefundtrader.com/store/  </vt:lpstr>
      <vt:lpstr>Bitcoin ($BTCUSD) – Finding a bid   </vt:lpstr>
      <vt:lpstr>Ethereum (ETHE) –   </vt:lpstr>
      <vt:lpstr>MicroStrategy (MSTR) –   </vt:lpstr>
      <vt:lpstr>Amplify Transformational Data Sharing ETF  (BLOK) –   </vt:lpstr>
      <vt:lpstr>PowerPoint Presentation</vt:lpstr>
      <vt:lpstr>Energy – Third Oil Shock   </vt:lpstr>
      <vt:lpstr>Oil-($WTIC)</vt:lpstr>
      <vt:lpstr>  United States Oil Fund (USO) long 10/$9.50-$10 Vertical bull call spread  </vt:lpstr>
      <vt:lpstr>Energy Select Sector SPDR (XLE)-No Performance! (XOM), (CVX), (SLB), (KMI), (EOG), (COP) </vt:lpstr>
      <vt:lpstr>Halliburton (HAL)- </vt:lpstr>
      <vt:lpstr>Natural Gas (UNG) - </vt:lpstr>
      <vt:lpstr>PowerPoint Presentation</vt:lpstr>
      <vt:lpstr>Precious Metals – Cooling Off</vt:lpstr>
      <vt:lpstr>  Gold (GLD)- Meltdown    </vt:lpstr>
      <vt:lpstr> Market Vectors Gold Miners ETF- (GDX) –   </vt:lpstr>
      <vt:lpstr> Barrick Gold (GOLD) took profits on long 1/$21-$23 call spread took profits on long 11/$22-$24 call spread</vt:lpstr>
      <vt:lpstr> Newmont Mining- (NEM)- took profits on long $55-60 call spread</vt:lpstr>
      <vt:lpstr> Silver- (SLV)- took profits on long 11/$19-$20 call spread </vt:lpstr>
      <vt:lpstr>  Silver Miners - (SIL)-  </vt:lpstr>
      <vt:lpstr>  Wheaton Precious Metals - (WPM)- took profits on long 2/$39-41 call spread </vt:lpstr>
      <vt:lpstr> Copper (COPX)-Uptrend Resumes Copper Unions Vote to Strike in Chile, cutting off 33% of the global supply </vt:lpstr>
      <vt:lpstr>PowerPoint Presentation</vt:lpstr>
      <vt:lpstr>Real Estate – Hotter than Hot </vt:lpstr>
      <vt:lpstr>S&amp;P Case Shiller S&amp;P Case Shiller Rockets 18.8%, in November with its National Home Price Index  Phoenix 32.5%, Tampa (29%), and Miami (27%) were the big gainers </vt:lpstr>
      <vt:lpstr>Crown Castle International (CCI) – 2.70% yielding cell phone tower REIT</vt:lpstr>
      <vt:lpstr>US Home Construction Index (ITB) (DHI), (LEN), (PHM), (TOL), (NVR)   </vt:lpstr>
      <vt:lpstr>PowerPoint Presentation</vt:lpstr>
      <vt:lpstr>Trade Sheet- So What Do We Do About All This?</vt:lpstr>
      <vt:lpstr>       Next Strategy Webinar   12:00 EST Wednesday, April 6  from Incline Village, NV      email me questions at support@madhedgefundtrader.com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John Thomas</cp:lastModifiedBy>
  <cp:revision>8134</cp:revision>
  <cp:lastPrinted>2022-01-05T03:44:27Z</cp:lastPrinted>
  <dcterms:created xsi:type="dcterms:W3CDTF">2015-02-05T17:12:57Z</dcterms:created>
  <dcterms:modified xsi:type="dcterms:W3CDTF">2022-03-23T15:20:54Z</dcterms:modified>
</cp:coreProperties>
</file>