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9" r:id="rId1"/>
  </p:sldMasterIdLst>
  <p:notesMasterIdLst>
    <p:notesMasterId r:id="rId117"/>
  </p:notesMasterIdLst>
  <p:sldIdLst>
    <p:sldId id="256" r:id="rId2"/>
    <p:sldId id="1198" r:id="rId3"/>
    <p:sldId id="888" r:id="rId4"/>
    <p:sldId id="605" r:id="rId5"/>
    <p:sldId id="1214" r:id="rId6"/>
    <p:sldId id="997" r:id="rId7"/>
    <p:sldId id="664" r:id="rId8"/>
    <p:sldId id="824" r:id="rId9"/>
    <p:sldId id="1106" r:id="rId10"/>
    <p:sldId id="1107" r:id="rId11"/>
    <p:sldId id="1197" r:id="rId12"/>
    <p:sldId id="1109" r:id="rId13"/>
    <p:sldId id="1212" r:id="rId14"/>
    <p:sldId id="1118" r:id="rId15"/>
    <p:sldId id="1076" r:id="rId16"/>
    <p:sldId id="695" r:id="rId17"/>
    <p:sldId id="898" r:id="rId18"/>
    <p:sldId id="1199" r:id="rId19"/>
    <p:sldId id="1142" r:id="rId20"/>
    <p:sldId id="1113" r:id="rId21"/>
    <p:sldId id="1033" r:id="rId22"/>
    <p:sldId id="1073" r:id="rId23"/>
    <p:sldId id="1074" r:id="rId24"/>
    <p:sldId id="1026" r:id="rId25"/>
    <p:sldId id="570" r:id="rId26"/>
    <p:sldId id="280" r:id="rId27"/>
    <p:sldId id="1211" r:id="rId28"/>
    <p:sldId id="1057" r:id="rId29"/>
    <p:sldId id="563" r:id="rId30"/>
    <p:sldId id="835" r:id="rId31"/>
    <p:sldId id="613" r:id="rId32"/>
    <p:sldId id="831" r:id="rId33"/>
    <p:sldId id="811" r:id="rId34"/>
    <p:sldId id="891" r:id="rId35"/>
    <p:sldId id="1047" r:id="rId36"/>
    <p:sldId id="814" r:id="rId37"/>
    <p:sldId id="1072" r:id="rId38"/>
    <p:sldId id="764" r:id="rId39"/>
    <p:sldId id="765" r:id="rId40"/>
    <p:sldId id="1071" r:id="rId41"/>
    <p:sldId id="1195" r:id="rId42"/>
    <p:sldId id="1070" r:id="rId43"/>
    <p:sldId id="1210" r:id="rId44"/>
    <p:sldId id="840" r:id="rId45"/>
    <p:sldId id="1068" r:id="rId46"/>
    <p:sldId id="1069" r:id="rId47"/>
    <p:sldId id="893" r:id="rId48"/>
    <p:sldId id="289" r:id="rId49"/>
    <p:sldId id="730" r:id="rId50"/>
    <p:sldId id="1054" r:id="rId51"/>
    <p:sldId id="994" r:id="rId52"/>
    <p:sldId id="996" r:id="rId53"/>
    <p:sldId id="830" r:id="rId54"/>
    <p:sldId id="481" r:id="rId55"/>
    <p:sldId id="290" r:id="rId56"/>
    <p:sldId id="1133" r:id="rId57"/>
    <p:sldId id="669" r:id="rId58"/>
    <p:sldId id="1079" r:id="rId59"/>
    <p:sldId id="1043" r:id="rId60"/>
    <p:sldId id="1083" r:id="rId61"/>
    <p:sldId id="1086" r:id="rId62"/>
    <p:sldId id="1080" r:id="rId63"/>
    <p:sldId id="1049" r:id="rId64"/>
    <p:sldId id="336" r:id="rId65"/>
    <p:sldId id="1084" r:id="rId66"/>
    <p:sldId id="295" r:id="rId67"/>
    <p:sldId id="501" r:id="rId68"/>
    <p:sldId id="539" r:id="rId69"/>
    <p:sldId id="1194" r:id="rId70"/>
    <p:sldId id="1114" r:id="rId71"/>
    <p:sldId id="654" r:id="rId72"/>
    <p:sldId id="659" r:id="rId73"/>
    <p:sldId id="655" r:id="rId74"/>
    <p:sldId id="656" r:id="rId75"/>
    <p:sldId id="1200" r:id="rId76"/>
    <p:sldId id="1115" r:id="rId77"/>
    <p:sldId id="533" r:id="rId78"/>
    <p:sldId id="756" r:id="rId79"/>
    <p:sldId id="1001" r:id="rId80"/>
    <p:sldId id="786" r:id="rId81"/>
    <p:sldId id="546" r:id="rId82"/>
    <p:sldId id="536" r:id="rId83"/>
    <p:sldId id="1201" r:id="rId84"/>
    <p:sldId id="1150" r:id="rId85"/>
    <p:sldId id="1153" r:id="rId86"/>
    <p:sldId id="1154" r:id="rId87"/>
    <p:sldId id="1168" r:id="rId88"/>
    <p:sldId id="1169" r:id="rId89"/>
    <p:sldId id="1202" r:id="rId90"/>
    <p:sldId id="1116" r:id="rId91"/>
    <p:sldId id="1209" r:id="rId92"/>
    <p:sldId id="388" r:id="rId93"/>
    <p:sldId id="312" r:id="rId94"/>
    <p:sldId id="380" r:id="rId95"/>
    <p:sldId id="747" r:id="rId96"/>
    <p:sldId id="313" r:id="rId97"/>
    <p:sldId id="1203" r:id="rId98"/>
    <p:sldId id="972" r:id="rId99"/>
    <p:sldId id="907" r:id="rId100"/>
    <p:sldId id="650" r:id="rId101"/>
    <p:sldId id="729" r:id="rId102"/>
    <p:sldId id="737" r:id="rId103"/>
    <p:sldId id="998" r:id="rId104"/>
    <p:sldId id="999" r:id="rId105"/>
    <p:sldId id="1000" r:id="rId106"/>
    <p:sldId id="904" r:id="rId107"/>
    <p:sldId id="1207" r:id="rId108"/>
    <p:sldId id="1130" r:id="rId109"/>
    <p:sldId id="1132" r:id="rId110"/>
    <p:sldId id="1005" r:id="rId111"/>
    <p:sldId id="1006" r:id="rId112"/>
    <p:sldId id="1205" r:id="rId113"/>
    <p:sldId id="492" r:id="rId114"/>
    <p:sldId id="1213" r:id="rId115"/>
    <p:sldId id="335" r:id="rId116"/>
  </p:sldIdLst>
  <p:sldSz cx="12192000"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4B"/>
    <a:srgbClr val="005A9C"/>
    <a:srgbClr val="003D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80DDD8-B991-4869-900C-C116376FF857}" v="336" dt="2022-04-19T22:51:20.580"/>
  </p1510:revLst>
</p1510:revInfo>
</file>

<file path=ppt/tableStyles.xml><?xml version="1.0" encoding="utf-8"?>
<a:tblStyleLst xmlns:a="http://schemas.openxmlformats.org/drawingml/2006/main" def="{D65DD7F7-462A-4F70-8277-D15755171BC1}">
  <a:tblStyle styleId="{D65DD7F7-462A-4F70-8277-D15755171BC1}"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41" autoAdjust="0"/>
    <p:restoredTop sz="96400"/>
  </p:normalViewPr>
  <p:slideViewPr>
    <p:cSldViewPr>
      <p:cViewPr varScale="1">
        <p:scale>
          <a:sx n="128" d="100"/>
          <a:sy n="128" d="100"/>
        </p:scale>
        <p:origin x="376" y="17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4" name="Shape 4"/>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91425" rIns="91425" bIns="91425" anchor="b"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Tree>
    <p:extLst>
      <p:ext uri="{BB962C8B-B14F-4D97-AF65-F5344CB8AC3E}">
        <p14:creationId xmlns:p14="http://schemas.microsoft.com/office/powerpoint/2010/main" val="301409788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7" name="Shape 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58" name="Shape 5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val="187312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060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21206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07193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41443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5" name="Shape 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20045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44114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78588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44114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2235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85590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8809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32516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59802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15954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81478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15007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74715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78267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295695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470473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84488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39061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33242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394030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90762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90762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946753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379495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54847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168300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231335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13018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90144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859712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761137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866316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613556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816035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092261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199233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211624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839316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21158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373915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61966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482409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43" name="Shape 3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012694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486175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526525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232846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025087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144743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121125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10310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1923230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202641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78" name="Shape 3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808125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06" name="Shape 4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537795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025087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42734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55968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370113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767964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751380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1" name="Shape 4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6563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625887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761421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546469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177164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966456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97" name="Shape 4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361186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04" name="Shape 5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225799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13858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31" name="Shape 2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266806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339044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263573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69" name="Shape 4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035793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02" name="Shape 6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561315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609" name="Shape 6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610" name="Shape 61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val="3788843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48552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rot="5400000">
            <a:off x="7285038" y="1828800"/>
            <a:ext cx="5851525" cy="27432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7" name="Shape 17"/>
          <p:cNvSpPr txBox="1">
            <a:spLocks noGrp="1"/>
          </p:cNvSpPr>
          <p:nvPr>
            <p:ph type="body" idx="1"/>
          </p:nvPr>
        </p:nvSpPr>
        <p:spPr>
          <a:xfrm rot="5400000">
            <a:off x="1697038" y="-812800"/>
            <a:ext cx="5851525" cy="80263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8"/>
        <p:cNvGrpSpPr/>
        <p:nvPr/>
      </p:nvGrpSpPr>
      <p:grpSpPr>
        <a:xfrm>
          <a:off x="0" y="0"/>
          <a:ext cx="0" cy="0"/>
          <a:chOff x="0" y="0"/>
          <a:chExt cx="0" cy="0"/>
        </a:xfrm>
      </p:grpSpPr>
      <p:sp>
        <p:nvSpPr>
          <p:cNvPr id="49" name="Shape 49"/>
          <p:cNvSpPr txBox="1">
            <a:spLocks noGrp="1"/>
          </p:cNvSpPr>
          <p:nvPr>
            <p:ph type="ctrTitle"/>
          </p:nvPr>
        </p:nvSpPr>
        <p:spPr>
          <a:xfrm>
            <a:off x="914400" y="2130425"/>
            <a:ext cx="103632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50" name="Shape 50"/>
          <p:cNvSpPr txBox="1">
            <a:spLocks noGrp="1"/>
          </p:cNvSpPr>
          <p:nvPr>
            <p:ph type="subTitle" idx="1"/>
          </p:nvPr>
        </p:nvSpPr>
        <p:spPr>
          <a:xfrm>
            <a:off x="1828801" y="3886200"/>
            <a:ext cx="85343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rgbClr val="888888"/>
              </a:buClr>
              <a:buFont typeface="Calibri"/>
              <a:buNone/>
              <a:defRPr/>
            </a:lvl1pPr>
            <a:lvl2pPr marL="457200" marR="0" indent="0" algn="ctr" rtl="0">
              <a:spcBef>
                <a:spcPts val="560"/>
              </a:spcBef>
              <a:spcAft>
                <a:spcPts val="0"/>
              </a:spcAft>
              <a:buClr>
                <a:srgbClr val="888888"/>
              </a:buClr>
              <a:buFont typeface="Calibri"/>
              <a:buNone/>
              <a:defRPr/>
            </a:lvl2pPr>
            <a:lvl3pPr marL="914400" marR="0" indent="0" algn="ctr" rtl="0">
              <a:spcBef>
                <a:spcPts val="480"/>
              </a:spcBef>
              <a:spcAft>
                <a:spcPts val="0"/>
              </a:spcAft>
              <a:buClr>
                <a:srgbClr val="888888"/>
              </a:buClr>
              <a:buFont typeface="Calibri"/>
              <a:buNone/>
              <a:defRPr/>
            </a:lvl3pPr>
            <a:lvl4pPr marL="1371600" marR="0" indent="0" algn="ctr" rtl="0">
              <a:spcBef>
                <a:spcPts val="400"/>
              </a:spcBef>
              <a:spcAft>
                <a:spcPts val="0"/>
              </a:spcAft>
              <a:buClr>
                <a:srgbClr val="888888"/>
              </a:buClr>
              <a:buFont typeface="Calibri"/>
              <a:buNone/>
              <a:defRPr/>
            </a:lvl4pPr>
            <a:lvl5pPr marL="1828800" marR="0" indent="0" algn="ctr" rtl="0">
              <a:spcBef>
                <a:spcPts val="400"/>
              </a:spcBef>
              <a:spcAft>
                <a:spcPts val="0"/>
              </a:spcAft>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20" name="Shape 20"/>
          <p:cNvSpPr txBox="1">
            <a:spLocks noGrp="1"/>
          </p:cNvSpPr>
          <p:nvPr>
            <p:ph type="body" idx="1"/>
          </p:nvPr>
        </p:nvSpPr>
        <p:spPr>
          <a:xfrm rot="5400000">
            <a:off x="3833018" y="-1623219"/>
            <a:ext cx="4525961" cy="109728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2389718" y="4800601"/>
            <a:ext cx="73151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3" name="Shape 23"/>
          <p:cNvSpPr>
            <a:spLocks noGrp="1"/>
          </p:cNvSpPr>
          <p:nvPr>
            <p:ph type="pic" idx="2"/>
          </p:nvPr>
        </p:nvSpPr>
        <p:spPr>
          <a:xfrm>
            <a:off x="2389718" y="612775"/>
            <a:ext cx="7315199" cy="4114800"/>
          </a:xfrm>
          <a:prstGeom prst="rect">
            <a:avLst/>
          </a:prstGeom>
          <a:noFill/>
          <a:ln>
            <a:noFill/>
          </a:ln>
        </p:spPr>
      </p:sp>
      <p:sp>
        <p:nvSpPr>
          <p:cNvPr id="24" name="Shape 24"/>
          <p:cNvSpPr txBox="1">
            <a:spLocks noGrp="1"/>
          </p:cNvSpPr>
          <p:nvPr>
            <p:ph type="body" idx="1"/>
          </p:nvPr>
        </p:nvSpPr>
        <p:spPr>
          <a:xfrm>
            <a:off x="2389718" y="5367338"/>
            <a:ext cx="73151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609601" y="273051"/>
            <a:ext cx="4011084"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766733" y="273050"/>
            <a:ext cx="6815667"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609601" y="1435101"/>
            <a:ext cx="4011084"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1"/>
          </p:nvPr>
        </p:nvSpPr>
        <p:spPr>
          <a:xfrm>
            <a:off x="609601" y="1535112"/>
            <a:ext cx="5386916"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5" name="Shape 35"/>
          <p:cNvSpPr txBox="1">
            <a:spLocks noGrp="1"/>
          </p:cNvSpPr>
          <p:nvPr>
            <p:ph type="body" idx="2"/>
          </p:nvPr>
        </p:nvSpPr>
        <p:spPr>
          <a:xfrm>
            <a:off x="609601" y="2174875"/>
            <a:ext cx="5386916"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3"/>
          </p:nvPr>
        </p:nvSpPr>
        <p:spPr>
          <a:xfrm>
            <a:off x="6193367" y="1535112"/>
            <a:ext cx="5389032"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7" name="Shape 37"/>
          <p:cNvSpPr txBox="1">
            <a:spLocks noGrp="1"/>
          </p:cNvSpPr>
          <p:nvPr>
            <p:ph type="body" idx="4"/>
          </p:nvPr>
        </p:nvSpPr>
        <p:spPr>
          <a:xfrm>
            <a:off x="6193367" y="2174875"/>
            <a:ext cx="5389032"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0" name="Shape 40"/>
          <p:cNvSpPr txBox="1">
            <a:spLocks noGrp="1"/>
          </p:cNvSpPr>
          <p:nvPr>
            <p:ph type="body" idx="1"/>
          </p:nvPr>
        </p:nvSpPr>
        <p:spPr>
          <a:xfrm>
            <a:off x="609601" y="1600201"/>
            <a:ext cx="53847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6197601" y="1600201"/>
            <a:ext cx="53847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963083" y="4406901"/>
            <a:ext cx="103632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1"/>
          </p:nvPr>
        </p:nvSpPr>
        <p:spPr>
          <a:xfrm>
            <a:off x="963083" y="2906713"/>
            <a:ext cx="103632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7" name="Shape 47"/>
          <p:cNvSpPr txBox="1">
            <a:spLocks noGrp="1"/>
          </p:cNvSpPr>
          <p:nvPr>
            <p:ph type="body" idx="1"/>
          </p:nvPr>
        </p:nvSpPr>
        <p:spPr>
          <a:xfrm>
            <a:off x="609600" y="1637000"/>
            <a:ext cx="10972800" cy="45261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0" name="Shape 10"/>
          <p:cNvSpPr txBox="1">
            <a:spLocks noGrp="1"/>
          </p:cNvSpPr>
          <p:nvPr>
            <p:ph type="body" idx="1"/>
          </p:nvPr>
        </p:nvSpPr>
        <p:spPr>
          <a:xfrm>
            <a:off x="609600" y="1600201"/>
            <a:ext cx="10972800" cy="4525961"/>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Calibri"/>
              <a:buChar char="•"/>
              <a:defRPr/>
            </a:lvl1pPr>
            <a:lvl2pPr marL="742950" marR="0" indent="-107950" algn="l" rtl="0">
              <a:spcBef>
                <a:spcPts val="560"/>
              </a:spcBef>
              <a:spcAft>
                <a:spcPts val="0"/>
              </a:spcAft>
              <a:buClr>
                <a:schemeClr val="dk1"/>
              </a:buClr>
              <a:buFont typeface="Calibri"/>
              <a:buChar char="–"/>
              <a:defRPr/>
            </a:lvl2pPr>
            <a:lvl3pPr marL="1143000" marR="0" indent="-76200" algn="l" rtl="0">
              <a:spcBef>
                <a:spcPts val="480"/>
              </a:spcBef>
              <a:spcAft>
                <a:spcPts val="0"/>
              </a:spcAft>
              <a:buClr>
                <a:schemeClr val="dk1"/>
              </a:buClr>
              <a:buFont typeface="Calibri"/>
              <a:buChar char="•"/>
              <a:defRPr/>
            </a:lvl3pPr>
            <a:lvl4pPr marL="1600200" marR="0" indent="-101600" algn="l" rtl="0">
              <a:spcBef>
                <a:spcPts val="400"/>
              </a:spcBef>
              <a:spcAft>
                <a:spcPts val="0"/>
              </a:spcAft>
              <a:buClr>
                <a:schemeClr val="dk1"/>
              </a:buClr>
              <a:buFont typeface="Calibri"/>
              <a:buChar char="–"/>
              <a:defRPr/>
            </a:lvl4pPr>
            <a:lvl5pPr marL="2057400" marR="0" indent="-101600" algn="l" rtl="0">
              <a:spcBef>
                <a:spcPts val="400"/>
              </a:spcBef>
              <a:spcAft>
                <a:spcPts val="0"/>
              </a:spcAft>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sldNum" idx="12"/>
          </p:nvPr>
        </p:nvSpPr>
        <p:spPr>
          <a:xfrm>
            <a:off x="8737601" y="6356351"/>
            <a:ext cx="2844799" cy="365125"/>
          </a:xfrm>
          <a:prstGeom prst="rect">
            <a:avLst/>
          </a:prstGeom>
          <a:noFill/>
          <a:ln>
            <a:noFill/>
          </a:ln>
        </p:spPr>
        <p:txBody>
          <a:bodyPr lIns="91425" tIns="91425" rIns="91425" bIns="91425" anchor="ctr" anchorCtr="0"/>
          <a:lstStyle>
            <a:lvl1pPr marR="0" algn="ctr" rtl="0">
              <a:spcBef>
                <a:spcPts val="0"/>
              </a:spcBef>
              <a:defRPr/>
            </a:lvl1pPr>
          </a:lstStyle>
          <a:p>
            <a:endParaRPr/>
          </a:p>
        </p:txBody>
      </p:sp>
      <p:pic>
        <p:nvPicPr>
          <p:cNvPr id="8" name="Picture 7" descr="jtbg1.jpg"/>
          <p:cNvPicPr>
            <a:picLocks noChangeAspect="1"/>
          </p:cNvPicPr>
          <p:nvPr userDrawn="1"/>
        </p:nvPicPr>
        <p:blipFill>
          <a:blip r:embed="rId12"/>
          <a:stretch>
            <a:fillRect/>
          </a:stretch>
        </p:blipFill>
        <p:spPr>
          <a:xfrm>
            <a:off x="0" y="-1"/>
            <a:ext cx="12192000" cy="2066925"/>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dhedgefundtrader.com/"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3" Type="http://schemas.openxmlformats.org/officeDocument/2006/relationships/hyperlink" Target="mailto:support@madhedgefundtrader.com" TargetMode="External"/><Relationship Id="rId2" Type="http://schemas.openxmlformats.org/officeDocument/2006/relationships/notesSlide" Target="../notesSlides/notesSlide84.xml"/><Relationship Id="rId1" Type="http://schemas.openxmlformats.org/officeDocument/2006/relationships/slideLayout" Target="../slideLayouts/slideLayout9.xml"/><Relationship Id="rId4" Type="http://schemas.openxmlformats.org/officeDocument/2006/relationships/image" Target="../media/image1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hyperlink" Target="https://www.madhedgefundtrader.com/store/" TargetMode="Externa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image" Target="../media/image86.jpeg"/></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2362200" y="304800"/>
            <a:ext cx="7924800" cy="1371600"/>
          </a:xfrm>
          <a:prstGeom prst="rect">
            <a:avLst/>
          </a:prstGeom>
          <a:noFill/>
          <a:ln>
            <a:noFill/>
          </a:ln>
        </p:spPr>
        <p:txBody>
          <a:bodyPr lIns="91425" tIns="45700" rIns="91425" bIns="45700" anchor="ctr" anchorCtr="0">
            <a:noAutofit/>
          </a:bodyPr>
          <a:lstStyle/>
          <a:p>
            <a:pPr>
              <a:buClr>
                <a:schemeClr val="dk1"/>
              </a:buClr>
              <a:buSzPct val="25000"/>
            </a:pP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The Mad Hedge Fund Trader</a:t>
            </a: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“No Trade”</a:t>
            </a: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endParaRPr lang="en-US" sz="2400" dirty="0">
              <a:solidFill>
                <a:schemeClr val="dk1"/>
              </a:solidFill>
              <a:latin typeface="Calibri"/>
              <a:ea typeface="Calibri"/>
              <a:cs typeface="Calibri"/>
              <a:sym typeface="Calibri"/>
            </a:endParaRPr>
          </a:p>
        </p:txBody>
      </p:sp>
      <p:sp>
        <p:nvSpPr>
          <p:cNvPr id="53" name="Shape 53"/>
          <p:cNvSpPr txBox="1">
            <a:spLocks noGrp="1"/>
          </p:cNvSpPr>
          <p:nvPr>
            <p:ph type="body" idx="1"/>
          </p:nvPr>
        </p:nvSpPr>
        <p:spPr>
          <a:xfrm>
            <a:off x="1905000" y="5105402"/>
            <a:ext cx="8229600" cy="1752599"/>
          </a:xfrm>
          <a:prstGeom prst="rect">
            <a:avLst/>
          </a:prstGeom>
          <a:noFill/>
          <a:ln>
            <a:noFill/>
          </a:ln>
        </p:spPr>
        <p:txBody>
          <a:bodyPr lIns="91425" tIns="45700" rIns="91425" bIns="45700" anchor="t" anchorCtr="0">
            <a:noAutofit/>
          </a:bodyPr>
          <a:lstStyle/>
          <a:p>
            <a:pPr indent="-342900" algn="ctr">
              <a:lnSpc>
                <a:spcPct val="80000"/>
              </a:lnSpc>
              <a:spcBef>
                <a:spcPts val="0"/>
              </a:spcBef>
              <a:buSzPct val="25000"/>
              <a:buNone/>
            </a:pPr>
            <a:r>
              <a:rPr lang="en-US" sz="2800" b="1" dirty="0">
                <a:solidFill>
                  <a:schemeClr val="dk1"/>
                </a:solidFill>
                <a:latin typeface="Calibri"/>
                <a:ea typeface="Calibri"/>
                <a:cs typeface="Calibri"/>
                <a:sym typeface="Calibri"/>
              </a:rPr>
              <a:t>  With John Thomas</a:t>
            </a: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Incline Village, NV</a:t>
            </a:r>
            <a:r>
              <a:rPr lang="en-US" sz="2400" i="1" dirty="0">
                <a:solidFill>
                  <a:schemeClr val="dk1"/>
                </a:solidFill>
                <a:latin typeface="Calibri"/>
                <a:ea typeface="Calibri"/>
                <a:cs typeface="Calibri"/>
                <a:sym typeface="Calibri"/>
              </a:rPr>
              <a:t>,</a:t>
            </a:r>
            <a:r>
              <a:rPr lang="en-US" sz="2800" i="1" dirty="0">
                <a:solidFill>
                  <a:schemeClr val="dk1"/>
                </a:solidFill>
                <a:latin typeface="Calibri"/>
                <a:ea typeface="Calibri"/>
                <a:cs typeface="Calibri"/>
                <a:sym typeface="Calibri"/>
              </a:rPr>
              <a:t> April 20, 2022</a:t>
            </a:r>
            <a:br>
              <a:rPr lang="en-US" sz="2400" i="1" dirty="0">
                <a:solidFill>
                  <a:schemeClr val="dk1"/>
                </a:solidFill>
                <a:latin typeface="Calibri"/>
                <a:ea typeface="Calibri"/>
                <a:cs typeface="Calibri"/>
                <a:sym typeface="Calibri"/>
              </a:rPr>
            </a:br>
            <a:r>
              <a:rPr lang="en-US" sz="3100" u="sng" dirty="0">
                <a:solidFill>
                  <a:schemeClr val="hlink"/>
                </a:solidFill>
                <a:latin typeface="Calibri"/>
                <a:ea typeface="Calibri"/>
                <a:cs typeface="Calibri"/>
                <a:sym typeface="Calibri"/>
                <a:hlinkClick r:id="rId3"/>
              </a:rPr>
              <a:t>www.madhedgefundtrader.com</a:t>
            </a:r>
            <a:r>
              <a:rPr lang="en-US" sz="3100" dirty="0">
                <a:solidFill>
                  <a:srgbClr val="0070C0"/>
                </a:solidFill>
                <a:latin typeface="Calibri"/>
                <a:ea typeface="Calibri"/>
                <a:cs typeface="Calibri"/>
                <a:sym typeface="Calibri"/>
              </a:rPr>
              <a:t> </a:t>
            </a:r>
          </a:p>
        </p:txBody>
      </p:sp>
      <p:pic>
        <p:nvPicPr>
          <p:cNvPr id="2" name="Picture 1">
            <a:extLst>
              <a:ext uri="{FF2B5EF4-FFF2-40B4-BE49-F238E27FC236}">
                <a16:creationId xmlns:a16="http://schemas.microsoft.com/office/drawing/2014/main" id="{2ECBE225-B504-9E19-E9F6-86C3D2961775}"/>
              </a:ext>
            </a:extLst>
          </p:cNvPr>
          <p:cNvPicPr>
            <a:picLocks noChangeAspect="1"/>
          </p:cNvPicPr>
          <p:nvPr/>
        </p:nvPicPr>
        <p:blipFill>
          <a:blip r:embed="rId4"/>
          <a:stretch>
            <a:fillRect/>
          </a:stretch>
        </p:blipFill>
        <p:spPr>
          <a:xfrm>
            <a:off x="4074404" y="1677785"/>
            <a:ext cx="4500392" cy="2999511"/>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0BF0-1BF1-C749-8DE1-6F1AE642AE1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FBE31FE-E45A-F648-B8F2-BC2F247F9495}"/>
              </a:ext>
            </a:extLst>
          </p:cNvPr>
          <p:cNvSpPr>
            <a:spLocks noGrp="1"/>
          </p:cNvSpPr>
          <p:nvPr>
            <p:ph type="body" idx="1"/>
          </p:nvPr>
        </p:nvSpPr>
        <p:spPr>
          <a:xfrm>
            <a:off x="228600" y="1066800"/>
            <a:ext cx="11353800" cy="5096300"/>
          </a:xfrm>
        </p:spPr>
        <p:txBody>
          <a:bodyPr/>
          <a:lstStyle/>
          <a:p>
            <a:endParaRPr lang="en-US" dirty="0"/>
          </a:p>
        </p:txBody>
      </p:sp>
      <p:sp>
        <p:nvSpPr>
          <p:cNvPr id="4" name="TextBox 3">
            <a:extLst>
              <a:ext uri="{FF2B5EF4-FFF2-40B4-BE49-F238E27FC236}">
                <a16:creationId xmlns:a16="http://schemas.microsoft.com/office/drawing/2014/main" id="{667ACB54-BBCE-934D-B4DE-79730C871B84}"/>
              </a:ext>
            </a:extLst>
          </p:cNvPr>
          <p:cNvSpPr txBox="1"/>
          <p:nvPr/>
        </p:nvSpPr>
        <p:spPr>
          <a:xfrm>
            <a:off x="4750679" y="518433"/>
            <a:ext cx="3398687" cy="830997"/>
          </a:xfrm>
          <a:prstGeom prst="rect">
            <a:avLst/>
          </a:prstGeom>
          <a:noFill/>
        </p:spPr>
        <p:txBody>
          <a:bodyPr wrap="none" rtlCol="0">
            <a:spAutoFit/>
          </a:bodyPr>
          <a:lstStyle/>
          <a:p>
            <a:pPr algn="ctr"/>
            <a:r>
              <a:rPr lang="en-US" sz="2400" b="1" dirty="0"/>
              <a:t>The Pandemic is Over</a:t>
            </a:r>
            <a:br>
              <a:rPr lang="en-US" sz="2400" b="1" dirty="0"/>
            </a:br>
            <a:endParaRPr lang="en-US" sz="2400" b="1" dirty="0"/>
          </a:p>
        </p:txBody>
      </p:sp>
      <p:pic>
        <p:nvPicPr>
          <p:cNvPr id="6" name="Picture 5" descr="Chart, line chart&#10;&#10;Description automatically generated">
            <a:extLst>
              <a:ext uri="{FF2B5EF4-FFF2-40B4-BE49-F238E27FC236}">
                <a16:creationId xmlns:a16="http://schemas.microsoft.com/office/drawing/2014/main" id="{2FFD9D97-AFAD-DF85-34F6-FD870747B878}"/>
              </a:ext>
            </a:extLst>
          </p:cNvPr>
          <p:cNvPicPr>
            <a:picLocks noChangeAspect="1"/>
          </p:cNvPicPr>
          <p:nvPr/>
        </p:nvPicPr>
        <p:blipFill>
          <a:blip r:embed="rId2"/>
          <a:stretch>
            <a:fillRect/>
          </a:stretch>
        </p:blipFill>
        <p:spPr>
          <a:xfrm>
            <a:off x="143560" y="1066800"/>
            <a:ext cx="10744200" cy="5232400"/>
          </a:xfrm>
          <a:prstGeom prst="rect">
            <a:avLst/>
          </a:prstGeom>
        </p:spPr>
      </p:pic>
      <p:cxnSp>
        <p:nvCxnSpPr>
          <p:cNvPr id="10" name="Straight Arrow Connector 9">
            <a:extLst>
              <a:ext uri="{FF2B5EF4-FFF2-40B4-BE49-F238E27FC236}">
                <a16:creationId xmlns:a16="http://schemas.microsoft.com/office/drawing/2014/main" id="{3A26B6A8-121F-8B4B-B83F-3EE52C8A7AF9}"/>
              </a:ext>
            </a:extLst>
          </p:cNvPr>
          <p:cNvCxnSpPr>
            <a:cxnSpLocks/>
          </p:cNvCxnSpPr>
          <p:nvPr/>
        </p:nvCxnSpPr>
        <p:spPr>
          <a:xfrm>
            <a:off x="10743086" y="5734720"/>
            <a:ext cx="367188" cy="196077"/>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5359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Market Vectors Gold Miners ETF- (GDX) – </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E6BFAC59-AACD-A2F4-0D95-A3E683F2D4BB}"/>
              </a:ext>
            </a:extLst>
          </p:cNvPr>
          <p:cNvPicPr>
            <a:picLocks noChangeAspect="1"/>
          </p:cNvPicPr>
          <p:nvPr/>
        </p:nvPicPr>
        <p:blipFill>
          <a:blip r:embed="rId3"/>
          <a:stretch>
            <a:fillRect/>
          </a:stretch>
        </p:blipFill>
        <p:spPr>
          <a:xfrm>
            <a:off x="2431536" y="1347044"/>
            <a:ext cx="6450226" cy="4884723"/>
          </a:xfrm>
          <a:prstGeom prst="rect">
            <a:avLst/>
          </a:prstGeom>
        </p:spPr>
      </p:pic>
    </p:spTree>
    <p:extLst>
      <p:ext uri="{BB962C8B-B14F-4D97-AF65-F5344CB8AC3E}">
        <p14:creationId xmlns:p14="http://schemas.microsoft.com/office/powerpoint/2010/main" val="1952419888"/>
      </p:ext>
    </p:extLst>
  </p:cSld>
  <p:clrMapOvr>
    <a:masterClrMapping/>
  </p:clrMapOvr>
  <p:transition spd="slow">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838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Barrick Gold (GOLD)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1/$21-$23 call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11/$22-$24 call spread</a:t>
            </a:r>
            <a:endParaRPr lang="en-US" sz="1800" dirty="0">
              <a:solidFill>
                <a:srgbClr val="FF0000"/>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1C49A2D4-A1B4-D07A-AD82-BA84818B0C17}"/>
              </a:ext>
            </a:extLst>
          </p:cNvPr>
          <p:cNvPicPr>
            <a:picLocks noChangeAspect="1"/>
          </p:cNvPicPr>
          <p:nvPr/>
        </p:nvPicPr>
        <p:blipFill>
          <a:blip r:embed="rId3"/>
          <a:stretch>
            <a:fillRect/>
          </a:stretch>
        </p:blipFill>
        <p:spPr>
          <a:xfrm>
            <a:off x="2939536" y="1552990"/>
            <a:ext cx="5997145" cy="4541480"/>
          </a:xfrm>
          <a:prstGeom prst="rect">
            <a:avLst/>
          </a:prstGeom>
        </p:spPr>
      </p:pic>
    </p:spTree>
    <p:extLst>
      <p:ext uri="{BB962C8B-B14F-4D97-AF65-F5344CB8AC3E}">
        <p14:creationId xmlns:p14="http://schemas.microsoft.com/office/powerpoint/2010/main" val="1836714637"/>
      </p:ext>
    </p:extLst>
  </p:cSld>
  <p:clrMapOvr>
    <a:masterClrMapping/>
  </p:clrMapOvr>
  <p:transitio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Newmont Mining- (NEM)-</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$55-60 call spread</a:t>
            </a:r>
          </a:p>
        </p:txBody>
      </p:sp>
      <p:pic>
        <p:nvPicPr>
          <p:cNvPr id="2" name="Picture 2" descr="Chart&#10;&#10;Description automatically generated">
            <a:extLst>
              <a:ext uri="{FF2B5EF4-FFF2-40B4-BE49-F238E27FC236}">
                <a16:creationId xmlns:a16="http://schemas.microsoft.com/office/drawing/2014/main" id="{36E987C8-AE74-68D0-E254-A35C2BFD717D}"/>
              </a:ext>
            </a:extLst>
          </p:cNvPr>
          <p:cNvPicPr>
            <a:picLocks noChangeAspect="1"/>
          </p:cNvPicPr>
          <p:nvPr/>
        </p:nvPicPr>
        <p:blipFill>
          <a:blip r:embed="rId3"/>
          <a:stretch>
            <a:fillRect/>
          </a:stretch>
        </p:blipFill>
        <p:spPr>
          <a:xfrm>
            <a:off x="2829698" y="1498071"/>
            <a:ext cx="6312929" cy="4781750"/>
          </a:xfrm>
          <a:prstGeom prst="rect">
            <a:avLst/>
          </a:prstGeom>
        </p:spPr>
      </p:pic>
    </p:spTree>
    <p:extLst>
      <p:ext uri="{BB962C8B-B14F-4D97-AF65-F5344CB8AC3E}">
        <p14:creationId xmlns:p14="http://schemas.microsoft.com/office/powerpoint/2010/main" val="1197858101"/>
      </p:ext>
    </p:extLst>
  </p:cSld>
  <p:clrMapOvr>
    <a:masterClrMapping/>
  </p:clrMapOvr>
  <p:transition spd="slow">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Silver- (SLV)-</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11/$19-$20 call spread</a:t>
            </a: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6D1E6735-178D-AFE5-B049-B9FD8498C91B}"/>
              </a:ext>
            </a:extLst>
          </p:cNvPr>
          <p:cNvPicPr>
            <a:picLocks noChangeAspect="1"/>
          </p:cNvPicPr>
          <p:nvPr/>
        </p:nvPicPr>
        <p:blipFill>
          <a:blip r:embed="rId3"/>
          <a:stretch>
            <a:fillRect/>
          </a:stretch>
        </p:blipFill>
        <p:spPr>
          <a:xfrm>
            <a:off x="2815968" y="1374503"/>
            <a:ext cx="6326659" cy="4788615"/>
          </a:xfrm>
          <a:prstGeom prst="rect">
            <a:avLst/>
          </a:prstGeom>
        </p:spPr>
      </p:pic>
    </p:spTree>
    <p:extLst>
      <p:ext uri="{BB962C8B-B14F-4D97-AF65-F5344CB8AC3E}">
        <p14:creationId xmlns:p14="http://schemas.microsoft.com/office/powerpoint/2010/main" val="2160401597"/>
      </p:ext>
    </p:extLst>
  </p:cSld>
  <p:clrMapOvr>
    <a:masterClrMapping/>
  </p:clrMapOvr>
  <p:transition spd="slow">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Silver Miners - (SIL)-</a:t>
            </a:r>
            <a:br>
              <a:rPr lang="en-US" sz="24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50A9BE8A-5B24-E604-53EF-D6810B6AD422}"/>
              </a:ext>
            </a:extLst>
          </p:cNvPr>
          <p:cNvPicPr>
            <a:picLocks noChangeAspect="1"/>
          </p:cNvPicPr>
          <p:nvPr/>
        </p:nvPicPr>
        <p:blipFill>
          <a:blip r:embed="rId3"/>
          <a:stretch>
            <a:fillRect/>
          </a:stretch>
        </p:blipFill>
        <p:spPr>
          <a:xfrm>
            <a:off x="2500184" y="1367639"/>
            <a:ext cx="6230551" cy="4719966"/>
          </a:xfrm>
          <a:prstGeom prst="rect">
            <a:avLst/>
          </a:prstGeom>
        </p:spPr>
      </p:pic>
    </p:spTree>
    <p:extLst>
      <p:ext uri="{BB962C8B-B14F-4D97-AF65-F5344CB8AC3E}">
        <p14:creationId xmlns:p14="http://schemas.microsoft.com/office/powerpoint/2010/main" val="2668275236"/>
      </p:ext>
    </p:extLst>
  </p:cSld>
  <p:clrMapOvr>
    <a:masterClrMapping/>
  </p:clrMapOvr>
  <p:transition spd="slow">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Wheaton Precious Metals - (WPM)-</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2/$39-41 call spread</a:t>
            </a: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D4D06D6D-DD7A-4658-C753-DD25BEEAB41E}"/>
              </a:ext>
            </a:extLst>
          </p:cNvPr>
          <p:cNvPicPr>
            <a:picLocks noChangeAspect="1"/>
          </p:cNvPicPr>
          <p:nvPr/>
        </p:nvPicPr>
        <p:blipFill>
          <a:blip r:embed="rId3"/>
          <a:stretch>
            <a:fillRect/>
          </a:stretch>
        </p:blipFill>
        <p:spPr>
          <a:xfrm>
            <a:off x="2857157" y="1717746"/>
            <a:ext cx="5681362" cy="4301210"/>
          </a:xfrm>
          <a:prstGeom prst="rect">
            <a:avLst/>
          </a:prstGeom>
        </p:spPr>
      </p:pic>
    </p:spTree>
    <p:extLst>
      <p:ext uri="{BB962C8B-B14F-4D97-AF65-F5344CB8AC3E}">
        <p14:creationId xmlns:p14="http://schemas.microsoft.com/office/powerpoint/2010/main" val="2666960176"/>
      </p:ext>
    </p:extLst>
  </p:cSld>
  <p:clrMapOvr>
    <a:masterClrMapping/>
  </p:clrMapOvr>
  <p:transition spd="slow">
    <p:cu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1981200" y="228601"/>
            <a:ext cx="8229600" cy="838200"/>
          </a:xfrm>
          <a:prstGeom prst="rect">
            <a:avLst/>
          </a:prstGeom>
          <a:noFill/>
          <a:ln>
            <a:noFill/>
          </a:ln>
        </p:spPr>
        <p:txBody>
          <a:bodyPr lIns="91425" tIns="45700" rIns="91425" bIns="45700" anchor="ctr" anchorCtr="0">
            <a:noAutofit/>
          </a:bodyPr>
          <a:lstStyle/>
          <a:p>
            <a:pPr lvl="0">
              <a:buClr>
                <a:schemeClr val="dk1"/>
              </a:buClr>
              <a:buSzPct val="25000"/>
            </a:pP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Copper (COPX)-Uptrend Resumes</a:t>
            </a:r>
            <a:br>
              <a:rPr lang="en-US" sz="2400" dirty="0">
                <a:solidFill>
                  <a:schemeClr val="dk1"/>
                </a:solidFill>
                <a:latin typeface="Calibri"/>
                <a:ea typeface="Calibri"/>
                <a:cs typeface="Calibri"/>
                <a:sym typeface="Calibri"/>
              </a:rPr>
            </a:br>
            <a:r>
              <a:rPr lang="en-US" sz="1800" b="1" i="1" dirty="0"/>
              <a:t>Copper Unions Vote to Strike in Chile</a:t>
            </a:r>
            <a:r>
              <a:rPr lang="en-US" sz="1800" dirty="0"/>
              <a:t>, cutting off 33% of the global supply </a:t>
            </a:r>
            <a:endParaRPr lang="en-US" sz="1800" b="1"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185A6AFD-9029-D2A8-73BD-D21A7CAD906A}"/>
              </a:ext>
            </a:extLst>
          </p:cNvPr>
          <p:cNvPicPr>
            <a:picLocks noChangeAspect="1"/>
          </p:cNvPicPr>
          <p:nvPr/>
        </p:nvPicPr>
        <p:blipFill>
          <a:blip r:embed="rId3"/>
          <a:stretch>
            <a:fillRect/>
          </a:stretch>
        </p:blipFill>
        <p:spPr>
          <a:xfrm>
            <a:off x="2211860" y="1250935"/>
            <a:ext cx="7301470" cy="5530021"/>
          </a:xfrm>
          <a:prstGeom prst="rect">
            <a:avLst/>
          </a:prstGeom>
        </p:spPr>
      </p:pic>
    </p:spTree>
    <p:extLst>
      <p:ext uri="{BB962C8B-B14F-4D97-AF65-F5344CB8AC3E}">
        <p14:creationId xmlns:p14="http://schemas.microsoft.com/office/powerpoint/2010/main" val="2246013762"/>
      </p:ext>
    </p:extLst>
  </p:cSld>
  <p:clrMapOvr>
    <a:masterClrMapping/>
  </p:clrMapOvr>
  <p:transition spd="slow">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658F7-43AF-1E42-9C39-6B79F9F4713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9915C75-FF80-C942-8C45-E968A10397F6}"/>
              </a:ext>
            </a:extLst>
          </p:cNvPr>
          <p:cNvSpPr>
            <a:spLocks noGrp="1"/>
          </p:cNvSpPr>
          <p:nvPr>
            <p:ph type="body" idx="1"/>
          </p:nvPr>
        </p:nvSpPr>
        <p:spPr/>
        <p:txBody>
          <a:bodyPr/>
          <a:lstStyle/>
          <a:p>
            <a:endParaRPr lang="en-US"/>
          </a:p>
        </p:txBody>
      </p:sp>
      <p:pic>
        <p:nvPicPr>
          <p:cNvPr id="5" name="Picture 4" descr="A picture containing ground, outdoor, person, dancer&#10;&#10;Description automatically generated">
            <a:extLst>
              <a:ext uri="{FF2B5EF4-FFF2-40B4-BE49-F238E27FC236}">
                <a16:creationId xmlns:a16="http://schemas.microsoft.com/office/drawing/2014/main" id="{5B75A4F4-9061-5FB6-C949-FA3A91940AD6}"/>
              </a:ext>
            </a:extLst>
          </p:cNvPr>
          <p:cNvPicPr>
            <a:picLocks noChangeAspect="1"/>
          </p:cNvPicPr>
          <p:nvPr/>
        </p:nvPicPr>
        <p:blipFill>
          <a:blip r:embed="rId2"/>
          <a:stretch>
            <a:fillRect/>
          </a:stretch>
        </p:blipFill>
        <p:spPr>
          <a:xfrm>
            <a:off x="3839202" y="0"/>
            <a:ext cx="4513596" cy="6858000"/>
          </a:xfrm>
          <a:prstGeom prst="rect">
            <a:avLst/>
          </a:prstGeom>
        </p:spPr>
      </p:pic>
    </p:spTree>
    <p:extLst>
      <p:ext uri="{BB962C8B-B14F-4D97-AF65-F5344CB8AC3E}">
        <p14:creationId xmlns:p14="http://schemas.microsoft.com/office/powerpoint/2010/main" val="42914206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C7FF-25FB-D34B-940C-E3108D505599}"/>
              </a:ext>
            </a:extLst>
          </p:cNvPr>
          <p:cNvSpPr>
            <a:spLocks noGrp="1"/>
          </p:cNvSpPr>
          <p:nvPr>
            <p:ph type="title"/>
          </p:nvPr>
        </p:nvSpPr>
        <p:spPr>
          <a:xfrm>
            <a:off x="609600" y="304800"/>
            <a:ext cx="10972800" cy="1143000"/>
          </a:xfrm>
        </p:spPr>
        <p:txBody>
          <a:bodyPr/>
          <a:lstStyle/>
          <a:p>
            <a:r>
              <a:rPr lang="en-US" sz="2400" b="1" dirty="0"/>
              <a:t>Real Estate – High Prices </a:t>
            </a:r>
          </a:p>
        </p:txBody>
      </p:sp>
      <p:sp>
        <p:nvSpPr>
          <p:cNvPr id="3" name="Text Placeholder 2">
            <a:extLst>
              <a:ext uri="{FF2B5EF4-FFF2-40B4-BE49-F238E27FC236}">
                <a16:creationId xmlns:a16="http://schemas.microsoft.com/office/drawing/2014/main" id="{171950EF-1709-2C4B-8680-4D1BCCA34448}"/>
              </a:ext>
            </a:extLst>
          </p:cNvPr>
          <p:cNvSpPr>
            <a:spLocks noGrp="1"/>
          </p:cNvSpPr>
          <p:nvPr>
            <p:ph type="body" idx="1"/>
          </p:nvPr>
        </p:nvSpPr>
        <p:spPr>
          <a:xfrm>
            <a:off x="457200" y="1165950"/>
            <a:ext cx="10668000" cy="5006250"/>
          </a:xfrm>
        </p:spPr>
        <p:txBody>
          <a:bodyPr/>
          <a:lstStyle/>
          <a:p>
            <a:pPr marL="203200" indent="0">
              <a:buNone/>
            </a:pPr>
            <a:r>
              <a:rPr lang="en-US" sz="1800" dirty="0">
                <a:solidFill>
                  <a:schemeClr val="tx1"/>
                </a:solidFill>
              </a:rPr>
              <a:t>*</a:t>
            </a:r>
            <a:r>
              <a:rPr lang="en-US" sz="1800" b="1" i="1" dirty="0">
                <a:solidFill>
                  <a:schemeClr val="tx1"/>
                </a:solidFill>
              </a:rPr>
              <a:t>S&amp;P Case Shiller Up 19.2% in January</a:t>
            </a:r>
            <a:r>
              <a:rPr lang="en-US" sz="1800" dirty="0">
                <a:solidFill>
                  <a:schemeClr val="tx1"/>
                </a:solidFill>
              </a:rPr>
              <a:t>, yet another new all-time high</a:t>
            </a:r>
            <a:br>
              <a:rPr lang="en-US" sz="1800" dirty="0">
                <a:solidFill>
                  <a:schemeClr val="tx1"/>
                </a:solidFill>
              </a:rPr>
            </a:br>
            <a:br>
              <a:rPr lang="en-US" sz="1800" dirty="0">
                <a:solidFill>
                  <a:schemeClr val="tx1"/>
                </a:solidFill>
              </a:rPr>
            </a:br>
            <a:r>
              <a:rPr lang="en-US" sz="1800" dirty="0">
                <a:solidFill>
                  <a:schemeClr val="tx1"/>
                </a:solidFill>
              </a:rPr>
              <a:t>*</a:t>
            </a:r>
            <a:r>
              <a:rPr lang="en-US" sz="1800" b="1" i="1" dirty="0"/>
              <a:t>US Housing Starts Hit 15 Year High</a:t>
            </a:r>
            <a:r>
              <a:rPr lang="en-US" sz="1800" dirty="0"/>
              <a:t>, up 0.3% in March to 1.79 million</a:t>
            </a:r>
            <a:br>
              <a:rPr lang="en-US" sz="1800" dirty="0"/>
            </a:br>
            <a:br>
              <a:rPr lang="en-US" sz="1800" dirty="0"/>
            </a:br>
            <a:r>
              <a:rPr lang="en-US" sz="1800" dirty="0"/>
              <a:t>*Applications to build top 1.87 million</a:t>
            </a:r>
            <a:br>
              <a:rPr lang="en-US" sz="1800" dirty="0"/>
            </a:br>
            <a:br>
              <a:rPr lang="en-US" sz="1800" dirty="0"/>
            </a:br>
            <a:r>
              <a:rPr lang="en-US" sz="1800" dirty="0"/>
              <a:t>*The US has a structural shortage of 10 million homes caused by the large number of small builders that went under during the financial crisis and never came back.</a:t>
            </a:r>
            <a:br>
              <a:rPr lang="en-US" dirty="0"/>
            </a:br>
            <a:br>
              <a:rPr lang="en-US" dirty="0">
                <a:solidFill>
                  <a:schemeClr val="tx1"/>
                </a:solidFill>
              </a:rPr>
            </a:br>
            <a:r>
              <a:rPr lang="en-US" sz="1800" dirty="0">
                <a:solidFill>
                  <a:schemeClr val="tx1"/>
                </a:solidFill>
              </a:rPr>
              <a:t>*Mortgage interest rates started to rise sharply, with the 30-year fixed at 4.50%</a:t>
            </a:r>
            <a:br>
              <a:rPr lang="en-US" sz="1800" dirty="0">
                <a:solidFill>
                  <a:schemeClr val="tx1"/>
                </a:solidFill>
              </a:rPr>
            </a:br>
            <a:br>
              <a:rPr lang="en-US" sz="1800" dirty="0">
                <a:solidFill>
                  <a:schemeClr val="tx1"/>
                </a:solidFill>
              </a:rPr>
            </a:br>
            <a:r>
              <a:rPr lang="en-US" sz="1800" dirty="0">
                <a:solidFill>
                  <a:schemeClr val="tx1"/>
                </a:solidFill>
              </a:rPr>
              <a:t>*Home prices should keep rising for the rest of the decade, although at a slower rate </a:t>
            </a:r>
            <a:br>
              <a:rPr lang="en-US" sz="1800" dirty="0">
                <a:solidFill>
                  <a:schemeClr val="tx1"/>
                </a:solidFill>
              </a:rPr>
            </a:br>
            <a:br>
              <a:rPr lang="en-US" sz="1800" dirty="0">
                <a:solidFill>
                  <a:schemeClr val="tx1"/>
                </a:solidFill>
              </a:rPr>
            </a:br>
            <a:r>
              <a:rPr lang="en-US" sz="1800" dirty="0">
                <a:solidFill>
                  <a:schemeClr val="tx1"/>
                </a:solidFill>
              </a:rPr>
              <a:t>*</a:t>
            </a:r>
            <a:r>
              <a:rPr lang="en-US" sz="1800" b="1" dirty="0">
                <a:solidFill>
                  <a:schemeClr val="tx1"/>
                </a:solidFill>
              </a:rPr>
              <a:t>Pending Homes Sales </a:t>
            </a:r>
            <a:r>
              <a:rPr lang="en-US" sz="1800" dirty="0">
                <a:solidFill>
                  <a:schemeClr val="tx1"/>
                </a:solidFill>
              </a:rPr>
              <a:t>Sink, down 4.1% in February, the fourth straight month of declines </a:t>
            </a:r>
            <a:br>
              <a:rPr lang="en-US" sz="1800" dirty="0">
                <a:solidFill>
                  <a:schemeClr val="tx1"/>
                </a:solidFill>
              </a:rPr>
            </a:br>
            <a:br>
              <a:rPr lang="en-US" sz="1800" dirty="0">
                <a:solidFill>
                  <a:schemeClr val="tx1"/>
                </a:solidFill>
              </a:rPr>
            </a:br>
            <a:r>
              <a:rPr lang="en-US" sz="1800" dirty="0">
                <a:solidFill>
                  <a:schemeClr val="tx1"/>
                </a:solidFill>
              </a:rPr>
              <a:t>*</a:t>
            </a:r>
            <a:r>
              <a:rPr lang="en-US" sz="1800" b="1" dirty="0">
                <a:solidFill>
                  <a:schemeClr val="tx1"/>
                </a:solidFill>
              </a:rPr>
              <a:t> New Home Sales </a:t>
            </a:r>
            <a:r>
              <a:rPr lang="en-US" sz="1800" dirty="0">
                <a:solidFill>
                  <a:schemeClr val="tx1"/>
                </a:solidFill>
              </a:rPr>
              <a:t>Dive, down 2% to 772,000 in February </a:t>
            </a:r>
            <a:br>
              <a:rPr lang="en-US" sz="1800" dirty="0">
                <a:solidFill>
                  <a:schemeClr val="tx1"/>
                </a:solidFill>
              </a:rPr>
            </a:br>
            <a:br>
              <a:rPr lang="en-US" sz="1800" dirty="0">
                <a:solidFill>
                  <a:schemeClr val="tx1"/>
                </a:solidFill>
              </a:rPr>
            </a:br>
            <a:r>
              <a:rPr lang="en-US" sz="1800" dirty="0">
                <a:solidFill>
                  <a:schemeClr val="tx1"/>
                </a:solidFill>
              </a:rPr>
              <a:t>*</a:t>
            </a:r>
            <a:r>
              <a:rPr lang="en-US" sz="1800" b="1" i="1" dirty="0">
                <a:solidFill>
                  <a:schemeClr val="tx1"/>
                </a:solidFill>
              </a:rPr>
              <a:t>S&amp;P Case Shiller Rockets 19.2%,</a:t>
            </a:r>
            <a:r>
              <a:rPr lang="en-US" sz="1800" dirty="0">
                <a:solidFill>
                  <a:schemeClr val="tx1"/>
                </a:solidFill>
              </a:rPr>
              <a:t> in January</a:t>
            </a:r>
            <a:br>
              <a:rPr lang="en-US" sz="1800" dirty="0">
                <a:solidFill>
                  <a:schemeClr val="tx1"/>
                </a:solidFill>
              </a:rPr>
            </a:br>
            <a:r>
              <a:rPr lang="en-US" sz="1800" dirty="0">
                <a:solidFill>
                  <a:schemeClr val="tx1"/>
                </a:solidFill>
              </a:rPr>
              <a:t> with its National Home Price Index</a:t>
            </a:r>
            <a:br>
              <a:rPr lang="en-US" sz="1800" dirty="0">
                <a:solidFill>
                  <a:srgbClr val="FF0000"/>
                </a:solidFill>
              </a:rPr>
            </a:br>
            <a:br>
              <a:rPr lang="en-US" dirty="0"/>
            </a:br>
            <a:br>
              <a:rPr lang="en-US" sz="1800" dirty="0">
                <a:solidFill>
                  <a:schemeClr val="tx1"/>
                </a:solidFill>
              </a:rPr>
            </a:br>
            <a:br>
              <a:rPr lang="en-US" sz="1800" dirty="0">
                <a:solidFill>
                  <a:schemeClr val="tx1"/>
                </a:solidFill>
              </a:rPr>
            </a:br>
            <a:endParaRPr lang="en-US" sz="1800" b="1" dirty="0">
              <a:solidFill>
                <a:schemeClr val="tx1"/>
              </a:solidFill>
              <a:latin typeface="+mj-lt"/>
            </a:endParaRPr>
          </a:p>
        </p:txBody>
      </p:sp>
      <p:pic>
        <p:nvPicPr>
          <p:cNvPr id="4" name="Picture 3">
            <a:extLst>
              <a:ext uri="{FF2B5EF4-FFF2-40B4-BE49-F238E27FC236}">
                <a16:creationId xmlns:a16="http://schemas.microsoft.com/office/drawing/2014/main" id="{3D47CC5C-28E5-4C9A-CA3A-E9EA3C329C23}"/>
              </a:ext>
            </a:extLst>
          </p:cNvPr>
          <p:cNvPicPr>
            <a:picLocks noChangeAspect="1"/>
          </p:cNvPicPr>
          <p:nvPr/>
        </p:nvPicPr>
        <p:blipFill>
          <a:blip r:embed="rId2"/>
          <a:stretch>
            <a:fillRect/>
          </a:stretch>
        </p:blipFill>
        <p:spPr>
          <a:xfrm>
            <a:off x="6934200" y="5320856"/>
            <a:ext cx="4818017" cy="1394171"/>
          </a:xfrm>
          <a:prstGeom prst="rect">
            <a:avLst/>
          </a:prstGeom>
        </p:spPr>
      </p:pic>
    </p:spTree>
    <p:extLst>
      <p:ext uri="{BB962C8B-B14F-4D97-AF65-F5344CB8AC3E}">
        <p14:creationId xmlns:p14="http://schemas.microsoft.com/office/powerpoint/2010/main" val="16350576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8C34A-74A9-7A4F-8DE9-DDB46B42ADAE}"/>
              </a:ext>
            </a:extLst>
          </p:cNvPr>
          <p:cNvSpPr>
            <a:spLocks noGrp="1"/>
          </p:cNvSpPr>
          <p:nvPr>
            <p:ph type="title"/>
          </p:nvPr>
        </p:nvSpPr>
        <p:spPr/>
        <p:txBody>
          <a:bodyPr/>
          <a:lstStyle/>
          <a:p>
            <a:r>
              <a:rPr lang="en-US" sz="2400" b="1" dirty="0"/>
              <a:t>S&amp;P Case Shiller</a:t>
            </a:r>
            <a:br>
              <a:rPr lang="en-US" dirty="0"/>
            </a:br>
            <a:r>
              <a:rPr lang="en-US" sz="1800" b="1" i="1" dirty="0"/>
              <a:t>S&amp;P Case Shiller Rockets 19.2%,</a:t>
            </a:r>
            <a:r>
              <a:rPr lang="en-US" sz="1800" dirty="0"/>
              <a:t> in November with its National Home Price Index</a:t>
            </a:r>
            <a:br>
              <a:rPr lang="en-US" sz="1800" dirty="0"/>
            </a:br>
            <a:r>
              <a:rPr lang="en-US" sz="1800" dirty="0"/>
              <a:t>Phoenix (33%), Tampa (31%), and Miami (28%)</a:t>
            </a:r>
          </a:p>
        </p:txBody>
      </p:sp>
      <p:sp>
        <p:nvSpPr>
          <p:cNvPr id="3" name="Text Placeholder 2">
            <a:extLst>
              <a:ext uri="{FF2B5EF4-FFF2-40B4-BE49-F238E27FC236}">
                <a16:creationId xmlns:a16="http://schemas.microsoft.com/office/drawing/2014/main" id="{A4C98E61-9A17-4F45-9ABF-56B2B305EA44}"/>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053C17D1-9079-1946-93A9-3DEDCE8D10E7}"/>
              </a:ext>
            </a:extLst>
          </p:cNvPr>
          <p:cNvPicPr>
            <a:picLocks noChangeAspect="1"/>
          </p:cNvPicPr>
          <p:nvPr/>
        </p:nvPicPr>
        <p:blipFill>
          <a:blip r:embed="rId2"/>
          <a:stretch>
            <a:fillRect/>
          </a:stretch>
        </p:blipFill>
        <p:spPr>
          <a:xfrm>
            <a:off x="1752600" y="1790268"/>
            <a:ext cx="9169400" cy="4793095"/>
          </a:xfrm>
          <a:prstGeom prst="rect">
            <a:avLst/>
          </a:prstGeom>
        </p:spPr>
      </p:pic>
    </p:spTree>
    <p:extLst>
      <p:ext uri="{BB962C8B-B14F-4D97-AF65-F5344CB8AC3E}">
        <p14:creationId xmlns:p14="http://schemas.microsoft.com/office/powerpoint/2010/main" val="2135487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C2149-1A2F-6442-88E7-01C7D5D667F5}"/>
              </a:ext>
            </a:extLst>
          </p:cNvPr>
          <p:cNvSpPr>
            <a:spLocks noGrp="1"/>
          </p:cNvSpPr>
          <p:nvPr>
            <p:ph type="title"/>
          </p:nvPr>
        </p:nvSpPr>
        <p:spPr/>
        <p:txBody>
          <a:bodyPr/>
          <a:lstStyle/>
          <a:p>
            <a:r>
              <a:rPr lang="en-US" sz="2800" b="1" dirty="0"/>
              <a:t>February 2 2022 Infection Rate</a:t>
            </a:r>
            <a:br>
              <a:rPr lang="en-US" sz="2800" b="1" dirty="0"/>
            </a:br>
            <a:endParaRPr lang="en-US" sz="2800" b="1" dirty="0"/>
          </a:p>
        </p:txBody>
      </p:sp>
      <p:sp>
        <p:nvSpPr>
          <p:cNvPr id="3" name="Text Placeholder 2">
            <a:extLst>
              <a:ext uri="{FF2B5EF4-FFF2-40B4-BE49-F238E27FC236}">
                <a16:creationId xmlns:a16="http://schemas.microsoft.com/office/drawing/2014/main" id="{A56B5AB3-CEBA-1A4F-9ABA-310E71EFAF2D}"/>
              </a:ext>
            </a:extLst>
          </p:cNvPr>
          <p:cNvSpPr>
            <a:spLocks noGrp="1"/>
          </p:cNvSpPr>
          <p:nvPr>
            <p:ph type="body" idx="1"/>
          </p:nvPr>
        </p:nvSpPr>
        <p:spPr/>
        <p:txBody>
          <a:bodyPr/>
          <a:lstStyle/>
          <a:p>
            <a:endParaRPr lang="en-US" dirty="0"/>
          </a:p>
        </p:txBody>
      </p:sp>
      <p:pic>
        <p:nvPicPr>
          <p:cNvPr id="5" name="Picture 4" descr="A map of the world&#10;&#10;Description automatically generated with medium confidence">
            <a:extLst>
              <a:ext uri="{FF2B5EF4-FFF2-40B4-BE49-F238E27FC236}">
                <a16:creationId xmlns:a16="http://schemas.microsoft.com/office/drawing/2014/main" id="{30159645-DE11-F444-ADA5-4E7EC77759A2}"/>
              </a:ext>
            </a:extLst>
          </p:cNvPr>
          <p:cNvPicPr>
            <a:picLocks noChangeAspect="1"/>
          </p:cNvPicPr>
          <p:nvPr/>
        </p:nvPicPr>
        <p:blipFill>
          <a:blip r:embed="rId2"/>
          <a:stretch>
            <a:fillRect/>
          </a:stretch>
        </p:blipFill>
        <p:spPr>
          <a:xfrm>
            <a:off x="1295400" y="1061447"/>
            <a:ext cx="10210800" cy="5677205"/>
          </a:xfrm>
          <a:prstGeom prst="rect">
            <a:avLst/>
          </a:prstGeom>
        </p:spPr>
      </p:pic>
    </p:spTree>
    <p:extLst>
      <p:ext uri="{BB962C8B-B14F-4D97-AF65-F5344CB8AC3E}">
        <p14:creationId xmlns:p14="http://schemas.microsoft.com/office/powerpoint/2010/main" val="327863591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FFA7-1E61-2247-9AF0-2EE358895442}"/>
              </a:ext>
            </a:extLst>
          </p:cNvPr>
          <p:cNvSpPr>
            <a:spLocks noGrp="1"/>
          </p:cNvSpPr>
          <p:nvPr>
            <p:ph type="title"/>
          </p:nvPr>
        </p:nvSpPr>
        <p:spPr/>
        <p:txBody>
          <a:bodyPr/>
          <a:lstStyle/>
          <a:p>
            <a:r>
              <a:rPr lang="en-US" sz="2400" dirty="0"/>
              <a:t>Crown Castle International (CCI) </a:t>
            </a:r>
            <a:r>
              <a:rPr lang="en-US" sz="2800" dirty="0"/>
              <a:t>– </a:t>
            </a:r>
            <a:r>
              <a:rPr lang="en-US" sz="2000" dirty="0"/>
              <a:t>3.04% yielding cell phone tower REIT</a:t>
            </a:r>
          </a:p>
        </p:txBody>
      </p:sp>
      <p:pic>
        <p:nvPicPr>
          <p:cNvPr id="4" name="Picture 4" descr="Chart, histogram&#10;&#10;Description automatically generated">
            <a:extLst>
              <a:ext uri="{FF2B5EF4-FFF2-40B4-BE49-F238E27FC236}">
                <a16:creationId xmlns:a16="http://schemas.microsoft.com/office/drawing/2014/main" id="{EEDF2AFE-0DD6-800D-7CC2-8333EAB0A0A6}"/>
              </a:ext>
            </a:extLst>
          </p:cNvPr>
          <p:cNvPicPr>
            <a:picLocks noChangeAspect="1"/>
          </p:cNvPicPr>
          <p:nvPr/>
        </p:nvPicPr>
        <p:blipFill>
          <a:blip r:embed="rId2"/>
          <a:stretch>
            <a:fillRect/>
          </a:stretch>
        </p:blipFill>
        <p:spPr>
          <a:xfrm>
            <a:off x="3255319" y="1800125"/>
            <a:ext cx="5585254" cy="4232561"/>
          </a:xfrm>
          <a:prstGeom prst="rect">
            <a:avLst/>
          </a:prstGeom>
        </p:spPr>
      </p:pic>
    </p:spTree>
    <p:extLst>
      <p:ext uri="{BB962C8B-B14F-4D97-AF65-F5344CB8AC3E}">
        <p14:creationId xmlns:p14="http://schemas.microsoft.com/office/powerpoint/2010/main" val="38453212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US Home Construction Index (ITB)</a:t>
            </a:r>
            <a:br>
              <a:rPr lang="en-US" sz="2400" dirty="0"/>
            </a:br>
            <a:r>
              <a:rPr lang="en-US" sz="1800" dirty="0"/>
              <a:t>(DHI), (LEN), (PHM), (TOL), (NVR) </a:t>
            </a:r>
            <a:br>
              <a:rPr lang="en-US" sz="1800" dirty="0"/>
            </a:br>
            <a:br>
              <a:rPr lang="en-US" sz="2000" dirty="0"/>
            </a:br>
            <a:endParaRPr lang="en-US" sz="2000" dirty="0"/>
          </a:p>
        </p:txBody>
      </p:sp>
      <p:pic>
        <p:nvPicPr>
          <p:cNvPr id="3" name="Picture 3" descr="Chart&#10;&#10;Description automatically generated">
            <a:extLst>
              <a:ext uri="{FF2B5EF4-FFF2-40B4-BE49-F238E27FC236}">
                <a16:creationId xmlns:a16="http://schemas.microsoft.com/office/drawing/2014/main" id="{F4E28BFD-A668-1227-6652-013539656FCA}"/>
              </a:ext>
            </a:extLst>
          </p:cNvPr>
          <p:cNvPicPr>
            <a:picLocks noChangeAspect="1"/>
          </p:cNvPicPr>
          <p:nvPr/>
        </p:nvPicPr>
        <p:blipFill>
          <a:blip r:embed="rId2"/>
          <a:stretch>
            <a:fillRect/>
          </a:stretch>
        </p:blipFill>
        <p:spPr>
          <a:xfrm>
            <a:off x="2966995" y="1717746"/>
            <a:ext cx="5736281" cy="4342399"/>
          </a:xfrm>
          <a:prstGeom prst="rect">
            <a:avLst/>
          </a:prstGeom>
        </p:spPr>
      </p:pic>
    </p:spTree>
    <p:extLst>
      <p:ext uri="{BB962C8B-B14F-4D97-AF65-F5344CB8AC3E}">
        <p14:creationId xmlns:p14="http://schemas.microsoft.com/office/powerpoint/2010/main" val="17707405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C4934-F34F-A041-860B-092E05CDEF8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77E98E2-29C6-EF4F-9322-E47CF75F6ABB}"/>
              </a:ext>
            </a:extLst>
          </p:cNvPr>
          <p:cNvSpPr>
            <a:spLocks noGrp="1"/>
          </p:cNvSpPr>
          <p:nvPr>
            <p:ph type="body" idx="1"/>
          </p:nvPr>
        </p:nvSpPr>
        <p:spPr/>
        <p:txBody>
          <a:bodyPr/>
          <a:lstStyle/>
          <a:p>
            <a:endParaRPr lang="en-US"/>
          </a:p>
        </p:txBody>
      </p:sp>
      <p:pic>
        <p:nvPicPr>
          <p:cNvPr id="5" name="Picture 4" descr="A person in a garment&#10;&#10;Description automatically generated with low confidence">
            <a:extLst>
              <a:ext uri="{FF2B5EF4-FFF2-40B4-BE49-F238E27FC236}">
                <a16:creationId xmlns:a16="http://schemas.microsoft.com/office/drawing/2014/main" id="{152F5634-6312-C976-7A24-445BFDF7D36A}"/>
              </a:ext>
            </a:extLst>
          </p:cNvPr>
          <p:cNvPicPr>
            <a:picLocks noChangeAspect="1"/>
          </p:cNvPicPr>
          <p:nvPr/>
        </p:nvPicPr>
        <p:blipFill>
          <a:blip r:embed="rId2"/>
          <a:stretch>
            <a:fillRect/>
          </a:stretch>
        </p:blipFill>
        <p:spPr>
          <a:xfrm>
            <a:off x="3724290" y="0"/>
            <a:ext cx="4743420" cy="6858000"/>
          </a:xfrm>
          <a:prstGeom prst="rect">
            <a:avLst/>
          </a:prstGeom>
        </p:spPr>
      </p:pic>
    </p:spTree>
    <p:extLst>
      <p:ext uri="{BB962C8B-B14F-4D97-AF65-F5344CB8AC3E}">
        <p14:creationId xmlns:p14="http://schemas.microsoft.com/office/powerpoint/2010/main" val="25485567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1981200" y="-7350"/>
            <a:ext cx="8229600" cy="2209800"/>
          </a:xfrm>
          <a:prstGeom prst="rect">
            <a:avLst/>
          </a:prstGeom>
          <a:noFill/>
          <a:ln>
            <a:noFill/>
          </a:ln>
        </p:spPr>
        <p:txBody>
          <a:bodyPr lIns="91425" tIns="45700" rIns="91425" bIns="45700" anchor="ctr" anchorCtr="0">
            <a:noAutofit/>
          </a:bodyPr>
          <a:lstStyle/>
          <a:p>
            <a:pPr>
              <a:buClr>
                <a:schemeClr val="dk1"/>
              </a:buClr>
              <a:buSzPct val="25000"/>
            </a:pPr>
            <a:r>
              <a:rPr lang="en-US" sz="3600" dirty="0">
                <a:solidFill>
                  <a:schemeClr val="dk1"/>
                </a:solidFill>
                <a:latin typeface="Calibri"/>
                <a:ea typeface="Calibri"/>
                <a:cs typeface="Calibri"/>
                <a:sym typeface="Calibri"/>
              </a:rPr>
              <a:t>Trade Sheet-</a:t>
            </a:r>
            <a:br>
              <a:rPr lang="en-US" sz="3200" dirty="0">
                <a:solidFill>
                  <a:schemeClr val="dk1"/>
                </a:solidFill>
                <a:latin typeface="Calibri"/>
                <a:ea typeface="Calibri"/>
                <a:cs typeface="Calibri"/>
                <a:sym typeface="Calibri"/>
              </a:rPr>
            </a:br>
            <a:r>
              <a:rPr lang="en-US" sz="3200" dirty="0">
                <a:solidFill>
                  <a:schemeClr val="dk1"/>
                </a:solidFill>
                <a:latin typeface="Calibri"/>
                <a:ea typeface="Calibri"/>
                <a:cs typeface="Calibri"/>
                <a:sym typeface="Calibri"/>
              </a:rPr>
              <a:t>So What Do We Do About All This?</a:t>
            </a:r>
          </a:p>
        </p:txBody>
      </p:sp>
      <p:sp>
        <p:nvSpPr>
          <p:cNvPr id="598" name="Shape 598"/>
          <p:cNvSpPr txBox="1">
            <a:spLocks noGrp="1"/>
          </p:cNvSpPr>
          <p:nvPr>
            <p:ph type="body" idx="1"/>
          </p:nvPr>
        </p:nvSpPr>
        <p:spPr>
          <a:xfrm>
            <a:off x="533400" y="2255700"/>
            <a:ext cx="9677400" cy="4526100"/>
          </a:xfrm>
          <a:prstGeom prst="rect">
            <a:avLst/>
          </a:prstGeom>
          <a:noFill/>
          <a:ln>
            <a:noFill/>
          </a:ln>
        </p:spPr>
        <p:txBody>
          <a:bodyPr lIns="91425" tIns="45700" rIns="91425" bIns="45700" anchor="t" anchorCtr="0">
            <a:noAutofit/>
          </a:bodyPr>
          <a:lstStyle/>
          <a:p>
            <a:pPr marL="0" indent="0">
              <a:lnSpc>
                <a:spcPts val="3200"/>
              </a:lnSpc>
              <a:spcBef>
                <a:spcPts val="0"/>
              </a:spcBef>
              <a:buSzPct val="25000"/>
              <a:buNone/>
            </a:pPr>
            <a:r>
              <a:rPr lang="en-US" sz="2400" dirty="0">
                <a:solidFill>
                  <a:schemeClr val="tx1"/>
                </a:solidFill>
                <a:latin typeface="Calibri"/>
                <a:ea typeface="Calibri"/>
                <a:cs typeface="Calibri"/>
                <a:sym typeface="Calibri"/>
              </a:rPr>
              <a:t>*Stocks – sell rallies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*Bonds – sell rallies aggressively</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*Commodities-buy dips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*Currencies- stand aside</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*Precious Metals – buy dips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*Energy – stand aside</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*Volatility - sell short over $30</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*Real estate – stand aside</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*Bitcoin – buy dips</a:t>
            </a:r>
            <a:endParaRPr sz="2400" dirty="0">
              <a:solidFill>
                <a:schemeClr val="tx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D4742245-0124-0C42-A571-6921CFE7DFD2}"/>
              </a:ext>
            </a:extLst>
          </p:cNvPr>
          <p:cNvPicPr>
            <a:picLocks noChangeAspect="1"/>
          </p:cNvPicPr>
          <p:nvPr/>
        </p:nvPicPr>
        <p:blipFill>
          <a:blip r:embed="rId3"/>
          <a:stretch>
            <a:fillRect/>
          </a:stretch>
        </p:blipFill>
        <p:spPr>
          <a:xfrm>
            <a:off x="8001000" y="1828800"/>
            <a:ext cx="3012382" cy="4538420"/>
          </a:xfrm>
          <a:prstGeom prst="rect">
            <a:avLst/>
          </a:prstGeom>
        </p:spPr>
      </p:pic>
    </p:spTree>
    <p:extLst>
      <p:ext uri="{BB962C8B-B14F-4D97-AF65-F5344CB8AC3E}">
        <p14:creationId xmlns:p14="http://schemas.microsoft.com/office/powerpoint/2010/main" val="3742786855"/>
      </p:ext>
    </p:extLst>
  </p:cSld>
  <p:clrMapOvr>
    <a:masterClrMapping/>
  </p:clrMapOvr>
  <p:transition spd="slow">
    <p:cu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9CB3B-4115-1530-B6D9-4C69233744E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3952745-F507-E75D-F708-A10D59A0E391}"/>
              </a:ext>
            </a:extLst>
          </p:cNvPr>
          <p:cNvSpPr>
            <a:spLocks noGrp="1"/>
          </p:cNvSpPr>
          <p:nvPr>
            <p:ph type="body" idx="1"/>
          </p:nvPr>
        </p:nvSpPr>
        <p:spPr/>
        <p:txBody>
          <a:bodyPr/>
          <a:lstStyle/>
          <a:p>
            <a:endParaRPr lang="en-US"/>
          </a:p>
        </p:txBody>
      </p:sp>
      <p:pic>
        <p:nvPicPr>
          <p:cNvPr id="5" name="Picture 4" descr="A picture containing tree, sky, outdoor, sunset&#10;&#10;Description automatically generated">
            <a:extLst>
              <a:ext uri="{FF2B5EF4-FFF2-40B4-BE49-F238E27FC236}">
                <a16:creationId xmlns:a16="http://schemas.microsoft.com/office/drawing/2014/main" id="{D10686D0-8AF2-126F-6B80-56052C8F5DE0}"/>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7073773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990600" y="525153"/>
            <a:ext cx="8305800" cy="3665847"/>
          </a:xfrm>
          <a:prstGeom prst="rect">
            <a:avLst/>
          </a:prstGeom>
          <a:noFill/>
          <a:ln>
            <a:noFill/>
          </a:ln>
        </p:spPr>
        <p:txBody>
          <a:bodyPr lIns="91425" tIns="45700" rIns="91425" bIns="45700" anchor="ctr" anchorCtr="0">
            <a:noAutofit/>
          </a:bodyPr>
          <a:lstStyle/>
          <a:p>
            <a:pPr lvl="0" algn="l">
              <a:buClr>
                <a:schemeClr val="dk1"/>
              </a:buClr>
              <a:buSzPct val="25000"/>
            </a:pP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r>
              <a:rPr lang="en-US" sz="3600" b="1" dirty="0">
                <a:solidFill>
                  <a:schemeClr val="dk1"/>
                </a:solidFill>
                <a:latin typeface="Calibri"/>
                <a:ea typeface="Calibri"/>
                <a:cs typeface="Calibri"/>
                <a:sym typeface="Calibri"/>
              </a:rPr>
              <a:t>Next Strategy Webinar</a:t>
            </a:r>
            <a:br>
              <a:rPr lang="en-US" sz="3600" b="1" dirty="0">
                <a:solidFill>
                  <a:schemeClr val="dk1"/>
                </a:solidFill>
                <a:latin typeface="Calibri"/>
                <a:ea typeface="Calibri"/>
                <a:cs typeface="Calibri"/>
                <a:sym typeface="Calibri"/>
              </a:rPr>
            </a:br>
            <a:br>
              <a:rPr lang="en-US" sz="3600" b="1"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12:00 EST Wednesday, May 4</a:t>
            </a:r>
            <a:br>
              <a:rPr lang="en-US" sz="2800" b="1"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 from Incline Village, NV </a:t>
            </a: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400" dirty="0">
                <a:solidFill>
                  <a:schemeClr val="tx1"/>
                </a:solidFill>
                <a:latin typeface="Calibri"/>
                <a:ea typeface="Calibri"/>
                <a:cs typeface="Calibri"/>
                <a:sym typeface="Calibri"/>
              </a:rPr>
            </a:b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email me questions at </a:t>
            </a:r>
            <a:r>
              <a:rPr lang="en-US" sz="2400" dirty="0">
                <a:solidFill>
                  <a:schemeClr val="tx1"/>
                </a:solidFill>
                <a:latin typeface="Calibri"/>
                <a:ea typeface="Calibri"/>
                <a:cs typeface="Calibri"/>
                <a:sym typeface="Calibri"/>
                <a:hlinkClick r:id="rId3"/>
              </a:rPr>
              <a:t>support@madhedgefundtrader.com</a:t>
            </a:r>
            <a:r>
              <a:rPr lang="en-US" sz="2400" dirty="0">
                <a:solidFill>
                  <a:schemeClr val="tx1"/>
                </a:solidFill>
                <a:latin typeface="Calibri"/>
                <a:ea typeface="Calibri"/>
                <a:cs typeface="Calibri"/>
                <a:sym typeface="Calibri"/>
              </a:rPr>
              <a:t> </a:t>
            </a:r>
            <a:endParaRPr lang="en-US" sz="2400" b="1" dirty="0">
              <a:solidFill>
                <a:schemeClr val="tx1"/>
              </a:solidFill>
              <a:latin typeface="Calibri"/>
              <a:ea typeface="Calibri"/>
              <a:cs typeface="Calibri"/>
              <a:sym typeface="Calibri"/>
            </a:endParaRPr>
          </a:p>
        </p:txBody>
      </p:sp>
      <p:sp>
        <p:nvSpPr>
          <p:cNvPr id="605" name="Shape 605"/>
          <p:cNvSpPr txBox="1"/>
          <p:nvPr/>
        </p:nvSpPr>
        <p:spPr>
          <a:xfrm>
            <a:off x="990600" y="4225159"/>
            <a:ext cx="4646612" cy="584200"/>
          </a:xfrm>
          <a:prstGeom prst="rect">
            <a:avLst/>
          </a:prstGeom>
          <a:noFill/>
          <a:ln>
            <a:noFill/>
          </a:ln>
        </p:spPr>
        <p:txBody>
          <a:bodyPr lIns="91425" tIns="45700" rIns="91425" bIns="45700" anchor="t" anchorCtr="0">
            <a:noAutofit/>
          </a:bodyPr>
          <a:lstStyle/>
          <a:p>
            <a:pPr>
              <a:buClr>
                <a:schemeClr val="dk1"/>
              </a:buClr>
              <a:buSzPct val="25000"/>
            </a:pPr>
            <a:r>
              <a:rPr lang="en-US" sz="2400" b="1" dirty="0">
                <a:solidFill>
                  <a:schemeClr val="dk1"/>
                </a:solidFill>
              </a:rPr>
              <a:t>Good Luck and Good Trading</a:t>
            </a:r>
            <a:r>
              <a:rPr lang="en-US" sz="3200" b="1" dirty="0">
                <a:solidFill>
                  <a:schemeClr val="dk1"/>
                </a:solidFill>
              </a:rPr>
              <a:t>!</a:t>
            </a:r>
          </a:p>
        </p:txBody>
      </p:sp>
      <p:pic>
        <p:nvPicPr>
          <p:cNvPr id="4" name="Picture 3">
            <a:extLst>
              <a:ext uri="{FF2B5EF4-FFF2-40B4-BE49-F238E27FC236}">
                <a16:creationId xmlns:a16="http://schemas.microsoft.com/office/drawing/2014/main" id="{0F39CB5C-511B-B78E-2DF4-F52079ACB7F6}"/>
              </a:ext>
            </a:extLst>
          </p:cNvPr>
          <p:cNvPicPr>
            <a:picLocks noChangeAspect="1"/>
          </p:cNvPicPr>
          <p:nvPr/>
        </p:nvPicPr>
        <p:blipFill>
          <a:blip r:embed="rId4"/>
          <a:stretch>
            <a:fillRect/>
          </a:stretch>
        </p:blipFill>
        <p:spPr>
          <a:xfrm>
            <a:off x="6794708" y="838200"/>
            <a:ext cx="4130182" cy="4114800"/>
          </a:xfrm>
          <a:prstGeom prst="rect">
            <a:avLst/>
          </a:prstGeom>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C2149-1A2F-6442-88E7-01C7D5D667F5}"/>
              </a:ext>
            </a:extLst>
          </p:cNvPr>
          <p:cNvSpPr>
            <a:spLocks noGrp="1"/>
          </p:cNvSpPr>
          <p:nvPr>
            <p:ph type="title"/>
          </p:nvPr>
        </p:nvSpPr>
        <p:spPr/>
        <p:txBody>
          <a:bodyPr/>
          <a:lstStyle/>
          <a:p>
            <a:r>
              <a:rPr lang="en-US" sz="2800" b="1" dirty="0"/>
              <a:t>April 20 2022 Infection Rate</a:t>
            </a:r>
            <a:br>
              <a:rPr lang="en-US" sz="2800" b="1" dirty="0"/>
            </a:br>
            <a:endParaRPr lang="en-US" sz="2800" b="1" dirty="0"/>
          </a:p>
        </p:txBody>
      </p:sp>
      <p:sp>
        <p:nvSpPr>
          <p:cNvPr id="3" name="Text Placeholder 2">
            <a:extLst>
              <a:ext uri="{FF2B5EF4-FFF2-40B4-BE49-F238E27FC236}">
                <a16:creationId xmlns:a16="http://schemas.microsoft.com/office/drawing/2014/main" id="{A56B5AB3-CEBA-1A4F-9ABA-310E71EFAF2D}"/>
              </a:ext>
            </a:extLst>
          </p:cNvPr>
          <p:cNvSpPr>
            <a:spLocks noGrp="1"/>
          </p:cNvSpPr>
          <p:nvPr>
            <p:ph type="body" idx="1"/>
          </p:nvPr>
        </p:nvSpPr>
        <p:spPr/>
        <p:txBody>
          <a:bodyPr/>
          <a:lstStyle/>
          <a:p>
            <a:endParaRPr lang="en-US" dirty="0"/>
          </a:p>
        </p:txBody>
      </p:sp>
      <p:pic>
        <p:nvPicPr>
          <p:cNvPr id="5" name="Picture 4" descr="Map&#10;&#10;Description automatically generated">
            <a:extLst>
              <a:ext uri="{FF2B5EF4-FFF2-40B4-BE49-F238E27FC236}">
                <a16:creationId xmlns:a16="http://schemas.microsoft.com/office/drawing/2014/main" id="{EEB64ABD-C215-C583-274B-43EBD822AA9F}"/>
              </a:ext>
            </a:extLst>
          </p:cNvPr>
          <p:cNvPicPr>
            <a:picLocks noChangeAspect="1"/>
          </p:cNvPicPr>
          <p:nvPr/>
        </p:nvPicPr>
        <p:blipFill>
          <a:blip r:embed="rId2"/>
          <a:stretch>
            <a:fillRect/>
          </a:stretch>
        </p:blipFill>
        <p:spPr>
          <a:xfrm>
            <a:off x="1905000" y="1143000"/>
            <a:ext cx="8813921" cy="5612512"/>
          </a:xfrm>
          <a:prstGeom prst="rect">
            <a:avLst/>
          </a:prstGeom>
        </p:spPr>
      </p:pic>
    </p:spTree>
    <p:extLst>
      <p:ext uri="{BB962C8B-B14F-4D97-AF65-F5344CB8AC3E}">
        <p14:creationId xmlns:p14="http://schemas.microsoft.com/office/powerpoint/2010/main" val="2823412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EE327-D06A-2C5A-22C2-C76339AE9A8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F0A9AD1-8AF4-1BD7-3AEF-16F84CF5806B}"/>
              </a:ext>
            </a:extLst>
          </p:cNvPr>
          <p:cNvSpPr>
            <a:spLocks noGrp="1"/>
          </p:cNvSpPr>
          <p:nvPr>
            <p:ph type="body" idx="1"/>
          </p:nvPr>
        </p:nvSpPr>
        <p:spPr/>
        <p:txBody>
          <a:bodyPr/>
          <a:lstStyle/>
          <a:p>
            <a:endParaRPr lang="en-US"/>
          </a:p>
        </p:txBody>
      </p:sp>
      <p:pic>
        <p:nvPicPr>
          <p:cNvPr id="5" name="Picture 4" descr="Map&#10;&#10;Description automatically generated">
            <a:extLst>
              <a:ext uri="{FF2B5EF4-FFF2-40B4-BE49-F238E27FC236}">
                <a16:creationId xmlns:a16="http://schemas.microsoft.com/office/drawing/2014/main" id="{78DF5312-E98A-56EB-2E37-04EB3431438A}"/>
              </a:ext>
            </a:extLst>
          </p:cNvPr>
          <p:cNvPicPr>
            <a:picLocks noChangeAspect="1"/>
          </p:cNvPicPr>
          <p:nvPr/>
        </p:nvPicPr>
        <p:blipFill>
          <a:blip r:embed="rId2"/>
          <a:stretch>
            <a:fillRect/>
          </a:stretch>
        </p:blipFill>
        <p:spPr>
          <a:xfrm>
            <a:off x="287603" y="0"/>
            <a:ext cx="11616794" cy="6858000"/>
          </a:xfrm>
          <a:prstGeom prst="rect">
            <a:avLst/>
          </a:prstGeom>
        </p:spPr>
      </p:pic>
    </p:spTree>
    <p:extLst>
      <p:ext uri="{BB962C8B-B14F-4D97-AF65-F5344CB8AC3E}">
        <p14:creationId xmlns:p14="http://schemas.microsoft.com/office/powerpoint/2010/main" val="594101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990600" y="267288"/>
            <a:ext cx="9601200" cy="1066800"/>
          </a:xfrm>
          <a:prstGeom prst="rect">
            <a:avLst/>
          </a:prstGeom>
          <a:noFill/>
          <a:ln>
            <a:noFill/>
          </a:ln>
        </p:spPr>
        <p:txBody>
          <a:bodyPr lIns="91425" tIns="45700" rIns="91425" bIns="45700" anchor="ctr" anchorCtr="0">
            <a:noAutofit/>
          </a:bodyPr>
          <a:lstStyle/>
          <a:p>
            <a:pPr>
              <a:buClr>
                <a:schemeClr val="dk1"/>
              </a:buClr>
              <a:buSzPct val="25000"/>
            </a:pPr>
            <a:r>
              <a:rPr lang="en-US" sz="2800" b="1" dirty="0">
                <a:solidFill>
                  <a:schemeClr val="dk1"/>
                </a:solidFill>
                <a:latin typeface="Calibri"/>
                <a:ea typeface="Calibri"/>
                <a:cs typeface="Calibri"/>
                <a:sym typeface="Calibri"/>
              </a:rPr>
              <a:t>The Global Economy – It’s an Inflation Game</a:t>
            </a:r>
            <a:endParaRPr lang="en-US" sz="2800" b="1" dirty="0">
              <a:solidFill>
                <a:srgbClr val="FF0000"/>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1B4ED166-5086-6548-92CD-BF3C9148A75E}"/>
              </a:ext>
            </a:extLst>
          </p:cNvPr>
          <p:cNvSpPr/>
          <p:nvPr/>
        </p:nvSpPr>
        <p:spPr>
          <a:xfrm>
            <a:off x="609600" y="1447801"/>
            <a:ext cx="11125200" cy="923330"/>
          </a:xfrm>
          <a:prstGeom prst="rect">
            <a:avLst/>
          </a:prstGeom>
        </p:spPr>
        <p:txBody>
          <a:bodyPr wrap="square">
            <a:spAutoFit/>
          </a:bodyPr>
          <a:lstStyle/>
          <a:p>
            <a:br>
              <a:rPr lang="en-US" sz="1800" dirty="0"/>
            </a:br>
            <a:br>
              <a:rPr lang="en-US" sz="1800" dirty="0"/>
            </a:br>
            <a:endParaRPr lang="en-US" sz="1800" dirty="0"/>
          </a:p>
        </p:txBody>
      </p:sp>
      <p:sp>
        <p:nvSpPr>
          <p:cNvPr id="4" name="Rectangle 3">
            <a:extLst>
              <a:ext uri="{FF2B5EF4-FFF2-40B4-BE49-F238E27FC236}">
                <a16:creationId xmlns:a16="http://schemas.microsoft.com/office/drawing/2014/main" id="{4C1CD650-7928-2A4A-A759-A809FC49E4BE}"/>
              </a:ext>
            </a:extLst>
          </p:cNvPr>
          <p:cNvSpPr/>
          <p:nvPr/>
        </p:nvSpPr>
        <p:spPr>
          <a:xfrm>
            <a:off x="609600" y="1447801"/>
            <a:ext cx="9683750" cy="646331"/>
          </a:xfrm>
          <a:prstGeom prst="rect">
            <a:avLst/>
          </a:prstGeom>
        </p:spPr>
        <p:txBody>
          <a:bodyPr wrap="square">
            <a:spAutoFit/>
          </a:bodyPr>
          <a:lstStyle/>
          <a:p>
            <a:br>
              <a:rPr lang="en-US" sz="1100" dirty="0">
                <a:latin typeface="Times New Roman" panose="02020603050405020304" pitchFamily="18" charset="0"/>
                <a:ea typeface="Times New Roman" panose="02020603050405020304" pitchFamily="18" charset="0"/>
              </a:rPr>
            </a:br>
            <a:br>
              <a:rPr lang="en-US" sz="1100" dirty="0">
                <a:latin typeface="Times New Roman" panose="02020603050405020304" pitchFamily="18" charset="0"/>
                <a:ea typeface="Times New Roman" panose="02020603050405020304" pitchFamily="18" charset="0"/>
              </a:rPr>
            </a:br>
            <a:endParaRPr lang="en-US" dirty="0"/>
          </a:p>
        </p:txBody>
      </p:sp>
      <p:sp>
        <p:nvSpPr>
          <p:cNvPr id="3" name="Rectangle 2">
            <a:extLst>
              <a:ext uri="{FF2B5EF4-FFF2-40B4-BE49-F238E27FC236}">
                <a16:creationId xmlns:a16="http://schemas.microsoft.com/office/drawing/2014/main" id="{F2F69D21-5F0A-584F-A9A1-80B6EFF8F138}"/>
              </a:ext>
            </a:extLst>
          </p:cNvPr>
          <p:cNvSpPr/>
          <p:nvPr/>
        </p:nvSpPr>
        <p:spPr>
          <a:xfrm>
            <a:off x="609600" y="1318848"/>
            <a:ext cx="10309679" cy="3293209"/>
          </a:xfrm>
          <a:prstGeom prst="rect">
            <a:avLst/>
          </a:prstGeom>
        </p:spPr>
        <p:txBody>
          <a:bodyPr wrap="square">
            <a:spAutoFit/>
          </a:bodyPr>
          <a:lstStyle/>
          <a:p>
            <a:br>
              <a:rPr lang="en-US" sz="2000" dirty="0"/>
            </a:br>
            <a:br>
              <a:rPr lang="en-US" sz="2000" dirty="0"/>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r>
              <a:rPr lang="en-US" dirty="0">
                <a:latin typeface="Times New Roman" panose="02020603050405020304" pitchFamily="18" charset="0"/>
                <a:ea typeface="Times New Roman" panose="02020603050405020304" pitchFamily="18" charset="0"/>
              </a:rPr>
              <a:t> </a:t>
            </a:r>
            <a:endParaRPr lang="en-US" dirty="0"/>
          </a:p>
        </p:txBody>
      </p:sp>
      <p:sp>
        <p:nvSpPr>
          <p:cNvPr id="8" name="Text Placeholder 7">
            <a:extLst>
              <a:ext uri="{FF2B5EF4-FFF2-40B4-BE49-F238E27FC236}">
                <a16:creationId xmlns:a16="http://schemas.microsoft.com/office/drawing/2014/main" id="{264AC9FE-0319-C442-BB1F-0F148EBC93A2}"/>
              </a:ext>
            </a:extLst>
          </p:cNvPr>
          <p:cNvSpPr>
            <a:spLocks noGrp="1"/>
          </p:cNvSpPr>
          <p:nvPr>
            <p:ph type="body" idx="1"/>
          </p:nvPr>
        </p:nvSpPr>
        <p:spPr>
          <a:xfrm>
            <a:off x="457200" y="1092266"/>
            <a:ext cx="10972800" cy="5232334"/>
          </a:xfrm>
        </p:spPr>
        <p:txBody>
          <a:bodyPr/>
          <a:lstStyle/>
          <a:p>
            <a:pPr marL="203200" indent="0">
              <a:buNone/>
            </a:pPr>
            <a:br>
              <a:rPr lang="en-US" sz="1800" dirty="0"/>
            </a:br>
            <a:r>
              <a:rPr lang="en-US" sz="1800" dirty="0"/>
              <a:t>*</a:t>
            </a:r>
            <a:r>
              <a:rPr lang="en-US" sz="1800" b="1" dirty="0"/>
              <a:t>Inflation</a:t>
            </a:r>
            <a:r>
              <a:rPr lang="en-US" sz="1800" dirty="0"/>
              <a:t> Soars to 8.5%, a 40-year high</a:t>
            </a:r>
            <a:br>
              <a:rPr lang="en-US" sz="1800" dirty="0"/>
            </a:br>
            <a:br>
              <a:rPr lang="en-US" sz="1800" dirty="0"/>
            </a:br>
            <a:r>
              <a:rPr lang="en-US" sz="1800" dirty="0"/>
              <a:t>*</a:t>
            </a:r>
            <a:r>
              <a:rPr lang="en-US" sz="1800" b="1" i="1" dirty="0"/>
              <a:t>The Fed Just Declared War on the Stock Market</a:t>
            </a:r>
            <a:r>
              <a:rPr lang="en-US" sz="1800" dirty="0"/>
              <a:t>, buy threatening multiple back-to-back 50 basis point rate cuts </a:t>
            </a:r>
            <a:r>
              <a:rPr lang="en-US" sz="1800" b="1" i="1" dirty="0"/>
              <a:t>AND </a:t>
            </a:r>
            <a:r>
              <a:rPr lang="en-US" sz="1800" dirty="0"/>
              <a:t>accelerated QT (quantitative tightening). </a:t>
            </a:r>
            <a:br>
              <a:rPr lang="en-US" sz="1800" dirty="0"/>
            </a:br>
            <a:br>
              <a:rPr lang="en-US" sz="1800" dirty="0"/>
            </a:br>
            <a:r>
              <a:rPr lang="en-US" sz="1800" dirty="0"/>
              <a:t>*</a:t>
            </a:r>
            <a:r>
              <a:rPr lang="en-US" sz="1800" b="1" i="1" dirty="0"/>
              <a:t>Used Car Sales Take a Hit</a:t>
            </a:r>
            <a:r>
              <a:rPr lang="en-US" sz="1800" dirty="0"/>
              <a:t>, as affordability becomes a major issue. CarMax just reported a 6.5% plunge in Q4 </a:t>
            </a:r>
            <a:br>
              <a:rPr lang="en-US" sz="1800" dirty="0"/>
            </a:br>
            <a:br>
              <a:rPr lang="en-US" sz="1800" dirty="0"/>
            </a:br>
            <a:r>
              <a:rPr lang="en-US" sz="1800" dirty="0"/>
              <a:t>*</a:t>
            </a:r>
            <a:r>
              <a:rPr lang="en-US" sz="1800" b="1" i="1" dirty="0"/>
              <a:t>Producer Price Index Rockets by 11.2%,</a:t>
            </a:r>
            <a:r>
              <a:rPr lang="en-US" sz="1800" dirty="0"/>
              <a:t> an 11-year high</a:t>
            </a:r>
            <a:br>
              <a:rPr lang="en-US" sz="1800" dirty="0"/>
            </a:br>
            <a:br>
              <a:rPr lang="en-US" sz="1800" dirty="0"/>
            </a:br>
            <a:r>
              <a:rPr lang="en-US" sz="1800" dirty="0"/>
              <a:t>*</a:t>
            </a:r>
            <a:r>
              <a:rPr lang="en-US" sz="1800" b="1" i="1" dirty="0"/>
              <a:t>Retail Sales Jumped 0.5% in March</a:t>
            </a:r>
            <a:r>
              <a:rPr lang="en-US" sz="1800" dirty="0"/>
              <a:t>, and up 6.9% YOY,</a:t>
            </a:r>
            <a:br>
              <a:rPr lang="en-US" sz="1800" dirty="0"/>
            </a:br>
            <a:r>
              <a:rPr lang="en-US" sz="1800" dirty="0"/>
              <a:t> while import prices hit an 11-year high</a:t>
            </a:r>
            <a:br>
              <a:rPr lang="en-US" sz="1800" dirty="0"/>
            </a:br>
            <a:br>
              <a:rPr lang="en-US" sz="1800" dirty="0"/>
            </a:br>
            <a:r>
              <a:rPr lang="en-US" sz="1800" dirty="0"/>
              <a:t>*</a:t>
            </a:r>
            <a:r>
              <a:rPr lang="en-US" sz="1800" b="1" i="1" dirty="0"/>
              <a:t>Weekly Jobless Claims Hit 185,000,</a:t>
            </a:r>
            <a:r>
              <a:rPr lang="en-US" sz="1800" dirty="0"/>
              <a:t> up 18,000 from the previous week.</a:t>
            </a:r>
            <a:br>
              <a:rPr lang="en-US" sz="1800" dirty="0"/>
            </a:br>
            <a:r>
              <a:rPr lang="en-US" sz="1800" dirty="0"/>
              <a:t> The stock market may be worried about a coming recession but </a:t>
            </a:r>
            <a:br>
              <a:rPr lang="en-US" sz="1800" dirty="0"/>
            </a:br>
            <a:r>
              <a:rPr lang="en-US" sz="1800" dirty="0"/>
              <a:t>the jobs market sure isn’t</a:t>
            </a:r>
            <a:br>
              <a:rPr lang="en-US" sz="1800" dirty="0"/>
            </a:br>
            <a:br>
              <a:rPr lang="en-US" sz="1800" dirty="0"/>
            </a:br>
            <a:br>
              <a:rPr lang="en-US" sz="1800" dirty="0"/>
            </a:br>
            <a:endParaRPr lang="en-US" sz="1800" dirty="0"/>
          </a:p>
        </p:txBody>
      </p:sp>
      <p:pic>
        <p:nvPicPr>
          <p:cNvPr id="5" name="Picture 4">
            <a:extLst>
              <a:ext uri="{FF2B5EF4-FFF2-40B4-BE49-F238E27FC236}">
                <a16:creationId xmlns:a16="http://schemas.microsoft.com/office/drawing/2014/main" id="{8BA6448C-6298-4077-9B3A-E0EE3603A936}"/>
              </a:ext>
            </a:extLst>
          </p:cNvPr>
          <p:cNvPicPr>
            <a:picLocks noChangeAspect="1"/>
          </p:cNvPicPr>
          <p:nvPr/>
        </p:nvPicPr>
        <p:blipFill>
          <a:blip r:embed="rId3"/>
          <a:stretch>
            <a:fillRect/>
          </a:stretch>
        </p:blipFill>
        <p:spPr>
          <a:xfrm>
            <a:off x="8382000" y="3778383"/>
            <a:ext cx="3581400" cy="2378417"/>
          </a:xfrm>
          <a:prstGeom prst="rect">
            <a:avLst/>
          </a:prstGeom>
        </p:spPr>
      </p:pic>
    </p:spTree>
    <p:extLst>
      <p:ext uri="{BB962C8B-B14F-4D97-AF65-F5344CB8AC3E}">
        <p14:creationId xmlns:p14="http://schemas.microsoft.com/office/powerpoint/2010/main" val="236247561"/>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457200"/>
            <a:ext cx="8229600" cy="1143000"/>
          </a:xfrm>
        </p:spPr>
        <p:txBody>
          <a:bodyPr/>
          <a:lstStyle/>
          <a:p>
            <a:r>
              <a:rPr lang="en-US" sz="2400" b="1" dirty="0"/>
              <a:t>The Mad Hedge Profit Predictor</a:t>
            </a:r>
            <a:br>
              <a:rPr lang="en-US" sz="2400" b="1" dirty="0"/>
            </a:br>
            <a:r>
              <a:rPr lang="en-US" sz="2400" b="1" dirty="0"/>
              <a:t>Market Timing Index – Buy Territory</a:t>
            </a:r>
            <a:br>
              <a:rPr lang="en-US" sz="2800" b="1" dirty="0"/>
            </a:br>
            <a:r>
              <a:rPr lang="en-US" sz="1800" dirty="0"/>
              <a:t>An artificial intelligence driven algorithm that analyzes 30 different</a:t>
            </a:r>
            <a:br>
              <a:rPr lang="en-US" sz="1800" dirty="0"/>
            </a:br>
            <a:r>
              <a:rPr lang="en-US" sz="1800" dirty="0"/>
              <a:t>economic, technical, and momentum driven indicators</a:t>
            </a:r>
            <a:br>
              <a:rPr lang="en-US" sz="1800" dirty="0"/>
            </a:br>
            <a:endParaRPr lang="en-US" sz="1800" dirty="0"/>
          </a:p>
        </p:txBody>
      </p:sp>
      <p:sp>
        <p:nvSpPr>
          <p:cNvPr id="3" name="Text Placeholder 2"/>
          <p:cNvSpPr>
            <a:spLocks noGrp="1"/>
          </p:cNvSpPr>
          <p:nvPr>
            <p:ph type="body" idx="1"/>
          </p:nvPr>
        </p:nvSpPr>
        <p:spPr/>
        <p:txBody>
          <a:bodyPr/>
          <a:lstStyle/>
          <a:p>
            <a:pPr marL="0" indent="0">
              <a:spcBef>
                <a:spcPts val="0"/>
              </a:spcBef>
              <a:buClrTx/>
              <a:buNone/>
              <a:defRPr/>
            </a:pPr>
            <a:endParaRPr lang="en-US" dirty="0"/>
          </a:p>
        </p:txBody>
      </p:sp>
      <p:pic>
        <p:nvPicPr>
          <p:cNvPr id="6" name="Picture 5" descr="A close-up of a speedometer&#10;&#10;Description automatically generated with medium confidence">
            <a:extLst>
              <a:ext uri="{FF2B5EF4-FFF2-40B4-BE49-F238E27FC236}">
                <a16:creationId xmlns:a16="http://schemas.microsoft.com/office/drawing/2014/main" id="{A383A9F9-E9CF-E6DF-8549-700F2B20EEAB}"/>
              </a:ext>
            </a:extLst>
          </p:cNvPr>
          <p:cNvPicPr>
            <a:picLocks noChangeAspect="1"/>
          </p:cNvPicPr>
          <p:nvPr/>
        </p:nvPicPr>
        <p:blipFill>
          <a:blip r:embed="rId2"/>
          <a:stretch>
            <a:fillRect/>
          </a:stretch>
        </p:blipFill>
        <p:spPr>
          <a:xfrm>
            <a:off x="2057400" y="1752600"/>
            <a:ext cx="8975035" cy="4832711"/>
          </a:xfrm>
          <a:prstGeom prst="rect">
            <a:avLst/>
          </a:prstGeom>
        </p:spPr>
      </p:pic>
    </p:spTree>
    <p:extLst>
      <p:ext uri="{BB962C8B-B14F-4D97-AF65-F5344CB8AC3E}">
        <p14:creationId xmlns:p14="http://schemas.microsoft.com/office/powerpoint/2010/main" val="2606286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sz="2800" b="1" dirty="0"/>
            </a:br>
            <a:r>
              <a:rPr lang="en-US" sz="2800" b="1" dirty="0"/>
              <a:t>The Mad Hedge Profit Predictor</a:t>
            </a:r>
            <a:br>
              <a:rPr lang="en-US" sz="2800" b="1" dirty="0"/>
            </a:br>
            <a:r>
              <a:rPr lang="en-US" sz="2800" b="1" dirty="0"/>
              <a:t>From Extreme “BUY” to Neutral</a:t>
            </a:r>
            <a:br>
              <a:rPr lang="en-US" sz="2400" b="1" dirty="0"/>
            </a:br>
            <a:endParaRPr lang="en-US" sz="2400" dirty="0"/>
          </a:p>
        </p:txBody>
      </p:sp>
      <p:sp>
        <p:nvSpPr>
          <p:cNvPr id="6" name="Left Arrow Callout 5">
            <a:extLst>
              <a:ext uri="{FF2B5EF4-FFF2-40B4-BE49-F238E27FC236}">
                <a16:creationId xmlns:a16="http://schemas.microsoft.com/office/drawing/2014/main" id="{3A11F493-5924-C44D-94C4-ED11B95D6F91}"/>
              </a:ext>
            </a:extLst>
          </p:cNvPr>
          <p:cNvSpPr/>
          <p:nvPr/>
        </p:nvSpPr>
        <p:spPr>
          <a:xfrm>
            <a:off x="10439400" y="1901682"/>
            <a:ext cx="1629991" cy="1141587"/>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SELL</a:t>
            </a:r>
          </a:p>
        </p:txBody>
      </p:sp>
      <p:sp>
        <p:nvSpPr>
          <p:cNvPr id="8" name="Left Arrow Callout 7">
            <a:extLst>
              <a:ext uri="{FF2B5EF4-FFF2-40B4-BE49-F238E27FC236}">
                <a16:creationId xmlns:a16="http://schemas.microsoft.com/office/drawing/2014/main" id="{F92F4606-D151-A14A-9AEF-EFC004AC6242}"/>
              </a:ext>
            </a:extLst>
          </p:cNvPr>
          <p:cNvSpPr/>
          <p:nvPr/>
        </p:nvSpPr>
        <p:spPr>
          <a:xfrm>
            <a:off x="10286999" y="4572000"/>
            <a:ext cx="1629991" cy="10668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BUY</a:t>
            </a:r>
          </a:p>
        </p:txBody>
      </p:sp>
      <p:sp>
        <p:nvSpPr>
          <p:cNvPr id="9" name="Left Arrow Callout 8">
            <a:extLst>
              <a:ext uri="{FF2B5EF4-FFF2-40B4-BE49-F238E27FC236}">
                <a16:creationId xmlns:a16="http://schemas.microsoft.com/office/drawing/2014/main" id="{5B2C8018-730E-294F-980F-8F4A4829D183}"/>
              </a:ext>
            </a:extLst>
          </p:cNvPr>
          <p:cNvSpPr/>
          <p:nvPr/>
        </p:nvSpPr>
        <p:spPr>
          <a:xfrm>
            <a:off x="10317231" y="3352800"/>
            <a:ext cx="1569528" cy="10668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Do </a:t>
            </a:r>
            <a:br>
              <a:rPr lang="en-US" sz="1800" dirty="0"/>
            </a:br>
            <a:r>
              <a:rPr lang="en-US" sz="1800" dirty="0"/>
              <a:t>Nothing</a:t>
            </a:r>
          </a:p>
        </p:txBody>
      </p:sp>
      <p:pic>
        <p:nvPicPr>
          <p:cNvPr id="4" name="Picture 3" descr="Chart, line chart&#10;&#10;Description automatically generated">
            <a:extLst>
              <a:ext uri="{FF2B5EF4-FFF2-40B4-BE49-F238E27FC236}">
                <a16:creationId xmlns:a16="http://schemas.microsoft.com/office/drawing/2014/main" id="{659E6E49-D824-0230-E8BB-208B162E77E0}"/>
              </a:ext>
            </a:extLst>
          </p:cNvPr>
          <p:cNvPicPr>
            <a:picLocks noChangeAspect="1"/>
          </p:cNvPicPr>
          <p:nvPr/>
        </p:nvPicPr>
        <p:blipFill>
          <a:blip r:embed="rId3"/>
          <a:stretch>
            <a:fillRect/>
          </a:stretch>
        </p:blipFill>
        <p:spPr>
          <a:xfrm>
            <a:off x="369893" y="1555750"/>
            <a:ext cx="9866307" cy="4464050"/>
          </a:xfrm>
          <a:prstGeom prst="rect">
            <a:avLst/>
          </a:prstGeom>
        </p:spPr>
      </p:pic>
    </p:spTree>
    <p:extLst>
      <p:ext uri="{BB962C8B-B14F-4D97-AF65-F5344CB8AC3E}">
        <p14:creationId xmlns:p14="http://schemas.microsoft.com/office/powerpoint/2010/main" val="1814617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0ED7C-DA81-364D-B7B8-A27F8E3A6F8E}"/>
              </a:ext>
            </a:extLst>
          </p:cNvPr>
          <p:cNvSpPr>
            <a:spLocks noGrp="1"/>
          </p:cNvSpPr>
          <p:nvPr>
            <p:ph type="title"/>
          </p:nvPr>
        </p:nvSpPr>
        <p:spPr/>
        <p:txBody>
          <a:bodyPr/>
          <a:lstStyle/>
          <a:p>
            <a:br>
              <a:rPr lang="en-US" sz="2800" b="1" dirty="0"/>
            </a:br>
            <a:r>
              <a:rPr lang="en-US" sz="2800" b="1" dirty="0"/>
              <a:t>Weekly Jobless Claims – Falling</a:t>
            </a:r>
            <a:br>
              <a:rPr lang="en-US" sz="2800" b="1" dirty="0"/>
            </a:br>
            <a:r>
              <a:rPr lang="en-US" sz="2400" b="1" dirty="0">
                <a:solidFill>
                  <a:srgbClr val="FF0000"/>
                </a:solidFill>
              </a:rPr>
              <a:t> 185,000 – up 18,000</a:t>
            </a:r>
            <a:br>
              <a:rPr lang="en-US" sz="1800" dirty="0"/>
            </a:br>
            <a:endParaRPr lang="en-US" sz="1800" dirty="0">
              <a:solidFill>
                <a:srgbClr val="FF0000"/>
              </a:solidFill>
            </a:endParaRPr>
          </a:p>
        </p:txBody>
      </p:sp>
      <p:sp>
        <p:nvSpPr>
          <p:cNvPr id="3" name="Text Placeholder 2">
            <a:extLst>
              <a:ext uri="{FF2B5EF4-FFF2-40B4-BE49-F238E27FC236}">
                <a16:creationId xmlns:a16="http://schemas.microsoft.com/office/drawing/2014/main" id="{5EA796AD-BF31-7043-BD51-CE8609039A50}"/>
              </a:ext>
            </a:extLst>
          </p:cNvPr>
          <p:cNvSpPr>
            <a:spLocks noGrp="1"/>
          </p:cNvSpPr>
          <p:nvPr>
            <p:ph type="body" idx="1"/>
          </p:nvPr>
        </p:nvSpPr>
        <p:spPr/>
        <p:txBody>
          <a:bodyPr/>
          <a:lstStyle/>
          <a:p>
            <a:endParaRPr lang="en-US" dirty="0"/>
          </a:p>
        </p:txBody>
      </p:sp>
      <p:pic>
        <p:nvPicPr>
          <p:cNvPr id="5" name="Picture 4" descr="Chart&#10;&#10;Description automatically generated">
            <a:extLst>
              <a:ext uri="{FF2B5EF4-FFF2-40B4-BE49-F238E27FC236}">
                <a16:creationId xmlns:a16="http://schemas.microsoft.com/office/drawing/2014/main" id="{F898D357-660A-1E4D-998B-AE6A54F18F0C}"/>
              </a:ext>
            </a:extLst>
          </p:cNvPr>
          <p:cNvPicPr>
            <a:picLocks noChangeAspect="1"/>
          </p:cNvPicPr>
          <p:nvPr/>
        </p:nvPicPr>
        <p:blipFill>
          <a:blip r:embed="rId2"/>
          <a:stretch>
            <a:fillRect/>
          </a:stretch>
        </p:blipFill>
        <p:spPr>
          <a:xfrm>
            <a:off x="1110011" y="1557165"/>
            <a:ext cx="9971978" cy="5026198"/>
          </a:xfrm>
          <a:prstGeom prst="rect">
            <a:avLst/>
          </a:prstGeom>
        </p:spPr>
      </p:pic>
    </p:spTree>
    <p:extLst>
      <p:ext uri="{BB962C8B-B14F-4D97-AF65-F5344CB8AC3E}">
        <p14:creationId xmlns:p14="http://schemas.microsoft.com/office/powerpoint/2010/main" val="1153534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E5C5-0D86-5348-97FB-8847B5C1163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66FB0C0-2F5A-084E-8BE2-9BE1DB4D26EB}"/>
              </a:ext>
            </a:extLst>
          </p:cNvPr>
          <p:cNvSpPr>
            <a:spLocks noGrp="1"/>
          </p:cNvSpPr>
          <p:nvPr>
            <p:ph type="body" idx="1"/>
          </p:nvPr>
        </p:nvSpPr>
        <p:spPr/>
        <p:txBody>
          <a:bodyPr/>
          <a:lstStyle/>
          <a:p>
            <a:endParaRPr lang="en-US"/>
          </a:p>
        </p:txBody>
      </p:sp>
      <p:pic>
        <p:nvPicPr>
          <p:cNvPr id="6" name="Picture 5" descr="A crowd of people walking on a street&#10;&#10;Description automatically generated with low confidence">
            <a:extLst>
              <a:ext uri="{FF2B5EF4-FFF2-40B4-BE49-F238E27FC236}">
                <a16:creationId xmlns:a16="http://schemas.microsoft.com/office/drawing/2014/main" id="{88CEFC5E-CC7D-E123-6DEB-3C9BD0BF44EB}"/>
              </a:ext>
            </a:extLst>
          </p:cNvPr>
          <p:cNvPicPr>
            <a:picLocks noChangeAspect="1"/>
          </p:cNvPicPr>
          <p:nvPr/>
        </p:nvPicPr>
        <p:blipFill>
          <a:blip r:embed="rId2"/>
          <a:stretch>
            <a:fillRect/>
          </a:stretch>
        </p:blipFill>
        <p:spPr>
          <a:xfrm>
            <a:off x="2678519" y="0"/>
            <a:ext cx="6834961" cy="6858000"/>
          </a:xfrm>
          <a:prstGeom prst="rect">
            <a:avLst/>
          </a:prstGeom>
        </p:spPr>
      </p:pic>
    </p:spTree>
    <p:extLst>
      <p:ext uri="{BB962C8B-B14F-4D97-AF65-F5344CB8AC3E}">
        <p14:creationId xmlns:p14="http://schemas.microsoft.com/office/powerpoint/2010/main" val="4121125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2057400" y="555078"/>
            <a:ext cx="8229600" cy="685800"/>
          </a:xfrm>
          <a:prstGeom prst="rect">
            <a:avLst/>
          </a:prstGeom>
          <a:noFill/>
          <a:ln>
            <a:noFill/>
          </a:ln>
        </p:spPr>
        <p:txBody>
          <a:bodyPr lIns="91425" tIns="45700" rIns="91425" bIns="45700" anchor="ctr" anchorCtr="0">
            <a:noAutofit/>
          </a:bodyPr>
          <a:lstStyle/>
          <a:p>
            <a:pPr>
              <a:buClr>
                <a:schemeClr val="dk1"/>
              </a:buClr>
              <a:buSzPct val="25000"/>
            </a:pPr>
            <a:r>
              <a:rPr lang="en-US" sz="2400" b="1" dirty="0">
                <a:solidFill>
                  <a:schemeClr val="dk1"/>
                </a:solidFill>
                <a:latin typeface="Calibri"/>
                <a:ea typeface="Calibri"/>
                <a:cs typeface="Calibri"/>
                <a:sym typeface="Calibri"/>
              </a:rPr>
              <a:t>Stocks – Chop</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sp>
        <p:nvSpPr>
          <p:cNvPr id="212" name="Shape 212"/>
          <p:cNvSpPr txBox="1">
            <a:spLocks noGrp="1"/>
          </p:cNvSpPr>
          <p:nvPr>
            <p:ph type="body" idx="1"/>
          </p:nvPr>
        </p:nvSpPr>
        <p:spPr>
          <a:xfrm>
            <a:off x="609600" y="801414"/>
            <a:ext cx="10744200" cy="5486400"/>
          </a:xfrm>
          <a:prstGeom prst="rect">
            <a:avLst/>
          </a:prstGeom>
          <a:noFill/>
          <a:ln>
            <a:noFill/>
          </a:ln>
        </p:spPr>
        <p:txBody>
          <a:bodyPr lIns="91425" tIns="45700" rIns="91425" bIns="45700" anchor="t" anchorCtr="0">
            <a:noAutofit/>
          </a:bodyPr>
          <a:lstStyle/>
          <a:p>
            <a:pPr marL="0" indent="0">
              <a:spcBef>
                <a:spcPts val="0"/>
              </a:spcBef>
              <a:buSzPct val="25000"/>
              <a:buNone/>
            </a:pPr>
            <a:br>
              <a:rPr lang="en-US" sz="1800" dirty="0">
                <a:solidFill>
                  <a:srgbClr val="FF0000"/>
                </a:solidFill>
              </a:rPr>
            </a:br>
            <a:br>
              <a:rPr lang="en-US" sz="1800" dirty="0">
                <a:solidFill>
                  <a:srgbClr val="FF0000"/>
                </a:solidFill>
              </a:rPr>
            </a:br>
            <a:r>
              <a:rPr lang="en-US" sz="1800" dirty="0">
                <a:solidFill>
                  <a:schemeClr val="tx1"/>
                </a:solidFill>
              </a:rPr>
              <a:t>*Indexes are failing at top of new ranges and are going to </a:t>
            </a:r>
            <a:r>
              <a:rPr lang="en-US" sz="1800" b="1" dirty="0">
                <a:solidFill>
                  <a:schemeClr val="tx1"/>
                </a:solidFill>
              </a:rPr>
              <a:t>retest the lows</a:t>
            </a:r>
            <a:br>
              <a:rPr lang="en-US" sz="1800" b="1" dirty="0">
                <a:solidFill>
                  <a:schemeClr val="tx1"/>
                </a:solidFill>
              </a:rPr>
            </a:br>
            <a:br>
              <a:rPr lang="en-US" sz="1800" b="1" dirty="0">
                <a:solidFill>
                  <a:schemeClr val="tx1"/>
                </a:solidFill>
              </a:rPr>
            </a:br>
            <a:r>
              <a:rPr lang="en-US" sz="1800" dirty="0">
                <a:solidFill>
                  <a:schemeClr val="tx1"/>
                </a:solidFill>
              </a:rPr>
              <a:t>*Leadership by </a:t>
            </a:r>
            <a:r>
              <a:rPr lang="en-US" sz="1800" b="1" dirty="0">
                <a:solidFill>
                  <a:schemeClr val="tx1"/>
                </a:solidFill>
              </a:rPr>
              <a:t>defensive sectors </a:t>
            </a:r>
            <a:r>
              <a:rPr lang="en-US" sz="1800" dirty="0">
                <a:solidFill>
                  <a:schemeClr val="tx1"/>
                </a:solidFill>
              </a:rPr>
              <a:t>like utilities and</a:t>
            </a:r>
            <a:br>
              <a:rPr lang="en-US" sz="1800" dirty="0">
                <a:solidFill>
                  <a:schemeClr val="tx1"/>
                </a:solidFill>
              </a:rPr>
            </a:br>
            <a:r>
              <a:rPr lang="en-US" sz="1800" dirty="0">
                <a:solidFill>
                  <a:schemeClr val="tx1"/>
                </a:solidFill>
              </a:rPr>
              <a:t> consumer staples show that the worst is yet to come</a:t>
            </a:r>
            <a:br>
              <a:rPr lang="en-US" sz="1800" dirty="0">
                <a:solidFill>
                  <a:schemeClr val="tx1"/>
                </a:solidFill>
              </a:rPr>
            </a:br>
            <a:br>
              <a:rPr lang="en-US" sz="1800" dirty="0">
                <a:solidFill>
                  <a:schemeClr val="tx1"/>
                </a:solidFill>
              </a:rPr>
            </a:br>
            <a:r>
              <a:rPr lang="en-US" sz="1800" dirty="0">
                <a:solidFill>
                  <a:schemeClr val="tx1"/>
                </a:solidFill>
              </a:rPr>
              <a:t>*</a:t>
            </a:r>
            <a:r>
              <a:rPr lang="en-US" sz="1800" b="1" dirty="0">
                <a:solidFill>
                  <a:schemeClr val="tx1"/>
                </a:solidFill>
              </a:rPr>
              <a:t>Reopening stocks </a:t>
            </a:r>
            <a:r>
              <a:rPr lang="en-US" sz="1800" dirty="0">
                <a:solidFill>
                  <a:schemeClr val="tx1"/>
                </a:solidFill>
              </a:rPr>
              <a:t>get a one-day spike on lifting of mask mandate</a:t>
            </a:r>
            <a:br>
              <a:rPr lang="en-US" sz="1800" dirty="0">
                <a:solidFill>
                  <a:schemeClr val="tx1"/>
                </a:solidFill>
              </a:rPr>
            </a:br>
            <a:r>
              <a:rPr lang="en-US" sz="1800" dirty="0">
                <a:solidFill>
                  <a:schemeClr val="tx1"/>
                </a:solidFill>
              </a:rPr>
              <a:t> for aircraft</a:t>
            </a:r>
            <a:br>
              <a:rPr lang="en-US" sz="1800" dirty="0">
                <a:solidFill>
                  <a:schemeClr val="tx1"/>
                </a:solidFill>
              </a:rPr>
            </a:br>
            <a:br>
              <a:rPr lang="en-US" sz="1800" dirty="0">
                <a:solidFill>
                  <a:schemeClr val="tx1"/>
                </a:solidFill>
              </a:rPr>
            </a:br>
            <a:r>
              <a:rPr lang="en-US" sz="1800" dirty="0">
                <a:solidFill>
                  <a:schemeClr val="tx1"/>
                </a:solidFill>
              </a:rPr>
              <a:t>*Elon Musk makes a bid for </a:t>
            </a:r>
            <a:r>
              <a:rPr lang="en-US" sz="1800" b="1" dirty="0">
                <a:solidFill>
                  <a:schemeClr val="tx1"/>
                </a:solidFill>
              </a:rPr>
              <a:t>Twitter</a:t>
            </a:r>
            <a:r>
              <a:rPr lang="en-US" sz="1800" dirty="0">
                <a:solidFill>
                  <a:schemeClr val="tx1"/>
                </a:solidFill>
              </a:rPr>
              <a:t> which fought back with a poison pill</a:t>
            </a:r>
            <a:br>
              <a:rPr lang="en-US" sz="1800" dirty="0">
                <a:solidFill>
                  <a:schemeClr val="tx1"/>
                </a:solidFill>
              </a:rPr>
            </a:br>
            <a:br>
              <a:rPr lang="en-US" sz="1800" dirty="0">
                <a:solidFill>
                  <a:schemeClr val="tx1"/>
                </a:solidFill>
              </a:rPr>
            </a:br>
            <a:r>
              <a:rPr lang="en-US" sz="1800" dirty="0">
                <a:solidFill>
                  <a:schemeClr val="tx1"/>
                </a:solidFill>
              </a:rPr>
              <a:t>*</a:t>
            </a:r>
            <a:r>
              <a:rPr lang="en-US" sz="1800" b="1" dirty="0">
                <a:solidFill>
                  <a:schemeClr val="tx1"/>
                </a:solidFill>
              </a:rPr>
              <a:t>Tech stocks </a:t>
            </a:r>
            <a:r>
              <a:rPr lang="en-US" sz="1800" dirty="0">
                <a:solidFill>
                  <a:schemeClr val="tx1"/>
                </a:solidFill>
              </a:rPr>
              <a:t>are right on verge of breaking down to new lows</a:t>
            </a:r>
            <a:br>
              <a:rPr lang="en-US" sz="1800" dirty="0">
                <a:solidFill>
                  <a:schemeClr val="tx1"/>
                </a:solidFill>
              </a:rPr>
            </a:br>
            <a:br>
              <a:rPr lang="en-US" sz="1800" dirty="0">
                <a:solidFill>
                  <a:schemeClr val="tx1"/>
                </a:solidFill>
              </a:rPr>
            </a:br>
            <a:r>
              <a:rPr lang="en-US" sz="1800" dirty="0">
                <a:solidFill>
                  <a:schemeClr val="tx1"/>
                </a:solidFill>
              </a:rPr>
              <a:t>*Defense stocks still on a tear thanks to long term increase</a:t>
            </a:r>
            <a:br>
              <a:rPr lang="en-US" sz="1800" dirty="0">
                <a:solidFill>
                  <a:schemeClr val="tx1"/>
                </a:solidFill>
              </a:rPr>
            </a:br>
            <a:r>
              <a:rPr lang="en-US" sz="1800" dirty="0">
                <a:solidFill>
                  <a:schemeClr val="tx1"/>
                </a:solidFill>
              </a:rPr>
              <a:t> in demand for weapons</a:t>
            </a:r>
            <a:br>
              <a:rPr lang="en-US" sz="1800" dirty="0">
                <a:solidFill>
                  <a:schemeClr val="tx1"/>
                </a:solidFill>
              </a:rPr>
            </a:br>
            <a:br>
              <a:rPr lang="en-US" sz="1800" dirty="0">
                <a:solidFill>
                  <a:schemeClr val="tx1"/>
                </a:solidFill>
              </a:rPr>
            </a:br>
            <a:r>
              <a:rPr lang="en-US" sz="1800" b="1" i="1" dirty="0">
                <a:solidFill>
                  <a:schemeClr val="tx1"/>
                </a:solidFill>
              </a:rPr>
              <a:t>*Look for terrible H1 and strong H2 scenario to continue</a:t>
            </a:r>
            <a:br>
              <a:rPr lang="en-US" sz="1800" b="1"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latin typeface="Calibri" panose="020F0502020204030204" pitchFamily="34" charset="0"/>
                <a:cs typeface="Calibri" panose="020F0502020204030204" pitchFamily="34" charset="0"/>
              </a:rPr>
            </a:br>
            <a:br>
              <a:rPr lang="en-US" sz="20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900" dirty="0">
                <a:solidFill>
                  <a:srgbClr val="FF0000"/>
                </a:solidFill>
                <a:latin typeface="+mj-lt"/>
                <a:ea typeface="Calibri"/>
                <a:cs typeface="Calibri" panose="020F0502020204030204" pitchFamily="34" charset="0"/>
                <a:sym typeface="Calibri"/>
              </a:rPr>
            </a:br>
            <a:br>
              <a:rPr lang="en-US" sz="1800" dirty="0">
                <a:solidFill>
                  <a:srgbClr val="FF0000"/>
                </a:solidFill>
                <a:latin typeface="+mj-lt"/>
                <a:ea typeface="Calibri"/>
                <a:cs typeface="Calibri"/>
                <a:sym typeface="Calibri"/>
              </a:rPr>
            </a:br>
            <a:br>
              <a:rPr lang="en-US" sz="1800" dirty="0">
                <a:solidFill>
                  <a:srgbClr val="FF0000"/>
                </a:solidFill>
                <a:latin typeface="+mj-lt"/>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rPr>
            </a:br>
            <a:br>
              <a:rPr lang="en-US" sz="2000" dirty="0">
                <a:solidFill>
                  <a:srgbClr val="FF0000"/>
                </a:solidFill>
              </a:rPr>
            </a:br>
            <a:br>
              <a:rPr lang="en-US" sz="1800" dirty="0"/>
            </a:br>
            <a:br>
              <a:rPr lang="en-US" sz="1800" dirty="0"/>
            </a:br>
            <a:br>
              <a:rPr lang="en-US" sz="2000" dirty="0"/>
            </a:br>
            <a:br>
              <a:rPr lang="en-US" dirty="0"/>
            </a:br>
            <a:br>
              <a:rPr lang="en-US" sz="20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charset="0"/>
                <a:ea typeface="Calibri" charset="0"/>
                <a:cs typeface="Calibri" charset="0"/>
              </a:rPr>
            </a:br>
            <a:r>
              <a:rPr lang="en-US" sz="1800" dirty="0">
                <a:solidFill>
                  <a:srgbClr val="FF0000"/>
                </a:solidFill>
              </a:rPr>
              <a:t> </a:t>
            </a: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745AA55-2D2D-96FC-DB6B-57BD3DBA28AD}"/>
              </a:ext>
            </a:extLst>
          </p:cNvPr>
          <p:cNvPicPr>
            <a:picLocks noChangeAspect="1"/>
          </p:cNvPicPr>
          <p:nvPr/>
        </p:nvPicPr>
        <p:blipFill>
          <a:blip r:embed="rId3"/>
          <a:stretch>
            <a:fillRect/>
          </a:stretch>
        </p:blipFill>
        <p:spPr>
          <a:xfrm>
            <a:off x="8991600" y="2514600"/>
            <a:ext cx="2895600" cy="4229100"/>
          </a:xfrm>
          <a:prstGeom prst="rect">
            <a:avLst/>
          </a:prstGeom>
        </p:spPr>
      </p:pic>
    </p:spTree>
    <p:extLst>
      <p:ext uri="{BB962C8B-B14F-4D97-AF65-F5344CB8AC3E}">
        <p14:creationId xmlns:p14="http://schemas.microsoft.com/office/powerpoint/2010/main" val="378136076"/>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grass, person&#10;&#10;Description automatically generated">
            <a:extLst>
              <a:ext uri="{FF2B5EF4-FFF2-40B4-BE49-F238E27FC236}">
                <a16:creationId xmlns:a16="http://schemas.microsoft.com/office/drawing/2014/main" id="{D6EC1165-8AF7-8B11-A3FC-353B8D8C0FD5}"/>
              </a:ext>
            </a:extLst>
          </p:cNvPr>
          <p:cNvPicPr>
            <a:picLocks noChangeAspect="1"/>
          </p:cNvPicPr>
          <p:nvPr/>
        </p:nvPicPr>
        <p:blipFill>
          <a:blip r:embed="rId2"/>
          <a:stretch>
            <a:fillRect/>
          </a:stretch>
        </p:blipFill>
        <p:spPr>
          <a:xfrm>
            <a:off x="3399341" y="0"/>
            <a:ext cx="5393317" cy="6858000"/>
          </a:xfrm>
          <a:prstGeom prst="rect">
            <a:avLst/>
          </a:prstGeom>
        </p:spPr>
      </p:pic>
    </p:spTree>
    <p:extLst>
      <p:ext uri="{BB962C8B-B14F-4D97-AF65-F5344CB8AC3E}">
        <p14:creationId xmlns:p14="http://schemas.microsoft.com/office/powerpoint/2010/main" val="1556548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1066800" y="47277"/>
            <a:ext cx="10058400" cy="1567906"/>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S&amp;P 500 – Back to the Bottom of the Range</a:t>
            </a:r>
            <a:br>
              <a:rPr lang="en-US" sz="1600" dirty="0">
                <a:solidFill>
                  <a:schemeClr val="tx1"/>
                </a:solidFill>
                <a:latin typeface="Calibri"/>
                <a:ea typeface="Calibri"/>
                <a:cs typeface="Calibri"/>
                <a:sym typeface="Calibri"/>
              </a:rPr>
            </a:br>
            <a:r>
              <a:rPr lang="en-US" sz="1600" dirty="0">
                <a:solidFill>
                  <a:srgbClr val="00A64B"/>
                </a:solidFill>
                <a:latin typeface="Calibri"/>
                <a:ea typeface="Calibri"/>
                <a:cs typeface="Calibri"/>
                <a:sym typeface="Calibri"/>
              </a:rPr>
              <a:t>took profits on </a:t>
            </a:r>
            <a:r>
              <a:rPr lang="en-US" sz="1800" dirty="0">
                <a:solidFill>
                  <a:srgbClr val="00A64B"/>
                </a:solidFill>
                <a:latin typeface="Calibri"/>
                <a:ea typeface="Calibri"/>
                <a:cs typeface="Calibri"/>
                <a:sym typeface="Calibri"/>
              </a:rPr>
              <a:t>long 4/$470-$480 bear put spread </a:t>
            </a:r>
            <a:br>
              <a:rPr lang="en-US" sz="2400" dirty="0">
                <a:solidFill>
                  <a:srgbClr val="00A64B"/>
                </a:solidFill>
                <a:latin typeface="Calibri"/>
                <a:ea typeface="Calibri"/>
                <a:cs typeface="Calibri"/>
                <a:sym typeface="Calibri"/>
              </a:rPr>
            </a:br>
            <a:r>
              <a:rPr lang="en-US" sz="1600" dirty="0">
                <a:solidFill>
                  <a:srgbClr val="00A64B"/>
                </a:solidFill>
                <a:latin typeface="Calibri"/>
                <a:ea typeface="Calibri"/>
                <a:cs typeface="Calibri"/>
                <a:sym typeface="Calibri"/>
              </a:rPr>
              <a:t>Took profits on </a:t>
            </a:r>
            <a:r>
              <a:rPr lang="en-US" sz="1800" dirty="0">
                <a:solidFill>
                  <a:srgbClr val="00A64B"/>
                </a:solidFill>
                <a:latin typeface="Calibri"/>
                <a:ea typeface="Calibri"/>
                <a:cs typeface="Calibri"/>
                <a:sym typeface="Calibri"/>
              </a:rPr>
              <a:t>long 2/$465-$475 bear put spread Took profits on long 2/$410-$420 bull call spread, </a:t>
            </a:r>
            <a:br>
              <a:rPr lang="en-US" sz="2400" dirty="0">
                <a:solidFill>
                  <a:schemeClr val="dk1"/>
                </a:solidFill>
                <a:latin typeface="Calibri"/>
                <a:ea typeface="Calibri"/>
                <a:cs typeface="Calibri"/>
                <a:sym typeface="Calibri"/>
              </a:rPr>
            </a:br>
            <a:r>
              <a:rPr lang="en-US" sz="1600" dirty="0">
                <a:solidFill>
                  <a:srgbClr val="00A64B"/>
                </a:solidFill>
                <a:latin typeface="Calibri"/>
                <a:ea typeface="Calibri"/>
                <a:cs typeface="Calibri"/>
                <a:sym typeface="Calibri"/>
              </a:rPr>
              <a:t>Took profits on long 2/$480-$500 bear put spread, Took profits on long 10/$410-$420 bull call spread</a:t>
            </a: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endParaRPr lang="en-US" sz="1600" b="1" i="1" dirty="0">
              <a:latin typeface="Calibri"/>
              <a:ea typeface="Calibri"/>
              <a:cs typeface="Calibri"/>
              <a:sym typeface="Calibri"/>
            </a:endParaRPr>
          </a:p>
        </p:txBody>
      </p:sp>
      <p:sp>
        <p:nvSpPr>
          <p:cNvPr id="5" name="Rectangle 2">
            <a:extLst>
              <a:ext uri="{FF2B5EF4-FFF2-40B4-BE49-F238E27FC236}">
                <a16:creationId xmlns:a16="http://schemas.microsoft.com/office/drawing/2014/main" id="{47404D81-3F97-7040-BD91-DEC331C9FEE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Left Arrow Callout 3">
            <a:extLst>
              <a:ext uri="{FF2B5EF4-FFF2-40B4-BE49-F238E27FC236}">
                <a16:creationId xmlns:a16="http://schemas.microsoft.com/office/drawing/2014/main" id="{6393A579-5B90-8547-958A-D00F17470B85}"/>
              </a:ext>
            </a:extLst>
          </p:cNvPr>
          <p:cNvSpPr/>
          <p:nvPr/>
        </p:nvSpPr>
        <p:spPr>
          <a:xfrm>
            <a:off x="9182100" y="4349567"/>
            <a:ext cx="2362200" cy="1359266"/>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The Bottom </a:t>
            </a:r>
            <a:br>
              <a:rPr lang="en-US" sz="2000" dirty="0"/>
            </a:br>
            <a:r>
              <a:rPr lang="en-US" sz="2000" dirty="0"/>
              <a:t>410</a:t>
            </a:r>
            <a:br>
              <a:rPr lang="en-US" sz="2000" dirty="0"/>
            </a:br>
            <a:r>
              <a:rPr lang="en-US" sz="2000" dirty="0"/>
              <a:t>Down</a:t>
            </a:r>
            <a:br>
              <a:rPr lang="en-US" sz="2000" dirty="0"/>
            </a:br>
            <a:r>
              <a:rPr lang="en-US" sz="2000" dirty="0"/>
              <a:t>-17%</a:t>
            </a:r>
          </a:p>
        </p:txBody>
      </p:sp>
      <p:pic>
        <p:nvPicPr>
          <p:cNvPr id="2" name="Picture 1">
            <a:extLst>
              <a:ext uri="{FF2B5EF4-FFF2-40B4-BE49-F238E27FC236}">
                <a16:creationId xmlns:a16="http://schemas.microsoft.com/office/drawing/2014/main" id="{0A1F4A80-E6CB-184A-99D2-C23AB651135C}"/>
              </a:ext>
            </a:extLst>
          </p:cNvPr>
          <p:cNvPicPr>
            <a:picLocks noChangeAspect="1"/>
          </p:cNvPicPr>
          <p:nvPr/>
        </p:nvPicPr>
        <p:blipFill>
          <a:blip r:embed="rId3"/>
          <a:stretch>
            <a:fillRect/>
          </a:stretch>
        </p:blipFill>
        <p:spPr>
          <a:xfrm>
            <a:off x="10384572" y="831230"/>
            <a:ext cx="1674141" cy="1674141"/>
          </a:xfrm>
          <a:prstGeom prst="rect">
            <a:avLst/>
          </a:prstGeom>
        </p:spPr>
      </p:pic>
      <p:cxnSp>
        <p:nvCxnSpPr>
          <p:cNvPr id="11" name="Straight Arrow Connector 10">
            <a:extLst>
              <a:ext uri="{FF2B5EF4-FFF2-40B4-BE49-F238E27FC236}">
                <a16:creationId xmlns:a16="http://schemas.microsoft.com/office/drawing/2014/main" id="{2F2CF00B-762A-3740-81DD-1EF6348656CB}"/>
              </a:ext>
            </a:extLst>
          </p:cNvPr>
          <p:cNvCxnSpPr>
            <a:cxnSpLocks/>
          </p:cNvCxnSpPr>
          <p:nvPr/>
        </p:nvCxnSpPr>
        <p:spPr>
          <a:xfrm flipV="1">
            <a:off x="7644251" y="2209800"/>
            <a:ext cx="2566549" cy="289560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55D9B87-0E6B-6043-A3DE-AAEF9A4A2C30}"/>
              </a:ext>
            </a:extLst>
          </p:cNvPr>
          <p:cNvCxnSpPr>
            <a:cxnSpLocks/>
          </p:cNvCxnSpPr>
          <p:nvPr/>
        </p:nvCxnSpPr>
        <p:spPr>
          <a:xfrm>
            <a:off x="1905000" y="5105400"/>
            <a:ext cx="7029795"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A5F93A4-03D2-6AAF-4A62-805DE2D7BFB4}"/>
              </a:ext>
            </a:extLst>
          </p:cNvPr>
          <p:cNvPicPr>
            <a:picLocks noChangeAspect="1"/>
          </p:cNvPicPr>
          <p:nvPr/>
        </p:nvPicPr>
        <p:blipFill>
          <a:blip r:embed="rId4"/>
          <a:stretch>
            <a:fillRect/>
          </a:stretch>
        </p:blipFill>
        <p:spPr>
          <a:xfrm>
            <a:off x="276053" y="1613006"/>
            <a:ext cx="6705600" cy="5077097"/>
          </a:xfrm>
          <a:prstGeom prst="rect">
            <a:avLst/>
          </a:prstGeom>
        </p:spPr>
      </p:pic>
      <p:cxnSp>
        <p:nvCxnSpPr>
          <p:cNvPr id="12" name="Straight Arrow Connector 11">
            <a:extLst>
              <a:ext uri="{FF2B5EF4-FFF2-40B4-BE49-F238E27FC236}">
                <a16:creationId xmlns:a16="http://schemas.microsoft.com/office/drawing/2014/main" id="{DC2E56D6-FBAE-9E47-970D-3EAD4053AAF3}"/>
              </a:ext>
            </a:extLst>
          </p:cNvPr>
          <p:cNvCxnSpPr>
            <a:cxnSpLocks/>
          </p:cNvCxnSpPr>
          <p:nvPr/>
        </p:nvCxnSpPr>
        <p:spPr>
          <a:xfrm>
            <a:off x="6644307" y="4151554"/>
            <a:ext cx="1066890" cy="953846"/>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647643"/>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057400" y="76200"/>
            <a:ext cx="8229600" cy="838200"/>
          </a:xfrm>
          <a:prstGeom prst="rect">
            <a:avLst/>
          </a:prstGeom>
          <a:noFill/>
          <a:ln>
            <a:noFill/>
          </a:ln>
        </p:spPr>
        <p:txBody>
          <a:bodyPr lIns="91425" tIns="45700" rIns="91425" bIns="45700" anchor="ctr" anchorCtr="0">
            <a:noAutofit/>
          </a:bodyPr>
          <a:lstStyle/>
          <a:p>
            <a:pPr>
              <a:buClr>
                <a:schemeClr val="dk1"/>
              </a:buClr>
              <a:buSzPct val="25000"/>
            </a:pP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ProShares Ultra Short S&amp;P 500 (SDS)-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 great hedge for long stocks and bonds</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long 2X position has a hedge against longs and bond shorts</a:t>
            </a:r>
            <a:endParaRPr lang="en-US" sz="1800" dirty="0">
              <a:solidFill>
                <a:schemeClr val="dk1"/>
              </a:solidFill>
              <a:latin typeface="Calibri"/>
              <a:ea typeface="Calibri"/>
              <a:cs typeface="Calibri"/>
              <a:sym typeface="Calibri"/>
            </a:endParaRPr>
          </a:p>
        </p:txBody>
      </p:sp>
      <p:pic>
        <p:nvPicPr>
          <p:cNvPr id="2" name="Picture 2" descr="Chart, histogram&#10;&#10;Description automatically generated">
            <a:extLst>
              <a:ext uri="{FF2B5EF4-FFF2-40B4-BE49-F238E27FC236}">
                <a16:creationId xmlns:a16="http://schemas.microsoft.com/office/drawing/2014/main" id="{3E160EFD-F2FA-1640-CC46-620C03C881BB}"/>
              </a:ext>
            </a:extLst>
          </p:cNvPr>
          <p:cNvPicPr>
            <a:picLocks noChangeAspect="1"/>
          </p:cNvPicPr>
          <p:nvPr/>
        </p:nvPicPr>
        <p:blipFill>
          <a:blip r:embed="rId3"/>
          <a:stretch>
            <a:fillRect/>
          </a:stretch>
        </p:blipFill>
        <p:spPr>
          <a:xfrm>
            <a:off x="3008184" y="1622767"/>
            <a:ext cx="5983416" cy="4710845"/>
          </a:xfrm>
          <a:prstGeom prst="rect">
            <a:avLst/>
          </a:prstGeom>
        </p:spPr>
      </p:pic>
    </p:spTree>
    <p:extLst>
      <p:ext uri="{BB962C8B-B14F-4D97-AF65-F5344CB8AC3E}">
        <p14:creationId xmlns:p14="http://schemas.microsoft.com/office/powerpoint/2010/main" val="3739096315"/>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(VIX) – Dying a Slow Death</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classic summer market</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3" descr="Chart&#10;&#10;Description automatically generated">
            <a:extLst>
              <a:ext uri="{FF2B5EF4-FFF2-40B4-BE49-F238E27FC236}">
                <a16:creationId xmlns:a16="http://schemas.microsoft.com/office/drawing/2014/main" id="{E92933CC-8FDA-A8C9-6106-D40EE0DC0CCD}"/>
              </a:ext>
            </a:extLst>
          </p:cNvPr>
          <p:cNvPicPr>
            <a:picLocks noChangeAspect="1"/>
          </p:cNvPicPr>
          <p:nvPr/>
        </p:nvPicPr>
        <p:blipFill>
          <a:blip r:embed="rId3"/>
          <a:stretch>
            <a:fillRect/>
          </a:stretch>
        </p:blipFill>
        <p:spPr>
          <a:xfrm>
            <a:off x="2225590" y="1070790"/>
            <a:ext cx="7644712" cy="5704961"/>
          </a:xfrm>
          <a:prstGeom prst="rect">
            <a:avLst/>
          </a:prstGeom>
        </p:spPr>
      </p:pic>
    </p:spTree>
    <p:extLst>
      <p:ext uri="{BB962C8B-B14F-4D97-AF65-F5344CB8AC3E}">
        <p14:creationId xmlns:p14="http://schemas.microsoft.com/office/powerpoint/2010/main" val="1042920207"/>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1981200" y="228600"/>
            <a:ext cx="8229600" cy="13716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(VXX)-</a:t>
            </a: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2" descr="Chart, histogram&#10;&#10;Description automatically generated">
            <a:extLst>
              <a:ext uri="{FF2B5EF4-FFF2-40B4-BE49-F238E27FC236}">
                <a16:creationId xmlns:a16="http://schemas.microsoft.com/office/drawing/2014/main" id="{53862628-EE96-8BB3-EEEE-37F6316549A2}"/>
              </a:ext>
            </a:extLst>
          </p:cNvPr>
          <p:cNvPicPr>
            <a:picLocks noChangeAspect="1"/>
          </p:cNvPicPr>
          <p:nvPr/>
        </p:nvPicPr>
        <p:blipFill>
          <a:blip r:embed="rId3"/>
          <a:stretch>
            <a:fillRect/>
          </a:stretch>
        </p:blipFill>
        <p:spPr>
          <a:xfrm>
            <a:off x="2335428" y="1216612"/>
            <a:ext cx="7081793" cy="5365263"/>
          </a:xfrm>
          <a:prstGeom prst="rect">
            <a:avLst/>
          </a:prstGeom>
        </p:spPr>
      </p:pic>
    </p:spTree>
    <p:extLst>
      <p:ext uri="{BB962C8B-B14F-4D97-AF65-F5344CB8AC3E}">
        <p14:creationId xmlns:p14="http://schemas.microsoft.com/office/powerpoint/2010/main" val="2021708750"/>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057400" y="76200"/>
            <a:ext cx="8229600" cy="838200"/>
          </a:xfrm>
          <a:prstGeom prst="rect">
            <a:avLst/>
          </a:prstGeom>
          <a:noFill/>
          <a:ln>
            <a:noFill/>
          </a:ln>
        </p:spPr>
        <p:txBody>
          <a:bodyPr lIns="91425" tIns="45700" rIns="91425" bIns="45700" anchor="ctr" anchorCtr="0">
            <a:noAutofit/>
          </a:bodyPr>
          <a:lstStyle/>
          <a:p>
            <a:pPr>
              <a:buClr>
                <a:schemeClr val="dk1"/>
              </a:buClr>
              <a:buSzPct val="25000"/>
            </a:pP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Dow Average ($INDU)-</a:t>
            </a:r>
            <a:endParaRPr lang="en-US" sz="1800" dirty="0">
              <a:solidFill>
                <a:schemeClr val="dk1"/>
              </a:solidFill>
              <a:latin typeface="Calibri"/>
              <a:ea typeface="Calibri"/>
              <a:cs typeface="Calibri"/>
              <a:sym typeface="Calibri"/>
            </a:endParaRPr>
          </a:p>
        </p:txBody>
      </p:sp>
      <p:pic>
        <p:nvPicPr>
          <p:cNvPr id="2" name="Picture 2" descr="Chart, histogram&#10;&#10;Description automatically generated">
            <a:extLst>
              <a:ext uri="{FF2B5EF4-FFF2-40B4-BE49-F238E27FC236}">
                <a16:creationId xmlns:a16="http://schemas.microsoft.com/office/drawing/2014/main" id="{94E800FF-295C-2DA9-1965-0BBADEEF0F2E}"/>
              </a:ext>
            </a:extLst>
          </p:cNvPr>
          <p:cNvPicPr>
            <a:picLocks noChangeAspect="1"/>
          </p:cNvPicPr>
          <p:nvPr/>
        </p:nvPicPr>
        <p:blipFill>
          <a:blip r:embed="rId3"/>
          <a:stretch>
            <a:fillRect/>
          </a:stretch>
        </p:blipFill>
        <p:spPr>
          <a:xfrm>
            <a:off x="2321698" y="1237206"/>
            <a:ext cx="7095524" cy="5372129"/>
          </a:xfrm>
          <a:prstGeom prst="rect">
            <a:avLst/>
          </a:prstGeom>
        </p:spPr>
      </p:pic>
    </p:spTree>
    <p:extLst>
      <p:ext uri="{BB962C8B-B14F-4D97-AF65-F5344CB8AC3E}">
        <p14:creationId xmlns:p14="http://schemas.microsoft.com/office/powerpoint/2010/main" val="3680212574"/>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133600" y="457200"/>
            <a:ext cx="81534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tx1"/>
                </a:solidFill>
                <a:latin typeface="Calibri"/>
                <a:ea typeface="Calibri"/>
                <a:cs typeface="Calibri"/>
                <a:sym typeface="Calibri"/>
              </a:rPr>
              <a:t>Russell 2000 (IWM)- </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10/$137-$142 vertical bull call spread</a:t>
            </a:r>
            <a:br>
              <a:rPr lang="en-US" sz="24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10/$153-$156 vertical bear put spread</a:t>
            </a:r>
            <a:br>
              <a:rPr lang="en-US" sz="2400" dirty="0">
                <a:solidFill>
                  <a:schemeClr val="tx1"/>
                </a:solidFill>
                <a:latin typeface="Calibri"/>
                <a:ea typeface="Calibri"/>
                <a:cs typeface="Calibri"/>
                <a:sym typeface="Calibri"/>
              </a:rPr>
            </a:br>
            <a:endParaRPr lang="en-US" sz="1800" dirty="0">
              <a:solidFill>
                <a:srgbClr val="00B050"/>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6B4A8D11-94B5-8F90-BB6A-41F81471D342}"/>
              </a:ext>
            </a:extLst>
          </p:cNvPr>
          <p:cNvPicPr>
            <a:picLocks noChangeAspect="1"/>
          </p:cNvPicPr>
          <p:nvPr/>
        </p:nvPicPr>
        <p:blipFill>
          <a:blip r:embed="rId3"/>
          <a:stretch>
            <a:fillRect/>
          </a:stretch>
        </p:blipFill>
        <p:spPr>
          <a:xfrm>
            <a:off x="2939535" y="1646990"/>
            <a:ext cx="6656172" cy="4840886"/>
          </a:xfrm>
          <a:prstGeom prst="rect">
            <a:avLst/>
          </a:prstGeom>
        </p:spPr>
      </p:pic>
    </p:spTree>
    <p:extLst>
      <p:ext uri="{BB962C8B-B14F-4D97-AF65-F5344CB8AC3E}">
        <p14:creationId xmlns:p14="http://schemas.microsoft.com/office/powerpoint/2010/main" val="397700783"/>
      </p:ext>
    </p:extLst>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 name="Title 1">
            <a:extLst>
              <a:ext uri="{FF2B5EF4-FFF2-40B4-BE49-F238E27FC236}">
                <a16:creationId xmlns:a16="http://schemas.microsoft.com/office/drawing/2014/main" id="{15F87786-1EFC-8A40-A1AF-18AABA9EEE76}"/>
              </a:ext>
            </a:extLst>
          </p:cNvPr>
          <p:cNvSpPr>
            <a:spLocks noGrp="1"/>
          </p:cNvSpPr>
          <p:nvPr>
            <p:ph type="title"/>
          </p:nvPr>
        </p:nvSpPr>
        <p:spPr>
          <a:xfrm>
            <a:off x="609600" y="274637"/>
            <a:ext cx="10972800" cy="1143000"/>
          </a:xfrm>
        </p:spPr>
        <p:txBody>
          <a:bodyPr/>
          <a:lstStyle/>
          <a:p>
            <a:r>
              <a:rPr lang="en-US" sz="2400" dirty="0"/>
              <a:t>NASDAQ (QQQ) –</a:t>
            </a:r>
            <a:br>
              <a:rPr lang="en-US" sz="2400" dirty="0"/>
            </a:br>
            <a:r>
              <a:rPr lang="en-US" sz="1800" dirty="0">
                <a:solidFill>
                  <a:srgbClr val="00A64B"/>
                </a:solidFill>
              </a:rPr>
              <a:t> long (QQQ) 4/$330-$335 put spread </a:t>
            </a:r>
            <a:br>
              <a:rPr lang="en-US" sz="1800" dirty="0">
                <a:solidFill>
                  <a:srgbClr val="00A64B"/>
                </a:solidFill>
              </a:rPr>
            </a:br>
            <a:r>
              <a:rPr lang="en-US" sz="1800" dirty="0">
                <a:solidFill>
                  <a:srgbClr val="00A64B"/>
                </a:solidFill>
              </a:rPr>
              <a:t>took profits on long (QQQ) 3/$340-$345 put spread </a:t>
            </a:r>
            <a:br>
              <a:rPr lang="en-US" sz="1800" dirty="0"/>
            </a:br>
            <a:r>
              <a:rPr lang="en-US" sz="1800" dirty="0">
                <a:solidFill>
                  <a:srgbClr val="00A64B"/>
                </a:solidFill>
              </a:rPr>
              <a:t>covered long (QQQ) $325-$330 put spread </a:t>
            </a:r>
          </a:p>
        </p:txBody>
      </p:sp>
      <p:pic>
        <p:nvPicPr>
          <p:cNvPr id="3" name="Picture 3" descr="Chart&#10;&#10;Description automatically generated">
            <a:extLst>
              <a:ext uri="{FF2B5EF4-FFF2-40B4-BE49-F238E27FC236}">
                <a16:creationId xmlns:a16="http://schemas.microsoft.com/office/drawing/2014/main" id="{DA3A59E5-0BAC-7600-C86F-76C6E4F6AB10}"/>
              </a:ext>
            </a:extLst>
          </p:cNvPr>
          <p:cNvPicPr>
            <a:picLocks noChangeAspect="1"/>
          </p:cNvPicPr>
          <p:nvPr/>
        </p:nvPicPr>
        <p:blipFill>
          <a:blip r:embed="rId3"/>
          <a:stretch>
            <a:fillRect/>
          </a:stretch>
        </p:blipFill>
        <p:spPr>
          <a:xfrm>
            <a:off x="2733589" y="1593237"/>
            <a:ext cx="6628713" cy="4989580"/>
          </a:xfrm>
          <a:prstGeom prst="rect">
            <a:avLst/>
          </a:prstGeom>
        </p:spPr>
      </p:pic>
    </p:spTree>
    <p:extLst>
      <p:ext uri="{BB962C8B-B14F-4D97-AF65-F5344CB8AC3E}">
        <p14:creationId xmlns:p14="http://schemas.microsoft.com/office/powerpoint/2010/main" val="741277552"/>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next to a police car&#10;&#10;Description automatically generated with medium confidence">
            <a:extLst>
              <a:ext uri="{FF2B5EF4-FFF2-40B4-BE49-F238E27FC236}">
                <a16:creationId xmlns:a16="http://schemas.microsoft.com/office/drawing/2014/main" id="{F014053E-31B4-4A91-89BB-4CB3E0C2E6C5}"/>
              </a:ext>
            </a:extLst>
          </p:cNvPr>
          <p:cNvPicPr>
            <a:picLocks noChangeAspect="1"/>
          </p:cNvPicPr>
          <p:nvPr/>
        </p:nvPicPr>
        <p:blipFill>
          <a:blip r:embed="rId2"/>
          <a:stretch>
            <a:fillRect/>
          </a:stretch>
        </p:blipFill>
        <p:spPr>
          <a:xfrm>
            <a:off x="2825328" y="0"/>
            <a:ext cx="6541343" cy="6858000"/>
          </a:xfrm>
          <a:prstGeom prst="rect">
            <a:avLst/>
          </a:prstGeom>
        </p:spPr>
      </p:pic>
    </p:spTree>
    <p:extLst>
      <p:ext uri="{BB962C8B-B14F-4D97-AF65-F5344CB8AC3E}">
        <p14:creationId xmlns:p14="http://schemas.microsoft.com/office/powerpoint/2010/main" val="3161485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301E2-E500-C647-8217-9D717520400A}"/>
              </a:ext>
            </a:extLst>
          </p:cNvPr>
          <p:cNvSpPr>
            <a:spLocks noGrp="1"/>
          </p:cNvSpPr>
          <p:nvPr>
            <p:ph type="title"/>
          </p:nvPr>
        </p:nvSpPr>
        <p:spPr/>
        <p:txBody>
          <a:bodyPr/>
          <a:lstStyle/>
          <a:p>
            <a:r>
              <a:rPr lang="en-US" sz="2800" b="1" dirty="0"/>
              <a:t>The Barbell Portfolio</a:t>
            </a:r>
          </a:p>
        </p:txBody>
      </p:sp>
      <p:sp>
        <p:nvSpPr>
          <p:cNvPr id="3" name="Text Placeholder 2">
            <a:extLst>
              <a:ext uri="{FF2B5EF4-FFF2-40B4-BE49-F238E27FC236}">
                <a16:creationId xmlns:a16="http://schemas.microsoft.com/office/drawing/2014/main" id="{4A397F95-6A2A-2C49-81F9-08842108DEB5}"/>
              </a:ext>
            </a:extLst>
          </p:cNvPr>
          <p:cNvSpPr>
            <a:spLocks noGrp="1"/>
          </p:cNvSpPr>
          <p:nvPr>
            <p:ph type="body" idx="1"/>
          </p:nvPr>
        </p:nvSpPr>
        <p:spPr/>
        <p:txBody>
          <a:bodyPr/>
          <a:lstStyle/>
          <a:p>
            <a:pPr marL="203200" indent="0">
              <a:buNone/>
            </a:pPr>
            <a:r>
              <a:rPr lang="en-US" sz="2800" b="1" dirty="0"/>
              <a:t>*50% Big Tech</a:t>
            </a:r>
            <a:r>
              <a:rPr lang="en-US" b="1" i="1" dirty="0"/>
              <a:t> </a:t>
            </a:r>
            <a:r>
              <a:rPr lang="en-US" sz="2000" b="1" i="1" dirty="0"/>
              <a:t>- 2% of US Employment but 27% of Market Cap and 38% of Profits</a:t>
            </a:r>
            <a:br>
              <a:rPr lang="en-US" sz="2800" b="1" dirty="0"/>
            </a:br>
            <a:br>
              <a:rPr lang="en-US" sz="2800" b="1" dirty="0"/>
            </a:br>
            <a:r>
              <a:rPr lang="en-US" sz="2800" b="1" dirty="0"/>
              <a:t>50% Domestic Recovery, including:</a:t>
            </a:r>
            <a:br>
              <a:rPr lang="en-US" sz="2400" dirty="0"/>
            </a:br>
            <a:br>
              <a:rPr lang="en-US" sz="2400" dirty="0"/>
            </a:br>
            <a:r>
              <a:rPr lang="en-US" sz="2400" dirty="0"/>
              <a:t>Railroads</a:t>
            </a:r>
            <a:br>
              <a:rPr lang="en-US" sz="2400" dirty="0"/>
            </a:br>
            <a:r>
              <a:rPr lang="en-US" sz="2400" dirty="0"/>
              <a:t>Couriers</a:t>
            </a:r>
            <a:br>
              <a:rPr lang="en-US" sz="2400" dirty="0"/>
            </a:br>
            <a:r>
              <a:rPr lang="en-US" sz="2400" dirty="0"/>
              <a:t>Banks</a:t>
            </a:r>
            <a:br>
              <a:rPr lang="en-US" sz="2400" dirty="0"/>
            </a:br>
            <a:r>
              <a:rPr lang="en-US" sz="2400" dirty="0"/>
              <a:t>Construction</a:t>
            </a:r>
            <a:br>
              <a:rPr lang="en-US" sz="2400" dirty="0"/>
            </a:br>
            <a:r>
              <a:rPr lang="en-US" sz="2400" dirty="0"/>
              <a:t>Credit Cards</a:t>
            </a:r>
            <a:br>
              <a:rPr lang="en-US" sz="2400" dirty="0"/>
            </a:br>
            <a:r>
              <a:rPr lang="en-US" sz="2400" dirty="0"/>
              <a:t>Event organizers</a:t>
            </a:r>
            <a:br>
              <a:rPr lang="en-US" sz="2400" dirty="0"/>
            </a:br>
            <a:r>
              <a:rPr lang="en-US" sz="2400" dirty="0"/>
              <a:t>Ticket sales</a:t>
            </a:r>
            <a:br>
              <a:rPr lang="en-US" sz="2400" dirty="0"/>
            </a:br>
            <a:r>
              <a:rPr lang="en-US" sz="2400" dirty="0"/>
              <a:t>Retailers</a:t>
            </a:r>
          </a:p>
        </p:txBody>
      </p:sp>
      <p:pic>
        <p:nvPicPr>
          <p:cNvPr id="4" name="Picture 3">
            <a:extLst>
              <a:ext uri="{FF2B5EF4-FFF2-40B4-BE49-F238E27FC236}">
                <a16:creationId xmlns:a16="http://schemas.microsoft.com/office/drawing/2014/main" id="{B1AE1447-DE61-044F-A510-5A94A4298A23}"/>
              </a:ext>
            </a:extLst>
          </p:cNvPr>
          <p:cNvPicPr>
            <a:picLocks noChangeAspect="1"/>
          </p:cNvPicPr>
          <p:nvPr/>
        </p:nvPicPr>
        <p:blipFill>
          <a:blip r:embed="rId2"/>
          <a:stretch>
            <a:fillRect/>
          </a:stretch>
        </p:blipFill>
        <p:spPr>
          <a:xfrm>
            <a:off x="7315200" y="3295481"/>
            <a:ext cx="4419600" cy="3115204"/>
          </a:xfrm>
          <a:prstGeom prst="rect">
            <a:avLst/>
          </a:prstGeom>
        </p:spPr>
      </p:pic>
    </p:spTree>
    <p:extLst>
      <p:ext uri="{BB962C8B-B14F-4D97-AF65-F5344CB8AC3E}">
        <p14:creationId xmlns:p14="http://schemas.microsoft.com/office/powerpoint/2010/main" val="4154688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066800" y="152400"/>
            <a:ext cx="10591800" cy="17526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Microsoft (MSFT)-</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2/$340-$350 bear put spread</a:t>
            </a:r>
            <a:br>
              <a:rPr lang="en-US" sz="1800" dirty="0">
                <a:solidFill>
                  <a:srgbClr val="FF0000"/>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12/$220-$230 call spread</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stop loss on long 12/$170-$180 call spread </a:t>
            </a:r>
            <a:br>
              <a:rPr lang="en-US" sz="1800" dirty="0">
                <a:solidFill>
                  <a:srgbClr val="00A64B"/>
                </a:solidFill>
                <a:latin typeface="Calibri"/>
                <a:ea typeface="Calibri"/>
                <a:cs typeface="Calibri"/>
                <a:sym typeface="Calibri"/>
              </a:rPr>
            </a:br>
            <a:br>
              <a:rPr lang="en-US" sz="20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6A050AD6-9861-1ADD-53DE-CB03D9DD474B}"/>
              </a:ext>
            </a:extLst>
          </p:cNvPr>
          <p:cNvPicPr>
            <a:picLocks noChangeAspect="1"/>
          </p:cNvPicPr>
          <p:nvPr/>
        </p:nvPicPr>
        <p:blipFill>
          <a:blip r:embed="rId3"/>
          <a:stretch>
            <a:fillRect/>
          </a:stretch>
        </p:blipFill>
        <p:spPr>
          <a:xfrm>
            <a:off x="3255319" y="1999207"/>
            <a:ext cx="5914767" cy="4472831"/>
          </a:xfrm>
          <a:prstGeom prst="rect">
            <a:avLst/>
          </a:prstGeom>
        </p:spPr>
      </p:pic>
    </p:spTree>
    <p:extLst>
      <p:ext uri="{BB962C8B-B14F-4D97-AF65-F5344CB8AC3E}">
        <p14:creationId xmlns:p14="http://schemas.microsoft.com/office/powerpoint/2010/main" val="2812459821"/>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2209800" y="381000"/>
            <a:ext cx="8229600" cy="990600"/>
          </a:xfrm>
          <a:prstGeom prst="rect">
            <a:avLst/>
          </a:prstGeom>
          <a:noFill/>
          <a:ln>
            <a:noFill/>
          </a:ln>
        </p:spPr>
        <p:txBody>
          <a:bodyPr lIns="91425" tIns="45700" rIns="91425" bIns="45700" anchor="ctr" anchorCtr="0">
            <a:noAutofit/>
          </a:bodyPr>
          <a:lstStyle/>
          <a:p>
            <a:pPr>
              <a:buClr>
                <a:schemeClr val="dk1"/>
              </a:buClr>
              <a:buSzPct val="25000"/>
            </a:pPr>
            <a:br>
              <a:rPr lang="en-US" sz="32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r>
              <a:rPr lang="en-US" sz="3200" dirty="0">
                <a:solidFill>
                  <a:schemeClr val="dk1"/>
                </a:solidFill>
                <a:latin typeface="Calibri"/>
                <a:ea typeface="Calibri"/>
                <a:cs typeface="Calibri"/>
                <a:sym typeface="Calibri"/>
              </a:rPr>
              <a:t>Trade Alert Performance</a:t>
            </a: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New All Time Highs!</a:t>
            </a:r>
            <a:br>
              <a:rPr lang="en-US" sz="24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400" b="1" i="1" dirty="0">
              <a:solidFill>
                <a:schemeClr val="dk1"/>
              </a:solidFill>
              <a:latin typeface="Calibri"/>
              <a:ea typeface="Calibri"/>
              <a:cs typeface="Calibri"/>
              <a:sym typeface="Calibri"/>
            </a:endParaRPr>
          </a:p>
        </p:txBody>
      </p:sp>
      <p:sp>
        <p:nvSpPr>
          <p:cNvPr id="68" name="Shape 68"/>
          <p:cNvSpPr txBox="1">
            <a:spLocks noGrp="1"/>
          </p:cNvSpPr>
          <p:nvPr>
            <p:ph type="body" idx="1"/>
          </p:nvPr>
        </p:nvSpPr>
        <p:spPr>
          <a:xfrm>
            <a:off x="1371600" y="1676400"/>
            <a:ext cx="8305800" cy="4800599"/>
          </a:xfrm>
          <a:prstGeom prst="rect">
            <a:avLst/>
          </a:prstGeom>
          <a:noFill/>
          <a:ln>
            <a:noFill/>
          </a:ln>
        </p:spPr>
        <p:txBody>
          <a:bodyPr lIns="91425" tIns="45700" rIns="91425" bIns="45700" anchor="t" anchorCtr="0">
            <a:noAutofit/>
          </a:bodyPr>
          <a:lstStyle/>
          <a:p>
            <a:pPr marL="0" indent="0">
              <a:spcBef>
                <a:spcPts val="0"/>
              </a:spcBef>
              <a:buSzPct val="25000"/>
              <a:buNone/>
            </a:pPr>
            <a:br>
              <a:rPr lang="en-US" sz="2200"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*January  </a:t>
            </a:r>
            <a:r>
              <a:rPr lang="en-US" sz="2200" dirty="0">
                <a:solidFill>
                  <a:srgbClr val="008000"/>
                </a:solidFill>
                <a:latin typeface="Calibri"/>
                <a:ea typeface="Calibri"/>
                <a:cs typeface="Calibri"/>
                <a:sym typeface="Calibri"/>
              </a:rPr>
              <a:t> 14.59% </a:t>
            </a:r>
            <a:r>
              <a:rPr lang="en-US" sz="2200" dirty="0">
                <a:solidFill>
                  <a:schemeClr val="tx1"/>
                </a:solidFill>
                <a:latin typeface="Calibri"/>
                <a:ea typeface="Calibri"/>
                <a:cs typeface="Calibri"/>
                <a:sym typeface="Calibri"/>
              </a:rPr>
              <a:t>Final          *July  </a:t>
            </a:r>
            <a:r>
              <a:rPr lang="en-US" sz="2200" dirty="0">
                <a:solidFill>
                  <a:srgbClr val="008000"/>
                </a:solidFill>
                <a:latin typeface="Calibri"/>
                <a:ea typeface="Calibri"/>
                <a:cs typeface="Calibri"/>
                <a:sym typeface="Calibri"/>
              </a:rPr>
              <a:t>+0.61% </a:t>
            </a:r>
            <a:r>
              <a:rPr lang="en-US" sz="2200" dirty="0">
                <a:solidFill>
                  <a:schemeClr val="tx1"/>
                </a:solidFill>
                <a:latin typeface="Calibri"/>
                <a:ea typeface="Calibri"/>
                <a:cs typeface="Calibri"/>
                <a:sym typeface="Calibri"/>
              </a:rPr>
              <a:t>Final</a:t>
            </a:r>
            <a:br>
              <a:rPr lang="en-US" sz="2200" b="1" dirty="0">
                <a:solidFill>
                  <a:schemeClr val="tx1"/>
                </a:solidFill>
                <a:latin typeface="Calibri"/>
                <a:ea typeface="Calibri"/>
                <a:cs typeface="Calibri"/>
                <a:sym typeface="Calibri"/>
              </a:rPr>
            </a:br>
            <a:r>
              <a:rPr lang="en-US" sz="2000" dirty="0">
                <a:solidFill>
                  <a:schemeClr val="dk1"/>
                </a:solidFill>
                <a:latin typeface="Calibri"/>
                <a:ea typeface="Calibri"/>
                <a:cs typeface="Calibri"/>
                <a:sym typeface="Calibri"/>
              </a:rPr>
              <a:t>*February   </a:t>
            </a:r>
            <a:r>
              <a:rPr lang="en-US" sz="2200" dirty="0">
                <a:solidFill>
                  <a:srgbClr val="00A64B"/>
                </a:solidFill>
                <a:latin typeface="Calibri"/>
                <a:ea typeface="Calibri"/>
                <a:cs typeface="Calibri"/>
                <a:sym typeface="Calibri"/>
              </a:rPr>
              <a:t>+8.78% </a:t>
            </a:r>
            <a:r>
              <a:rPr lang="en-US" sz="2000" dirty="0">
                <a:solidFill>
                  <a:schemeClr val="dk1"/>
                </a:solidFill>
                <a:latin typeface="Calibri"/>
                <a:ea typeface="Calibri"/>
                <a:cs typeface="Calibri"/>
                <a:sym typeface="Calibri"/>
              </a:rPr>
              <a:t>MTD      </a:t>
            </a:r>
            <a:r>
              <a:rPr lang="en-US" sz="2000" dirty="0">
                <a:solidFill>
                  <a:schemeClr val="tx1"/>
                </a:solidFill>
                <a:latin typeface="Calibri"/>
                <a:ea typeface="Calibri"/>
                <a:cs typeface="Calibri"/>
                <a:sym typeface="Calibri"/>
              </a:rPr>
              <a:t> </a:t>
            </a:r>
            <a:r>
              <a:rPr lang="en-US" sz="2000" b="1" dirty="0">
                <a:solidFill>
                  <a:schemeClr val="tx1"/>
                </a:solidFill>
                <a:latin typeface="Calibri"/>
                <a:ea typeface="Calibri"/>
                <a:cs typeface="Calibri"/>
                <a:sym typeface="Calibri"/>
              </a:rPr>
              <a:t> </a:t>
            </a:r>
            <a:r>
              <a:rPr lang="en-US" sz="2000" dirty="0">
                <a:solidFill>
                  <a:schemeClr val="tx1"/>
                </a:solidFill>
                <a:latin typeface="Calibri"/>
                <a:ea typeface="Calibri"/>
                <a:cs typeface="Calibri"/>
                <a:sym typeface="Calibri"/>
              </a:rPr>
              <a:t> </a:t>
            </a:r>
            <a:r>
              <a:rPr lang="en-US" sz="2200" dirty="0">
                <a:latin typeface="Calibri"/>
                <a:ea typeface="Calibri"/>
                <a:cs typeface="Calibri"/>
                <a:sym typeface="Calibri"/>
              </a:rPr>
              <a:t>*August </a:t>
            </a:r>
            <a:r>
              <a:rPr lang="en-US" sz="2200" dirty="0">
                <a:solidFill>
                  <a:srgbClr val="00A64B"/>
                </a:solidFill>
                <a:latin typeface="Calibri"/>
                <a:ea typeface="Calibri"/>
                <a:cs typeface="Calibri"/>
                <a:sym typeface="Calibri"/>
              </a:rPr>
              <a:t>+9.36%</a:t>
            </a:r>
            <a:r>
              <a:rPr lang="en-US" sz="2200" dirty="0">
                <a:solidFill>
                  <a:srgbClr val="FF0000"/>
                </a:solidFill>
                <a:latin typeface="Calibri"/>
                <a:ea typeface="Calibri"/>
                <a:cs typeface="Calibri"/>
                <a:sym typeface="Calibri"/>
              </a:rPr>
              <a:t> </a:t>
            </a:r>
            <a:r>
              <a:rPr lang="en-US" sz="2200" dirty="0">
                <a:solidFill>
                  <a:schemeClr val="tx1"/>
                </a:solidFill>
                <a:latin typeface="Calibri"/>
                <a:ea typeface="Calibri"/>
                <a:cs typeface="Calibri"/>
                <a:sym typeface="Calibri"/>
              </a:rPr>
              <a:t>Final</a:t>
            </a:r>
            <a:br>
              <a:rPr lang="en-US" sz="2000" dirty="0">
                <a:latin typeface="Calibri"/>
                <a:ea typeface="Calibri"/>
                <a:cs typeface="Calibri"/>
                <a:sym typeface="Calibri"/>
              </a:rPr>
            </a:br>
            <a:r>
              <a:rPr lang="en-US" sz="2200" dirty="0">
                <a:latin typeface="Calibri"/>
                <a:ea typeface="Calibri"/>
                <a:cs typeface="Calibri"/>
                <a:sym typeface="Calibri"/>
              </a:rPr>
              <a:t>*March     </a:t>
            </a:r>
            <a:r>
              <a:rPr lang="en-US" sz="2200" dirty="0">
                <a:solidFill>
                  <a:srgbClr val="00A64B"/>
                </a:solidFill>
                <a:latin typeface="Calibri"/>
                <a:ea typeface="Calibri"/>
                <a:cs typeface="Calibri"/>
                <a:sym typeface="Calibri"/>
              </a:rPr>
              <a:t>+3.43% </a:t>
            </a:r>
            <a:r>
              <a:rPr lang="en-US" sz="2200" dirty="0">
                <a:solidFill>
                  <a:schemeClr val="tx1"/>
                </a:solidFill>
                <a:latin typeface="Calibri"/>
                <a:ea typeface="Calibri"/>
                <a:cs typeface="Calibri"/>
                <a:sym typeface="Calibri"/>
              </a:rPr>
              <a:t>Final      </a:t>
            </a:r>
            <a:r>
              <a:rPr lang="en-US" sz="2200" b="1" dirty="0">
                <a:solidFill>
                  <a:schemeClr val="tx1"/>
                </a:solidFill>
                <a:latin typeface="Calibri"/>
                <a:ea typeface="Calibri"/>
                <a:cs typeface="Calibri"/>
                <a:sym typeface="Calibri"/>
              </a:rPr>
              <a:t>  </a:t>
            </a:r>
            <a:r>
              <a:rPr lang="en-US" sz="2200" dirty="0">
                <a:solidFill>
                  <a:schemeClr val="tx1"/>
                </a:solidFill>
                <a:latin typeface="Calibri"/>
                <a:ea typeface="Calibri"/>
                <a:cs typeface="Calibri"/>
                <a:sym typeface="Calibri"/>
              </a:rPr>
              <a:t>*September </a:t>
            </a:r>
            <a:r>
              <a:rPr lang="en-US" sz="2200" dirty="0">
                <a:solidFill>
                  <a:srgbClr val="008000"/>
                </a:solidFill>
                <a:latin typeface="Calibri"/>
                <a:ea typeface="Calibri"/>
                <a:cs typeface="Calibri"/>
                <a:sym typeface="Calibri"/>
              </a:rPr>
              <a:t>1.03% </a:t>
            </a:r>
            <a:r>
              <a:rPr lang="en-US" sz="2200" dirty="0">
                <a:solidFill>
                  <a:schemeClr val="tx1"/>
                </a:solidFill>
                <a:latin typeface="Calibri"/>
                <a:ea typeface="Calibri"/>
                <a:cs typeface="Calibri"/>
                <a:sym typeface="Calibri"/>
              </a:rPr>
              <a:t>Final</a:t>
            </a:r>
            <a:br>
              <a:rPr lang="en-US" sz="2200" dirty="0">
                <a:solidFill>
                  <a:srgbClr val="FF0000"/>
                </a:solidFill>
                <a:latin typeface="Calibri"/>
                <a:ea typeface="Calibri"/>
                <a:cs typeface="Calibri"/>
                <a:sym typeface="Calibri"/>
              </a:rPr>
            </a:br>
            <a:r>
              <a:rPr lang="en-US" sz="2200" dirty="0">
                <a:latin typeface="Calibri"/>
                <a:ea typeface="Calibri"/>
                <a:cs typeface="Calibri"/>
                <a:sym typeface="Calibri"/>
              </a:rPr>
              <a:t>*April       </a:t>
            </a:r>
            <a:r>
              <a:rPr lang="en-US" sz="2200">
                <a:solidFill>
                  <a:srgbClr val="00A64B"/>
                </a:solidFill>
                <a:latin typeface="Calibri"/>
                <a:ea typeface="Calibri"/>
                <a:cs typeface="Calibri"/>
                <a:sym typeface="Calibri"/>
              </a:rPr>
              <a:t>+0.38% </a:t>
            </a:r>
            <a:r>
              <a:rPr lang="en-US" sz="2200" dirty="0">
                <a:solidFill>
                  <a:schemeClr val="tx1"/>
                </a:solidFill>
                <a:latin typeface="Calibri"/>
                <a:ea typeface="Calibri"/>
                <a:cs typeface="Calibri"/>
                <a:sym typeface="Calibri"/>
              </a:rPr>
              <a:t>Final         *October </a:t>
            </a:r>
            <a:r>
              <a:rPr lang="en-US" sz="2200" dirty="0">
                <a:solidFill>
                  <a:srgbClr val="00A64B"/>
                </a:solidFill>
                <a:latin typeface="Calibri"/>
                <a:ea typeface="Calibri"/>
                <a:cs typeface="Calibri"/>
                <a:sym typeface="Calibri"/>
              </a:rPr>
              <a:t>+8.91% </a:t>
            </a:r>
            <a:r>
              <a:rPr lang="en-US" sz="2200" dirty="0">
                <a:solidFill>
                  <a:schemeClr val="tx1"/>
                </a:solidFill>
                <a:latin typeface="Calibri"/>
                <a:ea typeface="Calibri"/>
                <a:cs typeface="Calibri"/>
                <a:sym typeface="Calibri"/>
              </a:rPr>
              <a:t>MTD</a:t>
            </a:r>
            <a:br>
              <a:rPr lang="en-US" sz="2200" b="1"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*May</a:t>
            </a:r>
            <a:r>
              <a:rPr lang="en-US" sz="2200" dirty="0">
                <a:solidFill>
                  <a:srgbClr val="00A64B"/>
                </a:solidFill>
                <a:latin typeface="Calibri"/>
                <a:ea typeface="Calibri"/>
                <a:cs typeface="Calibri"/>
                <a:sym typeface="Calibri"/>
              </a:rPr>
              <a:t>        +8.13% </a:t>
            </a:r>
            <a:r>
              <a:rPr lang="en-US" sz="2200" dirty="0">
                <a:solidFill>
                  <a:schemeClr val="tx1"/>
                </a:solidFill>
                <a:latin typeface="Calibri"/>
                <a:ea typeface="Calibri"/>
                <a:cs typeface="Calibri"/>
                <a:sym typeface="Calibri"/>
              </a:rPr>
              <a:t>  Final         *November </a:t>
            </a:r>
            <a:r>
              <a:rPr lang="en-US" sz="2200" dirty="0">
                <a:solidFill>
                  <a:srgbClr val="FF0000"/>
                </a:solidFill>
                <a:latin typeface="Calibri"/>
                <a:ea typeface="Calibri"/>
                <a:cs typeface="Calibri"/>
                <a:sym typeface="Calibri"/>
              </a:rPr>
              <a:t>-11.79% </a:t>
            </a:r>
            <a:r>
              <a:rPr lang="en-US" sz="2200" dirty="0">
                <a:solidFill>
                  <a:schemeClr val="tx1"/>
                </a:solidFill>
                <a:latin typeface="Calibri"/>
                <a:ea typeface="Calibri"/>
                <a:cs typeface="Calibri"/>
                <a:sym typeface="Calibri"/>
              </a:rPr>
              <a:t>Final</a:t>
            </a:r>
            <a:br>
              <a:rPr lang="en-US" sz="2200" b="1"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*June      </a:t>
            </a:r>
            <a:r>
              <a:rPr lang="en-US" sz="2200" dirty="0">
                <a:solidFill>
                  <a:srgbClr val="008000"/>
                </a:solidFill>
                <a:latin typeface="Calibri"/>
                <a:ea typeface="Calibri"/>
                <a:cs typeface="Calibri"/>
                <a:sym typeface="Calibri"/>
              </a:rPr>
              <a:t>  </a:t>
            </a:r>
            <a:r>
              <a:rPr lang="en-US" sz="2200" dirty="0">
                <a:solidFill>
                  <a:srgbClr val="00A64B"/>
                </a:solidFill>
                <a:latin typeface="Calibri"/>
                <a:ea typeface="Calibri"/>
                <a:cs typeface="Calibri"/>
                <a:sym typeface="Calibri"/>
              </a:rPr>
              <a:t>+0.71% </a:t>
            </a:r>
            <a:r>
              <a:rPr lang="en-US" sz="2400" dirty="0">
                <a:solidFill>
                  <a:schemeClr val="tx1"/>
                </a:solidFill>
                <a:latin typeface="Calibri"/>
                <a:ea typeface="Calibri"/>
                <a:cs typeface="Calibri"/>
                <a:sym typeface="Calibri"/>
              </a:rPr>
              <a:t>Final         </a:t>
            </a:r>
            <a:r>
              <a:rPr lang="en-US" sz="2200" dirty="0">
                <a:solidFill>
                  <a:schemeClr val="tx1"/>
                </a:solidFill>
                <a:latin typeface="Calibri"/>
                <a:ea typeface="Calibri"/>
                <a:cs typeface="Calibri"/>
                <a:sym typeface="Calibri"/>
              </a:rPr>
              <a:t>*December </a:t>
            </a:r>
            <a:r>
              <a:rPr lang="en-US" sz="2200" dirty="0">
                <a:solidFill>
                  <a:srgbClr val="00A64B"/>
                </a:solidFill>
                <a:latin typeface="Calibri"/>
                <a:ea typeface="Calibri"/>
                <a:cs typeface="Calibri"/>
                <a:sym typeface="Calibri"/>
              </a:rPr>
              <a:t>+11.26% </a:t>
            </a:r>
            <a:r>
              <a:rPr lang="en-US" sz="2200" dirty="0">
                <a:solidFill>
                  <a:schemeClr val="tx1"/>
                </a:solidFill>
                <a:latin typeface="Calibri"/>
                <a:ea typeface="Calibri"/>
                <a:cs typeface="Calibri"/>
                <a:sym typeface="Calibri"/>
              </a:rPr>
              <a:t>Final</a:t>
            </a:r>
            <a:br>
              <a:rPr lang="en-US" sz="2200" dirty="0">
                <a:solidFill>
                  <a:schemeClr val="tx1"/>
                </a:solidFill>
                <a:latin typeface="Calibri"/>
                <a:ea typeface="Calibri"/>
                <a:cs typeface="Calibri"/>
                <a:sym typeface="Calibri"/>
              </a:rPr>
            </a:br>
            <a:br>
              <a:rPr lang="en-US" sz="2000" dirty="0">
                <a:solidFill>
                  <a:srgbClr val="FF0000"/>
                </a:solidFill>
                <a:latin typeface="Calibri"/>
                <a:ea typeface="Calibri"/>
                <a:cs typeface="Calibri"/>
                <a:sym typeface="Calibri"/>
              </a:rPr>
            </a:br>
            <a:r>
              <a:rPr lang="en-US" sz="2000" dirty="0">
                <a:solidFill>
                  <a:srgbClr val="00A64B"/>
                </a:solidFill>
                <a:latin typeface="Calibri"/>
                <a:ea typeface="Calibri"/>
                <a:cs typeface="Calibri"/>
                <a:sym typeface="Calibri"/>
              </a:rPr>
              <a:t>*2022 YTD </a:t>
            </a:r>
            <a:r>
              <a:rPr lang="en-US" sz="2000">
                <a:solidFill>
                  <a:srgbClr val="00A64B"/>
                </a:solidFill>
                <a:latin typeface="Calibri"/>
                <a:ea typeface="Calibri"/>
                <a:cs typeface="Calibri"/>
                <a:sym typeface="Calibri"/>
              </a:rPr>
              <a:t>+27.33%</a:t>
            </a:r>
            <a:br>
              <a:rPr lang="en-US" sz="2000" dirty="0">
                <a:solidFill>
                  <a:srgbClr val="00A64B"/>
                </a:solidFill>
                <a:latin typeface="Calibri"/>
                <a:ea typeface="Calibri"/>
                <a:cs typeface="Calibri"/>
                <a:sym typeface="Calibri"/>
              </a:rPr>
            </a:br>
            <a:r>
              <a:rPr lang="en-US" sz="2000" dirty="0">
                <a:latin typeface="Calibri"/>
                <a:ea typeface="Calibri"/>
                <a:cs typeface="Calibri"/>
                <a:sym typeface="Calibri"/>
              </a:rPr>
              <a:t>compared to </a:t>
            </a:r>
            <a:r>
              <a:rPr lang="en-US" sz="2000">
                <a:solidFill>
                  <a:srgbClr val="FF0000"/>
                </a:solidFill>
                <a:latin typeface="Calibri"/>
                <a:ea typeface="Calibri"/>
                <a:cs typeface="Calibri"/>
                <a:sym typeface="Calibri"/>
              </a:rPr>
              <a:t>-5.2% </a:t>
            </a:r>
            <a:r>
              <a:rPr lang="en-US" sz="2000" dirty="0">
                <a:latin typeface="Calibri"/>
                <a:ea typeface="Calibri"/>
                <a:cs typeface="Calibri"/>
                <a:sym typeface="Calibri"/>
              </a:rPr>
              <a:t>for the Dow Average</a:t>
            </a: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r>
              <a:rPr lang="en-US" sz="2000">
                <a:latin typeface="Calibri"/>
                <a:ea typeface="Calibri"/>
                <a:cs typeface="Calibri"/>
                <a:sym typeface="Calibri"/>
              </a:rPr>
              <a:t>*</a:t>
            </a:r>
            <a:r>
              <a:rPr lang="en-US" sz="2000">
                <a:solidFill>
                  <a:srgbClr val="008000"/>
                </a:solidFill>
                <a:latin typeface="Calibri"/>
                <a:ea typeface="Calibri"/>
                <a:cs typeface="Calibri"/>
                <a:sym typeface="Calibri"/>
              </a:rPr>
              <a:t>+539.79% </a:t>
            </a:r>
            <a:r>
              <a:rPr lang="en-US" sz="2000" dirty="0">
                <a:solidFill>
                  <a:schemeClr val="tx1"/>
                </a:solidFill>
                <a:latin typeface="Calibri"/>
                <a:ea typeface="Calibri"/>
                <a:cs typeface="Calibri"/>
                <a:sym typeface="Calibri"/>
              </a:rPr>
              <a:t>since inception</a:t>
            </a:r>
            <a:br>
              <a:rPr lang="en-US" sz="2000" dirty="0">
                <a:solidFill>
                  <a:schemeClr val="tx1"/>
                </a:solidFill>
                <a:latin typeface="Calibri"/>
                <a:ea typeface="Calibri"/>
                <a:cs typeface="Calibri"/>
                <a:sym typeface="Calibri"/>
              </a:rPr>
            </a:br>
            <a:br>
              <a:rPr lang="en-US" sz="2000" b="1" dirty="0">
                <a:solidFill>
                  <a:schemeClr val="tx1"/>
                </a:solidFill>
                <a:latin typeface="Calibri"/>
                <a:ea typeface="Calibri"/>
                <a:cs typeface="Calibri"/>
                <a:sym typeface="Calibri"/>
              </a:rPr>
            </a:br>
            <a:r>
              <a:rPr lang="en-US" sz="2000" dirty="0">
                <a:solidFill>
                  <a:schemeClr val="dk1"/>
                </a:solidFill>
                <a:latin typeface="Calibri"/>
                <a:ea typeface="Calibri"/>
                <a:cs typeface="Calibri"/>
                <a:sym typeface="Calibri"/>
              </a:rPr>
              <a:t>*Average annualized return </a:t>
            </a:r>
            <a:r>
              <a:rPr lang="en-US" sz="2000">
                <a:solidFill>
                  <a:schemeClr val="dk1"/>
                </a:solidFill>
                <a:latin typeface="Calibri"/>
                <a:ea typeface="Calibri"/>
                <a:cs typeface="Calibri"/>
                <a:sym typeface="Calibri"/>
              </a:rPr>
              <a:t>of </a:t>
            </a:r>
            <a:r>
              <a:rPr lang="en-US" sz="2000">
                <a:solidFill>
                  <a:srgbClr val="008000"/>
                </a:solidFill>
                <a:latin typeface="Calibri"/>
                <a:ea typeface="Calibri"/>
                <a:cs typeface="Calibri"/>
                <a:sym typeface="Calibri"/>
              </a:rPr>
              <a:t>44.37% </a:t>
            </a:r>
            <a:r>
              <a:rPr lang="en-US" sz="2000">
                <a:solidFill>
                  <a:schemeClr val="tx1"/>
                </a:solidFill>
                <a:latin typeface="Calibri"/>
                <a:ea typeface="Calibri"/>
                <a:cs typeface="Calibri"/>
                <a:sym typeface="Calibri"/>
              </a:rPr>
              <a:t>for 13 </a:t>
            </a:r>
            <a:r>
              <a:rPr lang="en-US" sz="2000" dirty="0">
                <a:solidFill>
                  <a:schemeClr val="tx1"/>
                </a:solidFill>
                <a:latin typeface="Calibri"/>
                <a:ea typeface="Calibri"/>
                <a:cs typeface="Calibri"/>
                <a:sym typeface="Calibri"/>
              </a:rPr>
              <a:t>years</a:t>
            </a:r>
            <a:endParaRPr sz="2000" dirty="0">
              <a:solidFill>
                <a:schemeClr val="tx1"/>
              </a:solidFill>
            </a:endParaRPr>
          </a:p>
        </p:txBody>
      </p:sp>
      <p:pic>
        <p:nvPicPr>
          <p:cNvPr id="4" name="Picture 3"/>
          <p:cNvPicPr>
            <a:picLocks noChangeAspect="1"/>
          </p:cNvPicPr>
          <p:nvPr/>
        </p:nvPicPr>
        <p:blipFill>
          <a:blip r:embed="rId3"/>
          <a:srcRect/>
          <a:stretch>
            <a:fillRect/>
          </a:stretch>
        </p:blipFill>
        <p:spPr bwMode="auto">
          <a:xfrm>
            <a:off x="9220200" y="1943099"/>
            <a:ext cx="2133600" cy="2133600"/>
          </a:xfrm>
          <a:prstGeom prst="rect">
            <a:avLst/>
          </a:prstGeom>
          <a:noFill/>
          <a:ln w="9525">
            <a:noFill/>
            <a:miter lim="800000"/>
            <a:headEnd/>
            <a:tailEnd/>
          </a:ln>
        </p:spPr>
      </p:pic>
    </p:spTree>
    <p:extLst>
      <p:ext uri="{BB962C8B-B14F-4D97-AF65-F5344CB8AC3E}">
        <p14:creationId xmlns:p14="http://schemas.microsoft.com/office/powerpoint/2010/main" val="1474796037"/>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381000"/>
            <a:ext cx="8229600" cy="17526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Facebook (</a:t>
            </a:r>
            <a:r>
              <a:rPr lang="en-US" sz="2400" dirty="0">
                <a:ea typeface="Calibri"/>
                <a:sym typeface="Calibri"/>
              </a:rPr>
              <a:t>FB</a:t>
            </a:r>
            <a:r>
              <a:rPr lang="en-US" sz="2400" dirty="0">
                <a:solidFill>
                  <a:schemeClr val="dk1"/>
                </a:solidFill>
                <a:latin typeface="Calibri"/>
                <a:ea typeface="Calibri"/>
                <a:cs typeface="Calibri"/>
                <a:sym typeface="Calibri"/>
              </a:rPr>
              <a:t>)- Changes Name to “Meta”</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9/$290-$300 vertical bear put spread</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9/$190-$200 vertical bear put spread</a:t>
            </a: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DDBF8DE5-C8F0-DFCD-A492-66F2D49F8A2B}"/>
              </a:ext>
            </a:extLst>
          </p:cNvPr>
          <p:cNvPicPr>
            <a:picLocks noChangeAspect="1"/>
          </p:cNvPicPr>
          <p:nvPr/>
        </p:nvPicPr>
        <p:blipFill>
          <a:blip r:embed="rId3"/>
          <a:stretch>
            <a:fillRect/>
          </a:stretch>
        </p:blipFill>
        <p:spPr>
          <a:xfrm>
            <a:off x="2857157" y="1580450"/>
            <a:ext cx="6566929" cy="4973966"/>
          </a:xfrm>
          <a:prstGeom prst="rect">
            <a:avLst/>
          </a:prstGeom>
        </p:spPr>
      </p:pic>
    </p:spTree>
    <p:extLst>
      <p:ext uri="{BB962C8B-B14F-4D97-AF65-F5344CB8AC3E}">
        <p14:creationId xmlns:p14="http://schemas.microsoft.com/office/powerpoint/2010/main" val="2908088902"/>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Apple (AAPL)-</a:t>
            </a:r>
            <a:br>
              <a:rPr lang="en-US" sz="1800" dirty="0"/>
            </a:br>
            <a:r>
              <a:rPr lang="en-US" sz="1800" dirty="0"/>
              <a:t>Launches new low-end $429 5G iPhone SE</a:t>
            </a:r>
            <a:r>
              <a:rPr lang="en-US" dirty="0"/>
              <a:t>. </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a:t>
            </a:r>
            <a:r>
              <a:rPr lang="en-US" sz="1800" dirty="0">
                <a:solidFill>
                  <a:srgbClr val="00A64B"/>
                </a:solidFill>
              </a:rPr>
              <a:t>long 2/$180-$190 put spread</a:t>
            </a:r>
            <a:br>
              <a:rPr lang="en-US" sz="2400" dirty="0">
                <a:solidFill>
                  <a:schemeClr val="dk1"/>
                </a:solidFill>
                <a:latin typeface="Calibri"/>
                <a:ea typeface="Calibri"/>
                <a:cs typeface="Calibri"/>
                <a:sym typeface="Calibri"/>
              </a:rPr>
            </a:br>
            <a:br>
              <a:rPr lang="en-US" sz="1800" dirty="0"/>
            </a:br>
            <a:br>
              <a:rPr lang="en-US" sz="1800" dirty="0"/>
            </a:br>
            <a:br>
              <a:rPr lang="en-US" sz="2000" dirty="0">
                <a:solidFill>
                  <a:schemeClr val="dk1"/>
                </a:solidFill>
                <a:latin typeface="Calibri"/>
                <a:ea typeface="Calibri"/>
                <a:cs typeface="Calibri"/>
                <a:sym typeface="Calibri"/>
              </a:rPr>
            </a:br>
            <a:br>
              <a:rPr lang="en-US" sz="1800" dirty="0">
                <a:solidFill>
                  <a:srgbClr val="00B050"/>
                </a:solidFill>
                <a:latin typeface="Calibri" panose="020F0502020204030204" pitchFamily="34" charset="0"/>
                <a:ea typeface="Calibri"/>
                <a:cs typeface="Calibri" panose="020F0502020204030204" pitchFamily="34" charset="0"/>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0F903E03-9779-FE46-83D8-E7B1D5EC9E3C}"/>
              </a:ext>
            </a:extLst>
          </p:cNvPr>
          <p:cNvPicPr>
            <a:picLocks noChangeAspect="1"/>
          </p:cNvPicPr>
          <p:nvPr/>
        </p:nvPicPr>
        <p:blipFill>
          <a:blip r:embed="rId3"/>
          <a:stretch>
            <a:fillRect/>
          </a:stretch>
        </p:blipFill>
        <p:spPr>
          <a:xfrm>
            <a:off x="2719859" y="1669692"/>
            <a:ext cx="6546335" cy="4960237"/>
          </a:xfrm>
          <a:prstGeom prst="rect">
            <a:avLst/>
          </a:prstGeom>
        </p:spPr>
      </p:pic>
    </p:spTree>
    <p:extLst>
      <p:ext uri="{BB962C8B-B14F-4D97-AF65-F5344CB8AC3E}">
        <p14:creationId xmlns:p14="http://schemas.microsoft.com/office/powerpoint/2010/main" val="3170697041"/>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4572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Alphabet (GOOGL) – </a:t>
            </a:r>
            <a:r>
              <a:rPr lang="en-US" sz="1800" dirty="0">
                <a:solidFill>
                  <a:schemeClr val="dk1"/>
                </a:solidFill>
                <a:latin typeface="Calibri"/>
                <a:ea typeface="Calibri"/>
                <a:cs typeface="Calibri"/>
                <a:sym typeface="Calibri"/>
              </a:rPr>
              <a:t>Ad king on economic recovery</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20:1 share split in July, </a:t>
            </a:r>
            <a:r>
              <a:rPr lang="en-US" sz="1800" b="1" i="1" dirty="0"/>
              <a:t>to Invest $9.5 Billion in Infrastructure this Year</a:t>
            </a:r>
            <a:r>
              <a:rPr lang="en-US" sz="1800" dirty="0"/>
              <a:t>. </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12/$1,200-$1,230 bull call spread</a:t>
            </a:r>
            <a:br>
              <a:rPr lang="en-US" sz="1700" dirty="0">
                <a:solidFill>
                  <a:srgbClr val="00A64B"/>
                </a:solidFill>
                <a:latin typeface="Calibri"/>
                <a:ea typeface="Calibri"/>
                <a:cs typeface="Calibri"/>
                <a:sym typeface="Calibri"/>
              </a:rPr>
            </a:br>
            <a:r>
              <a:rPr lang="en-US" sz="1700" dirty="0">
                <a:solidFill>
                  <a:srgbClr val="00A64B"/>
                </a:solidFill>
                <a:latin typeface="Calibri"/>
                <a:ea typeface="Calibri"/>
                <a:cs typeface="Calibri"/>
                <a:sym typeface="Calibri"/>
              </a:rPr>
              <a:t>took profits on long 9/$1,030-$1,080 vertical bull call spread</a:t>
            </a:r>
            <a:br>
              <a:rPr lang="en-US" sz="1800" dirty="0">
                <a:solidFill>
                  <a:srgbClr val="FF000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893C4093-DD4F-D66E-4C87-18DC46B9A7A6}"/>
              </a:ext>
            </a:extLst>
          </p:cNvPr>
          <p:cNvPicPr>
            <a:picLocks noChangeAspect="1"/>
          </p:cNvPicPr>
          <p:nvPr/>
        </p:nvPicPr>
        <p:blipFill>
          <a:blip r:embed="rId3"/>
          <a:stretch>
            <a:fillRect/>
          </a:stretch>
        </p:blipFill>
        <p:spPr>
          <a:xfrm>
            <a:off x="2719860" y="1795633"/>
            <a:ext cx="6477686" cy="4818193"/>
          </a:xfrm>
          <a:prstGeom prst="rect">
            <a:avLst/>
          </a:prstGeom>
        </p:spPr>
      </p:pic>
    </p:spTree>
    <p:extLst>
      <p:ext uri="{BB962C8B-B14F-4D97-AF65-F5344CB8AC3E}">
        <p14:creationId xmlns:p14="http://schemas.microsoft.com/office/powerpoint/2010/main" val="1552476274"/>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Amazon (AMZN) – </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2/$3,400-$3,500 bear put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9/$2,800-$2,900 bull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D575333B-159C-A692-615F-4BE0E2AE3831}"/>
              </a:ext>
            </a:extLst>
          </p:cNvPr>
          <p:cNvPicPr>
            <a:picLocks noChangeAspect="1"/>
          </p:cNvPicPr>
          <p:nvPr/>
        </p:nvPicPr>
        <p:blipFill>
          <a:blip r:embed="rId3"/>
          <a:stretch>
            <a:fillRect/>
          </a:stretch>
        </p:blipFill>
        <p:spPr>
          <a:xfrm>
            <a:off x="2349157" y="1374504"/>
            <a:ext cx="7040604" cy="5324074"/>
          </a:xfrm>
          <a:prstGeom prst="rect">
            <a:avLst/>
          </a:prstGeom>
        </p:spPr>
      </p:pic>
    </p:spTree>
    <p:extLst>
      <p:ext uri="{BB962C8B-B14F-4D97-AF65-F5344CB8AC3E}">
        <p14:creationId xmlns:p14="http://schemas.microsoft.com/office/powerpoint/2010/main" val="4071336853"/>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PayPal (PYPL) -</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4/$90-$95 call spread</a:t>
            </a:r>
            <a:br>
              <a:rPr lang="en-US" sz="20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A55EA84F-55C0-00FC-F9DD-9BE1B540E44B}"/>
              </a:ext>
            </a:extLst>
          </p:cNvPr>
          <p:cNvPicPr>
            <a:picLocks noChangeAspect="1"/>
          </p:cNvPicPr>
          <p:nvPr/>
        </p:nvPicPr>
        <p:blipFill>
          <a:blip r:embed="rId3"/>
          <a:stretch>
            <a:fillRect/>
          </a:stretch>
        </p:blipFill>
        <p:spPr>
          <a:xfrm>
            <a:off x="2939535" y="1717746"/>
            <a:ext cx="6093254" cy="4616994"/>
          </a:xfrm>
          <a:prstGeom prst="rect">
            <a:avLst/>
          </a:prstGeom>
        </p:spPr>
      </p:pic>
    </p:spTree>
    <p:extLst>
      <p:ext uri="{BB962C8B-B14F-4D97-AF65-F5344CB8AC3E}">
        <p14:creationId xmlns:p14="http://schemas.microsoft.com/office/powerpoint/2010/main" val="3122220561"/>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723900" y="17928"/>
            <a:ext cx="10744200" cy="1125071"/>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Tesla (TSLA) –Aiming for 1.5 million cars in 2022</a:t>
            </a:r>
            <a:br>
              <a:rPr lang="en-US" sz="2400" dirty="0">
                <a:solidFill>
                  <a:schemeClr val="dk1"/>
                </a:solidFill>
                <a:latin typeface="Calibri"/>
                <a:ea typeface="Calibri"/>
                <a:cs typeface="Calibri"/>
                <a:sym typeface="Calibri"/>
              </a:rPr>
            </a:br>
            <a:r>
              <a:rPr lang="en-US" sz="1800" b="1" i="1" dirty="0"/>
              <a:t>Tesla Blows Away Q1 Sales</a:t>
            </a:r>
            <a:r>
              <a:rPr lang="en-US" sz="1800" dirty="0"/>
              <a:t>, shipping 310,000 vehicles</a:t>
            </a:r>
            <a:br>
              <a:rPr lang="en-US" sz="1800" dirty="0"/>
            </a:br>
            <a:r>
              <a:rPr lang="en-US" sz="1800" dirty="0"/>
              <a:t>Tesla to Split Shares and Pay Dividend </a:t>
            </a:r>
            <a:br>
              <a:rPr lang="en-US" sz="1800" dirty="0"/>
            </a:br>
            <a:r>
              <a:rPr lang="en-US" b="1" i="1" dirty="0"/>
              <a:t>Elon Musk Makes $53 Billion Takeover Bid for Twitter</a:t>
            </a:r>
            <a:br>
              <a:rPr lang="en-US" sz="2400" dirty="0"/>
            </a:br>
            <a:r>
              <a:rPr lang="en-US" sz="1800" dirty="0">
                <a:solidFill>
                  <a:srgbClr val="00A64B"/>
                </a:solidFill>
              </a:rPr>
              <a:t>took profits on long 2/$550-$600 call spread</a:t>
            </a:r>
            <a:br>
              <a:rPr lang="en-US" sz="2400" dirty="0"/>
            </a:br>
            <a:r>
              <a:rPr lang="en-US" sz="1800" dirty="0">
                <a:solidFill>
                  <a:srgbClr val="00A64B"/>
                </a:solidFill>
              </a:rPr>
              <a:t>took profits on long 2/$600-$650 call spread</a:t>
            </a:r>
            <a:br>
              <a:rPr lang="en-US" sz="2400" dirty="0"/>
            </a:br>
            <a:br>
              <a:rPr lang="en-US" sz="1800" dirty="0">
                <a:solidFill>
                  <a:schemeClr val="tx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2" descr="Chart, histogram&#10;&#10;Description automatically generated">
            <a:extLst>
              <a:ext uri="{FF2B5EF4-FFF2-40B4-BE49-F238E27FC236}">
                <a16:creationId xmlns:a16="http://schemas.microsoft.com/office/drawing/2014/main" id="{4CA0E750-AB1C-7CDB-F16A-6BF82A72013D}"/>
              </a:ext>
            </a:extLst>
          </p:cNvPr>
          <p:cNvPicPr>
            <a:picLocks noChangeAspect="1"/>
          </p:cNvPicPr>
          <p:nvPr/>
        </p:nvPicPr>
        <p:blipFill>
          <a:blip r:embed="rId3"/>
          <a:stretch>
            <a:fillRect/>
          </a:stretch>
        </p:blipFill>
        <p:spPr>
          <a:xfrm>
            <a:off x="3049373" y="2026666"/>
            <a:ext cx="5914767" cy="4472831"/>
          </a:xfrm>
          <a:prstGeom prst="rect">
            <a:avLst/>
          </a:prstGeom>
        </p:spPr>
      </p:pic>
    </p:spTree>
    <p:extLst>
      <p:ext uri="{BB962C8B-B14F-4D97-AF65-F5344CB8AC3E}">
        <p14:creationId xmlns:p14="http://schemas.microsoft.com/office/powerpoint/2010/main" val="2079140126"/>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838200" y="381000"/>
            <a:ext cx="103632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NVIDIA (NVDA) – </a:t>
            </a:r>
            <a:br>
              <a:rPr lang="en-US" sz="24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A Mad Hedge 50 bagger – Global</a:t>
            </a:r>
            <a:r>
              <a:rPr lang="en-US" sz="1800" b="1" i="1" dirty="0"/>
              <a:t> </a:t>
            </a:r>
            <a:r>
              <a:rPr lang="en-US" sz="1800" dirty="0"/>
              <a:t>Semiconductor Shortage Slows Auto Industry,</a:t>
            </a:r>
            <a:br>
              <a:rPr lang="en-US" sz="1800" dirty="0"/>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EE46EBF5-D4BD-6E35-6ADC-9C7DF28967E3}"/>
              </a:ext>
            </a:extLst>
          </p:cNvPr>
          <p:cNvPicPr>
            <a:picLocks noChangeAspect="1"/>
          </p:cNvPicPr>
          <p:nvPr/>
        </p:nvPicPr>
        <p:blipFill>
          <a:blip r:embed="rId3"/>
          <a:stretch>
            <a:fillRect/>
          </a:stretch>
        </p:blipFill>
        <p:spPr>
          <a:xfrm>
            <a:off x="2815968" y="1655963"/>
            <a:ext cx="6120713" cy="4637588"/>
          </a:xfrm>
          <a:prstGeom prst="rect">
            <a:avLst/>
          </a:prstGeom>
        </p:spPr>
      </p:pic>
    </p:spTree>
    <p:extLst>
      <p:ext uri="{BB962C8B-B14F-4D97-AF65-F5344CB8AC3E}">
        <p14:creationId xmlns:p14="http://schemas.microsoft.com/office/powerpoint/2010/main" val="4091641890"/>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2286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Palo Alto Networks (PANW)- </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Hacking never goes out of fashion</a:t>
            </a:r>
          </a:p>
        </p:txBody>
      </p:sp>
      <p:pic>
        <p:nvPicPr>
          <p:cNvPr id="2" name="Picture 2" descr="Chart&#10;&#10;Description automatically generated">
            <a:extLst>
              <a:ext uri="{FF2B5EF4-FFF2-40B4-BE49-F238E27FC236}">
                <a16:creationId xmlns:a16="http://schemas.microsoft.com/office/drawing/2014/main" id="{AA48E96D-D3BA-FE81-4953-37CBE21C604A}"/>
              </a:ext>
            </a:extLst>
          </p:cNvPr>
          <p:cNvPicPr>
            <a:picLocks noChangeAspect="1"/>
          </p:cNvPicPr>
          <p:nvPr/>
        </p:nvPicPr>
        <p:blipFill>
          <a:blip r:embed="rId3"/>
          <a:stretch>
            <a:fillRect/>
          </a:stretch>
        </p:blipFill>
        <p:spPr>
          <a:xfrm>
            <a:off x="2692400" y="1504936"/>
            <a:ext cx="6230551" cy="4719966"/>
          </a:xfrm>
          <a:prstGeom prst="rect">
            <a:avLst/>
          </a:prstGeom>
        </p:spPr>
      </p:pic>
    </p:spTree>
    <p:extLst>
      <p:ext uri="{BB962C8B-B14F-4D97-AF65-F5344CB8AC3E}">
        <p14:creationId xmlns:p14="http://schemas.microsoft.com/office/powerpoint/2010/main" val="1273941948"/>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600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Advanced Micro Devices (AMD)- Recession fears</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programable logic devices</a:t>
            </a:r>
            <a:br>
              <a:rPr lang="en-US" sz="1800" dirty="0">
                <a:solidFill>
                  <a:srgbClr val="00B050"/>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2/$75-$80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7B559E15-FFEC-5134-485B-62EC9BFDAA0C}"/>
              </a:ext>
            </a:extLst>
          </p:cNvPr>
          <p:cNvPicPr>
            <a:picLocks noChangeAspect="1"/>
          </p:cNvPicPr>
          <p:nvPr/>
        </p:nvPicPr>
        <p:blipFill>
          <a:blip r:embed="rId3"/>
          <a:stretch>
            <a:fillRect/>
          </a:stretch>
        </p:blipFill>
        <p:spPr>
          <a:xfrm>
            <a:off x="2678670" y="1717746"/>
            <a:ext cx="6546335" cy="4960237"/>
          </a:xfrm>
          <a:prstGeom prst="rect">
            <a:avLst/>
          </a:prstGeom>
        </p:spPr>
      </p:pic>
    </p:spTree>
    <p:extLst>
      <p:ext uri="{BB962C8B-B14F-4D97-AF65-F5344CB8AC3E}">
        <p14:creationId xmlns:p14="http://schemas.microsoft.com/office/powerpoint/2010/main" val="3427302224"/>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Salesforce (CRM)- Massive Online Migration</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9/$125-$130 vertical bull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8/$125-$130 vertical bull call spread</a:t>
            </a:r>
            <a:br>
              <a:rPr lang="en-US" sz="18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2/$105-$115 call spread </a:t>
            </a:r>
            <a:br>
              <a:rPr lang="en-US" sz="2000" dirty="0">
                <a:solidFill>
                  <a:srgbClr val="00A64B"/>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66DB5BF2-A9B5-47C7-9B37-3ECB75487786}"/>
              </a:ext>
            </a:extLst>
          </p:cNvPr>
          <p:cNvPicPr>
            <a:picLocks noChangeAspect="1"/>
          </p:cNvPicPr>
          <p:nvPr/>
        </p:nvPicPr>
        <p:blipFill>
          <a:blip r:embed="rId3"/>
          <a:stretch>
            <a:fillRect/>
          </a:stretch>
        </p:blipFill>
        <p:spPr>
          <a:xfrm>
            <a:off x="2829698" y="1834450"/>
            <a:ext cx="6052064" cy="4582669"/>
          </a:xfrm>
          <a:prstGeom prst="rect">
            <a:avLst/>
          </a:prstGeom>
        </p:spPr>
      </p:pic>
    </p:spTree>
    <p:extLst>
      <p:ext uri="{BB962C8B-B14F-4D97-AF65-F5344CB8AC3E}">
        <p14:creationId xmlns:p14="http://schemas.microsoft.com/office/powerpoint/2010/main" val="417376878"/>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extBox 5"/>
          <p:cNvSpPr txBox="1"/>
          <p:nvPr/>
        </p:nvSpPr>
        <p:spPr>
          <a:xfrm>
            <a:off x="1600200" y="198827"/>
            <a:ext cx="9417050" cy="2646878"/>
          </a:xfrm>
          <a:prstGeom prst="rect">
            <a:avLst/>
          </a:prstGeom>
          <a:noFill/>
        </p:spPr>
        <p:txBody>
          <a:bodyPr wrap="square" rtlCol="0">
            <a:spAutoFit/>
          </a:bodyPr>
          <a:lstStyle/>
          <a:p>
            <a:pPr algn="ctr"/>
            <a:r>
              <a:rPr lang="en-US" sz="2800" dirty="0"/>
              <a:t>Portfolio Review</a:t>
            </a:r>
            <a:br>
              <a:rPr lang="en-US" sz="2000" dirty="0"/>
            </a:br>
            <a:r>
              <a:rPr lang="en-US" sz="2000" b="1" dirty="0"/>
              <a:t>0% Long, 0% short, 100% cash</a:t>
            </a:r>
            <a:br>
              <a:rPr lang="en-US" sz="2000" b="1" dirty="0"/>
            </a:br>
            <a:r>
              <a:rPr lang="en-US" sz="2000" b="1" dirty="0"/>
              <a:t>All cash in a no trade market</a:t>
            </a:r>
            <a:br>
              <a:rPr lang="en-US" sz="2000" b="1" dirty="0"/>
            </a:br>
            <a:br>
              <a:rPr lang="en-US" sz="2000" dirty="0"/>
            </a:br>
            <a:br>
              <a:rPr lang="en-US" sz="1800" dirty="0"/>
            </a:br>
            <a:br>
              <a:rPr lang="en-US" sz="2000" dirty="0"/>
            </a:br>
            <a:br>
              <a:rPr lang="en-US" sz="2000" dirty="0"/>
            </a:br>
            <a:endParaRPr lang="en-US" sz="2000" dirty="0"/>
          </a:p>
        </p:txBody>
      </p:sp>
      <p:sp>
        <p:nvSpPr>
          <p:cNvPr id="10" name="TextBox 9">
            <a:extLst>
              <a:ext uri="{FF2B5EF4-FFF2-40B4-BE49-F238E27FC236}">
                <a16:creationId xmlns:a16="http://schemas.microsoft.com/office/drawing/2014/main" id="{B4A79E0C-D03C-894E-8D0C-D6C1DECB54F1}"/>
              </a:ext>
            </a:extLst>
          </p:cNvPr>
          <p:cNvSpPr txBox="1"/>
          <p:nvPr/>
        </p:nvSpPr>
        <p:spPr>
          <a:xfrm>
            <a:off x="7624760" y="2008082"/>
            <a:ext cx="2593980" cy="830997"/>
          </a:xfrm>
          <a:prstGeom prst="rect">
            <a:avLst/>
          </a:prstGeom>
          <a:noFill/>
        </p:spPr>
        <p:txBody>
          <a:bodyPr wrap="none" rtlCol="0">
            <a:spAutoFit/>
          </a:bodyPr>
          <a:lstStyle/>
          <a:p>
            <a:pPr algn="ctr"/>
            <a:r>
              <a:rPr lang="en-US" sz="2400" b="1" dirty="0"/>
              <a:t>Expiration Value</a:t>
            </a:r>
            <a:br>
              <a:rPr lang="en-US" sz="2400" b="1" dirty="0"/>
            </a:br>
            <a:r>
              <a:rPr lang="en-US" sz="2400" b="1" dirty="0"/>
              <a:t>27.23%</a:t>
            </a:r>
          </a:p>
        </p:txBody>
      </p:sp>
      <p:sp>
        <p:nvSpPr>
          <p:cNvPr id="2" name="TextBox 1">
            <a:extLst>
              <a:ext uri="{FF2B5EF4-FFF2-40B4-BE49-F238E27FC236}">
                <a16:creationId xmlns:a16="http://schemas.microsoft.com/office/drawing/2014/main" id="{79E8CFDF-3F8F-B3E1-C396-972366DF1DD8}"/>
              </a:ext>
            </a:extLst>
          </p:cNvPr>
          <p:cNvSpPr txBox="1"/>
          <p:nvPr/>
        </p:nvSpPr>
        <p:spPr>
          <a:xfrm>
            <a:off x="1752600" y="3352800"/>
            <a:ext cx="2036135" cy="400110"/>
          </a:xfrm>
          <a:prstGeom prst="rect">
            <a:avLst/>
          </a:prstGeom>
          <a:noFill/>
        </p:spPr>
        <p:txBody>
          <a:bodyPr wrap="none" rtlCol="0">
            <a:spAutoFit/>
          </a:bodyPr>
          <a:lstStyle/>
          <a:p>
            <a:r>
              <a:rPr lang="en-US" sz="2000" b="1" dirty="0"/>
              <a:t>NO POSITIONS</a:t>
            </a:r>
          </a:p>
        </p:txBody>
      </p:sp>
    </p:spTree>
    <p:extLst>
      <p:ext uri="{BB962C8B-B14F-4D97-AF65-F5344CB8AC3E}">
        <p14:creationId xmlns:p14="http://schemas.microsoft.com/office/powerpoint/2010/main" val="2505852961"/>
      </p:ext>
    </p:extLst>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Adobe (ADBE)- Cloud play</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The Quality Non-China tech play</a:t>
            </a: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34DEDC51-E750-86CD-32EE-9A1CFFEDA1BF}"/>
              </a:ext>
            </a:extLst>
          </p:cNvPr>
          <p:cNvPicPr>
            <a:picLocks noChangeAspect="1"/>
          </p:cNvPicPr>
          <p:nvPr/>
        </p:nvPicPr>
        <p:blipFill>
          <a:blip r:embed="rId3"/>
          <a:stretch>
            <a:fillRect/>
          </a:stretch>
        </p:blipFill>
        <p:spPr>
          <a:xfrm>
            <a:off x="2472724" y="1429422"/>
            <a:ext cx="6951362" cy="5262291"/>
          </a:xfrm>
          <a:prstGeom prst="rect">
            <a:avLst/>
          </a:prstGeom>
        </p:spPr>
      </p:pic>
    </p:spTree>
    <p:extLst>
      <p:ext uri="{BB962C8B-B14F-4D97-AF65-F5344CB8AC3E}">
        <p14:creationId xmlns:p14="http://schemas.microsoft.com/office/powerpoint/2010/main" val="2709265113"/>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838200" y="381000"/>
            <a:ext cx="104394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ProShares Ultra Technology ETF (ROM) – 2X Long Technology ETF</a:t>
            </a:r>
            <a:br>
              <a:rPr lang="en-US" sz="28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10/$62-65 call spread</a:t>
            </a:r>
          </a:p>
        </p:txBody>
      </p:sp>
      <p:pic>
        <p:nvPicPr>
          <p:cNvPr id="2" name="Picture 2" descr="Chart&#10;&#10;Description automatically generated">
            <a:extLst>
              <a:ext uri="{FF2B5EF4-FFF2-40B4-BE49-F238E27FC236}">
                <a16:creationId xmlns:a16="http://schemas.microsoft.com/office/drawing/2014/main" id="{A1264930-C988-CFD5-6C78-8B29431BB740}"/>
              </a:ext>
            </a:extLst>
          </p:cNvPr>
          <p:cNvPicPr>
            <a:picLocks noChangeAspect="1"/>
          </p:cNvPicPr>
          <p:nvPr/>
        </p:nvPicPr>
        <p:blipFill>
          <a:blip r:embed="rId3"/>
          <a:stretch>
            <a:fillRect/>
          </a:stretch>
        </p:blipFill>
        <p:spPr>
          <a:xfrm>
            <a:off x="2637482" y="1669693"/>
            <a:ext cx="6258010" cy="4740561"/>
          </a:xfrm>
          <a:prstGeom prst="rect">
            <a:avLst/>
          </a:prstGeom>
        </p:spPr>
      </p:pic>
    </p:spTree>
    <p:extLst>
      <p:ext uri="{BB962C8B-B14F-4D97-AF65-F5344CB8AC3E}">
        <p14:creationId xmlns:p14="http://schemas.microsoft.com/office/powerpoint/2010/main" val="2372921760"/>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EE290-8620-E44F-B34C-8D5D6A2742C8}"/>
              </a:ext>
            </a:extLst>
          </p:cNvPr>
          <p:cNvSpPr>
            <a:spLocks noGrp="1"/>
          </p:cNvSpPr>
          <p:nvPr>
            <p:ph type="title"/>
          </p:nvPr>
        </p:nvSpPr>
        <p:spPr/>
        <p:txBody>
          <a:bodyPr/>
          <a:lstStyle/>
          <a:p>
            <a:r>
              <a:rPr lang="en-US" sz="2800" dirty="0"/>
              <a:t>The Second Half of the Barbell</a:t>
            </a:r>
          </a:p>
        </p:txBody>
      </p:sp>
      <p:sp>
        <p:nvSpPr>
          <p:cNvPr id="3" name="Text Placeholder 2">
            <a:extLst>
              <a:ext uri="{FF2B5EF4-FFF2-40B4-BE49-F238E27FC236}">
                <a16:creationId xmlns:a16="http://schemas.microsoft.com/office/drawing/2014/main" id="{47D575CE-B87A-6849-80FB-D9B4B0F97B05}"/>
              </a:ext>
            </a:extLst>
          </p:cNvPr>
          <p:cNvSpPr>
            <a:spLocks noGrp="1"/>
          </p:cNvSpPr>
          <p:nvPr>
            <p:ph type="body" idx="1"/>
          </p:nvPr>
        </p:nvSpPr>
        <p:spPr>
          <a:xfrm>
            <a:off x="609600" y="1417637"/>
            <a:ext cx="10972800" cy="4526100"/>
          </a:xfrm>
        </p:spPr>
        <p:txBody>
          <a:bodyPr/>
          <a:lstStyle/>
          <a:p>
            <a:pPr marL="203200" indent="0">
              <a:buNone/>
            </a:pPr>
            <a:r>
              <a:rPr lang="en-US" sz="2400" dirty="0">
                <a:solidFill>
                  <a:schemeClr val="tx1"/>
                </a:solidFill>
              </a:rPr>
              <a:t>*Bets on a domestic recovery in 2022 Q4</a:t>
            </a:r>
            <a:br>
              <a:rPr lang="en-US" sz="2400" dirty="0">
                <a:solidFill>
                  <a:schemeClr val="tx1"/>
                </a:solidFill>
              </a:rPr>
            </a:br>
            <a:br>
              <a:rPr lang="en-US" sz="2400" dirty="0">
                <a:solidFill>
                  <a:schemeClr val="tx1"/>
                </a:solidFill>
              </a:rPr>
            </a:br>
            <a:r>
              <a:rPr lang="en-US" sz="2400" dirty="0">
                <a:solidFill>
                  <a:schemeClr val="tx1"/>
                </a:solidFill>
              </a:rPr>
              <a:t>*Upside potential in 2022 far greater than tech</a:t>
            </a:r>
            <a:br>
              <a:rPr lang="en-US" sz="2400" dirty="0">
                <a:solidFill>
                  <a:schemeClr val="tx1"/>
                </a:solidFill>
              </a:rPr>
            </a:br>
            <a:br>
              <a:rPr lang="en-US" sz="2400" dirty="0">
                <a:solidFill>
                  <a:schemeClr val="tx1"/>
                </a:solidFill>
              </a:rPr>
            </a:br>
            <a:r>
              <a:rPr lang="en-US" sz="2400" dirty="0">
                <a:solidFill>
                  <a:schemeClr val="tx1"/>
                </a:solidFill>
              </a:rPr>
              <a:t>*Some of these have not moved for 5 or 10 years</a:t>
            </a:r>
            <a:br>
              <a:rPr lang="en-US" sz="2400" dirty="0">
                <a:solidFill>
                  <a:schemeClr val="tx1"/>
                </a:solidFill>
              </a:rPr>
            </a:br>
            <a:br>
              <a:rPr lang="en-US" sz="2400" dirty="0">
                <a:solidFill>
                  <a:schemeClr val="tx1"/>
                </a:solidFill>
              </a:rPr>
            </a:br>
            <a:r>
              <a:rPr lang="en-US" sz="2400" dirty="0">
                <a:solidFill>
                  <a:schemeClr val="tx1"/>
                </a:solidFill>
              </a:rPr>
              <a:t>*Focuses on economically sensitive cyclical industries</a:t>
            </a:r>
            <a:br>
              <a:rPr lang="en-US" sz="2400" dirty="0">
                <a:solidFill>
                  <a:schemeClr val="tx1"/>
                </a:solidFill>
              </a:rPr>
            </a:br>
            <a:br>
              <a:rPr lang="en-US" sz="2400" dirty="0">
                <a:solidFill>
                  <a:schemeClr val="tx1"/>
                </a:solidFill>
              </a:rPr>
            </a:br>
            <a:r>
              <a:rPr lang="en-US" sz="2400" dirty="0">
                <a:solidFill>
                  <a:schemeClr val="tx1"/>
                </a:solidFill>
              </a:rPr>
              <a:t>*Makes a great counterweight to </a:t>
            </a:r>
            <a:br>
              <a:rPr lang="en-US" sz="2400" dirty="0">
                <a:solidFill>
                  <a:schemeClr val="tx1"/>
                </a:solidFill>
              </a:rPr>
            </a:br>
            <a:r>
              <a:rPr lang="en-US" sz="2400" dirty="0">
                <a:solidFill>
                  <a:schemeClr val="tx1"/>
                </a:solidFill>
              </a:rPr>
              <a:t>high-growth technology</a:t>
            </a:r>
            <a:br>
              <a:rPr lang="en-US" sz="2400" dirty="0">
                <a:solidFill>
                  <a:schemeClr val="tx1"/>
                </a:solidFill>
              </a:rPr>
            </a:br>
            <a:br>
              <a:rPr lang="en-US" sz="2400" dirty="0">
                <a:solidFill>
                  <a:schemeClr val="tx1"/>
                </a:solidFill>
              </a:rPr>
            </a:br>
            <a:r>
              <a:rPr lang="en-US" sz="2400" dirty="0">
                <a:solidFill>
                  <a:schemeClr val="tx1"/>
                </a:solidFill>
              </a:rPr>
              <a:t>*We could spend all of next year rotating</a:t>
            </a:r>
            <a:br>
              <a:rPr lang="en-US" sz="2400" dirty="0">
                <a:solidFill>
                  <a:schemeClr val="tx1"/>
                </a:solidFill>
              </a:rPr>
            </a:br>
            <a:r>
              <a:rPr lang="en-US" sz="2400" dirty="0">
                <a:solidFill>
                  <a:schemeClr val="tx1"/>
                </a:solidFill>
              </a:rPr>
              <a:t>between the two groups</a:t>
            </a:r>
          </a:p>
        </p:txBody>
      </p:sp>
      <p:pic>
        <p:nvPicPr>
          <p:cNvPr id="4" name="Picture 3">
            <a:extLst>
              <a:ext uri="{FF2B5EF4-FFF2-40B4-BE49-F238E27FC236}">
                <a16:creationId xmlns:a16="http://schemas.microsoft.com/office/drawing/2014/main" id="{47A5B89D-3A51-744C-A09A-6149553A09D3}"/>
              </a:ext>
            </a:extLst>
          </p:cNvPr>
          <p:cNvPicPr>
            <a:picLocks noChangeAspect="1"/>
          </p:cNvPicPr>
          <p:nvPr/>
        </p:nvPicPr>
        <p:blipFill>
          <a:blip r:embed="rId2"/>
          <a:stretch>
            <a:fillRect/>
          </a:stretch>
        </p:blipFill>
        <p:spPr>
          <a:xfrm>
            <a:off x="8458200" y="4194493"/>
            <a:ext cx="3429000" cy="2388870"/>
          </a:xfrm>
          <a:prstGeom prst="rect">
            <a:avLst/>
          </a:prstGeom>
        </p:spPr>
      </p:pic>
    </p:spTree>
    <p:extLst>
      <p:ext uri="{BB962C8B-B14F-4D97-AF65-F5344CB8AC3E}">
        <p14:creationId xmlns:p14="http://schemas.microsoft.com/office/powerpoint/2010/main" val="3205194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CDA0B-D2B7-BD40-90E3-7EAEF49BDDD4}"/>
              </a:ext>
            </a:extLst>
          </p:cNvPr>
          <p:cNvSpPr>
            <a:spLocks noGrp="1"/>
          </p:cNvSpPr>
          <p:nvPr>
            <p:ph type="title"/>
          </p:nvPr>
        </p:nvSpPr>
        <p:spPr/>
        <p:txBody>
          <a:bodyPr/>
          <a:lstStyle/>
          <a:p>
            <a:endParaRPr lang="en-US"/>
          </a:p>
        </p:txBody>
      </p:sp>
      <p:pic>
        <p:nvPicPr>
          <p:cNvPr id="5" name="Picture 4" descr="A person in a hospital bed&#10;&#10;Description automatically generated with low confidence">
            <a:extLst>
              <a:ext uri="{FF2B5EF4-FFF2-40B4-BE49-F238E27FC236}">
                <a16:creationId xmlns:a16="http://schemas.microsoft.com/office/drawing/2014/main" id="{DF823DA4-7F1F-D950-B041-A8C30ED2C308}"/>
              </a:ext>
            </a:extLst>
          </p:cNvPr>
          <p:cNvPicPr>
            <a:picLocks noChangeAspect="1"/>
          </p:cNvPicPr>
          <p:nvPr/>
        </p:nvPicPr>
        <p:blipFill>
          <a:blip r:embed="rId2"/>
          <a:stretch>
            <a:fillRect/>
          </a:stretch>
        </p:blipFill>
        <p:spPr>
          <a:xfrm>
            <a:off x="2747954" y="0"/>
            <a:ext cx="6696091" cy="6858000"/>
          </a:xfrm>
          <a:prstGeom prst="rect">
            <a:avLst/>
          </a:prstGeom>
        </p:spPr>
      </p:pic>
    </p:spTree>
    <p:extLst>
      <p:ext uri="{BB962C8B-B14F-4D97-AF65-F5344CB8AC3E}">
        <p14:creationId xmlns:p14="http://schemas.microsoft.com/office/powerpoint/2010/main" val="4162491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676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Boeing (BA) –LEAP Candidate</a:t>
            </a:r>
            <a:br>
              <a:rPr lang="en-US" sz="2400" dirty="0">
                <a:solidFill>
                  <a:schemeClr val="dk1"/>
                </a:solidFill>
                <a:latin typeface="Calibri"/>
                <a:ea typeface="Calibri"/>
                <a:cs typeface="Calibri"/>
                <a:sym typeface="Calibri"/>
              </a:rPr>
            </a:br>
            <a:r>
              <a:rPr lang="en-US" sz="1800" dirty="0"/>
              <a:t>Boeing Crashes in China, with a 737 killing 132 passengers</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long 3/$146-$149 call spread</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2/$150-$160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0042AA56-231F-0C3E-096F-CC4FA2947B73}"/>
              </a:ext>
            </a:extLst>
          </p:cNvPr>
          <p:cNvPicPr>
            <a:picLocks noChangeAspect="1"/>
          </p:cNvPicPr>
          <p:nvPr/>
        </p:nvPicPr>
        <p:blipFill>
          <a:blip r:embed="rId3"/>
          <a:stretch>
            <a:fillRect/>
          </a:stretch>
        </p:blipFill>
        <p:spPr>
          <a:xfrm>
            <a:off x="2815968" y="1841314"/>
            <a:ext cx="6093254" cy="4616994"/>
          </a:xfrm>
          <a:prstGeom prst="rect">
            <a:avLst/>
          </a:prstGeom>
        </p:spPr>
      </p:pic>
    </p:spTree>
    <p:extLst>
      <p:ext uri="{BB962C8B-B14F-4D97-AF65-F5344CB8AC3E}">
        <p14:creationId xmlns:p14="http://schemas.microsoft.com/office/powerpoint/2010/main" val="3443278853"/>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143000" y="457200"/>
            <a:ext cx="92202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Package Delivery- United Parcel Service (UPS) - Package Delivery</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record profits</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11/$130-$140 call spread</a:t>
            </a: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AF48C101-30B5-3F59-A055-BA055E1D0844}"/>
              </a:ext>
            </a:extLst>
          </p:cNvPr>
          <p:cNvPicPr>
            <a:picLocks noChangeAspect="1"/>
          </p:cNvPicPr>
          <p:nvPr/>
        </p:nvPicPr>
        <p:blipFill>
          <a:blip r:embed="rId3"/>
          <a:stretch>
            <a:fillRect/>
          </a:stretch>
        </p:blipFill>
        <p:spPr>
          <a:xfrm>
            <a:off x="2479591" y="1594179"/>
            <a:ext cx="6676766" cy="5035750"/>
          </a:xfrm>
          <a:prstGeom prst="rect">
            <a:avLst/>
          </a:prstGeom>
        </p:spPr>
      </p:pic>
    </p:spTree>
    <p:extLst>
      <p:ext uri="{BB962C8B-B14F-4D97-AF65-F5344CB8AC3E}">
        <p14:creationId xmlns:p14="http://schemas.microsoft.com/office/powerpoint/2010/main" val="1166806769"/>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143000" y="457200"/>
            <a:ext cx="92202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Caterpillar (CAT)- Ag + Infrastructure + Housing</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12/$145-$150 call spread</a:t>
            </a:r>
            <a:br>
              <a:rPr lang="en-US" sz="1800" dirty="0">
                <a:solidFill>
                  <a:srgbClr val="00B050"/>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11/$125-$135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57EE68B7-3DFC-47DF-EDFA-D49173067420}"/>
              </a:ext>
            </a:extLst>
          </p:cNvPr>
          <p:cNvPicPr>
            <a:picLocks noChangeAspect="1"/>
          </p:cNvPicPr>
          <p:nvPr/>
        </p:nvPicPr>
        <p:blipFill>
          <a:blip r:embed="rId3"/>
          <a:stretch>
            <a:fillRect/>
          </a:stretch>
        </p:blipFill>
        <p:spPr>
          <a:xfrm>
            <a:off x="2458995" y="1800125"/>
            <a:ext cx="6203091" cy="4699372"/>
          </a:xfrm>
          <a:prstGeom prst="rect">
            <a:avLst/>
          </a:prstGeom>
        </p:spPr>
      </p:pic>
    </p:spTree>
    <p:extLst>
      <p:ext uri="{BB962C8B-B14F-4D97-AF65-F5344CB8AC3E}">
        <p14:creationId xmlns:p14="http://schemas.microsoft.com/office/powerpoint/2010/main" val="3872091623"/>
      </p:ext>
    </p:extLst>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828800" y="7620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Walt Disney (DIS)-</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10/$165-$175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3/$170-$180 call spread</a:t>
            </a:r>
            <a:br>
              <a:rPr lang="en-US" sz="24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121E9BE5-659A-37EF-7E2F-00B21FDF605A}"/>
              </a:ext>
            </a:extLst>
          </p:cNvPr>
          <p:cNvPicPr>
            <a:picLocks noChangeAspect="1"/>
          </p:cNvPicPr>
          <p:nvPr/>
        </p:nvPicPr>
        <p:blipFill>
          <a:blip r:embed="rId3"/>
          <a:stretch>
            <a:fillRect/>
          </a:stretch>
        </p:blipFill>
        <p:spPr>
          <a:xfrm>
            <a:off x="2747319" y="1717746"/>
            <a:ext cx="5983416" cy="4534615"/>
          </a:xfrm>
          <a:prstGeom prst="rect">
            <a:avLst/>
          </a:prstGeom>
        </p:spPr>
      </p:pic>
    </p:spTree>
    <p:extLst>
      <p:ext uri="{BB962C8B-B14F-4D97-AF65-F5344CB8AC3E}">
        <p14:creationId xmlns:p14="http://schemas.microsoft.com/office/powerpoint/2010/main" val="558430399"/>
      </p:ext>
    </p:extLst>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Industrials Sector SPDR (XLI)-</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(GE), (MMM), (UNP), (UTX), (BA), (HON)</a:t>
            </a:r>
          </a:p>
        </p:txBody>
      </p:sp>
      <p:pic>
        <p:nvPicPr>
          <p:cNvPr id="2" name="Picture 2" descr="Chart&#10;&#10;Description automatically generated">
            <a:extLst>
              <a:ext uri="{FF2B5EF4-FFF2-40B4-BE49-F238E27FC236}">
                <a16:creationId xmlns:a16="http://schemas.microsoft.com/office/drawing/2014/main" id="{5479E674-8C34-33DB-619D-8550FB035E4C}"/>
              </a:ext>
            </a:extLst>
          </p:cNvPr>
          <p:cNvPicPr>
            <a:picLocks noChangeAspect="1"/>
          </p:cNvPicPr>
          <p:nvPr/>
        </p:nvPicPr>
        <p:blipFill>
          <a:blip r:embed="rId3"/>
          <a:stretch>
            <a:fillRect/>
          </a:stretch>
        </p:blipFill>
        <p:spPr>
          <a:xfrm>
            <a:off x="3193535" y="1676557"/>
            <a:ext cx="5791199" cy="4383588"/>
          </a:xfrm>
          <a:prstGeom prst="rect">
            <a:avLst/>
          </a:prstGeom>
        </p:spPr>
      </p:pic>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US Steel (X) – Commodity Boom and Wartime boost</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80285521-4711-8D32-8CCD-92D3A4B49DDF}"/>
              </a:ext>
            </a:extLst>
          </p:cNvPr>
          <p:cNvPicPr>
            <a:picLocks noChangeAspect="1"/>
          </p:cNvPicPr>
          <p:nvPr/>
        </p:nvPicPr>
        <p:blipFill>
          <a:blip r:embed="rId3"/>
          <a:stretch>
            <a:fillRect/>
          </a:stretch>
        </p:blipFill>
        <p:spPr>
          <a:xfrm>
            <a:off x="2857158" y="1525530"/>
            <a:ext cx="6148172" cy="4658183"/>
          </a:xfrm>
          <a:prstGeom prst="rect">
            <a:avLst/>
          </a:prstGeom>
        </p:spPr>
      </p:pic>
    </p:spTree>
    <p:extLst>
      <p:ext uri="{BB962C8B-B14F-4D97-AF65-F5344CB8AC3E}">
        <p14:creationId xmlns:p14="http://schemas.microsoft.com/office/powerpoint/2010/main" val="3365214631"/>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F78A3-65B4-5607-9D96-3A6B62198E7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0183F99-4E82-9A48-48D8-8BCF229D9807}"/>
              </a:ext>
            </a:extLst>
          </p:cNvPr>
          <p:cNvSpPr>
            <a:spLocks noGrp="1"/>
          </p:cNvSpPr>
          <p:nvPr>
            <p:ph type="body" idx="1"/>
          </p:nvPr>
        </p:nvSpPr>
        <p:spPr/>
        <p:txBody>
          <a:bodyPr/>
          <a:lstStyle/>
          <a:p>
            <a:endParaRPr lang="en-US"/>
          </a:p>
        </p:txBody>
      </p:sp>
      <p:pic>
        <p:nvPicPr>
          <p:cNvPr id="5" name="Picture 4" descr="Chart, line chart&#10;&#10;Description automatically generated">
            <a:extLst>
              <a:ext uri="{FF2B5EF4-FFF2-40B4-BE49-F238E27FC236}">
                <a16:creationId xmlns:a16="http://schemas.microsoft.com/office/drawing/2014/main" id="{267B0F5A-A664-9B38-7C3C-4CEF68FFF9EA}"/>
              </a:ext>
            </a:extLst>
          </p:cNvPr>
          <p:cNvPicPr>
            <a:picLocks noChangeAspect="1"/>
          </p:cNvPicPr>
          <p:nvPr/>
        </p:nvPicPr>
        <p:blipFill>
          <a:blip r:embed="rId2"/>
          <a:stretch>
            <a:fillRect/>
          </a:stretch>
        </p:blipFill>
        <p:spPr>
          <a:xfrm>
            <a:off x="1047750" y="1035050"/>
            <a:ext cx="10096500" cy="4787900"/>
          </a:xfrm>
          <a:prstGeom prst="rect">
            <a:avLst/>
          </a:prstGeom>
        </p:spPr>
      </p:pic>
    </p:spTree>
    <p:extLst>
      <p:ext uri="{BB962C8B-B14F-4D97-AF65-F5344CB8AC3E}">
        <p14:creationId xmlns:p14="http://schemas.microsoft.com/office/powerpoint/2010/main" val="9707057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Union Pacific RR (UNP)- Big Stuff to Ship</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near record earnings announced</a:t>
            </a:r>
            <a:br>
              <a:rPr lang="en-US" sz="2000" dirty="0">
                <a:solidFill>
                  <a:schemeClr val="dk1"/>
                </a:solidFill>
                <a:latin typeface="Calibri"/>
                <a:ea typeface="Calibri"/>
                <a:cs typeface="Calibri"/>
                <a:sym typeface="Calibri"/>
              </a:rPr>
            </a:br>
            <a:r>
              <a:rPr lang="en-US" sz="2000" dirty="0">
                <a:solidFill>
                  <a:srgbClr val="00A64B"/>
                </a:solidFill>
                <a:latin typeface="Calibri"/>
                <a:ea typeface="Calibri"/>
                <a:cs typeface="Calibri"/>
                <a:sym typeface="Calibri"/>
              </a:rPr>
              <a:t>took profits on </a:t>
            </a:r>
            <a:r>
              <a:rPr lang="en-US" sz="1800" dirty="0">
                <a:solidFill>
                  <a:srgbClr val="00A64B"/>
                </a:solidFill>
                <a:latin typeface="Calibri"/>
                <a:ea typeface="Calibri"/>
                <a:cs typeface="Calibri"/>
                <a:sym typeface="Calibri"/>
              </a:rPr>
              <a:t>long 5/$200-$210 call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11/$150-$160 call spread</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B4697F97-8DDE-D0AE-E62D-F393348B1A07}"/>
              </a:ext>
            </a:extLst>
          </p:cNvPr>
          <p:cNvPicPr>
            <a:picLocks noChangeAspect="1"/>
          </p:cNvPicPr>
          <p:nvPr/>
        </p:nvPicPr>
        <p:blipFill>
          <a:blip r:embed="rId3"/>
          <a:stretch>
            <a:fillRect/>
          </a:stretch>
        </p:blipFill>
        <p:spPr>
          <a:xfrm>
            <a:off x="2884617" y="1841314"/>
            <a:ext cx="6010875" cy="4555210"/>
          </a:xfrm>
          <a:prstGeom prst="rect">
            <a:avLst/>
          </a:prstGeom>
        </p:spPr>
      </p:pic>
    </p:spTree>
    <p:extLst>
      <p:ext uri="{BB962C8B-B14F-4D97-AF65-F5344CB8AC3E}">
        <p14:creationId xmlns:p14="http://schemas.microsoft.com/office/powerpoint/2010/main" val="2758988918"/>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Wal-Mart (WMT)-</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 on Long 11/$125-$130 bear put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 on Long 10/$119-$121 bear put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8/$114-$117 bear put spread</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468EDBD1-C7CF-295A-4F7A-4D96D723010C}"/>
              </a:ext>
            </a:extLst>
          </p:cNvPr>
          <p:cNvPicPr>
            <a:picLocks noChangeAspect="1"/>
          </p:cNvPicPr>
          <p:nvPr/>
        </p:nvPicPr>
        <p:blipFill>
          <a:blip r:embed="rId3"/>
          <a:stretch>
            <a:fillRect/>
          </a:stretch>
        </p:blipFill>
        <p:spPr>
          <a:xfrm>
            <a:off x="2925806" y="1978611"/>
            <a:ext cx="5763740" cy="4362994"/>
          </a:xfrm>
          <a:prstGeom prst="rect">
            <a:avLst/>
          </a:prstGeom>
        </p:spPr>
      </p:pic>
    </p:spTree>
    <p:extLst>
      <p:ext uri="{BB962C8B-B14F-4D97-AF65-F5344CB8AC3E}">
        <p14:creationId xmlns:p14="http://schemas.microsoft.com/office/powerpoint/2010/main" val="418722781"/>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Macys’ (M) – Retail Punished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8/$23-$25 bear put spread</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1C04F7F6-F9C9-B5A4-E5A0-569C08983720}"/>
              </a:ext>
            </a:extLst>
          </p:cNvPr>
          <p:cNvPicPr>
            <a:picLocks noChangeAspect="1"/>
          </p:cNvPicPr>
          <p:nvPr/>
        </p:nvPicPr>
        <p:blipFill>
          <a:blip r:embed="rId3"/>
          <a:stretch>
            <a:fillRect/>
          </a:stretch>
        </p:blipFill>
        <p:spPr>
          <a:xfrm>
            <a:off x="2555104" y="1552990"/>
            <a:ext cx="6505145" cy="4925912"/>
          </a:xfrm>
          <a:prstGeom prst="rect">
            <a:avLst/>
          </a:prstGeom>
        </p:spPr>
      </p:pic>
    </p:spTree>
    <p:extLst>
      <p:ext uri="{BB962C8B-B14F-4D97-AF65-F5344CB8AC3E}">
        <p14:creationId xmlns:p14="http://schemas.microsoft.com/office/powerpoint/2010/main" val="1468596761"/>
      </p:ext>
    </p:extLst>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6858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Delta Airlines (DAL) – Travel is Back! </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DFFA2332-78A3-33E4-C78C-3E1EBFA674FE}"/>
              </a:ext>
            </a:extLst>
          </p:cNvPr>
          <p:cNvPicPr>
            <a:picLocks noChangeAspect="1"/>
          </p:cNvPicPr>
          <p:nvPr/>
        </p:nvPicPr>
        <p:blipFill>
          <a:blip r:embed="rId3"/>
          <a:stretch>
            <a:fillRect/>
          </a:stretch>
        </p:blipFill>
        <p:spPr>
          <a:xfrm>
            <a:off x="3008184" y="1717746"/>
            <a:ext cx="6024605" cy="4562075"/>
          </a:xfrm>
          <a:prstGeom prst="rect">
            <a:avLst/>
          </a:prstGeom>
        </p:spPr>
      </p:pic>
    </p:spTree>
    <p:extLst>
      <p:ext uri="{BB962C8B-B14F-4D97-AF65-F5344CB8AC3E}">
        <p14:creationId xmlns:p14="http://schemas.microsoft.com/office/powerpoint/2010/main" val="127491653"/>
      </p:ext>
    </p:extLst>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Transports Sector SPDR (XTN)- Worst Hit Sector</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(ALGT),  (ALK), (JBLU), (LUV), (CHRW), (DAL) </a:t>
            </a:r>
          </a:p>
        </p:txBody>
      </p:sp>
      <p:pic>
        <p:nvPicPr>
          <p:cNvPr id="2" name="Picture 2" descr="Chart&#10;&#10;Description automatically generated">
            <a:extLst>
              <a:ext uri="{FF2B5EF4-FFF2-40B4-BE49-F238E27FC236}">
                <a16:creationId xmlns:a16="http://schemas.microsoft.com/office/drawing/2014/main" id="{81370BB6-C7AB-6F75-49F6-B6C9E95A17C1}"/>
              </a:ext>
            </a:extLst>
          </p:cNvPr>
          <p:cNvPicPr>
            <a:picLocks noChangeAspect="1"/>
          </p:cNvPicPr>
          <p:nvPr/>
        </p:nvPicPr>
        <p:blipFill>
          <a:blip r:embed="rId3"/>
          <a:stretch>
            <a:fillRect/>
          </a:stretch>
        </p:blipFill>
        <p:spPr>
          <a:xfrm>
            <a:off x="2966996" y="1964881"/>
            <a:ext cx="5640172" cy="4273750"/>
          </a:xfrm>
          <a:prstGeom prst="rect">
            <a:avLst/>
          </a:prstGeom>
        </p:spPr>
      </p:pic>
    </p:spTree>
    <p:extLst>
      <p:ext uri="{BB962C8B-B14F-4D97-AF65-F5344CB8AC3E}">
        <p14:creationId xmlns:p14="http://schemas.microsoft.com/office/powerpoint/2010/main" val="3767774040"/>
      </p:ext>
    </p:extLst>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981200" y="304800"/>
            <a:ext cx="8229600" cy="914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Health Care Sector (XLV), (RXL)</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(JNJ), (PFE), (MRK), (GILD), (ACT), (AMGN)</a:t>
            </a:r>
            <a:br>
              <a:rPr lang="en-US" sz="20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9C56B6D9-8676-6EA9-CC55-1AB2478DF914}"/>
              </a:ext>
            </a:extLst>
          </p:cNvPr>
          <p:cNvPicPr>
            <a:picLocks noChangeAspect="1"/>
          </p:cNvPicPr>
          <p:nvPr/>
        </p:nvPicPr>
        <p:blipFill>
          <a:blip r:embed="rId3"/>
          <a:stretch>
            <a:fillRect/>
          </a:stretch>
        </p:blipFill>
        <p:spPr>
          <a:xfrm>
            <a:off x="729049" y="2074719"/>
            <a:ext cx="5063524" cy="3834399"/>
          </a:xfrm>
          <a:prstGeom prst="rect">
            <a:avLst/>
          </a:prstGeom>
        </p:spPr>
      </p:pic>
      <p:pic>
        <p:nvPicPr>
          <p:cNvPr id="3" name="Picture 3" descr="Chart&#10;&#10;Description automatically generated">
            <a:extLst>
              <a:ext uri="{FF2B5EF4-FFF2-40B4-BE49-F238E27FC236}">
                <a16:creationId xmlns:a16="http://schemas.microsoft.com/office/drawing/2014/main" id="{7675C012-A50B-A66E-AC84-EABAB7317731}"/>
              </a:ext>
            </a:extLst>
          </p:cNvPr>
          <p:cNvPicPr>
            <a:picLocks noChangeAspect="1"/>
          </p:cNvPicPr>
          <p:nvPr/>
        </p:nvPicPr>
        <p:blipFill>
          <a:blip r:embed="rId4"/>
          <a:stretch>
            <a:fillRect/>
          </a:stretch>
        </p:blipFill>
        <p:spPr>
          <a:xfrm>
            <a:off x="6152292" y="1999206"/>
            <a:ext cx="5255740" cy="3978561"/>
          </a:xfrm>
          <a:prstGeom prst="rect">
            <a:avLst/>
          </a:prstGeom>
        </p:spPr>
      </p:pic>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981200" y="304800"/>
            <a:ext cx="8229600" cy="914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Amgen (AMGN)</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a:t>
            </a:r>
            <a:r>
              <a:rPr lang="en-US" sz="2000" dirty="0">
                <a:solidFill>
                  <a:srgbClr val="00A64B"/>
                </a:solidFill>
                <a:latin typeface="Calibri"/>
                <a:ea typeface="Calibri"/>
                <a:cs typeface="Calibri"/>
                <a:sym typeface="Calibri"/>
              </a:rPr>
              <a:t>long 11/$185-$200 bull call spread</a:t>
            </a:r>
            <a:endParaRPr lang="en-US" sz="2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059731C8-AEC4-D2F3-63B1-ED2549DB0213}"/>
              </a:ext>
            </a:extLst>
          </p:cNvPr>
          <p:cNvPicPr>
            <a:picLocks noChangeAspect="1"/>
          </p:cNvPicPr>
          <p:nvPr/>
        </p:nvPicPr>
        <p:blipFill>
          <a:blip r:embed="rId3"/>
          <a:stretch>
            <a:fillRect/>
          </a:stretch>
        </p:blipFill>
        <p:spPr>
          <a:xfrm>
            <a:off x="2747319" y="1546125"/>
            <a:ext cx="6271740" cy="4747426"/>
          </a:xfrm>
          <a:prstGeom prst="rect">
            <a:avLst/>
          </a:prstGeom>
        </p:spPr>
      </p:pic>
    </p:spTree>
    <p:extLst>
      <p:ext uri="{BB962C8B-B14F-4D97-AF65-F5344CB8AC3E}">
        <p14:creationId xmlns:p14="http://schemas.microsoft.com/office/powerpoint/2010/main" val="2414779783"/>
      </p:ext>
    </p:extLst>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Goldman Sachs (GS) – </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12/$330-$350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11/$330-$350 call spread</a:t>
            </a:r>
            <a:br>
              <a:rPr lang="en-US" sz="1800" dirty="0">
                <a:solidFill>
                  <a:srgbClr val="00A64B"/>
                </a:solidFill>
                <a:latin typeface="Calibri"/>
                <a:ea typeface="Calibri"/>
                <a:cs typeface="Calibri"/>
                <a:sym typeface="Calibri"/>
              </a:rPr>
            </a:br>
            <a:r>
              <a:rPr lang="en-US" sz="1800" dirty="0">
                <a:solidFill>
                  <a:srgbClr val="FF0000"/>
                </a:solidFill>
                <a:latin typeface="Calibri"/>
                <a:ea typeface="Calibri"/>
                <a:cs typeface="Calibri"/>
                <a:sym typeface="Calibri"/>
              </a:rPr>
              <a:t>stop loss on long 11/$385-$395 call spreads</a:t>
            </a:r>
            <a:br>
              <a:rPr lang="en-US" sz="1800" dirty="0">
                <a:solidFill>
                  <a:schemeClr val="tx1"/>
                </a:solidFill>
                <a:latin typeface="Calibri"/>
                <a:ea typeface="Calibri"/>
                <a:cs typeface="Calibri"/>
                <a:sym typeface="Calibri"/>
              </a:rPr>
            </a:br>
            <a:br>
              <a:rPr lang="en-US" sz="1800" dirty="0">
                <a:solidFill>
                  <a:srgbClr val="00A64B"/>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4851BF52-6F42-B34E-FEEC-A615FBCF4044}"/>
              </a:ext>
            </a:extLst>
          </p:cNvPr>
          <p:cNvPicPr>
            <a:picLocks noChangeAspect="1"/>
          </p:cNvPicPr>
          <p:nvPr/>
        </p:nvPicPr>
        <p:blipFill>
          <a:blip r:embed="rId3"/>
          <a:stretch>
            <a:fillRect/>
          </a:stretch>
        </p:blipFill>
        <p:spPr>
          <a:xfrm>
            <a:off x="3214130" y="1800125"/>
            <a:ext cx="5887308" cy="4459102"/>
          </a:xfrm>
          <a:prstGeom prst="rect">
            <a:avLst/>
          </a:prstGeom>
        </p:spPr>
      </p:pic>
    </p:spTree>
    <p:extLst>
      <p:ext uri="{BB962C8B-B14F-4D97-AF65-F5344CB8AC3E}">
        <p14:creationId xmlns:p14="http://schemas.microsoft.com/office/powerpoint/2010/main" val="438612644"/>
      </p:ext>
    </p:extLst>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Morgan Stanley (MS) –</a:t>
            </a:r>
            <a:r>
              <a:rPr lang="en-US" sz="2000" b="1" i="1" dirty="0"/>
              <a:t> </a:t>
            </a:r>
            <a:r>
              <a:rPr lang="en-US" sz="2000" dirty="0"/>
              <a:t>Blows Away Earnings</a:t>
            </a:r>
            <a:r>
              <a:rPr lang="en-US" dirty="0"/>
              <a:t> </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11/$85-$90 call spread</a:t>
            </a:r>
            <a:br>
              <a:rPr lang="en-US" sz="1800" dirty="0">
                <a:solidFill>
                  <a:srgbClr val="00A64B"/>
                </a:solidFill>
                <a:latin typeface="Calibri"/>
                <a:ea typeface="Calibri"/>
                <a:cs typeface="Calibri"/>
                <a:sym typeface="Calibri"/>
              </a:rPr>
            </a:br>
            <a:r>
              <a:rPr lang="en-US" sz="1800" dirty="0">
                <a:solidFill>
                  <a:srgbClr val="FF0000"/>
                </a:solidFill>
                <a:latin typeface="Calibri"/>
                <a:ea typeface="Calibri"/>
                <a:cs typeface="Calibri"/>
                <a:sym typeface="Calibri"/>
              </a:rPr>
              <a:t>stop loss on long 11/$95-$98 call spread</a:t>
            </a:r>
            <a:br>
              <a:rPr lang="en-US" sz="1800" dirty="0">
                <a:solidFill>
                  <a:schemeClr val="tx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10/$85-$90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 profits on long 2/$55-$60 call spread</a:t>
            </a:r>
          </a:p>
        </p:txBody>
      </p:sp>
      <p:pic>
        <p:nvPicPr>
          <p:cNvPr id="2" name="Picture 2" descr="Chart&#10;&#10;Description automatically generated">
            <a:extLst>
              <a:ext uri="{FF2B5EF4-FFF2-40B4-BE49-F238E27FC236}">
                <a16:creationId xmlns:a16="http://schemas.microsoft.com/office/drawing/2014/main" id="{B0E14417-6DE5-E739-1E92-55D622E13701}"/>
              </a:ext>
            </a:extLst>
          </p:cNvPr>
          <p:cNvPicPr>
            <a:picLocks noChangeAspect="1"/>
          </p:cNvPicPr>
          <p:nvPr/>
        </p:nvPicPr>
        <p:blipFill>
          <a:blip r:embed="rId3"/>
          <a:stretch>
            <a:fillRect/>
          </a:stretch>
        </p:blipFill>
        <p:spPr>
          <a:xfrm>
            <a:off x="3680941" y="2308125"/>
            <a:ext cx="5077254" cy="3848129"/>
          </a:xfrm>
          <a:prstGeom prst="rect">
            <a:avLst/>
          </a:prstGeom>
        </p:spPr>
      </p:pic>
    </p:spTree>
    <p:extLst>
      <p:ext uri="{BB962C8B-B14F-4D97-AF65-F5344CB8AC3E}">
        <p14:creationId xmlns:p14="http://schemas.microsoft.com/office/powerpoint/2010/main" val="3545310563"/>
      </p:ext>
    </p:extLst>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533400"/>
            <a:ext cx="8229600" cy="1295400"/>
          </a:xfrm>
          <a:prstGeom prst="rect">
            <a:avLst/>
          </a:prstGeom>
          <a:noFill/>
          <a:ln>
            <a:noFill/>
          </a:ln>
        </p:spPr>
        <p:txBody>
          <a:bodyPr lIns="91425" tIns="45700" rIns="91425" bIns="45700" anchor="ctr" anchorCtr="0">
            <a:noAutofit/>
          </a:bodyPr>
          <a:lstStyle/>
          <a:p>
            <a:pPr lvl="0">
              <a:buClr>
                <a:schemeClr val="dk1"/>
              </a:buClr>
              <a:buSzPct val="25000"/>
            </a:pP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JP Morgan Chase (JPM)-</a:t>
            </a:r>
            <a:br>
              <a:rPr lang="en-US" sz="2800" dirty="0">
                <a:solidFill>
                  <a:schemeClr val="dk1"/>
                </a:solidFill>
                <a:latin typeface="Calibri"/>
                <a:ea typeface="Calibri"/>
                <a:cs typeface="Calibri"/>
                <a:sym typeface="Calibri"/>
              </a:rPr>
            </a:br>
            <a:r>
              <a:rPr lang="en-US" sz="2000" b="1" i="1" dirty="0"/>
              <a:t>Takes a Russia Hit</a:t>
            </a:r>
            <a:r>
              <a:rPr lang="en-US" sz="2000" dirty="0"/>
              <a:t>, losing $524 billion on its exposure there. </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12/$148-$152.50 call spread</a:t>
            </a:r>
            <a:br>
              <a:rPr lang="en-US" sz="18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10/$130-$140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8/$140-$145 call spread</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7/$140-$145 call spread</a:t>
            </a: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br>
            <a:endParaRPr lang="en-US" sz="1800" dirty="0">
              <a:solidFill>
                <a:srgbClr val="FF0000"/>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D94A6E00-AF51-F966-BE19-B0F50026F607}"/>
              </a:ext>
            </a:extLst>
          </p:cNvPr>
          <p:cNvPicPr>
            <a:picLocks noChangeAspect="1"/>
          </p:cNvPicPr>
          <p:nvPr/>
        </p:nvPicPr>
        <p:blipFill>
          <a:blip r:embed="rId3"/>
          <a:stretch>
            <a:fillRect/>
          </a:stretch>
        </p:blipFill>
        <p:spPr>
          <a:xfrm>
            <a:off x="3488725" y="2706287"/>
            <a:ext cx="5132172" cy="3889318"/>
          </a:xfrm>
          <a:prstGeom prst="rect">
            <a:avLst/>
          </a:prstGeom>
        </p:spPr>
      </p:pic>
    </p:spTree>
    <p:extLst>
      <p:ext uri="{BB962C8B-B14F-4D97-AF65-F5344CB8AC3E}">
        <p14:creationId xmlns:p14="http://schemas.microsoft.com/office/powerpoint/2010/main" val="3445315692"/>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erforming on a stage&#10;&#10;Description automatically generated with medium confidence">
            <a:extLst>
              <a:ext uri="{FF2B5EF4-FFF2-40B4-BE49-F238E27FC236}">
                <a16:creationId xmlns:a16="http://schemas.microsoft.com/office/drawing/2014/main" id="{03A36D2A-07B9-C9B9-2C80-D138328193DA}"/>
              </a:ext>
            </a:extLst>
          </p:cNvPr>
          <p:cNvPicPr>
            <a:picLocks noChangeAspect="1"/>
          </p:cNvPicPr>
          <p:nvPr/>
        </p:nvPicPr>
        <p:blipFill>
          <a:blip r:embed="rId2"/>
          <a:stretch>
            <a:fillRect/>
          </a:stretch>
        </p:blipFill>
        <p:spPr>
          <a:xfrm>
            <a:off x="2689717" y="0"/>
            <a:ext cx="6812566" cy="6858000"/>
          </a:xfrm>
          <a:prstGeom prst="rect">
            <a:avLst/>
          </a:prstGeom>
        </p:spPr>
      </p:pic>
    </p:spTree>
    <p:extLst>
      <p:ext uri="{BB962C8B-B14F-4D97-AF65-F5344CB8AC3E}">
        <p14:creationId xmlns:p14="http://schemas.microsoft.com/office/powerpoint/2010/main" val="5341333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Bank of America (BAC) – </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long 12/$39-$42 call spread</a:t>
            </a:r>
            <a:br>
              <a:rPr lang="en-US" sz="1800" dirty="0">
                <a:solidFill>
                  <a:schemeClr val="tx1"/>
                </a:solidFill>
                <a:latin typeface="Calibri"/>
                <a:ea typeface="Calibri"/>
                <a:cs typeface="Calibri"/>
                <a:sym typeface="Calibri"/>
              </a:rPr>
            </a:br>
            <a:r>
              <a:rPr lang="en-US" sz="1800" dirty="0">
                <a:solidFill>
                  <a:srgbClr val="FF0000"/>
                </a:solidFill>
                <a:latin typeface="Calibri"/>
                <a:ea typeface="Calibri"/>
                <a:cs typeface="Calibri"/>
                <a:sym typeface="Calibri"/>
              </a:rPr>
              <a:t>stop loss on long 11/$43-$45 call spread </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 took profits on  11/$37-$40 call spread </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 took profits on long 2/$28-$30 call spread</a:t>
            </a:r>
          </a:p>
        </p:txBody>
      </p:sp>
      <p:pic>
        <p:nvPicPr>
          <p:cNvPr id="2" name="Picture 2" descr="Chart&#10;&#10;Description automatically generated">
            <a:extLst>
              <a:ext uri="{FF2B5EF4-FFF2-40B4-BE49-F238E27FC236}">
                <a16:creationId xmlns:a16="http://schemas.microsoft.com/office/drawing/2014/main" id="{56E36233-454A-A6B0-2EC7-8DC114E30A60}"/>
              </a:ext>
            </a:extLst>
          </p:cNvPr>
          <p:cNvPicPr>
            <a:picLocks noChangeAspect="1"/>
          </p:cNvPicPr>
          <p:nvPr/>
        </p:nvPicPr>
        <p:blipFill>
          <a:blip r:embed="rId3"/>
          <a:stretch>
            <a:fillRect/>
          </a:stretch>
        </p:blipFill>
        <p:spPr>
          <a:xfrm>
            <a:off x="2939536" y="2102179"/>
            <a:ext cx="5708821" cy="4321804"/>
          </a:xfrm>
          <a:prstGeom prst="rect">
            <a:avLst/>
          </a:prstGeom>
        </p:spPr>
      </p:pic>
    </p:spTree>
    <p:extLst>
      <p:ext uri="{BB962C8B-B14F-4D97-AF65-F5344CB8AC3E}">
        <p14:creationId xmlns:p14="http://schemas.microsoft.com/office/powerpoint/2010/main" val="1161969903"/>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 SPDR Metals &amp; Mining ETF (XME) – </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long 2/$28-$30 call spread</a:t>
            </a:r>
          </a:p>
        </p:txBody>
      </p:sp>
      <p:pic>
        <p:nvPicPr>
          <p:cNvPr id="2" name="Picture 2" descr="Chart&#10;&#10;Description automatically generated">
            <a:extLst>
              <a:ext uri="{FF2B5EF4-FFF2-40B4-BE49-F238E27FC236}">
                <a16:creationId xmlns:a16="http://schemas.microsoft.com/office/drawing/2014/main" id="{4F69395D-8F96-9994-FC8E-E23C0BF69B42}"/>
              </a:ext>
            </a:extLst>
          </p:cNvPr>
          <p:cNvPicPr>
            <a:picLocks noChangeAspect="1"/>
          </p:cNvPicPr>
          <p:nvPr/>
        </p:nvPicPr>
        <p:blipFill>
          <a:blip r:embed="rId3"/>
          <a:stretch>
            <a:fillRect/>
          </a:stretch>
        </p:blipFill>
        <p:spPr>
          <a:xfrm>
            <a:off x="2706130" y="1772665"/>
            <a:ext cx="6216821" cy="4706237"/>
          </a:xfrm>
          <a:prstGeom prst="rect">
            <a:avLst/>
          </a:prstGeom>
        </p:spPr>
      </p:pic>
    </p:spTree>
    <p:extLst>
      <p:ext uri="{BB962C8B-B14F-4D97-AF65-F5344CB8AC3E}">
        <p14:creationId xmlns:p14="http://schemas.microsoft.com/office/powerpoint/2010/main" val="1980431317"/>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Blackrock (BLK)-Asset Collection Boom</a:t>
            </a:r>
            <a:br>
              <a:rPr lang="en-US" sz="24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3/$770-$790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3/$310-$340 call spread</a:t>
            </a:r>
            <a:br>
              <a:rPr lang="en-US" sz="2400" dirty="0">
                <a:solidFill>
                  <a:schemeClr val="dk1"/>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BE551288-1B75-6AE1-07DA-AE66ED20B8CE}"/>
              </a:ext>
            </a:extLst>
          </p:cNvPr>
          <p:cNvPicPr>
            <a:picLocks noChangeAspect="1"/>
          </p:cNvPicPr>
          <p:nvPr/>
        </p:nvPicPr>
        <p:blipFill>
          <a:blip r:embed="rId3"/>
          <a:stretch>
            <a:fillRect/>
          </a:stretch>
        </p:blipFill>
        <p:spPr>
          <a:xfrm>
            <a:off x="2829697" y="1772665"/>
            <a:ext cx="6299200" cy="4768021"/>
          </a:xfrm>
          <a:prstGeom prst="rect">
            <a:avLst/>
          </a:prstGeom>
        </p:spPr>
      </p:pic>
    </p:spTree>
    <p:extLst>
      <p:ext uri="{BB962C8B-B14F-4D97-AF65-F5344CB8AC3E}">
        <p14:creationId xmlns:p14="http://schemas.microsoft.com/office/powerpoint/2010/main" val="1729873532"/>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Visa (V) – “Touchless” Bitcoin Drag</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5/$220-$225 bull call spread</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long 5/$195-$205 bull call spread</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9/$180-$185 bull call spread</a:t>
            </a:r>
            <a:endParaRPr lang="en-US" sz="1600" dirty="0">
              <a:solidFill>
                <a:srgbClr val="00A64B"/>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468E8A1D-D43B-9EA4-6339-78273E1EC4AD}"/>
              </a:ext>
            </a:extLst>
          </p:cNvPr>
          <p:cNvPicPr>
            <a:picLocks noChangeAspect="1"/>
          </p:cNvPicPr>
          <p:nvPr/>
        </p:nvPicPr>
        <p:blipFill>
          <a:blip r:embed="rId3"/>
          <a:stretch>
            <a:fillRect/>
          </a:stretch>
        </p:blipFill>
        <p:spPr>
          <a:xfrm>
            <a:off x="3145482" y="2060990"/>
            <a:ext cx="5557794" cy="4211966"/>
          </a:xfrm>
          <a:prstGeom prst="rect">
            <a:avLst/>
          </a:prstGeom>
        </p:spPr>
      </p:pic>
    </p:spTree>
    <p:extLst>
      <p:ext uri="{BB962C8B-B14F-4D97-AF65-F5344CB8AC3E}">
        <p14:creationId xmlns:p14="http://schemas.microsoft.com/office/powerpoint/2010/main" val="3240956804"/>
      </p:ext>
    </p:extLst>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914400"/>
          </a:xfrm>
          <a:prstGeom prst="rect">
            <a:avLst/>
          </a:prstGeom>
          <a:noFill/>
          <a:ln>
            <a:noFill/>
          </a:ln>
        </p:spPr>
        <p:txBody>
          <a:bodyPr lIns="91425" tIns="45700" rIns="91425" bIns="45700" anchor="ctr" anchorCtr="0">
            <a:noAutofit/>
          </a:bodyPr>
          <a:lstStyle/>
          <a:p>
            <a:pPr>
              <a:buClr>
                <a:schemeClr val="dk1"/>
              </a:buClr>
              <a:buSzPct val="25000"/>
            </a:pPr>
            <a:r>
              <a:rPr lang="en-US" sz="2800" dirty="0">
                <a:solidFill>
                  <a:schemeClr val="dk1"/>
                </a:solidFill>
                <a:latin typeface="Calibri"/>
                <a:ea typeface="Calibri"/>
                <a:cs typeface="Calibri"/>
                <a:sym typeface="Calibri"/>
              </a:rPr>
              <a:t>Consumer Discretionary SPDR (XLY)</a:t>
            </a:r>
            <a:br>
              <a:rPr lang="en-US" sz="28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(DIS), (AMZN), (HD), (CMCSA), (MCD), (SBUX)</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74647727-A216-280E-33D5-7D27EC194CC4}"/>
              </a:ext>
            </a:extLst>
          </p:cNvPr>
          <p:cNvPicPr>
            <a:picLocks noChangeAspect="1"/>
          </p:cNvPicPr>
          <p:nvPr/>
        </p:nvPicPr>
        <p:blipFill>
          <a:blip r:embed="rId3"/>
          <a:stretch>
            <a:fillRect/>
          </a:stretch>
        </p:blipFill>
        <p:spPr>
          <a:xfrm>
            <a:off x="2706131" y="1504935"/>
            <a:ext cx="6560064" cy="4967102"/>
          </a:xfrm>
          <a:prstGeom prst="rect">
            <a:avLst/>
          </a:prstGeom>
        </p:spPr>
      </p:pic>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05000" y="381000"/>
            <a:ext cx="8229600" cy="914400"/>
          </a:xfrm>
          <a:prstGeom prst="rect">
            <a:avLst/>
          </a:prstGeom>
          <a:noFill/>
          <a:ln>
            <a:noFill/>
          </a:ln>
        </p:spPr>
        <p:txBody>
          <a:bodyPr lIns="91425" tIns="45700" rIns="91425" bIns="45700" anchor="ctr" anchorCtr="0">
            <a:noAutofit/>
          </a:bodyPr>
          <a:lstStyle/>
          <a:p>
            <a:pPr>
              <a:buClr>
                <a:schemeClr val="dk1"/>
              </a:buClr>
              <a:buSzPct val="25000"/>
            </a:pP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Berkshire Hathaway (BRKB)- Natural Barbell</a:t>
            </a:r>
            <a:br>
              <a:rPr lang="en-US" sz="2800" dirty="0">
                <a:solidFill>
                  <a:schemeClr val="dk1"/>
                </a:solidFill>
                <a:latin typeface="Calibri"/>
                <a:ea typeface="Calibri"/>
                <a:cs typeface="Calibri"/>
                <a:sym typeface="Calibri"/>
              </a:rPr>
            </a:br>
            <a:r>
              <a:rPr lang="en-US" sz="1800" dirty="0"/>
              <a:t>Buys Alleghany Insurance, for $11.6 billion </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a:t>
            </a:r>
            <a:r>
              <a:rPr lang="en-US" sz="1800" dirty="0">
                <a:solidFill>
                  <a:srgbClr val="00A64B"/>
                </a:solidFill>
                <a:ea typeface="Calibri"/>
                <a:cs typeface="Calibri" panose="020F0502020204030204" pitchFamily="34" charset="0"/>
                <a:sym typeface="Calibri"/>
              </a:rPr>
              <a:t>long 2/$270-$280 call spread</a:t>
            </a:r>
            <a:br>
              <a:rPr lang="en-US" sz="1800" dirty="0">
                <a:solidFill>
                  <a:srgbClr val="00A64B"/>
                </a:solidFill>
                <a:ea typeface="Calibri"/>
                <a:cs typeface="Calibri" panose="020F0502020204030204" pitchFamily="34" charset="0"/>
                <a:sym typeface="Calibri"/>
              </a:rPr>
            </a:br>
            <a:endParaRPr lang="en-US" sz="1800" dirty="0">
              <a:solidFill>
                <a:srgbClr val="00A64B"/>
              </a:solidFill>
              <a:latin typeface="+mj-lt"/>
              <a:ea typeface="Calibri"/>
              <a:cs typeface="Calibri" panose="020F0502020204030204" pitchFamily="34" charset="0"/>
              <a:sym typeface="Calibri"/>
            </a:endParaRPr>
          </a:p>
        </p:txBody>
      </p:sp>
      <p:pic>
        <p:nvPicPr>
          <p:cNvPr id="2" name="Picture 2" descr="Chart&#10;&#10;Description automatically generated">
            <a:extLst>
              <a:ext uri="{FF2B5EF4-FFF2-40B4-BE49-F238E27FC236}">
                <a16:creationId xmlns:a16="http://schemas.microsoft.com/office/drawing/2014/main" id="{8C7EE5FE-C1FD-6F93-D9A2-77FCF1D24FFE}"/>
              </a:ext>
            </a:extLst>
          </p:cNvPr>
          <p:cNvPicPr>
            <a:picLocks noChangeAspect="1"/>
          </p:cNvPicPr>
          <p:nvPr/>
        </p:nvPicPr>
        <p:blipFill>
          <a:blip r:embed="rId3"/>
          <a:stretch>
            <a:fillRect/>
          </a:stretch>
        </p:blipFill>
        <p:spPr>
          <a:xfrm>
            <a:off x="2774779" y="1937422"/>
            <a:ext cx="6340389" cy="4802345"/>
          </a:xfrm>
          <a:prstGeom prst="rect">
            <a:avLst/>
          </a:prstGeom>
        </p:spPr>
      </p:pic>
    </p:spTree>
    <p:extLst>
      <p:ext uri="{BB962C8B-B14F-4D97-AF65-F5344CB8AC3E}">
        <p14:creationId xmlns:p14="http://schemas.microsoft.com/office/powerpoint/2010/main" val="1825226466"/>
      </p:ext>
    </p:extLst>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Europe Hedged Equity (HEDJ)-</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592EB23E-FF24-28DF-2270-04B05A5587A9}"/>
              </a:ext>
            </a:extLst>
          </p:cNvPr>
          <p:cNvPicPr>
            <a:picLocks noChangeAspect="1"/>
          </p:cNvPicPr>
          <p:nvPr/>
        </p:nvPicPr>
        <p:blipFill>
          <a:blip r:embed="rId3"/>
          <a:stretch>
            <a:fillRect/>
          </a:stretch>
        </p:blipFill>
        <p:spPr>
          <a:xfrm>
            <a:off x="2747319" y="1539260"/>
            <a:ext cx="6079524" cy="4603264"/>
          </a:xfrm>
          <a:prstGeom prst="rect">
            <a:avLst/>
          </a:prstGeom>
        </p:spPr>
      </p:pic>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1981200" y="3048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Japan (DXJ)-</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14011A1C-651D-DC19-FC9F-34CD6631EDA8}"/>
              </a:ext>
            </a:extLst>
          </p:cNvPr>
          <p:cNvPicPr>
            <a:picLocks noChangeAspect="1"/>
          </p:cNvPicPr>
          <p:nvPr/>
        </p:nvPicPr>
        <p:blipFill>
          <a:blip r:embed="rId3"/>
          <a:stretch>
            <a:fillRect/>
          </a:stretch>
        </p:blipFill>
        <p:spPr>
          <a:xfrm>
            <a:off x="2815968" y="1456882"/>
            <a:ext cx="6148172" cy="4658182"/>
          </a:xfrm>
          <a:prstGeom prst="rect">
            <a:avLst/>
          </a:prstGeom>
        </p:spPr>
      </p:pic>
    </p:spTree>
    <p:extLst>
      <p:ext uri="{BB962C8B-B14F-4D97-AF65-F5344CB8AC3E}">
        <p14:creationId xmlns:p14="http://schemas.microsoft.com/office/powerpoint/2010/main" val="216247106"/>
      </p:ext>
    </p:extLst>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1981200" y="1524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 Emerging Markets (EEM) - Pro trade, </a:t>
            </a:r>
            <a:r>
              <a:rPr lang="en-US" sz="2000" dirty="0">
                <a:solidFill>
                  <a:schemeClr val="dk1"/>
                </a:solidFill>
                <a:latin typeface="Calibri"/>
                <a:ea typeface="Calibri"/>
                <a:cs typeface="Calibri"/>
                <a:sym typeface="Calibri"/>
              </a:rPr>
              <a:t>Weak Dollar, Long Recovery Play</a:t>
            </a:r>
          </a:p>
        </p:txBody>
      </p:sp>
      <p:pic>
        <p:nvPicPr>
          <p:cNvPr id="2" name="Picture 2" descr="Chart&#10;&#10;Description automatically generated">
            <a:extLst>
              <a:ext uri="{FF2B5EF4-FFF2-40B4-BE49-F238E27FC236}">
                <a16:creationId xmlns:a16="http://schemas.microsoft.com/office/drawing/2014/main" id="{5F498F0D-95A9-E66A-63E2-E13BF10D2E0E}"/>
              </a:ext>
            </a:extLst>
          </p:cNvPr>
          <p:cNvPicPr>
            <a:picLocks noChangeAspect="1"/>
          </p:cNvPicPr>
          <p:nvPr/>
        </p:nvPicPr>
        <p:blipFill>
          <a:blip r:embed="rId3"/>
          <a:stretch>
            <a:fillRect/>
          </a:stretch>
        </p:blipFill>
        <p:spPr>
          <a:xfrm>
            <a:off x="3241590" y="1635368"/>
            <a:ext cx="5914767" cy="4472831"/>
          </a:xfrm>
          <a:prstGeom prst="rect">
            <a:avLst/>
          </a:prstGeom>
        </p:spPr>
      </p:pic>
    </p:spTree>
    <p:extLst>
      <p:ext uri="{BB962C8B-B14F-4D97-AF65-F5344CB8AC3E}">
        <p14:creationId xmlns:p14="http://schemas.microsoft.com/office/powerpoint/2010/main" val="3000030826"/>
      </p:ext>
    </p:extLst>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4A49C-5361-D34D-B571-9AC44C4BE44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5701EC0-ADA7-4544-96D6-1254E5F4F398}"/>
              </a:ext>
            </a:extLst>
          </p:cNvPr>
          <p:cNvSpPr>
            <a:spLocks noGrp="1"/>
          </p:cNvSpPr>
          <p:nvPr>
            <p:ph type="body" idx="1"/>
          </p:nvPr>
        </p:nvSpPr>
        <p:spPr/>
        <p:txBody>
          <a:bodyPr/>
          <a:lstStyle/>
          <a:p>
            <a:endParaRPr lang="en-US"/>
          </a:p>
        </p:txBody>
      </p:sp>
      <p:pic>
        <p:nvPicPr>
          <p:cNvPr id="5" name="Picture 4" descr="A picture containing text, indoor&#10;&#10;Description automatically generated">
            <a:extLst>
              <a:ext uri="{FF2B5EF4-FFF2-40B4-BE49-F238E27FC236}">
                <a16:creationId xmlns:a16="http://schemas.microsoft.com/office/drawing/2014/main" id="{C9267099-40B6-3816-AFEF-CF6BF820F06F}"/>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637936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4" name="Shape 87"/>
          <p:cNvSpPr txBox="1">
            <a:spLocks/>
          </p:cNvSpPr>
          <p:nvPr/>
        </p:nvSpPr>
        <p:spPr>
          <a:xfrm>
            <a:off x="1752600" y="228602"/>
            <a:ext cx="8610600" cy="838199"/>
          </a:xfrm>
          <a:prstGeom prst="rect">
            <a:avLst/>
          </a:prstGeom>
          <a:noFill/>
          <a:ln>
            <a:noFill/>
          </a:ln>
        </p:spPr>
        <p:txBody>
          <a:bodyPr lIns="91425" tIns="45700" rIns="91425" bIns="45700" anchor="ctr" anchorCtr="0">
            <a:noAutofit/>
          </a:bodyPr>
          <a:lstStyle/>
          <a:p>
            <a:pPr lvl="0" algn="ct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GTD 13 Year Daily Audited Performance</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4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161A5456-DF23-FA76-EDE4-59CAA848F07C}"/>
              </a:ext>
            </a:extLst>
          </p:cNvPr>
          <p:cNvPicPr>
            <a:picLocks noChangeAspect="1"/>
          </p:cNvPicPr>
          <p:nvPr/>
        </p:nvPicPr>
        <p:blipFill>
          <a:blip r:embed="rId3"/>
          <a:stretch>
            <a:fillRect/>
          </a:stretch>
        </p:blipFill>
        <p:spPr>
          <a:xfrm>
            <a:off x="1377950" y="1092200"/>
            <a:ext cx="9436100" cy="4673600"/>
          </a:xfrm>
          <a:prstGeom prst="rect">
            <a:avLst/>
          </a:prstGeom>
        </p:spPr>
      </p:pic>
    </p:spTree>
    <p:extLst>
      <p:ext uri="{BB962C8B-B14F-4D97-AF65-F5344CB8AC3E}">
        <p14:creationId xmlns:p14="http://schemas.microsoft.com/office/powerpoint/2010/main" val="192599132"/>
      </p:ext>
    </p:extLst>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6" name="Shape 136"/>
          <p:cNvSpPr txBox="1">
            <a:spLocks noGrp="1"/>
          </p:cNvSpPr>
          <p:nvPr>
            <p:ph type="body" idx="1"/>
          </p:nvPr>
        </p:nvSpPr>
        <p:spPr>
          <a:xfrm>
            <a:off x="457200" y="1416377"/>
            <a:ext cx="11430000" cy="4755823"/>
          </a:xfrm>
          <a:prstGeom prst="rect">
            <a:avLst/>
          </a:prstGeom>
          <a:noFill/>
          <a:ln>
            <a:noFill/>
          </a:ln>
        </p:spPr>
        <p:txBody>
          <a:bodyPr lIns="91425" tIns="45700" rIns="91425" bIns="45700" anchor="t" anchorCtr="0">
            <a:noAutofit/>
          </a:bodyPr>
          <a:lstStyle/>
          <a:p>
            <a:pPr marL="0" indent="0">
              <a:lnSpc>
                <a:spcPts val="2040"/>
              </a:lnSpc>
              <a:spcBef>
                <a:spcPts val="0"/>
              </a:spcBef>
              <a:buClr>
                <a:srgbClr val="000000"/>
              </a:buClr>
              <a:buSzPct val="25000"/>
              <a:buNone/>
            </a:pPr>
            <a:br>
              <a:rPr lang="en-US" sz="1800" dirty="0">
                <a:solidFill>
                  <a:schemeClr val="tx1"/>
                </a:solidFill>
              </a:rPr>
            </a:br>
            <a:r>
              <a:rPr lang="en-US" sz="1800" dirty="0">
                <a:solidFill>
                  <a:schemeClr val="tx1"/>
                </a:solidFill>
              </a:rPr>
              <a:t>*</a:t>
            </a:r>
            <a:r>
              <a:rPr lang="en-US" sz="1800" b="1" i="1" dirty="0">
                <a:solidFill>
                  <a:schemeClr val="tx1"/>
                </a:solidFill>
              </a:rPr>
              <a:t>Bonds Hit New Three-Year Lows</a:t>
            </a:r>
            <a:r>
              <a:rPr lang="en-US" sz="1800" dirty="0">
                <a:solidFill>
                  <a:schemeClr val="tx1"/>
                </a:solidFill>
              </a:rPr>
              <a:t>, with yields soaring to 2.93% overnight</a:t>
            </a:r>
            <a:br>
              <a:rPr lang="en-US" sz="1800" dirty="0">
                <a:solidFill>
                  <a:schemeClr val="tx1"/>
                </a:solidFill>
              </a:rPr>
            </a:br>
            <a:br>
              <a:rPr lang="en-US" sz="1800" dirty="0">
                <a:solidFill>
                  <a:schemeClr val="tx1"/>
                </a:solidFill>
              </a:rPr>
            </a:br>
            <a:r>
              <a:rPr lang="en-US" sz="1800" dirty="0">
                <a:solidFill>
                  <a:schemeClr val="tx1"/>
                </a:solidFill>
              </a:rPr>
              <a:t>*</a:t>
            </a:r>
            <a:r>
              <a:rPr lang="en-US" sz="1800" b="1" i="1" dirty="0"/>
              <a:t>Mortgage Refi’s Down 67% YOY</a:t>
            </a:r>
            <a:r>
              <a:rPr lang="en-US" sz="1800" dirty="0"/>
              <a:t>, thanks to a 30-year fixed rate mortgage that has topped 5.0%</a:t>
            </a:r>
            <a:br>
              <a:rPr lang="en-US" sz="1800" dirty="0">
                <a:solidFill>
                  <a:srgbClr val="FF0000"/>
                </a:solidFill>
              </a:rPr>
            </a:br>
            <a:br>
              <a:rPr lang="en-US" sz="1800" dirty="0">
                <a:solidFill>
                  <a:schemeClr val="tx1"/>
                </a:solidFill>
              </a:rPr>
            </a:br>
            <a:r>
              <a:rPr lang="en-US" sz="1800" dirty="0">
                <a:solidFill>
                  <a:schemeClr val="tx1"/>
                </a:solidFill>
              </a:rPr>
              <a:t>*The first seven </a:t>
            </a:r>
            <a:r>
              <a:rPr lang="en-US" sz="1800" b="1" dirty="0">
                <a:solidFill>
                  <a:schemeClr val="tx1"/>
                </a:solidFill>
              </a:rPr>
              <a:t>rate hikes </a:t>
            </a:r>
            <a:r>
              <a:rPr lang="en-US" sz="1800" dirty="0">
                <a:solidFill>
                  <a:schemeClr val="tx1"/>
                </a:solidFill>
              </a:rPr>
              <a:t>are in the market, but the following five aren’t</a:t>
            </a:r>
            <a:br>
              <a:rPr lang="en-US" sz="1800" dirty="0">
                <a:solidFill>
                  <a:schemeClr val="tx1"/>
                </a:solidFill>
              </a:rPr>
            </a:br>
            <a:br>
              <a:rPr lang="en-US" sz="1800" dirty="0">
                <a:solidFill>
                  <a:schemeClr val="tx1"/>
                </a:solidFill>
              </a:rPr>
            </a:br>
            <a:r>
              <a:rPr lang="en-US" sz="1800" dirty="0">
                <a:solidFill>
                  <a:schemeClr val="tx1"/>
                </a:solidFill>
              </a:rPr>
              <a:t>*Final target is a </a:t>
            </a:r>
            <a:r>
              <a:rPr lang="en-US" sz="1800" b="1" dirty="0">
                <a:solidFill>
                  <a:schemeClr val="tx1"/>
                </a:solidFill>
              </a:rPr>
              <a:t>3.00% overnight rate </a:t>
            </a:r>
            <a:br>
              <a:rPr lang="en-US" sz="1800" dirty="0">
                <a:solidFill>
                  <a:schemeClr val="tx1"/>
                </a:solidFill>
              </a:rPr>
            </a:br>
            <a:br>
              <a:rPr lang="en-US" sz="1800" dirty="0">
                <a:solidFill>
                  <a:schemeClr val="tx1"/>
                </a:solidFill>
              </a:rPr>
            </a:br>
            <a:r>
              <a:rPr lang="en-US" sz="1800" dirty="0">
                <a:solidFill>
                  <a:schemeClr val="tx1"/>
                </a:solidFill>
              </a:rPr>
              <a:t>*</a:t>
            </a:r>
            <a:r>
              <a:rPr lang="en-US" sz="1800" b="1" i="1" dirty="0">
                <a:solidFill>
                  <a:schemeClr val="tx1"/>
                </a:solidFill>
              </a:rPr>
              <a:t>US National Debt </a:t>
            </a:r>
            <a:r>
              <a:rPr lang="en-US" sz="1800" i="1" dirty="0">
                <a:solidFill>
                  <a:schemeClr val="tx1"/>
                </a:solidFill>
              </a:rPr>
              <a:t>Tops $30 Trillion</a:t>
            </a:r>
            <a:r>
              <a:rPr lang="en-US" sz="1800" dirty="0">
                <a:solidFill>
                  <a:schemeClr val="tx1"/>
                </a:solidFill>
              </a:rPr>
              <a:t>, the end result of 20</a:t>
            </a:r>
            <a:br>
              <a:rPr lang="en-US" sz="1800" dirty="0">
                <a:solidFill>
                  <a:schemeClr val="tx1"/>
                </a:solidFill>
              </a:rPr>
            </a:br>
            <a:r>
              <a:rPr lang="en-US" sz="1800" dirty="0">
                <a:solidFill>
                  <a:schemeClr val="tx1"/>
                </a:solidFill>
              </a:rPr>
              <a:t> years of deficit spending. </a:t>
            </a:r>
            <a:br>
              <a:rPr lang="en-US" sz="1800" dirty="0">
                <a:solidFill>
                  <a:schemeClr val="tx1"/>
                </a:solidFill>
              </a:rPr>
            </a:br>
            <a:br>
              <a:rPr lang="en-US" sz="1800" dirty="0">
                <a:solidFill>
                  <a:schemeClr val="tx1"/>
                </a:solidFill>
              </a:rPr>
            </a:br>
            <a:r>
              <a:rPr lang="en-US" sz="1800" b="1" dirty="0">
                <a:solidFill>
                  <a:schemeClr val="tx1"/>
                </a:solidFill>
              </a:rPr>
              <a:t>*Sell </a:t>
            </a:r>
            <a:r>
              <a:rPr lang="en-US" sz="1800" dirty="0">
                <a:solidFill>
                  <a:schemeClr val="tx1"/>
                </a:solidFill>
              </a:rPr>
              <a:t>any six-point rally in the (TLT)</a:t>
            </a:r>
            <a:br>
              <a:rPr lang="en-US" sz="2000" dirty="0">
                <a:solidFill>
                  <a:schemeClr val="tx1"/>
                </a:solidFill>
                <a:latin typeface="+mj-lt"/>
                <a:ea typeface="Calibri"/>
                <a:cs typeface="Calibri" panose="020F0502020204030204" pitchFamily="34" charset="0"/>
                <a:sym typeface="Calibri"/>
              </a:rPr>
            </a:br>
            <a:br>
              <a:rPr lang="en-US" sz="2000" dirty="0">
                <a:solidFill>
                  <a:schemeClr val="tx1"/>
                </a:solidFill>
                <a:latin typeface="+mj-lt"/>
                <a:ea typeface="Calibri"/>
                <a:cs typeface="Calibri" panose="020F0502020204030204" pitchFamily="34" charset="0"/>
                <a:sym typeface="Calibri"/>
              </a:rPr>
            </a:br>
            <a:r>
              <a:rPr lang="en-US" sz="2000" dirty="0">
                <a:solidFill>
                  <a:schemeClr val="tx1"/>
                </a:solidFill>
                <a:latin typeface="+mj-lt"/>
                <a:ea typeface="Calibri"/>
                <a:cs typeface="Calibri" panose="020F0502020204030204" pitchFamily="34" charset="0"/>
                <a:sym typeface="Calibri"/>
              </a:rPr>
              <a:t>*US Treasury bond fund (TLT) could plunge from</a:t>
            </a:r>
            <a:br>
              <a:rPr lang="en-US" sz="2000" dirty="0">
                <a:solidFill>
                  <a:schemeClr val="tx1"/>
                </a:solidFill>
                <a:latin typeface="+mj-lt"/>
                <a:ea typeface="Calibri"/>
                <a:cs typeface="Calibri" panose="020F0502020204030204" pitchFamily="34" charset="0"/>
                <a:sym typeface="Calibri"/>
              </a:rPr>
            </a:br>
            <a:r>
              <a:rPr lang="en-US" sz="2000" dirty="0">
                <a:solidFill>
                  <a:schemeClr val="tx1"/>
                </a:solidFill>
                <a:latin typeface="+mj-lt"/>
                <a:ea typeface="Calibri"/>
                <a:cs typeface="Calibri" panose="020F0502020204030204" pitchFamily="34" charset="0"/>
                <a:sym typeface="Calibri"/>
              </a:rPr>
              <a:t> $180 in 2020  to $105 by 2023</a:t>
            </a:r>
            <a:br>
              <a:rPr lang="en-US" sz="2000" dirty="0">
                <a:solidFill>
                  <a:schemeClr val="tx1"/>
                </a:solidFill>
                <a:latin typeface="+mj-lt"/>
                <a:ea typeface="Calibri"/>
                <a:cs typeface="Calibri" panose="020F0502020204030204" pitchFamily="34" charset="0"/>
                <a:sym typeface="Calibri"/>
              </a:rPr>
            </a:br>
            <a:br>
              <a:rPr lang="en-US" sz="2000" dirty="0">
                <a:solidFill>
                  <a:schemeClr val="tx1"/>
                </a:solidFill>
                <a:latin typeface="+mn-lt"/>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rPr>
            </a:br>
            <a:br>
              <a:rPr lang="en-US" sz="2000" dirty="0">
                <a:solidFill>
                  <a:srgbClr val="FF0000"/>
                </a:solidFill>
                <a:latin typeface="Calibri"/>
                <a:ea typeface="Calibri"/>
                <a:cs typeface="Calibri"/>
                <a:sym typeface="Calibri"/>
              </a:rPr>
            </a:br>
            <a:br>
              <a:rPr lang="en-US" sz="2000" dirty="0">
                <a:solidFill>
                  <a:srgbClr val="FF0000"/>
                </a:solidFill>
              </a:rPr>
            </a:br>
            <a:endParaRPr lang="en-US" sz="2000" dirty="0">
              <a:solidFill>
                <a:srgbClr val="FF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D3F388A-175F-0D45-84CB-4FFDB83A2EF4}"/>
              </a:ext>
            </a:extLst>
          </p:cNvPr>
          <p:cNvSpPr>
            <a:spLocks noGrp="1"/>
          </p:cNvSpPr>
          <p:nvPr>
            <p:ph type="title"/>
          </p:nvPr>
        </p:nvSpPr>
        <p:spPr>
          <a:xfrm>
            <a:off x="609600" y="273377"/>
            <a:ext cx="10972800" cy="1143000"/>
          </a:xfrm>
        </p:spPr>
        <p:txBody>
          <a:bodyPr/>
          <a:lstStyle/>
          <a:p>
            <a:r>
              <a:rPr lang="en-US" sz="2800" dirty="0"/>
              <a:t>Bonds – Free Fall</a:t>
            </a:r>
            <a:endParaRPr lang="en-US" sz="2400" dirty="0"/>
          </a:p>
        </p:txBody>
      </p:sp>
      <p:pic>
        <p:nvPicPr>
          <p:cNvPr id="3" name="Picture 2">
            <a:extLst>
              <a:ext uri="{FF2B5EF4-FFF2-40B4-BE49-F238E27FC236}">
                <a16:creationId xmlns:a16="http://schemas.microsoft.com/office/drawing/2014/main" id="{826633CC-F7BB-4FB6-4D63-7C9B64C5D94C}"/>
              </a:ext>
            </a:extLst>
          </p:cNvPr>
          <p:cNvPicPr>
            <a:picLocks noChangeAspect="1"/>
          </p:cNvPicPr>
          <p:nvPr/>
        </p:nvPicPr>
        <p:blipFill>
          <a:blip r:embed="rId3"/>
          <a:stretch>
            <a:fillRect/>
          </a:stretch>
        </p:blipFill>
        <p:spPr>
          <a:xfrm>
            <a:off x="7467600" y="3545332"/>
            <a:ext cx="4572000" cy="3048000"/>
          </a:xfrm>
          <a:prstGeom prst="rect">
            <a:avLst/>
          </a:prstGeom>
        </p:spPr>
      </p:pic>
    </p:spTree>
    <p:extLst>
      <p:ext uri="{BB962C8B-B14F-4D97-AF65-F5344CB8AC3E}">
        <p14:creationId xmlns:p14="http://schemas.microsoft.com/office/powerpoint/2010/main" val="2952436408"/>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706"/>
            <a:ext cx="10363200" cy="2209800"/>
          </a:xfrm>
        </p:spPr>
        <p:txBody>
          <a:bodyPr/>
          <a:lstStyle/>
          <a:p>
            <a:r>
              <a:rPr lang="en-US" sz="2400" dirty="0"/>
              <a:t> </a:t>
            </a: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r>
              <a:rPr lang="en-US" sz="2400" dirty="0"/>
              <a:t>Treasury ETF (TLT) </a:t>
            </a:r>
            <a:r>
              <a:rPr lang="mr-IN" sz="2400" dirty="0"/>
              <a:t>–</a:t>
            </a:r>
            <a:r>
              <a:rPr lang="en-US" sz="2400" dirty="0"/>
              <a:t> Breaking Down</a:t>
            </a:r>
            <a:br>
              <a:rPr lang="en-US" sz="2400" dirty="0"/>
            </a:br>
            <a:r>
              <a:rPr lang="en-US" sz="1800" dirty="0">
                <a:solidFill>
                  <a:srgbClr val="FF0000"/>
                </a:solidFill>
              </a:rPr>
              <a:t>stopped out of long 4/$127-$130 call spread</a:t>
            </a:r>
            <a:br>
              <a:rPr lang="en-US" sz="2400" dirty="0"/>
            </a:br>
            <a:r>
              <a:rPr lang="en-US" sz="1800" dirty="0">
                <a:solidFill>
                  <a:srgbClr val="00A64B"/>
                </a:solidFill>
              </a:rPr>
              <a:t>took profits on long 2/$149-$152 put spread, took profits on long 2/$147-$150 put spread</a:t>
            </a:r>
            <a:br>
              <a:rPr lang="en-US" sz="1800" dirty="0">
                <a:solidFill>
                  <a:srgbClr val="00A64B"/>
                </a:solidFill>
              </a:rPr>
            </a:br>
            <a:r>
              <a:rPr lang="en-US" sz="1800" dirty="0">
                <a:solidFill>
                  <a:srgbClr val="00A64B"/>
                </a:solidFill>
              </a:rPr>
              <a:t>took profits on long 3/$150-$153 put spread, took profits on long 3/$127-$130 call spread</a:t>
            </a:r>
            <a:br>
              <a:rPr lang="en-US" sz="1800" dirty="0"/>
            </a:br>
            <a:br>
              <a:rPr lang="en-US" sz="1800" dirty="0">
                <a:solidFill>
                  <a:schemeClr val="tx1"/>
                </a:solidFill>
              </a:rPr>
            </a:br>
            <a:br>
              <a:rPr lang="en-US" sz="1800" dirty="0"/>
            </a:br>
            <a:br>
              <a:rPr lang="en-US" sz="1800" dirty="0">
                <a:solidFill>
                  <a:schemeClr val="tx1"/>
                </a:solidFill>
              </a:rPr>
            </a:br>
            <a:br>
              <a:rPr lang="en-US" sz="1800" dirty="0">
                <a:solidFill>
                  <a:srgbClr val="00A64B"/>
                </a:solidFill>
              </a:rPr>
            </a:br>
            <a:br>
              <a:rPr lang="en-US" sz="1800" dirty="0">
                <a:solidFill>
                  <a:srgbClr val="00A64B"/>
                </a:solidFill>
              </a:rPr>
            </a:br>
            <a:br>
              <a:rPr lang="en-US" sz="1800" dirty="0">
                <a:solidFill>
                  <a:schemeClr val="tx1"/>
                </a:solidFill>
              </a:rPr>
            </a:br>
            <a:br>
              <a:rPr lang="en-US" sz="1800" dirty="0">
                <a:solidFill>
                  <a:schemeClr val="tx1"/>
                </a:solidFill>
              </a:rPr>
            </a:br>
            <a:br>
              <a:rPr lang="en-US" sz="1800" dirty="0">
                <a:solidFill>
                  <a:schemeClr val="tx1"/>
                </a:solidFill>
              </a:rPr>
            </a:br>
            <a:br>
              <a:rPr lang="en-US" sz="2400" dirty="0"/>
            </a:br>
            <a:br>
              <a:rPr lang="en-US" sz="2400" dirty="0"/>
            </a:br>
            <a:br>
              <a:rPr lang="en-US" sz="2400" dirty="0"/>
            </a:br>
            <a:br>
              <a:rPr lang="en-US" sz="1800" dirty="0">
                <a:solidFill>
                  <a:srgbClr val="00A64B"/>
                </a:solidFill>
              </a:rPr>
            </a:br>
            <a:br>
              <a:rPr lang="en-US" sz="2000" dirty="0">
                <a:solidFill>
                  <a:srgbClr val="00A64B"/>
                </a:solidFill>
              </a:rPr>
            </a:br>
            <a:br>
              <a:rPr lang="en-US" sz="1800" dirty="0"/>
            </a:br>
            <a:br>
              <a:rPr lang="en-US" dirty="0"/>
            </a:br>
            <a:br>
              <a:rPr lang="en-US" sz="1600" dirty="0">
                <a:solidFill>
                  <a:srgbClr val="00B050"/>
                </a:solidFill>
                <a:latin typeface="Calibri"/>
                <a:ea typeface="Calibri"/>
                <a:cs typeface="Calibri"/>
                <a:sym typeface="Calibri"/>
              </a:rPr>
            </a:br>
            <a:endParaRPr lang="en-US" sz="1600" dirty="0">
              <a:solidFill>
                <a:srgbClr val="00B050"/>
              </a:solidFill>
            </a:endParaRPr>
          </a:p>
        </p:txBody>
      </p:sp>
      <p:pic>
        <p:nvPicPr>
          <p:cNvPr id="3" name="Picture 3" descr="Chart&#10;&#10;Description automatically generated">
            <a:extLst>
              <a:ext uri="{FF2B5EF4-FFF2-40B4-BE49-F238E27FC236}">
                <a16:creationId xmlns:a16="http://schemas.microsoft.com/office/drawing/2014/main" id="{E42F937A-ECF9-39F6-7D6F-C8F2FE37D214}"/>
              </a:ext>
            </a:extLst>
          </p:cNvPr>
          <p:cNvPicPr>
            <a:picLocks noChangeAspect="1"/>
          </p:cNvPicPr>
          <p:nvPr/>
        </p:nvPicPr>
        <p:blipFill>
          <a:blip r:embed="rId2"/>
          <a:stretch>
            <a:fillRect/>
          </a:stretch>
        </p:blipFill>
        <p:spPr>
          <a:xfrm>
            <a:off x="2870887" y="2115908"/>
            <a:ext cx="5653902" cy="4280615"/>
          </a:xfrm>
          <a:prstGeom prst="rect">
            <a:avLst/>
          </a:prstGeom>
        </p:spPr>
      </p:pic>
    </p:spTree>
    <p:extLst>
      <p:ext uri="{BB962C8B-B14F-4D97-AF65-F5344CB8AC3E}">
        <p14:creationId xmlns:p14="http://schemas.microsoft.com/office/powerpoint/2010/main" val="1128653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99611"/>
            <a:ext cx="8229600" cy="1143000"/>
          </a:xfrm>
        </p:spPr>
        <p:txBody>
          <a:bodyPr/>
          <a:lstStyle/>
          <a:p>
            <a:br>
              <a:rPr lang="en-US" sz="2400" dirty="0"/>
            </a:br>
            <a:r>
              <a:rPr lang="en-US" sz="2400" dirty="0"/>
              <a:t>Ten Year Treasury Yield ($TNX) – 2.56%</a:t>
            </a:r>
            <a:br>
              <a:rPr lang="en-US" sz="2400" dirty="0"/>
            </a:br>
            <a:br>
              <a:rPr lang="en-US" sz="2400" dirty="0"/>
            </a:br>
            <a:endParaRPr lang="en-US" sz="2000" dirty="0"/>
          </a:p>
        </p:txBody>
      </p:sp>
      <p:pic>
        <p:nvPicPr>
          <p:cNvPr id="3" name="Picture 3" descr="Chart&#10;&#10;Description automatically generated">
            <a:extLst>
              <a:ext uri="{FF2B5EF4-FFF2-40B4-BE49-F238E27FC236}">
                <a16:creationId xmlns:a16="http://schemas.microsoft.com/office/drawing/2014/main" id="{FE73CB2B-085B-2985-1C23-D010099DF1C3}"/>
              </a:ext>
            </a:extLst>
          </p:cNvPr>
          <p:cNvPicPr>
            <a:picLocks noChangeAspect="1"/>
          </p:cNvPicPr>
          <p:nvPr/>
        </p:nvPicPr>
        <p:blipFill>
          <a:blip r:embed="rId2"/>
          <a:stretch>
            <a:fillRect/>
          </a:stretch>
        </p:blipFill>
        <p:spPr>
          <a:xfrm>
            <a:off x="2610023" y="1477477"/>
            <a:ext cx="6505145" cy="4925912"/>
          </a:xfrm>
          <a:prstGeom prst="rect">
            <a:avLst/>
          </a:prstGeom>
        </p:spPr>
      </p:pic>
    </p:spTree>
    <p:extLst>
      <p:ext uri="{BB962C8B-B14F-4D97-AF65-F5344CB8AC3E}">
        <p14:creationId xmlns:p14="http://schemas.microsoft.com/office/powerpoint/2010/main" val="31693722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Junk Bonds (HYG) 5.49% Yield to Maturity</a:t>
            </a: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75DC0EC9-692B-69B5-28F8-FAA0772719D0}"/>
              </a:ext>
            </a:extLst>
          </p:cNvPr>
          <p:cNvPicPr>
            <a:picLocks noChangeAspect="1"/>
          </p:cNvPicPr>
          <p:nvPr/>
        </p:nvPicPr>
        <p:blipFill>
          <a:blip r:embed="rId3"/>
          <a:stretch>
            <a:fillRect/>
          </a:stretch>
        </p:blipFill>
        <p:spPr>
          <a:xfrm>
            <a:off x="2143212" y="1086179"/>
            <a:ext cx="7479956" cy="5674183"/>
          </a:xfrm>
          <a:prstGeom prst="rect">
            <a:avLst/>
          </a:prstGeom>
        </p:spPr>
      </p:pic>
    </p:spTree>
    <p:extLst>
      <p:ext uri="{BB962C8B-B14F-4D97-AF65-F5344CB8AC3E}">
        <p14:creationId xmlns:p14="http://schemas.microsoft.com/office/powerpoint/2010/main" val="3247776870"/>
      </p:ext>
    </p:extLst>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1981200" y="228600"/>
            <a:ext cx="8229600" cy="11430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2X Short Treasuries (TBT)-Another run at highs</a:t>
            </a:r>
            <a:endParaRPr lang="en-US" sz="2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68FD3B2E-5FE5-7742-8DF3-9C73EC32F241}"/>
              </a:ext>
            </a:extLst>
          </p:cNvPr>
          <p:cNvPicPr>
            <a:picLocks noChangeAspect="1"/>
          </p:cNvPicPr>
          <p:nvPr/>
        </p:nvPicPr>
        <p:blipFill>
          <a:blip r:embed="rId3"/>
          <a:stretch>
            <a:fillRect/>
          </a:stretch>
        </p:blipFill>
        <p:spPr>
          <a:xfrm>
            <a:off x="2912077" y="1717746"/>
            <a:ext cx="5846118" cy="4424777"/>
          </a:xfrm>
          <a:prstGeom prst="rect">
            <a:avLst/>
          </a:prstGeom>
        </p:spPr>
      </p:pic>
    </p:spTree>
    <p:extLst>
      <p:ext uri="{BB962C8B-B14F-4D97-AF65-F5344CB8AC3E}">
        <p14:creationId xmlns:p14="http://schemas.microsoft.com/office/powerpoint/2010/main" val="734828789"/>
      </p:ext>
    </p:extLst>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garment&#10;&#10;Description automatically generated with medium confidence">
            <a:extLst>
              <a:ext uri="{FF2B5EF4-FFF2-40B4-BE49-F238E27FC236}">
                <a16:creationId xmlns:a16="http://schemas.microsoft.com/office/drawing/2014/main" id="{D8367F24-9EEF-7C6E-7FB8-851711F6DFAB}"/>
              </a:ext>
            </a:extLst>
          </p:cNvPr>
          <p:cNvPicPr>
            <a:picLocks noChangeAspect="1"/>
          </p:cNvPicPr>
          <p:nvPr/>
        </p:nvPicPr>
        <p:blipFill>
          <a:blip r:embed="rId2"/>
          <a:stretch>
            <a:fillRect/>
          </a:stretch>
        </p:blipFill>
        <p:spPr>
          <a:xfrm>
            <a:off x="3421475" y="0"/>
            <a:ext cx="5349050" cy="6858000"/>
          </a:xfrm>
          <a:prstGeom prst="rect">
            <a:avLst/>
          </a:prstGeom>
        </p:spPr>
      </p:pic>
    </p:spTree>
    <p:extLst>
      <p:ext uri="{BB962C8B-B14F-4D97-AF65-F5344CB8AC3E}">
        <p14:creationId xmlns:p14="http://schemas.microsoft.com/office/powerpoint/2010/main" val="37061619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Foreign Currencies – Dollar on Fire  </a:t>
            </a:r>
            <a:br>
              <a:rPr lang="en-US" sz="2800" dirty="0">
                <a:solidFill>
                  <a:schemeClr val="dk1"/>
                </a:solidFill>
                <a:latin typeface="Calibri"/>
                <a:ea typeface="Calibri"/>
                <a:cs typeface="Calibri"/>
                <a:sym typeface="Calibri"/>
              </a:rPr>
            </a:br>
            <a:endParaRPr lang="en-US" sz="2400" dirty="0">
              <a:solidFill>
                <a:schemeClr val="dk1"/>
              </a:solidFill>
              <a:latin typeface="Calibri"/>
              <a:ea typeface="Calibri"/>
              <a:cs typeface="Calibri"/>
              <a:sym typeface="Calibri"/>
            </a:endParaRPr>
          </a:p>
        </p:txBody>
      </p:sp>
      <p:sp>
        <p:nvSpPr>
          <p:cNvPr id="353" name="Shape 353"/>
          <p:cNvSpPr txBox="1">
            <a:spLocks noGrp="1"/>
          </p:cNvSpPr>
          <p:nvPr>
            <p:ph type="body" idx="1"/>
          </p:nvPr>
        </p:nvSpPr>
        <p:spPr>
          <a:xfrm>
            <a:off x="616973" y="990600"/>
            <a:ext cx="9677400" cy="5410199"/>
          </a:xfrm>
          <a:prstGeom prst="rect">
            <a:avLst/>
          </a:prstGeom>
          <a:noFill/>
          <a:ln>
            <a:noFill/>
          </a:ln>
        </p:spPr>
        <p:txBody>
          <a:bodyPr lIns="91425" tIns="45700" rIns="91425" bIns="45700" anchor="t" anchorCtr="0">
            <a:noAutofit/>
          </a:bodyPr>
          <a:lstStyle/>
          <a:p>
            <a:pPr marL="0" indent="0">
              <a:spcBef>
                <a:spcPts val="0"/>
              </a:spcBef>
              <a:buClr>
                <a:srgbClr val="000000"/>
              </a:buClr>
              <a:buSzPct val="25000"/>
              <a:buNone/>
            </a:pPr>
            <a:br>
              <a:rPr lang="en-US" sz="1800" dirty="0">
                <a:solidFill>
                  <a:schemeClr val="tx1"/>
                </a:solidFill>
                <a:latin typeface="Calibri" panose="020F0502020204030204" pitchFamily="34" charset="0"/>
                <a:cs typeface="Calibri" panose="020F0502020204030204" pitchFamily="34" charset="0"/>
                <a:sym typeface="Calibri"/>
              </a:rPr>
            </a:br>
            <a:r>
              <a:rPr lang="en-US" sz="2000" dirty="0">
                <a:solidFill>
                  <a:schemeClr val="tx1"/>
                </a:solidFill>
                <a:latin typeface="Calibri" panose="020F0502020204030204" pitchFamily="34" charset="0"/>
                <a:cs typeface="Calibri" panose="020F0502020204030204" pitchFamily="34" charset="0"/>
                <a:sym typeface="Calibri"/>
              </a:rPr>
              <a:t>*Soaring interest rates and flight to safety turbocharge the buck</a:t>
            </a:r>
            <a:br>
              <a:rPr lang="en-US" sz="2000" dirty="0">
                <a:solidFill>
                  <a:schemeClr val="tx1"/>
                </a:solidFill>
                <a:latin typeface="Calibri" panose="020F0502020204030204" pitchFamily="34" charset="0"/>
                <a:cs typeface="Calibri" panose="020F0502020204030204" pitchFamily="34" charset="0"/>
                <a:sym typeface="Calibri"/>
              </a:rPr>
            </a:br>
            <a:br>
              <a:rPr lang="en-US" sz="2000" dirty="0">
                <a:solidFill>
                  <a:schemeClr val="tx1"/>
                </a:solidFill>
                <a:latin typeface="Calibri" panose="020F0502020204030204" pitchFamily="34" charset="0"/>
                <a:cs typeface="Calibri" panose="020F0502020204030204" pitchFamily="34" charset="0"/>
                <a:sym typeface="Calibri"/>
              </a:rPr>
            </a:br>
            <a:r>
              <a:rPr lang="en-US" sz="2000" dirty="0">
                <a:solidFill>
                  <a:schemeClr val="tx1"/>
                </a:solidFill>
                <a:latin typeface="Calibri" panose="020F0502020204030204" pitchFamily="34" charset="0"/>
                <a:cs typeface="Calibri" panose="020F0502020204030204" pitchFamily="34" charset="0"/>
                <a:sym typeface="Calibri"/>
              </a:rPr>
              <a:t>*Ukraine war crushes the Euro</a:t>
            </a:r>
            <a:br>
              <a:rPr lang="en-US" sz="2000" dirty="0">
                <a:solidFill>
                  <a:schemeClr val="tx1"/>
                </a:solidFill>
              </a:rPr>
            </a:br>
            <a:br>
              <a:rPr lang="en-US" sz="2000" dirty="0">
                <a:solidFill>
                  <a:schemeClr val="tx1"/>
                </a:solidFill>
              </a:rPr>
            </a:br>
            <a:r>
              <a:rPr lang="en-US" sz="2000" dirty="0">
                <a:solidFill>
                  <a:schemeClr val="tx1"/>
                </a:solidFill>
              </a:rPr>
              <a:t>*Commodity currencies like (FXA) and (FXC) take a break on commodities selloff</a:t>
            </a:r>
            <a:br>
              <a:rPr lang="en-US" sz="2000" dirty="0">
                <a:solidFill>
                  <a:schemeClr val="tx1"/>
                </a:solidFill>
              </a:rPr>
            </a:br>
            <a:br>
              <a:rPr lang="en-US" sz="2000" dirty="0">
                <a:solidFill>
                  <a:schemeClr val="tx1"/>
                </a:solidFill>
              </a:rPr>
            </a:br>
            <a:r>
              <a:rPr lang="en-US" sz="2000" dirty="0">
                <a:solidFill>
                  <a:schemeClr val="tx1"/>
                </a:solidFill>
              </a:rPr>
              <a:t>*Russian ruble bounced back on oil pricing,</a:t>
            </a:r>
            <a:br>
              <a:rPr lang="en-US" sz="2000" dirty="0">
                <a:solidFill>
                  <a:schemeClr val="tx1"/>
                </a:solidFill>
              </a:rPr>
            </a:br>
            <a:r>
              <a:rPr lang="en-US" sz="2000" dirty="0">
                <a:solidFill>
                  <a:schemeClr val="tx1"/>
                </a:solidFill>
              </a:rPr>
              <a:t>capital exports bans</a:t>
            </a:r>
            <a:br>
              <a:rPr lang="en-US" sz="2000" dirty="0">
                <a:solidFill>
                  <a:schemeClr val="tx1"/>
                </a:solidFill>
              </a:rPr>
            </a:br>
            <a:br>
              <a:rPr lang="en-US" sz="2000" dirty="0">
                <a:solidFill>
                  <a:schemeClr val="tx1"/>
                </a:solidFill>
              </a:rPr>
            </a:br>
            <a:r>
              <a:rPr lang="en-US" sz="2000" dirty="0">
                <a:solidFill>
                  <a:schemeClr val="tx1"/>
                </a:solidFill>
                <a:latin typeface="Calibri" panose="020F0502020204030204" pitchFamily="34" charset="0"/>
                <a:cs typeface="Calibri" panose="020F0502020204030204" pitchFamily="34" charset="0"/>
                <a:sym typeface="Calibri"/>
              </a:rPr>
              <a:t>*Currency with the fastest appreciating interest rates</a:t>
            </a:r>
            <a:br>
              <a:rPr lang="en-US" sz="2000" dirty="0">
                <a:solidFill>
                  <a:schemeClr val="tx1"/>
                </a:solidFill>
                <a:latin typeface="Calibri" panose="020F0502020204030204" pitchFamily="34" charset="0"/>
                <a:cs typeface="Calibri" panose="020F0502020204030204" pitchFamily="34" charset="0"/>
                <a:sym typeface="Calibri"/>
              </a:rPr>
            </a:br>
            <a:r>
              <a:rPr lang="en-US" sz="2000" dirty="0">
                <a:solidFill>
                  <a:schemeClr val="tx1"/>
                </a:solidFill>
                <a:latin typeface="Calibri" panose="020F0502020204030204" pitchFamily="34" charset="0"/>
                <a:cs typeface="Calibri" panose="020F0502020204030204" pitchFamily="34" charset="0"/>
                <a:sym typeface="Calibri"/>
              </a:rPr>
              <a:t> usually does best and that’s the US</a:t>
            </a:r>
            <a:br>
              <a:rPr lang="en-US" sz="2000" dirty="0">
                <a:solidFill>
                  <a:schemeClr val="tx1"/>
                </a:solidFill>
                <a:latin typeface="Calibri" panose="020F0502020204030204" pitchFamily="34" charset="0"/>
                <a:cs typeface="Calibri" panose="020F0502020204030204" pitchFamily="34" charset="0"/>
              </a:rPr>
            </a:br>
            <a:br>
              <a:rPr lang="en-US" sz="2000" dirty="0">
                <a:solidFill>
                  <a:schemeClr val="tx1"/>
                </a:solidFill>
                <a:latin typeface="Calibri" panose="020F0502020204030204" pitchFamily="34" charset="0"/>
                <a:cs typeface="Calibri" panose="020F0502020204030204" pitchFamily="34" charset="0"/>
              </a:rPr>
            </a:br>
            <a:r>
              <a:rPr lang="en-US" sz="2000" dirty="0">
                <a:solidFill>
                  <a:schemeClr val="tx1"/>
                </a:solidFill>
                <a:latin typeface="Calibri" panose="020F0502020204030204" pitchFamily="34" charset="0"/>
                <a:cs typeface="Calibri" panose="020F0502020204030204" pitchFamily="34" charset="0"/>
              </a:rPr>
              <a:t>*Long-term </a:t>
            </a:r>
            <a:r>
              <a:rPr lang="en-US" sz="2000" b="1" dirty="0">
                <a:solidFill>
                  <a:schemeClr val="tx1"/>
                </a:solidFill>
                <a:latin typeface="Calibri" panose="020F0502020204030204" pitchFamily="34" charset="0"/>
                <a:cs typeface="Calibri" panose="020F0502020204030204" pitchFamily="34" charset="0"/>
              </a:rPr>
              <a:t>fundamentals are still poor</a:t>
            </a:r>
            <a:r>
              <a:rPr lang="en-US" sz="2000" dirty="0">
                <a:solidFill>
                  <a:schemeClr val="tx1"/>
                </a:solidFill>
                <a:latin typeface="Calibri" panose="020F0502020204030204" pitchFamily="34" charset="0"/>
                <a:cs typeface="Calibri" panose="020F0502020204030204" pitchFamily="34" charset="0"/>
              </a:rPr>
              <a:t>,</a:t>
            </a:r>
            <a:br>
              <a:rPr lang="en-US" sz="2000" dirty="0">
                <a:solidFill>
                  <a:schemeClr val="tx1"/>
                </a:solidFill>
                <a:latin typeface="Calibri" panose="020F0502020204030204" pitchFamily="34" charset="0"/>
                <a:cs typeface="Calibri" panose="020F0502020204030204" pitchFamily="34" charset="0"/>
              </a:rPr>
            </a:br>
            <a:r>
              <a:rPr lang="en-US" sz="2000" dirty="0">
                <a:solidFill>
                  <a:schemeClr val="tx1"/>
                </a:solidFill>
                <a:latin typeface="Calibri" panose="020F0502020204030204" pitchFamily="34" charset="0"/>
                <a:cs typeface="Calibri" panose="020F0502020204030204" pitchFamily="34" charset="0"/>
              </a:rPr>
              <a:t> a dollar short could be the</a:t>
            </a:r>
            <a:br>
              <a:rPr lang="en-US" sz="2000" dirty="0">
                <a:solidFill>
                  <a:schemeClr val="tx1"/>
                </a:solidFill>
                <a:latin typeface="Calibri" panose="020F0502020204030204" pitchFamily="34" charset="0"/>
                <a:cs typeface="Calibri" panose="020F0502020204030204" pitchFamily="34" charset="0"/>
              </a:rPr>
            </a:br>
            <a:r>
              <a:rPr lang="en-US" sz="2000" dirty="0">
                <a:solidFill>
                  <a:schemeClr val="tx1"/>
                </a:solidFill>
                <a:latin typeface="Calibri" panose="020F0502020204030204" pitchFamily="34" charset="0"/>
                <a:cs typeface="Calibri" panose="020F0502020204030204" pitchFamily="34" charset="0"/>
              </a:rPr>
              <a:t> new ten-year trade, but not yet</a:t>
            </a:r>
            <a:br>
              <a:rPr lang="en-US" sz="2000" dirty="0">
                <a:solidFill>
                  <a:schemeClr val="tx1"/>
                </a:solidFill>
                <a:latin typeface="Calibri" panose="020F0502020204030204" pitchFamily="34" charset="0"/>
                <a:cs typeface="Calibri" panose="020F0502020204030204" pitchFamily="34" charset="0"/>
              </a:rPr>
            </a:br>
            <a:br>
              <a:rPr lang="en-US" sz="2000" dirty="0">
                <a:solidFill>
                  <a:schemeClr val="tx1"/>
                </a:solidFill>
                <a:latin typeface="Calibri" panose="020F0502020204030204" pitchFamily="34" charset="0"/>
                <a:cs typeface="Calibri" panose="020F0502020204030204" pitchFamily="34" charset="0"/>
              </a:rPr>
            </a:br>
            <a:r>
              <a:rPr lang="en-US" sz="2000" dirty="0">
                <a:solidFill>
                  <a:schemeClr val="tx1"/>
                </a:solidFill>
                <a:latin typeface="Calibri" panose="020F0502020204030204" pitchFamily="34" charset="0"/>
                <a:cs typeface="Calibri" panose="020F0502020204030204" pitchFamily="34" charset="0"/>
              </a:rPr>
              <a:t>*Stand aside from forex for now, there are getting fish to fry</a:t>
            </a: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endParaRPr lang="en-US" sz="2000" dirty="0">
              <a:solidFill>
                <a:srgbClr val="FF0000"/>
              </a:solidFill>
              <a:latin typeface="Calibri"/>
              <a:ea typeface="Calibri"/>
              <a:cs typeface="Calibri"/>
              <a:sym typeface="Calibri"/>
            </a:endParaRPr>
          </a:p>
          <a:p>
            <a:pPr marL="0" indent="0">
              <a:spcBef>
                <a:spcPts val="0"/>
              </a:spcBef>
              <a:buClr>
                <a:srgbClr val="000000"/>
              </a:buClr>
              <a:buSzPct val="25000"/>
              <a:buNone/>
            </a:pPr>
            <a:br>
              <a:rPr lang="en-US" sz="1800" dirty="0">
                <a:solidFill>
                  <a:srgbClr val="FF0000"/>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8FDC32D1-B847-6BEE-2ED5-EB96194B874B}"/>
              </a:ext>
            </a:extLst>
          </p:cNvPr>
          <p:cNvPicPr>
            <a:picLocks noChangeAspect="1"/>
          </p:cNvPicPr>
          <p:nvPr/>
        </p:nvPicPr>
        <p:blipFill>
          <a:blip r:embed="rId3"/>
          <a:stretch>
            <a:fillRect/>
          </a:stretch>
        </p:blipFill>
        <p:spPr>
          <a:xfrm>
            <a:off x="7162800" y="3073400"/>
            <a:ext cx="4876800" cy="3556000"/>
          </a:xfrm>
          <a:prstGeom prst="rect">
            <a:avLst/>
          </a:prstGeom>
        </p:spPr>
      </p:pic>
    </p:spTree>
    <p:extLst>
      <p:ext uri="{BB962C8B-B14F-4D97-AF65-F5344CB8AC3E}">
        <p14:creationId xmlns:p14="http://schemas.microsoft.com/office/powerpoint/2010/main" val="2586439849"/>
      </p:ext>
    </p:extLst>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Japanese Yen (FXY)</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ABABED96-59CC-2F89-6E89-991C32A11E4F}"/>
              </a:ext>
            </a:extLst>
          </p:cNvPr>
          <p:cNvPicPr>
            <a:picLocks noChangeAspect="1"/>
          </p:cNvPicPr>
          <p:nvPr/>
        </p:nvPicPr>
        <p:blipFill>
          <a:blip r:embed="rId3"/>
          <a:stretch>
            <a:fillRect/>
          </a:stretch>
        </p:blipFill>
        <p:spPr>
          <a:xfrm>
            <a:off x="2458995" y="1498071"/>
            <a:ext cx="6395307" cy="4843534"/>
          </a:xfrm>
          <a:prstGeom prst="rect">
            <a:avLst/>
          </a:prstGeom>
        </p:spPr>
      </p:pic>
    </p:spTree>
    <p:extLst>
      <p:ext uri="{BB962C8B-B14F-4D97-AF65-F5344CB8AC3E}">
        <p14:creationId xmlns:p14="http://schemas.microsoft.com/office/powerpoint/2010/main" val="3849977844"/>
      </p:ext>
    </p:extLst>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Euro (FXE)-</a:t>
            </a:r>
            <a:br>
              <a:rPr lang="en-US" sz="2400" dirty="0">
                <a:solidFill>
                  <a:schemeClr val="dk1"/>
                </a:solidFill>
                <a:latin typeface="Calibri"/>
                <a:ea typeface="Calibri"/>
                <a:cs typeface="Calibri"/>
                <a:sym typeface="Calibri"/>
              </a:rPr>
            </a:br>
            <a:br>
              <a:rPr lang="en-US" sz="1800" dirty="0">
                <a:solidFill>
                  <a:schemeClr val="tx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403E9B2B-4D60-47CE-1BAC-1BCFE830BD47}"/>
              </a:ext>
            </a:extLst>
          </p:cNvPr>
          <p:cNvPicPr>
            <a:picLocks noChangeAspect="1"/>
          </p:cNvPicPr>
          <p:nvPr/>
        </p:nvPicPr>
        <p:blipFill>
          <a:blip r:embed="rId3"/>
          <a:stretch>
            <a:fillRect/>
          </a:stretch>
        </p:blipFill>
        <p:spPr>
          <a:xfrm>
            <a:off x="2335428" y="1175422"/>
            <a:ext cx="7026875" cy="5324075"/>
          </a:xfrm>
          <a:prstGeom prst="rect">
            <a:avLst/>
          </a:prstGeom>
        </p:spPr>
      </p:pic>
    </p:spTree>
    <p:extLst>
      <p:ext uri="{BB962C8B-B14F-4D97-AF65-F5344CB8AC3E}">
        <p14:creationId xmlns:p14="http://schemas.microsoft.com/office/powerpoint/2010/main" val="320155807"/>
      </p:ext>
    </p:extLst>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British Pound (FXB)-</a:t>
            </a:r>
            <a:br>
              <a:rPr lang="en-US" sz="2400" dirty="0">
                <a:solidFill>
                  <a:schemeClr val="dk1"/>
                </a:solidFill>
                <a:latin typeface="Calibri"/>
                <a:ea typeface="Calibri"/>
                <a:cs typeface="Calibri"/>
                <a:sym typeface="Calibri"/>
              </a:rPr>
            </a:br>
            <a:br>
              <a:rPr lang="en-US" sz="1800" dirty="0">
                <a:solidFill>
                  <a:schemeClr val="tx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064BD805-FA9F-B583-133B-6E347E04577B}"/>
              </a:ext>
            </a:extLst>
          </p:cNvPr>
          <p:cNvPicPr>
            <a:picLocks noChangeAspect="1"/>
          </p:cNvPicPr>
          <p:nvPr/>
        </p:nvPicPr>
        <p:blipFill>
          <a:blip r:embed="rId3"/>
          <a:stretch>
            <a:fillRect/>
          </a:stretch>
        </p:blipFill>
        <p:spPr>
          <a:xfrm>
            <a:off x="2596292" y="1580450"/>
            <a:ext cx="6038335" cy="4575804"/>
          </a:xfrm>
          <a:prstGeom prst="rect">
            <a:avLst/>
          </a:prstGeom>
        </p:spPr>
      </p:pic>
    </p:spTree>
    <p:extLst>
      <p:ext uri="{BB962C8B-B14F-4D97-AF65-F5344CB8AC3E}">
        <p14:creationId xmlns:p14="http://schemas.microsoft.com/office/powerpoint/2010/main" val="1860823595"/>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70AE4-C9CF-1A46-8746-7CAC76C2C70E}"/>
              </a:ext>
            </a:extLst>
          </p:cNvPr>
          <p:cNvSpPr>
            <a:spLocks noGrp="1"/>
          </p:cNvSpPr>
          <p:nvPr>
            <p:ph type="title"/>
          </p:nvPr>
        </p:nvSpPr>
        <p:spPr>
          <a:xfrm>
            <a:off x="1981200" y="274638"/>
            <a:ext cx="8229600" cy="868363"/>
          </a:xfrm>
        </p:spPr>
        <p:txBody>
          <a:bodyPr/>
          <a:lstStyle/>
          <a:p>
            <a:r>
              <a:rPr lang="en-US" sz="2800" b="1" dirty="0"/>
              <a:t>The Method to My </a:t>
            </a:r>
            <a:r>
              <a:rPr lang="en-US" sz="2800" b="1" i="1" dirty="0"/>
              <a:t>Madness</a:t>
            </a:r>
            <a:br>
              <a:rPr lang="en-US" sz="2800" b="1" i="1" dirty="0"/>
            </a:br>
            <a:r>
              <a:rPr lang="en-US" sz="2000" b="1" i="1" dirty="0"/>
              <a:t>The Roaring Twenties are Here</a:t>
            </a:r>
            <a:endParaRPr lang="en-US" sz="2000" b="1" dirty="0"/>
          </a:p>
        </p:txBody>
      </p:sp>
      <p:sp>
        <p:nvSpPr>
          <p:cNvPr id="3" name="Text Placeholder 2">
            <a:extLst>
              <a:ext uri="{FF2B5EF4-FFF2-40B4-BE49-F238E27FC236}">
                <a16:creationId xmlns:a16="http://schemas.microsoft.com/office/drawing/2014/main" id="{9182DC3C-3A8F-9541-A211-CE5669DBF4BA}"/>
              </a:ext>
            </a:extLst>
          </p:cNvPr>
          <p:cNvSpPr>
            <a:spLocks noGrp="1"/>
          </p:cNvSpPr>
          <p:nvPr>
            <p:ph type="body" idx="1"/>
          </p:nvPr>
        </p:nvSpPr>
        <p:spPr>
          <a:xfrm>
            <a:off x="381000" y="1133657"/>
            <a:ext cx="11811000" cy="5543736"/>
          </a:xfrm>
        </p:spPr>
        <p:txBody>
          <a:bodyPr/>
          <a:lstStyle/>
          <a:p>
            <a:pPr marL="203200" indent="0">
              <a:buNone/>
            </a:pPr>
            <a:br>
              <a:rPr lang="en-US" sz="1800" b="1" dirty="0">
                <a:solidFill>
                  <a:schemeClr val="tx1"/>
                </a:solidFill>
              </a:rPr>
            </a:br>
            <a:r>
              <a:rPr lang="en-US" sz="1800" dirty="0">
                <a:solidFill>
                  <a:schemeClr val="tx1"/>
                </a:solidFill>
              </a:rPr>
              <a:t>*Main market driver has flipped from the Ukraine War to Interest rates, cutting stocks off at the knees</a:t>
            </a:r>
            <a:br>
              <a:rPr lang="en-US" sz="1800" dirty="0">
                <a:solidFill>
                  <a:schemeClr val="tx1"/>
                </a:solidFill>
              </a:rPr>
            </a:br>
            <a:br>
              <a:rPr lang="en-US" sz="1800" dirty="0">
                <a:solidFill>
                  <a:schemeClr val="tx1"/>
                </a:solidFill>
              </a:rPr>
            </a:br>
            <a:r>
              <a:rPr lang="en-US" sz="1800" dirty="0">
                <a:solidFill>
                  <a:schemeClr val="tx1"/>
                </a:solidFill>
              </a:rPr>
              <a:t>*Half point rate hikes take us out of the frying pan into the fire, and we could get four in a row</a:t>
            </a:r>
            <a:br>
              <a:rPr lang="en-US" sz="1800" b="1" dirty="0">
                <a:solidFill>
                  <a:schemeClr val="tx1"/>
                </a:solidFill>
              </a:rPr>
            </a:br>
            <a:br>
              <a:rPr lang="en-US" sz="1800" b="1" dirty="0">
                <a:solidFill>
                  <a:schemeClr val="tx1"/>
                </a:solidFill>
              </a:rPr>
            </a:br>
            <a:r>
              <a:rPr lang="en-US" sz="1800" dirty="0">
                <a:solidFill>
                  <a:schemeClr val="tx1"/>
                </a:solidFill>
              </a:rPr>
              <a:t>*The first seven Interest rate rises are in the market, but not the 5 that follow</a:t>
            </a:r>
            <a:br>
              <a:rPr lang="en-US" sz="1800" dirty="0">
                <a:solidFill>
                  <a:schemeClr val="tx1"/>
                </a:solidFill>
              </a:rPr>
            </a:br>
            <a:br>
              <a:rPr lang="en-US" sz="1800" dirty="0">
                <a:solidFill>
                  <a:schemeClr val="tx1"/>
                </a:solidFill>
              </a:rPr>
            </a:br>
            <a:r>
              <a:rPr lang="en-US" sz="1800" dirty="0">
                <a:solidFill>
                  <a:schemeClr val="tx1"/>
                </a:solidFill>
              </a:rPr>
              <a:t>*A core short in bonds will be key, but trade this too</a:t>
            </a:r>
            <a:br>
              <a:rPr lang="en-US" sz="1800" dirty="0">
                <a:solidFill>
                  <a:schemeClr val="tx1"/>
                </a:solidFill>
                <a:latin typeface="+mn-lt"/>
                <a:ea typeface="Calibri"/>
                <a:cs typeface="Calibri" panose="020F0502020204030204" pitchFamily="34" charset="0"/>
                <a:sym typeface="Calibri"/>
              </a:rPr>
            </a:br>
            <a:br>
              <a:rPr lang="en-US" sz="1800" dirty="0">
                <a:solidFill>
                  <a:schemeClr val="tx1"/>
                </a:solidFill>
                <a:latin typeface="+mn-lt"/>
                <a:ea typeface="Calibri"/>
                <a:cs typeface="Calibri" panose="020F0502020204030204" pitchFamily="34" charset="0"/>
                <a:sym typeface="Calibri"/>
              </a:rPr>
            </a:br>
            <a:r>
              <a:rPr lang="en-US" sz="1800" dirty="0">
                <a:solidFill>
                  <a:schemeClr val="tx1"/>
                </a:solidFill>
                <a:latin typeface="+mn-lt"/>
                <a:ea typeface="Calibri"/>
                <a:cs typeface="Calibri" panose="020F0502020204030204" pitchFamily="34" charset="0"/>
                <a:sym typeface="Calibri"/>
              </a:rPr>
              <a:t>*The pandemic is over and new variant is unlikely to affect</a:t>
            </a:r>
            <a:br>
              <a:rPr lang="en-US" sz="1800" dirty="0">
                <a:solidFill>
                  <a:schemeClr val="tx1"/>
                </a:solidFill>
                <a:latin typeface="+mn-lt"/>
                <a:ea typeface="Calibri"/>
                <a:cs typeface="Calibri" panose="020F0502020204030204" pitchFamily="34" charset="0"/>
                <a:sym typeface="Calibri"/>
              </a:rPr>
            </a:br>
            <a:r>
              <a:rPr lang="en-US" sz="1800" dirty="0">
                <a:solidFill>
                  <a:schemeClr val="tx1"/>
                </a:solidFill>
                <a:latin typeface="+mn-lt"/>
                <a:ea typeface="Calibri"/>
                <a:cs typeface="Calibri" panose="020F0502020204030204" pitchFamily="34" charset="0"/>
                <a:sym typeface="Calibri"/>
              </a:rPr>
              <a:t>the US as immunity is so high</a:t>
            </a:r>
            <a:br>
              <a:rPr lang="en-US" sz="1800" dirty="0">
                <a:solidFill>
                  <a:schemeClr val="tx1"/>
                </a:solidFill>
                <a:latin typeface="+mn-lt"/>
                <a:ea typeface="Calibri"/>
                <a:cs typeface="Calibri" panose="020F0502020204030204" pitchFamily="34" charset="0"/>
                <a:sym typeface="Calibri"/>
              </a:rPr>
            </a:br>
            <a:br>
              <a:rPr lang="en-US" sz="1800" dirty="0">
                <a:solidFill>
                  <a:schemeClr val="tx1"/>
                </a:solidFill>
                <a:latin typeface="+mn-lt"/>
                <a:ea typeface="Calibri"/>
                <a:cs typeface="Calibri" panose="020F0502020204030204" pitchFamily="34" charset="0"/>
                <a:sym typeface="Calibri"/>
              </a:rPr>
            </a:br>
            <a:r>
              <a:rPr lang="en-US" sz="1800" dirty="0">
                <a:solidFill>
                  <a:schemeClr val="tx1"/>
                </a:solidFill>
                <a:latin typeface="+mn-lt"/>
                <a:ea typeface="Calibri"/>
                <a:cs typeface="Calibri" panose="020F0502020204030204" pitchFamily="34" charset="0"/>
                <a:sym typeface="Calibri"/>
              </a:rPr>
              <a:t>*VIX over $30 is the ideal entry point for new long positions</a:t>
            </a:r>
            <a:br>
              <a:rPr lang="en-US" sz="1800" dirty="0">
                <a:solidFill>
                  <a:schemeClr val="tx1"/>
                </a:solidFill>
                <a:latin typeface="+mn-lt"/>
                <a:ea typeface="Calibri"/>
                <a:cs typeface="Calibri" panose="020F0502020204030204" pitchFamily="34" charset="0"/>
                <a:sym typeface="Calibri"/>
              </a:rPr>
            </a:br>
            <a:br>
              <a:rPr lang="en-US" sz="1800" dirty="0">
                <a:solidFill>
                  <a:schemeClr val="tx1"/>
                </a:solidFill>
                <a:latin typeface="+mn-lt"/>
                <a:ea typeface="Calibri"/>
                <a:cs typeface="Calibri" panose="020F0502020204030204" pitchFamily="34" charset="0"/>
                <a:sym typeface="Calibri"/>
              </a:rPr>
            </a:br>
            <a:r>
              <a:rPr lang="en-US" sz="1800" dirty="0">
                <a:solidFill>
                  <a:schemeClr val="tx1"/>
                </a:solidFill>
                <a:latin typeface="+mn-lt"/>
                <a:ea typeface="Calibri"/>
                <a:cs typeface="Calibri" panose="020F0502020204030204" pitchFamily="34" charset="0"/>
                <a:sym typeface="Calibri"/>
              </a:rPr>
              <a:t>*Watch out for the headline “Putin Assassinated” or :Putin</a:t>
            </a:r>
            <a:br>
              <a:rPr lang="en-US" sz="1800" dirty="0">
                <a:solidFill>
                  <a:schemeClr val="tx1"/>
                </a:solidFill>
                <a:latin typeface="+mn-lt"/>
                <a:ea typeface="Calibri"/>
                <a:cs typeface="Calibri" panose="020F0502020204030204" pitchFamily="34" charset="0"/>
                <a:sym typeface="Calibri"/>
              </a:rPr>
            </a:br>
            <a:r>
              <a:rPr lang="en-US" sz="1800" dirty="0">
                <a:solidFill>
                  <a:schemeClr val="tx1"/>
                </a:solidFill>
                <a:latin typeface="+mn-lt"/>
                <a:ea typeface="Calibri"/>
                <a:cs typeface="Calibri" panose="020F0502020204030204" pitchFamily="34" charset="0"/>
                <a:sym typeface="Calibri"/>
              </a:rPr>
              <a:t>resigns” which reverses anything and take stocks up $2,000 in a week</a:t>
            </a: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2000" dirty="0">
                <a:solidFill>
                  <a:srgbClr val="FF0000"/>
                </a:solidFill>
              </a:rPr>
            </a:br>
            <a:br>
              <a:rPr lang="en-US" sz="2000" dirty="0">
                <a:solidFill>
                  <a:srgbClr val="FF0000"/>
                </a:solidFill>
              </a:rPr>
            </a:br>
            <a:br>
              <a:rPr lang="en-US" sz="1800" dirty="0">
                <a:solidFill>
                  <a:srgbClr val="FF0000"/>
                </a:solidFill>
              </a:rPr>
            </a:br>
            <a:endParaRPr lang="en-US" sz="1800" dirty="0">
              <a:solidFill>
                <a:srgbClr val="FF0000"/>
              </a:solidFill>
            </a:endParaRPr>
          </a:p>
        </p:txBody>
      </p:sp>
      <p:pic>
        <p:nvPicPr>
          <p:cNvPr id="6" name="Picture 5" descr="A person wearing headphones&#10;&#10;Description automatically generated with medium confidence">
            <a:extLst>
              <a:ext uri="{FF2B5EF4-FFF2-40B4-BE49-F238E27FC236}">
                <a16:creationId xmlns:a16="http://schemas.microsoft.com/office/drawing/2014/main" id="{9B521974-2212-F14A-BB5B-94214332B44C}"/>
              </a:ext>
            </a:extLst>
          </p:cNvPr>
          <p:cNvPicPr>
            <a:picLocks noChangeAspect="1"/>
          </p:cNvPicPr>
          <p:nvPr/>
        </p:nvPicPr>
        <p:blipFill>
          <a:blip r:embed="rId2"/>
          <a:stretch>
            <a:fillRect/>
          </a:stretch>
        </p:blipFill>
        <p:spPr>
          <a:xfrm>
            <a:off x="8458200" y="3894066"/>
            <a:ext cx="3519740" cy="2769472"/>
          </a:xfrm>
          <a:prstGeom prst="rect">
            <a:avLst/>
          </a:prstGeom>
        </p:spPr>
      </p:pic>
    </p:spTree>
    <p:extLst>
      <p:ext uri="{BB962C8B-B14F-4D97-AF65-F5344CB8AC3E}">
        <p14:creationId xmlns:p14="http://schemas.microsoft.com/office/powerpoint/2010/main" val="5776835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Australian Dollar (FXA)- The Global Recovery Play</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8/$67-$69 call spread</a:t>
            </a:r>
            <a:br>
              <a:rPr lang="en-US" sz="2400" dirty="0">
                <a:solidFill>
                  <a:schemeClr val="dk1"/>
                </a:solidFill>
                <a:latin typeface="Calibri"/>
                <a:ea typeface="Calibri"/>
                <a:cs typeface="Calibri"/>
                <a:sym typeface="Calibri"/>
              </a:rPr>
            </a:br>
            <a:r>
              <a:rPr lang="en-US" sz="1800" dirty="0">
                <a:solidFill>
                  <a:schemeClr val="tx1"/>
                </a:solidFill>
                <a:latin typeface="Calibri"/>
                <a:ea typeface="Calibri"/>
                <a:cs typeface="Calibri"/>
                <a:sym typeface="Calibri"/>
              </a:rPr>
              <a:t> </a:t>
            </a:r>
            <a:br>
              <a:rPr lang="en-US" sz="1800" dirty="0">
                <a:solidFill>
                  <a:schemeClr val="tx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0E655F4A-EE38-CC4B-5F3C-0782521C8B20}"/>
              </a:ext>
            </a:extLst>
          </p:cNvPr>
          <p:cNvPicPr>
            <a:picLocks noChangeAspect="1"/>
          </p:cNvPicPr>
          <p:nvPr/>
        </p:nvPicPr>
        <p:blipFill>
          <a:blip r:embed="rId3"/>
          <a:stretch>
            <a:fillRect/>
          </a:stretch>
        </p:blipFill>
        <p:spPr>
          <a:xfrm>
            <a:off x="2513914" y="1422558"/>
            <a:ext cx="6518875" cy="4939642"/>
          </a:xfrm>
          <a:prstGeom prst="rect">
            <a:avLst/>
          </a:prstGeom>
        </p:spPr>
      </p:pic>
    </p:spTree>
    <p:extLst>
      <p:ext uri="{BB962C8B-B14F-4D97-AF65-F5344CB8AC3E}">
        <p14:creationId xmlns:p14="http://schemas.microsoft.com/office/powerpoint/2010/main" val="1232135388"/>
      </p:ext>
    </p:extLst>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1981200" y="838200"/>
            <a:ext cx="8229600" cy="12192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Emerging </a:t>
            </a:r>
            <a:r>
              <a:rPr lang="en-US" sz="2400">
                <a:solidFill>
                  <a:schemeClr val="dk1"/>
                </a:solidFill>
                <a:latin typeface="Calibri"/>
                <a:ea typeface="Calibri"/>
                <a:cs typeface="Calibri"/>
                <a:sym typeface="Calibri"/>
              </a:rPr>
              <a:t>Market Currencies (CEW)</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endParaRPr lang="en-US" sz="32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67071548-AFA1-8F98-E62B-8FD185D34958}"/>
              </a:ext>
            </a:extLst>
          </p:cNvPr>
          <p:cNvPicPr>
            <a:picLocks noChangeAspect="1"/>
          </p:cNvPicPr>
          <p:nvPr/>
        </p:nvPicPr>
        <p:blipFill>
          <a:blip r:embed="rId3"/>
          <a:stretch>
            <a:fillRect/>
          </a:stretch>
        </p:blipFill>
        <p:spPr>
          <a:xfrm>
            <a:off x="2637481" y="1594179"/>
            <a:ext cx="6299200" cy="4768021"/>
          </a:xfrm>
          <a:prstGeom prst="rect">
            <a:avLst/>
          </a:prstGeom>
        </p:spPr>
      </p:pic>
    </p:spTree>
    <p:extLst>
      <p:ext uri="{BB962C8B-B14F-4D97-AF65-F5344CB8AC3E}">
        <p14:creationId xmlns:p14="http://schemas.microsoft.com/office/powerpoint/2010/main" val="460849687"/>
      </p:ext>
    </p:extLst>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1981200" y="1524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Chinese Yuan- (CYB)- </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3B48B749-6C03-91A6-4224-4A3A9759599D}"/>
              </a:ext>
            </a:extLst>
          </p:cNvPr>
          <p:cNvPicPr>
            <a:picLocks noChangeAspect="1"/>
          </p:cNvPicPr>
          <p:nvPr/>
        </p:nvPicPr>
        <p:blipFill>
          <a:blip r:embed="rId3"/>
          <a:stretch>
            <a:fillRect/>
          </a:stretch>
        </p:blipFill>
        <p:spPr>
          <a:xfrm>
            <a:off x="2033374" y="1120504"/>
            <a:ext cx="7370118" cy="5578074"/>
          </a:xfrm>
          <a:prstGeom prst="rect">
            <a:avLst/>
          </a:prstGeom>
        </p:spPr>
      </p:pic>
    </p:spTree>
    <p:extLst>
      <p:ext uri="{BB962C8B-B14F-4D97-AF65-F5344CB8AC3E}">
        <p14:creationId xmlns:p14="http://schemas.microsoft.com/office/powerpoint/2010/main" val="2110325036"/>
      </p:ext>
    </p:extLst>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CE753-2AF0-8A40-9965-9AC0A037F07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394C44B-FF43-6148-A0ED-C9C6C8252BEE}"/>
              </a:ext>
            </a:extLst>
          </p:cNvPr>
          <p:cNvSpPr>
            <a:spLocks noGrp="1"/>
          </p:cNvSpPr>
          <p:nvPr>
            <p:ph type="body" idx="1"/>
          </p:nvPr>
        </p:nvSpPr>
        <p:spPr/>
        <p:txBody>
          <a:bodyPr/>
          <a:lstStyle/>
          <a:p>
            <a:endParaRPr lang="en-US"/>
          </a:p>
        </p:txBody>
      </p:sp>
      <p:pic>
        <p:nvPicPr>
          <p:cNvPr id="6" name="Picture 5" descr="A group of people playing drums&#10;&#10;Description automatically generated with medium confidence">
            <a:extLst>
              <a:ext uri="{FF2B5EF4-FFF2-40B4-BE49-F238E27FC236}">
                <a16:creationId xmlns:a16="http://schemas.microsoft.com/office/drawing/2014/main" id="{E97D1CF6-9942-308D-0CE4-C4C8500A5877}"/>
              </a:ext>
            </a:extLst>
          </p:cNvPr>
          <p:cNvPicPr>
            <a:picLocks noChangeAspect="1"/>
          </p:cNvPicPr>
          <p:nvPr/>
        </p:nvPicPr>
        <p:blipFill>
          <a:blip r:embed="rId2"/>
          <a:stretch>
            <a:fillRect/>
          </a:stretch>
        </p:blipFill>
        <p:spPr>
          <a:xfrm>
            <a:off x="1355646" y="0"/>
            <a:ext cx="9480707" cy="6858000"/>
          </a:xfrm>
          <a:prstGeom prst="rect">
            <a:avLst/>
          </a:prstGeom>
        </p:spPr>
      </p:pic>
    </p:spTree>
    <p:extLst>
      <p:ext uri="{BB962C8B-B14F-4D97-AF65-F5344CB8AC3E}">
        <p14:creationId xmlns:p14="http://schemas.microsoft.com/office/powerpoint/2010/main" val="17306169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lvl="0">
              <a:buClr>
                <a:schemeClr val="dk1"/>
              </a:buClr>
              <a:buSzPct val="25000"/>
            </a:pP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Bitcoin – </a:t>
            </a:r>
            <a:br>
              <a:rPr lang="en-US" sz="2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Buy the </a:t>
            </a:r>
            <a:r>
              <a:rPr lang="en-US" sz="1800" b="1" i="1" dirty="0">
                <a:solidFill>
                  <a:schemeClr val="dk1"/>
                </a:solidFill>
                <a:latin typeface="Calibri"/>
                <a:ea typeface="Calibri"/>
                <a:cs typeface="Calibri"/>
                <a:sym typeface="Calibri"/>
              </a:rPr>
              <a:t>Mad Hedge Bitcoin Letter </a:t>
            </a:r>
            <a:r>
              <a:rPr lang="en-US" sz="1800" dirty="0">
                <a:solidFill>
                  <a:schemeClr val="dk1"/>
                </a:solidFill>
                <a:latin typeface="Calibri"/>
                <a:ea typeface="Calibri"/>
                <a:cs typeface="Calibri"/>
                <a:sym typeface="Calibri"/>
              </a:rPr>
              <a:t>at </a:t>
            </a:r>
            <a:r>
              <a:rPr lang="en-US" sz="1800" dirty="0">
                <a:solidFill>
                  <a:schemeClr val="dk1"/>
                </a:solidFill>
                <a:latin typeface="Calibri"/>
                <a:ea typeface="Calibri"/>
                <a:cs typeface="Calibri"/>
                <a:sym typeface="Calibri"/>
                <a:hlinkClick r:id="rId3"/>
              </a:rPr>
              <a:t>https://www.madhedgefundtrader.com/store/</a:t>
            </a:r>
            <a:r>
              <a:rPr lang="en-US" sz="1800" dirty="0">
                <a:solidFill>
                  <a:schemeClr val="dk1"/>
                </a:solidFill>
                <a:latin typeface="Calibri"/>
                <a:ea typeface="Calibri"/>
                <a:cs typeface="Calibri"/>
                <a:sym typeface="Calibri"/>
              </a:rPr>
              <a:t> </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sp>
        <p:nvSpPr>
          <p:cNvPr id="353" name="Shape 353"/>
          <p:cNvSpPr txBox="1">
            <a:spLocks noGrp="1"/>
          </p:cNvSpPr>
          <p:nvPr>
            <p:ph type="body" idx="1"/>
          </p:nvPr>
        </p:nvSpPr>
        <p:spPr>
          <a:xfrm>
            <a:off x="609600" y="1600201"/>
            <a:ext cx="9372600" cy="4800600"/>
          </a:xfrm>
          <a:prstGeom prst="rect">
            <a:avLst/>
          </a:prstGeom>
          <a:noFill/>
          <a:ln>
            <a:noFill/>
          </a:ln>
        </p:spPr>
        <p:txBody>
          <a:bodyPr lIns="91425" tIns="45700" rIns="91425" bIns="45700" anchor="t" anchorCtr="0">
            <a:noAutofit/>
          </a:bodyPr>
          <a:lstStyle/>
          <a:p>
            <a:pPr marL="0" indent="0">
              <a:spcBef>
                <a:spcPts val="0"/>
              </a:spcBef>
              <a:buClr>
                <a:srgbClr val="000000"/>
              </a:buClr>
              <a:buSzPct val="25000"/>
              <a:buNone/>
            </a:pPr>
            <a:br>
              <a:rPr lang="en-US" sz="1800" dirty="0">
                <a:solidFill>
                  <a:schemeClr val="tx1"/>
                </a:solidFill>
              </a:rPr>
            </a:br>
            <a:r>
              <a:rPr lang="en-US" sz="1800" dirty="0">
                <a:solidFill>
                  <a:schemeClr val="tx1"/>
                </a:solidFill>
              </a:rPr>
              <a:t>*Bitcoin backs off, from $48,000 to $39,000, or 18.75%</a:t>
            </a:r>
            <a:br>
              <a:rPr lang="en-US" sz="1800" dirty="0">
                <a:solidFill>
                  <a:schemeClr val="tx1"/>
                </a:solidFill>
              </a:rPr>
            </a:br>
            <a:br>
              <a:rPr lang="en-US" sz="1800" dirty="0">
                <a:solidFill>
                  <a:schemeClr val="tx1"/>
                </a:solidFill>
              </a:rPr>
            </a:br>
            <a:r>
              <a:rPr lang="en-US" sz="1800" dirty="0">
                <a:solidFill>
                  <a:schemeClr val="tx1"/>
                </a:solidFill>
              </a:rPr>
              <a:t>*Soaring energy costs have greatly raised the cost of mining, raising breakeven costs</a:t>
            </a:r>
            <a:br>
              <a:rPr lang="en-US" sz="1800" dirty="0"/>
            </a:br>
            <a:br>
              <a:rPr lang="en-US" sz="1800" dirty="0"/>
            </a:br>
            <a:r>
              <a:rPr lang="en-US" sz="1800" dirty="0"/>
              <a:t>*Higher costs have also reduced </a:t>
            </a:r>
            <a:r>
              <a:rPr lang="en-US" sz="1800"/>
              <a:t>the hashtag </a:t>
            </a:r>
            <a:r>
              <a:rPr lang="en-US" sz="1800" dirty="0"/>
              <a:t>rate, or the rate of new Bitcoin mining</a:t>
            </a:r>
            <a:br>
              <a:rPr lang="en-US" sz="1800" dirty="0"/>
            </a:br>
            <a:br>
              <a:rPr lang="en-US" sz="1800" dirty="0"/>
            </a:br>
            <a:r>
              <a:rPr lang="en-US" sz="1800" dirty="0"/>
              <a:t>*No 2 Miner Kazakhstan bans Bitcoin mining to conserve energy</a:t>
            </a:r>
            <a:br>
              <a:rPr lang="en-US" sz="1800" dirty="0"/>
            </a:br>
            <a:br>
              <a:rPr lang="en-US" sz="1800" dirty="0"/>
            </a:br>
            <a:r>
              <a:rPr lang="en-US" sz="1800" dirty="0"/>
              <a:t>*If Elon Musk likes Bitcoin maybe you should too.</a:t>
            </a:r>
            <a:br>
              <a:rPr lang="en-US" sz="2000" dirty="0">
                <a:solidFill>
                  <a:srgbClr val="FF0000"/>
                </a:solidFill>
              </a:rPr>
            </a:br>
            <a:br>
              <a:rPr lang="en-US" sz="2000" dirty="0">
                <a:solidFill>
                  <a:srgbClr val="FF0000"/>
                </a:solidFill>
              </a:rPr>
            </a:br>
            <a:r>
              <a:rPr lang="en-US" sz="1800" dirty="0">
                <a:solidFill>
                  <a:schemeClr val="tx1"/>
                </a:solidFill>
              </a:rPr>
              <a:t>*Long term “BUY” signal for Bitcoin still intact</a:t>
            </a:r>
            <a:br>
              <a:rPr lang="en-US" sz="1800" dirty="0">
                <a:solidFill>
                  <a:schemeClr val="tx1"/>
                </a:solidFill>
              </a:rPr>
            </a:br>
            <a:br>
              <a:rPr lang="en-US" sz="1800" dirty="0">
                <a:solidFill>
                  <a:schemeClr val="tx1"/>
                </a:solidFill>
              </a:rPr>
            </a:br>
            <a:r>
              <a:rPr lang="en-US" sz="1800" b="1" dirty="0">
                <a:solidFill>
                  <a:schemeClr val="tx1"/>
                </a:solidFill>
                <a:latin typeface="Calibri" panose="020F0502020204030204" pitchFamily="34" charset="0"/>
                <a:cs typeface="Calibri" panose="020F0502020204030204" pitchFamily="34" charset="0"/>
                <a:sym typeface="Calibri"/>
              </a:rPr>
              <a:t>*</a:t>
            </a:r>
            <a:r>
              <a:rPr lang="en-US" sz="1800" b="1" dirty="0">
                <a:solidFill>
                  <a:schemeClr val="tx1"/>
                </a:solidFill>
              </a:rPr>
              <a:t>Buy Bitcoin and Ethereum on the bigger dip </a:t>
            </a:r>
            <a:br>
              <a:rPr lang="en-US" sz="2000" dirty="0">
                <a:solidFill>
                  <a:schemeClr val="tx1"/>
                </a:solidFill>
                <a:latin typeface="Calibri" panose="020F0502020204030204" pitchFamily="34" charset="0"/>
                <a:ea typeface="Calibri"/>
                <a:cs typeface="Calibri" panose="020F0502020204030204" pitchFamily="34" charset="0"/>
                <a:sym typeface="Calibri"/>
              </a:rPr>
            </a:br>
            <a:br>
              <a:rPr lang="en-US" sz="2000" dirty="0">
                <a:solidFill>
                  <a:schemeClr val="tx1"/>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endParaRPr lang="en-US" sz="2000" dirty="0">
              <a:solidFill>
                <a:srgbClr val="FF0000"/>
              </a:solidFill>
              <a:latin typeface="Calibri"/>
              <a:ea typeface="Calibri"/>
              <a:cs typeface="Calibri"/>
              <a:sym typeface="Calibri"/>
            </a:endParaRPr>
          </a:p>
          <a:p>
            <a:pPr marL="0" indent="0">
              <a:spcBef>
                <a:spcPts val="0"/>
              </a:spcBef>
              <a:buClr>
                <a:srgbClr val="000000"/>
              </a:buClr>
              <a:buSzPct val="25000"/>
              <a:buNone/>
            </a:pPr>
            <a:br>
              <a:rPr lang="en-US" sz="1800" dirty="0">
                <a:solidFill>
                  <a:srgbClr val="FF0000"/>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9B52130B-4F67-554A-A2C3-32DC3E4C38F7}"/>
              </a:ext>
            </a:extLst>
          </p:cNvPr>
          <p:cNvPicPr>
            <a:picLocks noChangeAspect="1"/>
          </p:cNvPicPr>
          <p:nvPr/>
        </p:nvPicPr>
        <p:blipFill>
          <a:blip r:embed="rId4"/>
          <a:stretch>
            <a:fillRect/>
          </a:stretch>
        </p:blipFill>
        <p:spPr>
          <a:xfrm>
            <a:off x="8140929" y="3886200"/>
            <a:ext cx="3441471" cy="2592888"/>
          </a:xfrm>
          <a:prstGeom prst="rect">
            <a:avLst/>
          </a:prstGeom>
        </p:spPr>
      </p:pic>
    </p:spTree>
    <p:extLst>
      <p:ext uri="{BB962C8B-B14F-4D97-AF65-F5344CB8AC3E}">
        <p14:creationId xmlns:p14="http://schemas.microsoft.com/office/powerpoint/2010/main" val="3705641599"/>
      </p:ext>
    </p:extLst>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981200" y="3810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Bitcoin ($BTCUSD) – Finding a bid </a:t>
            </a: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1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BE23412B-D30F-6EEC-9812-BD52E091EFCC}"/>
              </a:ext>
            </a:extLst>
          </p:cNvPr>
          <p:cNvPicPr>
            <a:picLocks noChangeAspect="1"/>
          </p:cNvPicPr>
          <p:nvPr/>
        </p:nvPicPr>
        <p:blipFill>
          <a:blip r:embed="rId3"/>
          <a:stretch>
            <a:fillRect/>
          </a:stretch>
        </p:blipFill>
        <p:spPr>
          <a:xfrm>
            <a:off x="2555103" y="1367640"/>
            <a:ext cx="6614983" cy="5015155"/>
          </a:xfrm>
          <a:prstGeom prst="rect">
            <a:avLst/>
          </a:prstGeom>
        </p:spPr>
      </p:pic>
    </p:spTree>
    <p:extLst>
      <p:ext uri="{BB962C8B-B14F-4D97-AF65-F5344CB8AC3E}">
        <p14:creationId xmlns:p14="http://schemas.microsoft.com/office/powerpoint/2010/main" val="137072283"/>
      </p:ext>
    </p:extLst>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981200" y="3810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Ethereum (ETHE) – </a:t>
            </a: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1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771B11F5-81DF-3CAB-2376-43652484A071}"/>
              </a:ext>
            </a:extLst>
          </p:cNvPr>
          <p:cNvPicPr>
            <a:picLocks noChangeAspect="1"/>
          </p:cNvPicPr>
          <p:nvPr/>
        </p:nvPicPr>
        <p:blipFill>
          <a:blip r:embed="rId3"/>
          <a:stretch>
            <a:fillRect/>
          </a:stretch>
        </p:blipFill>
        <p:spPr>
          <a:xfrm>
            <a:off x="2692401" y="1717747"/>
            <a:ext cx="5914767" cy="4472831"/>
          </a:xfrm>
          <a:prstGeom prst="rect">
            <a:avLst/>
          </a:prstGeom>
        </p:spPr>
      </p:pic>
    </p:spTree>
    <p:extLst>
      <p:ext uri="{BB962C8B-B14F-4D97-AF65-F5344CB8AC3E}">
        <p14:creationId xmlns:p14="http://schemas.microsoft.com/office/powerpoint/2010/main" val="2747695461"/>
      </p:ext>
    </p:extLst>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981200" y="3810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MicroStrategy (MSTR) – </a:t>
            </a: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1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13871577-2C50-0FB7-CE5A-7AEA61C00874}"/>
              </a:ext>
            </a:extLst>
          </p:cNvPr>
          <p:cNvPicPr>
            <a:picLocks noChangeAspect="1"/>
          </p:cNvPicPr>
          <p:nvPr/>
        </p:nvPicPr>
        <p:blipFill>
          <a:blip r:embed="rId3"/>
          <a:stretch>
            <a:fillRect/>
          </a:stretch>
        </p:blipFill>
        <p:spPr>
          <a:xfrm>
            <a:off x="2321697" y="1093045"/>
            <a:ext cx="6903308" cy="5227966"/>
          </a:xfrm>
          <a:prstGeom prst="rect">
            <a:avLst/>
          </a:prstGeom>
        </p:spPr>
      </p:pic>
    </p:spTree>
    <p:extLst>
      <p:ext uri="{BB962C8B-B14F-4D97-AF65-F5344CB8AC3E}">
        <p14:creationId xmlns:p14="http://schemas.microsoft.com/office/powerpoint/2010/main" val="3238117425"/>
      </p:ext>
    </p:extLst>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762000" y="381000"/>
            <a:ext cx="10896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Amplify Transformational Data Sharing ETF  (BLOK) – </a:t>
            </a: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1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1E226007-EF9F-9FB7-867E-A637C7FEA594}"/>
              </a:ext>
            </a:extLst>
          </p:cNvPr>
          <p:cNvPicPr>
            <a:picLocks noChangeAspect="1"/>
          </p:cNvPicPr>
          <p:nvPr/>
        </p:nvPicPr>
        <p:blipFill>
          <a:blip r:embed="rId3"/>
          <a:stretch>
            <a:fillRect/>
          </a:stretch>
        </p:blipFill>
        <p:spPr>
          <a:xfrm>
            <a:off x="2610023" y="1285261"/>
            <a:ext cx="6848388" cy="5186777"/>
          </a:xfrm>
          <a:prstGeom prst="rect">
            <a:avLst/>
          </a:prstGeom>
        </p:spPr>
      </p:pic>
    </p:spTree>
    <p:extLst>
      <p:ext uri="{BB962C8B-B14F-4D97-AF65-F5344CB8AC3E}">
        <p14:creationId xmlns:p14="http://schemas.microsoft.com/office/powerpoint/2010/main" val="1433503983"/>
      </p:ext>
    </p:extLst>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273E8-E1A3-504E-87AC-9FEFDCE9446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3219D4D-B294-204C-8098-C05A9780FABB}"/>
              </a:ext>
            </a:extLst>
          </p:cNvPr>
          <p:cNvSpPr>
            <a:spLocks noGrp="1"/>
          </p:cNvSpPr>
          <p:nvPr>
            <p:ph type="body" idx="1"/>
          </p:nvPr>
        </p:nvSpPr>
        <p:spPr/>
        <p:txBody>
          <a:bodyPr/>
          <a:lstStyle/>
          <a:p>
            <a:endParaRPr lang="en-US"/>
          </a:p>
        </p:txBody>
      </p:sp>
      <p:pic>
        <p:nvPicPr>
          <p:cNvPr id="5" name="Picture 4" descr="A picture containing text, indoor, person, floor&#10;&#10;Description automatically generated">
            <a:extLst>
              <a:ext uri="{FF2B5EF4-FFF2-40B4-BE49-F238E27FC236}">
                <a16:creationId xmlns:a16="http://schemas.microsoft.com/office/drawing/2014/main" id="{1E9FF1B0-B4B8-0DC5-AF6D-4A04838E4015}"/>
              </a:ext>
            </a:extLst>
          </p:cNvPr>
          <p:cNvPicPr>
            <a:picLocks noChangeAspect="1"/>
          </p:cNvPicPr>
          <p:nvPr/>
        </p:nvPicPr>
        <p:blipFill>
          <a:blip r:embed="rId2"/>
          <a:stretch>
            <a:fillRect/>
          </a:stretch>
        </p:blipFill>
        <p:spPr>
          <a:xfrm>
            <a:off x="3329229" y="0"/>
            <a:ext cx="5533542" cy="6858000"/>
          </a:xfrm>
          <a:prstGeom prst="rect">
            <a:avLst/>
          </a:prstGeom>
        </p:spPr>
      </p:pic>
    </p:spTree>
    <p:extLst>
      <p:ext uri="{BB962C8B-B14F-4D97-AF65-F5344CB8AC3E}">
        <p14:creationId xmlns:p14="http://schemas.microsoft.com/office/powerpoint/2010/main" val="1671793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D92CF-F2C3-4C4C-8302-CBEE5CE39A64}"/>
              </a:ext>
            </a:extLst>
          </p:cNvPr>
          <p:cNvSpPr>
            <a:spLocks noGrp="1"/>
          </p:cNvSpPr>
          <p:nvPr>
            <p:ph type="title"/>
          </p:nvPr>
        </p:nvSpPr>
        <p:spPr>
          <a:xfrm>
            <a:off x="609600" y="38100"/>
            <a:ext cx="10972800" cy="1143000"/>
          </a:xfrm>
        </p:spPr>
        <p:txBody>
          <a:bodyPr/>
          <a:lstStyle/>
          <a:p>
            <a:r>
              <a:rPr lang="en-US" sz="2800" dirty="0"/>
              <a:t>Corona Update – The Pandemic is Over</a:t>
            </a:r>
          </a:p>
        </p:txBody>
      </p:sp>
      <p:sp>
        <p:nvSpPr>
          <p:cNvPr id="3" name="Text Placeholder 2">
            <a:extLst>
              <a:ext uri="{FF2B5EF4-FFF2-40B4-BE49-F238E27FC236}">
                <a16:creationId xmlns:a16="http://schemas.microsoft.com/office/drawing/2014/main" id="{3F79DE79-C20A-B64C-AAB6-37308D4A9D01}"/>
              </a:ext>
            </a:extLst>
          </p:cNvPr>
          <p:cNvSpPr>
            <a:spLocks noGrp="1"/>
          </p:cNvSpPr>
          <p:nvPr>
            <p:ph type="body" idx="1"/>
          </p:nvPr>
        </p:nvSpPr>
        <p:spPr>
          <a:xfrm>
            <a:off x="598714" y="990600"/>
            <a:ext cx="11212286" cy="5181600"/>
          </a:xfrm>
        </p:spPr>
        <p:txBody>
          <a:bodyPr/>
          <a:lstStyle/>
          <a:p>
            <a:pPr marL="203200" indent="0">
              <a:buNone/>
            </a:pPr>
            <a:br>
              <a:rPr lang="en-US" sz="1700" dirty="0">
                <a:solidFill>
                  <a:srgbClr val="FF0000"/>
                </a:solidFill>
              </a:rPr>
            </a:br>
            <a:r>
              <a:rPr lang="en-US" sz="1700" dirty="0">
                <a:solidFill>
                  <a:schemeClr val="tx1"/>
                </a:solidFill>
              </a:rPr>
              <a:t>*</a:t>
            </a:r>
            <a:r>
              <a:rPr lang="en-US" sz="1700" dirty="0"/>
              <a:t>Corona virus cases at </a:t>
            </a:r>
            <a:r>
              <a:rPr lang="en-US" sz="1700" b="1" dirty="0"/>
              <a:t>80.6 million, up only 300,000 in a week, </a:t>
            </a:r>
            <a:r>
              <a:rPr lang="en-US" sz="1700" dirty="0"/>
              <a:t>but lifting mask requirement on airplanes will bring a new spike</a:t>
            </a:r>
            <a:br>
              <a:rPr lang="en-US" sz="1700" b="1" dirty="0"/>
            </a:br>
            <a:br>
              <a:rPr lang="en-US" sz="1700" b="1" dirty="0"/>
            </a:br>
            <a:r>
              <a:rPr lang="en-US" sz="1700" b="1" dirty="0"/>
              <a:t>*</a:t>
            </a:r>
            <a:r>
              <a:rPr lang="en-US" sz="1700" dirty="0"/>
              <a:t> Deaths topping </a:t>
            </a:r>
            <a:r>
              <a:rPr lang="en-US" sz="1700" b="1" dirty="0"/>
              <a:t>988,000</a:t>
            </a:r>
            <a:r>
              <a:rPr lang="en-US" sz="1700" dirty="0"/>
              <a:t> and have only increased by 3,000 in the past week</a:t>
            </a:r>
            <a:br>
              <a:rPr lang="en-US" sz="1700" dirty="0"/>
            </a:br>
            <a:br>
              <a:rPr lang="en-US" sz="1700" dirty="0"/>
            </a:br>
            <a:r>
              <a:rPr lang="en-US" sz="1700" dirty="0"/>
              <a:t>*</a:t>
            </a:r>
            <a:r>
              <a:rPr lang="en-US" sz="1700" b="1" i="1" dirty="0"/>
              <a:t>China is Dramatically Under Counting Covid Cases</a:t>
            </a:r>
            <a:r>
              <a:rPr lang="en-US" sz="1700" dirty="0"/>
              <a:t>, according to Dr. Scott Gottlieb</a:t>
            </a:r>
            <a:br>
              <a:rPr lang="en-US" sz="1700" dirty="0"/>
            </a:br>
            <a:br>
              <a:rPr lang="en-US" sz="1700" dirty="0"/>
            </a:br>
            <a:r>
              <a:rPr lang="en-US" sz="1700" dirty="0"/>
              <a:t>*That because the country’s </a:t>
            </a:r>
            <a:r>
              <a:rPr lang="en-US" sz="1700" b="1" dirty="0"/>
              <a:t>CoronaVac </a:t>
            </a:r>
            <a:r>
              <a:rPr lang="en-US" sz="1700" dirty="0"/>
              <a:t>and</a:t>
            </a:r>
            <a:r>
              <a:rPr lang="en-US" sz="1700" b="1" dirty="0"/>
              <a:t> Sinopharm</a:t>
            </a:r>
            <a:r>
              <a:rPr lang="en-US" sz="1700" dirty="0"/>
              <a:t> vaccines are only 30% effective and not RNA based</a:t>
            </a:r>
            <a:br>
              <a:rPr lang="en-US" sz="1700" dirty="0"/>
            </a:br>
            <a:br>
              <a:rPr lang="en-US" sz="1700" dirty="0"/>
            </a:br>
            <a:r>
              <a:rPr lang="en-US" sz="1700" dirty="0"/>
              <a:t>*Biden offered our own RNA based Pfizer and Moderna vaccines for sale but they refused out of national pride. In the meantime, the 26 million people of Shanghai are starving, unable to go outside to buy food. </a:t>
            </a:r>
            <a:br>
              <a:rPr lang="en-US" sz="1700" dirty="0">
                <a:solidFill>
                  <a:schemeClr val="tx1"/>
                </a:solidFill>
              </a:rPr>
            </a:br>
            <a:br>
              <a:rPr lang="en-US" sz="1700" dirty="0">
                <a:solidFill>
                  <a:schemeClr val="tx1"/>
                </a:solidFill>
              </a:rPr>
            </a:br>
            <a:r>
              <a:rPr lang="en-US" sz="1700" dirty="0">
                <a:solidFill>
                  <a:schemeClr val="tx1"/>
                </a:solidFill>
              </a:rPr>
              <a:t>*Second boosters approved by CDC will prevent a recurrence</a:t>
            </a:r>
            <a:br>
              <a:rPr lang="en-US" sz="1700" dirty="0">
                <a:solidFill>
                  <a:schemeClr val="tx1"/>
                </a:solidFill>
              </a:rPr>
            </a:br>
            <a:br>
              <a:rPr lang="en-US" sz="1700" dirty="0">
                <a:solidFill>
                  <a:schemeClr val="tx1"/>
                </a:solidFill>
              </a:rPr>
            </a:br>
            <a:r>
              <a:rPr lang="en-US" sz="1700" dirty="0">
                <a:solidFill>
                  <a:schemeClr val="tx1"/>
                </a:solidFill>
              </a:rPr>
              <a:t>*Under fives vaccine out in delayed until summer</a:t>
            </a:r>
            <a:br>
              <a:rPr lang="en-US" sz="1700" dirty="0">
                <a:solidFill>
                  <a:schemeClr val="tx1"/>
                </a:solidFill>
              </a:rPr>
            </a:br>
            <a:br>
              <a:rPr lang="en-US" sz="1700" dirty="0">
                <a:solidFill>
                  <a:schemeClr val="tx1"/>
                </a:solidFill>
              </a:rPr>
            </a:br>
            <a:r>
              <a:rPr lang="en-US" sz="1700" dirty="0">
                <a:solidFill>
                  <a:schemeClr val="tx1"/>
                </a:solidFill>
              </a:rPr>
              <a:t>*Pandemic is still going to near zero by summer,</a:t>
            </a:r>
            <a:br>
              <a:rPr lang="en-US" sz="1700" dirty="0">
                <a:solidFill>
                  <a:schemeClr val="tx1"/>
                </a:solidFill>
              </a:rPr>
            </a:br>
            <a:r>
              <a:rPr lang="en-US" sz="1700" dirty="0">
                <a:solidFill>
                  <a:schemeClr val="tx1"/>
                </a:solidFill>
              </a:rPr>
              <a:t> book those cruises</a:t>
            </a:r>
            <a:br>
              <a:rPr lang="en-US" sz="1700" dirty="0">
                <a:solidFill>
                  <a:schemeClr val="tx1"/>
                </a:solidFill>
              </a:rPr>
            </a:br>
            <a:br>
              <a:rPr lang="en-US" sz="2000" dirty="0">
                <a:solidFill>
                  <a:srgbClr val="FF0000"/>
                </a:solidFill>
              </a:rPr>
            </a:br>
            <a:br>
              <a:rPr lang="en-US" sz="2000" b="1" dirty="0">
                <a:solidFill>
                  <a:schemeClr val="tx1"/>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chemeClr val="tx1"/>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chemeClr val="tx1"/>
                </a:solidFill>
              </a:rPr>
            </a:br>
            <a:endParaRPr lang="en-US" sz="1800" b="1" dirty="0">
              <a:solidFill>
                <a:schemeClr val="tx1"/>
              </a:solidFill>
            </a:endParaRPr>
          </a:p>
        </p:txBody>
      </p:sp>
      <p:pic>
        <p:nvPicPr>
          <p:cNvPr id="7" name="Picture 6" descr="A close up of a flower&#10;&#10;Description automatically generated">
            <a:extLst>
              <a:ext uri="{FF2B5EF4-FFF2-40B4-BE49-F238E27FC236}">
                <a16:creationId xmlns:a16="http://schemas.microsoft.com/office/drawing/2014/main" id="{D03B3CC6-48A6-5743-A726-F72B3F66D198}"/>
              </a:ext>
            </a:extLst>
          </p:cNvPr>
          <p:cNvPicPr>
            <a:picLocks noChangeAspect="1"/>
          </p:cNvPicPr>
          <p:nvPr/>
        </p:nvPicPr>
        <p:blipFill>
          <a:blip r:embed="rId2"/>
          <a:stretch>
            <a:fillRect/>
          </a:stretch>
        </p:blipFill>
        <p:spPr>
          <a:xfrm>
            <a:off x="8763000" y="4653518"/>
            <a:ext cx="3433324" cy="1929843"/>
          </a:xfrm>
          <a:prstGeom prst="rect">
            <a:avLst/>
          </a:prstGeom>
        </p:spPr>
      </p:pic>
    </p:spTree>
    <p:extLst>
      <p:ext uri="{BB962C8B-B14F-4D97-AF65-F5344CB8AC3E}">
        <p14:creationId xmlns:p14="http://schemas.microsoft.com/office/powerpoint/2010/main" val="34187758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1524000" y="225552"/>
            <a:ext cx="8915400" cy="841248"/>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800" dirty="0">
                <a:solidFill>
                  <a:srgbClr val="FFFFFF"/>
                </a:solidFill>
                <a:latin typeface="Calibri"/>
                <a:ea typeface="Calibri"/>
                <a:cs typeface="Calibri"/>
                <a:sym typeface="Calibri"/>
              </a:rPr>
              <a:t>Energy –    </a:t>
            </a:r>
          </a:p>
        </p:txBody>
      </p:sp>
      <p:sp>
        <p:nvSpPr>
          <p:cNvPr id="423" name="Shape 423"/>
          <p:cNvSpPr txBox="1"/>
          <p:nvPr/>
        </p:nvSpPr>
        <p:spPr>
          <a:xfrm>
            <a:off x="2133601" y="1066800"/>
            <a:ext cx="8153399" cy="5410200"/>
          </a:xfrm>
          <a:prstGeom prst="rect">
            <a:avLst/>
          </a:prstGeom>
          <a:noFill/>
          <a:ln>
            <a:noFill/>
          </a:ln>
        </p:spPr>
        <p:txBody>
          <a:bodyPr lIns="91425" tIns="45700" rIns="91425" bIns="45700" anchor="t" anchorCtr="0">
            <a:noAutofit/>
          </a:bodyPr>
          <a:lstStyle/>
          <a:p>
            <a:pPr lvl="0">
              <a:buClr>
                <a:srgbClr val="000000"/>
              </a:buClr>
              <a:buSzPct val="25000"/>
            </a:pPr>
            <a:endParaRPr lang="en-US" dirty="0"/>
          </a:p>
          <a:p>
            <a:pPr lvl="0">
              <a:buClr>
                <a:srgbClr val="000000"/>
              </a:buClr>
              <a:buSzPct val="25000"/>
            </a:pPr>
            <a:br>
              <a:rPr lang="en-US" sz="18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endParaRPr lang="en-US" sz="1600" dirty="0">
              <a:solidFill>
                <a:srgbClr val="FF0000"/>
              </a:solidFill>
            </a:endParaRPr>
          </a:p>
        </p:txBody>
      </p:sp>
      <p:sp>
        <p:nvSpPr>
          <p:cNvPr id="7" name="Shape 423"/>
          <p:cNvSpPr txBox="1"/>
          <p:nvPr/>
        </p:nvSpPr>
        <p:spPr>
          <a:xfrm>
            <a:off x="381000" y="677707"/>
            <a:ext cx="11430000" cy="5410200"/>
          </a:xfrm>
          <a:prstGeom prst="rect">
            <a:avLst/>
          </a:prstGeom>
          <a:noFill/>
          <a:ln>
            <a:noFill/>
          </a:ln>
        </p:spPr>
        <p:txBody>
          <a:bodyPr lIns="91425" tIns="45700" rIns="91425" bIns="45700" anchor="t" anchorCtr="0">
            <a:noAutofit/>
          </a:bodyPr>
          <a:lstStyle/>
          <a:p>
            <a:pPr lvl="0">
              <a:buClr>
                <a:srgbClr val="000000"/>
              </a:buClr>
              <a:buSzPct val="25000"/>
            </a:pP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r>
              <a:rPr lang="en-US" sz="1800" dirty="0">
                <a:solidFill>
                  <a:schemeClr val="tx1"/>
                </a:solidFill>
              </a:rPr>
              <a:t>*</a:t>
            </a:r>
            <a:r>
              <a:rPr lang="en-US" sz="1800" b="1" i="1" dirty="0">
                <a:solidFill>
                  <a:schemeClr val="tx1"/>
                </a:solidFill>
              </a:rPr>
              <a:t>Biden Waives Ethanol Rules to Cut Gas Prices</a:t>
            </a:r>
            <a:r>
              <a:rPr lang="en-US" sz="1800" dirty="0">
                <a:solidFill>
                  <a:schemeClr val="tx1"/>
                </a:solidFill>
              </a:rPr>
              <a:t>. Refiners had been limited to selling 15% ethanol blends to cut carbon emissions. </a:t>
            </a:r>
            <a:br>
              <a:rPr lang="en-US" sz="1800" dirty="0">
                <a:solidFill>
                  <a:srgbClr val="FF0000"/>
                </a:solidFill>
              </a:rPr>
            </a:br>
            <a:br>
              <a:rPr lang="en-US" sz="1800" dirty="0">
                <a:solidFill>
                  <a:srgbClr val="FF0000"/>
                </a:solidFill>
              </a:rPr>
            </a:br>
            <a:r>
              <a:rPr lang="en-US" sz="1800" dirty="0">
                <a:solidFill>
                  <a:schemeClr val="tx1"/>
                </a:solidFill>
              </a:rPr>
              <a:t>* *But the </a:t>
            </a:r>
            <a:r>
              <a:rPr lang="en-US" sz="1800" b="1" dirty="0">
                <a:solidFill>
                  <a:schemeClr val="tx1"/>
                </a:solidFill>
              </a:rPr>
              <a:t>Ukraine War </a:t>
            </a:r>
            <a:r>
              <a:rPr lang="en-US" sz="1800" dirty="0">
                <a:solidFill>
                  <a:schemeClr val="tx1"/>
                </a:solidFill>
              </a:rPr>
              <a:t>will keep prices high as long as the war continues</a:t>
            </a:r>
            <a:br>
              <a:rPr lang="en-US" sz="1800" dirty="0">
                <a:solidFill>
                  <a:srgbClr val="FF0000"/>
                </a:solidFill>
              </a:rPr>
            </a:br>
            <a:br>
              <a:rPr lang="en-US" sz="1800" dirty="0">
                <a:solidFill>
                  <a:srgbClr val="FF0000"/>
                </a:solidFill>
              </a:rPr>
            </a:br>
            <a:r>
              <a:rPr lang="en-US" sz="1800" dirty="0">
                <a:solidFill>
                  <a:schemeClr val="tx1"/>
                </a:solidFill>
              </a:rPr>
              <a:t>*Watch for the “</a:t>
            </a:r>
            <a:r>
              <a:rPr lang="en-US" sz="1800" b="1" dirty="0">
                <a:solidFill>
                  <a:schemeClr val="tx1"/>
                </a:solidFill>
              </a:rPr>
              <a:t>Putin Resigns” </a:t>
            </a:r>
            <a:r>
              <a:rPr lang="en-US" sz="1800" dirty="0">
                <a:solidFill>
                  <a:schemeClr val="tx1"/>
                </a:solidFill>
              </a:rPr>
              <a:t>headline, which could take</a:t>
            </a:r>
            <a:br>
              <a:rPr lang="en-US" sz="1800" dirty="0">
                <a:solidFill>
                  <a:schemeClr val="tx1"/>
                </a:solidFill>
              </a:rPr>
            </a:br>
            <a:r>
              <a:rPr lang="en-US" sz="1800" dirty="0">
                <a:solidFill>
                  <a:schemeClr val="tx1"/>
                </a:solidFill>
              </a:rPr>
              <a:t> oil down $50 overnight</a:t>
            </a:r>
            <a:br>
              <a:rPr lang="en-US" sz="1800" dirty="0">
                <a:solidFill>
                  <a:schemeClr val="tx1"/>
                </a:solidFill>
                <a:latin typeface="+mj-lt"/>
              </a:rPr>
            </a:br>
            <a:br>
              <a:rPr lang="en-US" sz="1800" dirty="0">
                <a:solidFill>
                  <a:schemeClr val="tx1"/>
                </a:solidFill>
                <a:latin typeface="+mj-lt"/>
              </a:rPr>
            </a:br>
            <a:r>
              <a:rPr lang="en-US" sz="1800" dirty="0">
                <a:solidFill>
                  <a:schemeClr val="tx1"/>
                </a:solidFill>
                <a:latin typeface="+mj-lt"/>
              </a:rPr>
              <a:t>*</a:t>
            </a:r>
            <a:r>
              <a:rPr lang="en-US" sz="1800" b="1" dirty="0">
                <a:solidFill>
                  <a:schemeClr val="tx1"/>
                </a:solidFill>
                <a:latin typeface="+mj-lt"/>
              </a:rPr>
              <a:t>Avoid all energy plays like the plague</a:t>
            </a:r>
            <a:r>
              <a:rPr lang="en-US" sz="1800" dirty="0">
                <a:solidFill>
                  <a:schemeClr val="tx1"/>
                </a:solidFill>
                <a:latin typeface="+mj-lt"/>
              </a:rPr>
              <a:t>, it’s the new</a:t>
            </a:r>
            <a:br>
              <a:rPr lang="en-US" sz="1800" dirty="0">
                <a:solidFill>
                  <a:schemeClr val="tx1"/>
                </a:solidFill>
                <a:latin typeface="+mj-lt"/>
              </a:rPr>
            </a:br>
            <a:r>
              <a:rPr lang="en-US" sz="1800" dirty="0">
                <a:solidFill>
                  <a:schemeClr val="tx1"/>
                </a:solidFill>
                <a:latin typeface="+mj-lt"/>
              </a:rPr>
              <a:t>buggy whip industry as the US de-carbonizes</a:t>
            </a:r>
            <a:br>
              <a:rPr lang="en-US" sz="1800" dirty="0">
                <a:solidFill>
                  <a:srgbClr val="FF0000"/>
                </a:solidFill>
                <a:latin typeface="+mj-lt"/>
              </a:rPr>
            </a:br>
            <a:br>
              <a:rPr lang="en-US" sz="2000" dirty="0">
                <a:solidFill>
                  <a:srgbClr val="FF0000"/>
                </a:solidFill>
              </a:rPr>
            </a:br>
            <a:br>
              <a:rPr lang="en-US" sz="2000" dirty="0">
                <a:solidFill>
                  <a:srgbClr val="FF0000"/>
                </a:solidFill>
              </a:rPr>
            </a:br>
            <a:br>
              <a:rPr lang="en-US" sz="2000" dirty="0">
                <a:solidFill>
                  <a:srgbClr val="FF0000"/>
                </a:solidFill>
                <a:latin typeface="+mj-lt"/>
              </a:rPr>
            </a:br>
            <a:br>
              <a:rPr lang="en-US" sz="2000" b="1" dirty="0">
                <a:solidFill>
                  <a:srgbClr val="FF0000"/>
                </a:solidFill>
              </a:rPr>
            </a:br>
            <a:br>
              <a:rPr lang="en-US" sz="2000" b="1"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2000" dirty="0">
                <a:solidFill>
                  <a:srgbClr val="FF0000"/>
                </a:solidFill>
              </a:rPr>
            </a:br>
            <a:endParaRPr lang="en-US" sz="2000" dirty="0">
              <a:solidFill>
                <a:srgbClr val="FF0000"/>
              </a:solidFill>
            </a:endParaRPr>
          </a:p>
        </p:txBody>
      </p:sp>
      <p:pic>
        <p:nvPicPr>
          <p:cNvPr id="4" name="Picture 3">
            <a:extLst>
              <a:ext uri="{FF2B5EF4-FFF2-40B4-BE49-F238E27FC236}">
                <a16:creationId xmlns:a16="http://schemas.microsoft.com/office/drawing/2014/main" id="{6943875C-20FA-DD94-29E4-CEEAB864877F}"/>
              </a:ext>
            </a:extLst>
          </p:cNvPr>
          <p:cNvPicPr>
            <a:picLocks noChangeAspect="1"/>
          </p:cNvPicPr>
          <p:nvPr/>
        </p:nvPicPr>
        <p:blipFill>
          <a:blip r:embed="rId3"/>
          <a:stretch>
            <a:fillRect/>
          </a:stretch>
        </p:blipFill>
        <p:spPr>
          <a:xfrm>
            <a:off x="8077200" y="3702599"/>
            <a:ext cx="3773533" cy="2837463"/>
          </a:xfrm>
          <a:prstGeom prst="rect">
            <a:avLst/>
          </a:prstGeom>
        </p:spPr>
      </p:pic>
    </p:spTree>
    <p:extLst>
      <p:ext uri="{BB962C8B-B14F-4D97-AF65-F5344CB8AC3E}">
        <p14:creationId xmlns:p14="http://schemas.microsoft.com/office/powerpoint/2010/main" val="4129246150"/>
      </p:ext>
    </p:extLst>
  </p:cSld>
  <p:clrMapOvr>
    <a:masterClrMapping/>
  </p:clrMapOvr>
  <p:transition spd="slow">
    <p:wip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E1B4A-3EFD-2143-9F1E-8474F8CA689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EC5C418-3BE0-344B-915B-E2B798DF816D}"/>
              </a:ext>
            </a:extLst>
          </p:cNvPr>
          <p:cNvSpPr>
            <a:spLocks noGrp="1"/>
          </p:cNvSpPr>
          <p:nvPr>
            <p:ph type="body" idx="1"/>
          </p:nvPr>
        </p:nvSpPr>
        <p:spPr/>
        <p:txBody>
          <a:bodyPr/>
          <a:lstStyle/>
          <a:p>
            <a:endParaRPr lang="en-US"/>
          </a:p>
        </p:txBody>
      </p:sp>
      <p:pic>
        <p:nvPicPr>
          <p:cNvPr id="6" name="Picture 5" descr="A picture containing text, tree, sky, outdoor&#10;&#10;Description automatically generated">
            <a:extLst>
              <a:ext uri="{FF2B5EF4-FFF2-40B4-BE49-F238E27FC236}">
                <a16:creationId xmlns:a16="http://schemas.microsoft.com/office/drawing/2014/main" id="{F8AFAFEC-B82E-8644-9C46-5770B6EE6A7A}"/>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8029158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Oil-($WTIC)</a:t>
            </a:r>
            <a:endParaRPr lang="en-US" sz="2000" dirty="0">
              <a:solidFill>
                <a:schemeClr val="dk1"/>
              </a:solidFill>
              <a:latin typeface="Calibri"/>
              <a:ea typeface="Calibri"/>
              <a:cs typeface="Calibri"/>
              <a:sym typeface="Calibri"/>
            </a:endParaRPr>
          </a:p>
        </p:txBody>
      </p:sp>
      <p:pic>
        <p:nvPicPr>
          <p:cNvPr id="2" name="Picture 2" descr="Chart, histogram&#10;&#10;Description automatically generated">
            <a:extLst>
              <a:ext uri="{FF2B5EF4-FFF2-40B4-BE49-F238E27FC236}">
                <a16:creationId xmlns:a16="http://schemas.microsoft.com/office/drawing/2014/main" id="{817489C3-A75B-1BA8-D880-D2D657A40548}"/>
              </a:ext>
            </a:extLst>
          </p:cNvPr>
          <p:cNvPicPr>
            <a:picLocks noChangeAspect="1"/>
          </p:cNvPicPr>
          <p:nvPr/>
        </p:nvPicPr>
        <p:blipFill>
          <a:blip r:embed="rId3"/>
          <a:stretch>
            <a:fillRect/>
          </a:stretch>
        </p:blipFill>
        <p:spPr>
          <a:xfrm>
            <a:off x="2472725" y="1525530"/>
            <a:ext cx="6354118" cy="4809210"/>
          </a:xfrm>
          <a:prstGeom prst="rect">
            <a:avLst/>
          </a:prstGeom>
        </p:spPr>
      </p:pic>
    </p:spTree>
    <p:extLst>
      <p:ext uri="{BB962C8B-B14F-4D97-AF65-F5344CB8AC3E}">
        <p14:creationId xmlns:p14="http://schemas.microsoft.com/office/powerpoint/2010/main" val="4034835644"/>
      </p:ext>
    </p:extLst>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United States Oil Fund (USO)</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long 10/$9.50-$10 Vertical bull call spread</a:t>
            </a:r>
            <a:br>
              <a:rPr lang="en-US" sz="24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2" descr="Chart, histogram&#10;&#10;Description automatically generated">
            <a:extLst>
              <a:ext uri="{FF2B5EF4-FFF2-40B4-BE49-F238E27FC236}">
                <a16:creationId xmlns:a16="http://schemas.microsoft.com/office/drawing/2014/main" id="{6E94357E-8827-231B-4DCA-3DA0416F5CCF}"/>
              </a:ext>
            </a:extLst>
          </p:cNvPr>
          <p:cNvPicPr>
            <a:picLocks noChangeAspect="1"/>
          </p:cNvPicPr>
          <p:nvPr/>
        </p:nvPicPr>
        <p:blipFill>
          <a:blip r:embed="rId3"/>
          <a:stretch>
            <a:fillRect/>
          </a:stretch>
        </p:blipFill>
        <p:spPr>
          <a:xfrm>
            <a:off x="2555103" y="1422558"/>
            <a:ext cx="6395308" cy="4843534"/>
          </a:xfrm>
          <a:prstGeom prst="rect">
            <a:avLst/>
          </a:prstGeom>
        </p:spPr>
      </p:pic>
    </p:spTree>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Energy Select Sector SPDR (XLE)-No Performance!</a:t>
            </a:r>
            <a:br>
              <a:rPr lang="en-US" sz="32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(XOM), (CVX), (SLB), (KMI), (EOG), (COP)</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ED15D658-EDFB-8F2E-ED77-1544EE1A1FCE}"/>
              </a:ext>
            </a:extLst>
          </p:cNvPr>
          <p:cNvPicPr>
            <a:picLocks noChangeAspect="1"/>
          </p:cNvPicPr>
          <p:nvPr/>
        </p:nvPicPr>
        <p:blipFill>
          <a:blip r:embed="rId3"/>
          <a:stretch>
            <a:fillRect/>
          </a:stretch>
        </p:blipFill>
        <p:spPr>
          <a:xfrm>
            <a:off x="2294239" y="1216611"/>
            <a:ext cx="6560064" cy="4967102"/>
          </a:xfrm>
          <a:prstGeom prst="rect">
            <a:avLst/>
          </a:prstGeom>
        </p:spPr>
      </p:pic>
    </p:spTree>
  </p:cSld>
  <p:clrMapOvr>
    <a:masterClrMapping/>
  </p:clrMapOvr>
  <p:transition spd="slow">
    <p:cu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Halliburton (HAL)-</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70C09A1F-7FB1-7B14-3D1B-352FEB91EA93}"/>
              </a:ext>
            </a:extLst>
          </p:cNvPr>
          <p:cNvPicPr>
            <a:picLocks noChangeAspect="1"/>
          </p:cNvPicPr>
          <p:nvPr/>
        </p:nvPicPr>
        <p:blipFill>
          <a:blip r:embed="rId3"/>
          <a:stretch>
            <a:fillRect/>
          </a:stretch>
        </p:blipFill>
        <p:spPr>
          <a:xfrm>
            <a:off x="2390347" y="1230341"/>
            <a:ext cx="6409037" cy="4857264"/>
          </a:xfrm>
          <a:prstGeom prst="rect">
            <a:avLst/>
          </a:prstGeom>
        </p:spPr>
      </p:pic>
    </p:spTree>
    <p:extLst>
      <p:ext uri="{BB962C8B-B14F-4D97-AF65-F5344CB8AC3E}">
        <p14:creationId xmlns:p14="http://schemas.microsoft.com/office/powerpoint/2010/main" val="1999640514"/>
      </p:ext>
    </p:extLst>
  </p:cSld>
  <p:clrMapOvr>
    <a:masterClrMapping/>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Natural Gas (UNG) -</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D3033018-0C6E-514F-9995-86F4B1DD1ACF}"/>
              </a:ext>
            </a:extLst>
          </p:cNvPr>
          <p:cNvPicPr>
            <a:picLocks noChangeAspect="1"/>
          </p:cNvPicPr>
          <p:nvPr/>
        </p:nvPicPr>
        <p:blipFill>
          <a:blip r:embed="rId3"/>
          <a:stretch>
            <a:fillRect/>
          </a:stretch>
        </p:blipFill>
        <p:spPr>
          <a:xfrm>
            <a:off x="2527644" y="1415692"/>
            <a:ext cx="6148172" cy="4658183"/>
          </a:xfrm>
          <a:prstGeom prst="rect">
            <a:avLst/>
          </a:prstGeom>
        </p:spPr>
      </p:pic>
    </p:spTree>
  </p:cSld>
  <p:clrMapOvr>
    <a:masterClrMapping/>
  </p:clrMapOvr>
  <p:transition spd="slow">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5790B-8BEE-F643-9D30-0296910B4EA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7B96AC1-9EE8-5D43-8233-270F40AF5A63}"/>
              </a:ext>
            </a:extLst>
          </p:cNvPr>
          <p:cNvSpPr>
            <a:spLocks noGrp="1"/>
          </p:cNvSpPr>
          <p:nvPr>
            <p:ph type="body" idx="1"/>
          </p:nvPr>
        </p:nvSpPr>
        <p:spPr/>
        <p:txBody>
          <a:bodyPr/>
          <a:lstStyle/>
          <a:p>
            <a:endParaRPr lang="en-US"/>
          </a:p>
        </p:txBody>
      </p:sp>
      <p:pic>
        <p:nvPicPr>
          <p:cNvPr id="5" name="Picture 4" descr="A person in a garment&#10;&#10;Description automatically generated with low confidence">
            <a:extLst>
              <a:ext uri="{FF2B5EF4-FFF2-40B4-BE49-F238E27FC236}">
                <a16:creationId xmlns:a16="http://schemas.microsoft.com/office/drawing/2014/main" id="{F384CA12-6E05-7433-CC09-C6B618A2AFFA}"/>
              </a:ext>
            </a:extLst>
          </p:cNvPr>
          <p:cNvPicPr>
            <a:picLocks noChangeAspect="1"/>
          </p:cNvPicPr>
          <p:nvPr/>
        </p:nvPicPr>
        <p:blipFill>
          <a:blip r:embed="rId2"/>
          <a:stretch>
            <a:fillRect/>
          </a:stretch>
        </p:blipFill>
        <p:spPr>
          <a:xfrm>
            <a:off x="4275594" y="0"/>
            <a:ext cx="3640812" cy="6858000"/>
          </a:xfrm>
          <a:prstGeom prst="rect">
            <a:avLst/>
          </a:prstGeom>
        </p:spPr>
      </p:pic>
    </p:spTree>
    <p:extLst>
      <p:ext uri="{BB962C8B-B14F-4D97-AF65-F5344CB8AC3E}">
        <p14:creationId xmlns:p14="http://schemas.microsoft.com/office/powerpoint/2010/main" val="22522041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a:spLocks noGrp="1"/>
          </p:cNvSpPr>
          <p:nvPr>
            <p:ph type="title"/>
          </p:nvPr>
        </p:nvSpPr>
        <p:spPr>
          <a:xfrm>
            <a:off x="1513840" y="304800"/>
            <a:ext cx="8915400" cy="841248"/>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800" dirty="0">
                <a:solidFill>
                  <a:srgbClr val="FFFFFF"/>
                </a:solidFill>
                <a:latin typeface="Calibri"/>
                <a:ea typeface="Calibri"/>
                <a:cs typeface="Calibri"/>
                <a:sym typeface="Calibri"/>
              </a:rPr>
              <a:t>Precious Metals – </a:t>
            </a:r>
            <a:endParaRPr lang="en-US" sz="2400" dirty="0">
              <a:solidFill>
                <a:srgbClr val="FFFFFF"/>
              </a:solidFill>
              <a:latin typeface="Calibri"/>
              <a:ea typeface="Calibri"/>
              <a:cs typeface="Calibri"/>
              <a:sym typeface="Calibri"/>
            </a:endParaRPr>
          </a:p>
        </p:txBody>
      </p:sp>
      <p:sp>
        <p:nvSpPr>
          <p:cNvPr id="493" name="Shape 493"/>
          <p:cNvSpPr txBox="1">
            <a:spLocks noGrp="1"/>
          </p:cNvSpPr>
          <p:nvPr>
            <p:ph type="body" idx="1"/>
          </p:nvPr>
        </p:nvSpPr>
        <p:spPr>
          <a:xfrm>
            <a:off x="457200" y="1318419"/>
            <a:ext cx="9982200" cy="5135561"/>
          </a:xfrm>
          <a:prstGeom prst="rect">
            <a:avLst/>
          </a:prstGeom>
          <a:noFill/>
          <a:ln>
            <a:noFill/>
          </a:ln>
        </p:spPr>
        <p:txBody>
          <a:bodyPr lIns="91425" tIns="45700" rIns="91425" bIns="45700" anchor="t" anchorCtr="0">
            <a:noAutofit/>
          </a:bodyPr>
          <a:lstStyle/>
          <a:p>
            <a:pPr>
              <a:spcBef>
                <a:spcPts val="0"/>
              </a:spcBef>
              <a:buClr>
                <a:srgbClr val="000000"/>
              </a:buClr>
              <a:buSzPct val="25000"/>
              <a:buNone/>
            </a:pPr>
            <a:br>
              <a:rPr lang="en-US" sz="1800" dirty="0">
                <a:solidFill>
                  <a:schemeClr val="tx1"/>
                </a:solidFill>
                <a:latin typeface="+mj-lt"/>
                <a:cs typeface="Calibri" panose="020F0502020204030204" pitchFamily="34" charset="0"/>
              </a:rPr>
            </a:br>
            <a:r>
              <a:rPr lang="en-US" sz="1800" dirty="0">
                <a:solidFill>
                  <a:schemeClr val="tx1"/>
                </a:solidFill>
                <a:latin typeface="+mj-lt"/>
                <a:cs typeface="Calibri" panose="020F0502020204030204" pitchFamily="34" charset="0"/>
              </a:rPr>
              <a:t>*Gold gives up recent gains on bond market collapse and soaring interest rates</a:t>
            </a:r>
            <a:br>
              <a:rPr lang="en-US" sz="1800" dirty="0">
                <a:solidFill>
                  <a:schemeClr val="tx1"/>
                </a:solidFill>
              </a:rPr>
            </a:br>
            <a:br>
              <a:rPr lang="en-US" sz="1800" dirty="0">
                <a:solidFill>
                  <a:schemeClr val="tx1"/>
                </a:solidFill>
              </a:rPr>
            </a:br>
            <a:r>
              <a:rPr lang="en-US" sz="1800" dirty="0">
                <a:solidFill>
                  <a:schemeClr val="tx1"/>
                </a:solidFill>
              </a:rPr>
              <a:t>*Successive half point rate cuts that Powell has been threatening absolutely do not work for gold</a:t>
            </a:r>
            <a:br>
              <a:rPr lang="en-US" sz="1800" dirty="0">
                <a:solidFill>
                  <a:schemeClr val="tx1"/>
                </a:solidFill>
              </a:rPr>
            </a:br>
            <a:br>
              <a:rPr lang="en-US" sz="1800" dirty="0">
                <a:solidFill>
                  <a:schemeClr val="tx1"/>
                </a:solidFill>
              </a:rPr>
            </a:br>
            <a:r>
              <a:rPr lang="en-US" sz="1800" dirty="0">
                <a:solidFill>
                  <a:schemeClr val="tx1"/>
                </a:solidFill>
              </a:rPr>
              <a:t>*Many analysts are now raising their targets for the barbarous relic now that Bitcoin has utterly failed to provide protection against absolutely anything. Wars, inflation, economic, slowdown, pandemic, Bitcoin has fallen in every case.</a:t>
            </a:r>
            <a:br>
              <a:rPr lang="en-US" sz="1800" dirty="0">
                <a:solidFill>
                  <a:schemeClr val="tx1"/>
                </a:solidFill>
                <a:latin typeface="+mj-lt"/>
                <a:cs typeface="Calibri" panose="020F0502020204030204" pitchFamily="34" charset="0"/>
              </a:rPr>
            </a:br>
            <a:br>
              <a:rPr lang="en-US" sz="1800" dirty="0">
                <a:solidFill>
                  <a:schemeClr val="tx1"/>
                </a:solidFill>
                <a:latin typeface="+mj-lt"/>
                <a:cs typeface="Calibri" panose="020F0502020204030204" pitchFamily="34" charset="0"/>
              </a:rPr>
            </a:br>
            <a:r>
              <a:rPr lang="en-US" sz="1800" dirty="0">
                <a:solidFill>
                  <a:schemeClr val="tx1"/>
                </a:solidFill>
                <a:latin typeface="+mj-lt"/>
                <a:cs typeface="Calibri" panose="020F0502020204030204" pitchFamily="34" charset="0"/>
              </a:rPr>
              <a:t>*Rising interest rates bode poorly for precious metals as</a:t>
            </a:r>
            <a:br>
              <a:rPr lang="en-US" sz="1800" dirty="0">
                <a:solidFill>
                  <a:schemeClr val="tx1"/>
                </a:solidFill>
                <a:latin typeface="+mj-lt"/>
                <a:cs typeface="Calibri" panose="020F0502020204030204" pitchFamily="34" charset="0"/>
              </a:rPr>
            </a:br>
            <a:r>
              <a:rPr lang="en-US" sz="1800" dirty="0">
                <a:solidFill>
                  <a:schemeClr val="tx1"/>
                </a:solidFill>
                <a:latin typeface="+mj-lt"/>
                <a:cs typeface="Calibri" panose="020F0502020204030204" pitchFamily="34" charset="0"/>
              </a:rPr>
              <a:t> it raises the opportunity cost for non-yielding assets</a:t>
            </a:r>
            <a:br>
              <a:rPr lang="en-US" sz="1800" dirty="0">
                <a:solidFill>
                  <a:schemeClr val="tx1"/>
                </a:solidFill>
                <a:latin typeface="+mj-lt"/>
                <a:cs typeface="Calibri" panose="020F0502020204030204" pitchFamily="34" charset="0"/>
              </a:rPr>
            </a:br>
            <a:br>
              <a:rPr lang="en-US" sz="1800" dirty="0">
                <a:solidFill>
                  <a:schemeClr val="tx1"/>
                </a:solidFill>
                <a:latin typeface="+mj-lt"/>
                <a:cs typeface="Calibri" panose="020F0502020204030204" pitchFamily="34" charset="0"/>
              </a:rPr>
            </a:br>
            <a:r>
              <a:rPr lang="en-US" sz="1800" dirty="0">
                <a:solidFill>
                  <a:schemeClr val="tx1"/>
                </a:solidFill>
                <a:latin typeface="+mj-lt"/>
                <a:cs typeface="Calibri" panose="020F0502020204030204" pitchFamily="34" charset="0"/>
              </a:rPr>
              <a:t> *Stay away until this plays out</a:t>
            </a:r>
            <a:br>
              <a:rPr lang="en-US" sz="1800" dirty="0">
                <a:solidFill>
                  <a:schemeClr val="tx1"/>
                </a:solidFill>
                <a:latin typeface="+mj-lt"/>
                <a:ea typeface="Calibri"/>
                <a:cs typeface="Calibri" panose="020F0502020204030204" pitchFamily="34" charset="0"/>
                <a:sym typeface="Calibri"/>
              </a:rPr>
            </a:br>
            <a:br>
              <a:rPr lang="en-US" sz="1800" dirty="0">
                <a:solidFill>
                  <a:schemeClr val="tx1"/>
                </a:solidFill>
                <a:latin typeface="+mj-lt"/>
                <a:ea typeface="Calibri"/>
                <a:cs typeface="Calibri" panose="020F0502020204030204" pitchFamily="34" charset="0"/>
                <a:sym typeface="Calibri"/>
              </a:rPr>
            </a:br>
            <a:r>
              <a:rPr lang="en-US" sz="1800" dirty="0">
                <a:solidFill>
                  <a:schemeClr val="tx1"/>
                </a:solidFill>
                <a:latin typeface="+mj-lt"/>
                <a:ea typeface="Calibri"/>
                <a:cs typeface="Calibri" panose="020F0502020204030204" pitchFamily="34" charset="0"/>
                <a:sym typeface="Calibri"/>
              </a:rPr>
              <a:t>*Silver is still the bigger and better long-term play</a:t>
            </a:r>
            <a:br>
              <a:rPr lang="en-US" sz="2000" dirty="0">
                <a:solidFill>
                  <a:schemeClr val="tx1"/>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mj-lt"/>
                <a:ea typeface="Calibri"/>
                <a:cs typeface="Calibri"/>
                <a:sym typeface="Calibri"/>
              </a:rPr>
            </a:br>
            <a:br>
              <a:rPr lang="en-US" sz="2000" dirty="0">
                <a:solidFill>
                  <a:srgbClr val="FF0000"/>
                </a:solidFill>
                <a:latin typeface="Calibri"/>
                <a:ea typeface="Calibri"/>
                <a:cs typeface="Calibri"/>
                <a:sym typeface="Calibri"/>
              </a:rPr>
            </a:br>
            <a:br>
              <a:rPr lang="en-US" dirty="0">
                <a:solidFill>
                  <a:schemeClr val="tx1"/>
                </a:solidFill>
                <a:latin typeface="Calibri"/>
                <a:ea typeface="Calibri"/>
                <a:cs typeface="Calibri"/>
                <a:sym typeface="Calibri"/>
              </a:rPr>
            </a:br>
            <a:br>
              <a:rPr lang="en-US" b="0" i="0" u="none" strike="noStrike" cap="none" baseline="0" dirty="0">
                <a:solidFill>
                  <a:srgbClr val="FF0000"/>
                </a:solidFill>
                <a:latin typeface="Calibri"/>
                <a:ea typeface="Calibri"/>
                <a:cs typeface="Calibri"/>
                <a:sym typeface="Calibri"/>
              </a:rPr>
            </a:br>
            <a:br>
              <a:rPr lang="en-US" sz="1600" dirty="0">
                <a:solidFill>
                  <a:srgbClr val="FF0000"/>
                </a:solidFill>
                <a:latin typeface="Calibri"/>
                <a:ea typeface="Calibri"/>
                <a:cs typeface="Calibri"/>
                <a:sym typeface="Calibri"/>
              </a:rPr>
            </a:br>
            <a:endParaRPr lang="en-US" sz="1600"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8C8ECC70-DBA4-84F9-CCC4-4C2751569455}"/>
              </a:ext>
            </a:extLst>
          </p:cNvPr>
          <p:cNvPicPr>
            <a:picLocks noChangeAspect="1"/>
          </p:cNvPicPr>
          <p:nvPr/>
        </p:nvPicPr>
        <p:blipFill>
          <a:blip r:embed="rId3"/>
          <a:stretch>
            <a:fillRect/>
          </a:stretch>
        </p:blipFill>
        <p:spPr>
          <a:xfrm>
            <a:off x="8458200" y="3760786"/>
            <a:ext cx="3487899" cy="2865565"/>
          </a:xfrm>
          <a:prstGeom prst="rect">
            <a:avLst/>
          </a:prstGeom>
        </p:spPr>
      </p:pic>
    </p:spTree>
    <p:extLst>
      <p:ext uri="{BB962C8B-B14F-4D97-AF65-F5344CB8AC3E}">
        <p14:creationId xmlns:p14="http://schemas.microsoft.com/office/powerpoint/2010/main" val="40703420"/>
      </p:ext>
    </p:extLst>
  </p:cSld>
  <p:clrMapOvr>
    <a:masterClrMapping/>
  </p:clrMapOvr>
  <p:transition spd="slow">
    <p:wip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1981200" y="228600"/>
            <a:ext cx="8229600" cy="1600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Gold (GLD)-</a:t>
            </a:r>
            <a:br>
              <a:rPr lang="en-US" sz="1800" dirty="0">
                <a:solidFill>
                  <a:srgbClr val="00A64B"/>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F28D5222-A3D7-10B4-AF6E-DDC7F0CB479B}"/>
              </a:ext>
            </a:extLst>
          </p:cNvPr>
          <p:cNvPicPr>
            <a:picLocks noChangeAspect="1"/>
          </p:cNvPicPr>
          <p:nvPr/>
        </p:nvPicPr>
        <p:blipFill>
          <a:blip r:embed="rId3"/>
          <a:stretch>
            <a:fillRect/>
          </a:stretch>
        </p:blipFill>
        <p:spPr>
          <a:xfrm>
            <a:off x="2637482" y="1498071"/>
            <a:ext cx="6120713" cy="4637588"/>
          </a:xfrm>
          <a:prstGeom prst="rect">
            <a:avLst/>
          </a:prstGeom>
        </p:spPr>
      </p:pic>
    </p:spTree>
    <p:extLst>
      <p:ext uri="{BB962C8B-B14F-4D97-AF65-F5344CB8AC3E}">
        <p14:creationId xmlns:p14="http://schemas.microsoft.com/office/powerpoint/2010/main" val="855198796"/>
      </p:ext>
    </p:extLst>
  </p:cSld>
  <p:clrMapOvr>
    <a:masterClrMapping/>
  </p:clrMapOvr>
  <p:transition spd="slow">
    <p:cut/>
  </p:transition>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40589</TotalTime>
  <Words>4179</Words>
  <Application>Microsoft Macintosh PowerPoint</Application>
  <PresentationFormat>Widescreen</PresentationFormat>
  <Paragraphs>130</Paragraphs>
  <Slides>115</Slides>
  <Notes>84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115</vt:i4>
      </vt:variant>
    </vt:vector>
  </HeadingPairs>
  <TitlesOfParts>
    <vt:vector size="119" baseType="lpstr">
      <vt:lpstr>Arial</vt:lpstr>
      <vt:lpstr>Calibri</vt:lpstr>
      <vt:lpstr>Times New Roman</vt:lpstr>
      <vt:lpstr>Office Theme</vt:lpstr>
      <vt:lpstr>   The Mad Hedge Fund Trader “No Trade”   </vt:lpstr>
      <vt:lpstr>PowerPoint Presentation</vt:lpstr>
      <vt:lpstr>  Trade Alert Performance New All Time Highs!   </vt:lpstr>
      <vt:lpstr>PowerPoint Presentation</vt:lpstr>
      <vt:lpstr>PowerPoint Presentation</vt:lpstr>
      <vt:lpstr>PowerPoint Presentation</vt:lpstr>
      <vt:lpstr>PowerPoint Presentation</vt:lpstr>
      <vt:lpstr>The Method to My Madness The Roaring Twenties are Here</vt:lpstr>
      <vt:lpstr>Corona Update – The Pandemic is Over</vt:lpstr>
      <vt:lpstr>PowerPoint Presentation</vt:lpstr>
      <vt:lpstr>February 2 2022 Infection Rate </vt:lpstr>
      <vt:lpstr>April 20 2022 Infection Rate </vt:lpstr>
      <vt:lpstr>PowerPoint Presentation</vt:lpstr>
      <vt:lpstr>The Global Economy – It’s an Inflation Game</vt:lpstr>
      <vt:lpstr>The Mad Hedge Profit Predictor Market Timing Index – Buy Territory An artificial intelligence driven algorithm that analyzes 30 different economic, technical, and momentum driven indicators </vt:lpstr>
      <vt:lpstr> The Mad Hedge Profit Predictor From Extreme “BUY” to Neutral </vt:lpstr>
      <vt:lpstr> Weekly Jobless Claims – Falling  185,000 – up 18,000 </vt:lpstr>
      <vt:lpstr>PowerPoint Presentation</vt:lpstr>
      <vt:lpstr>Stocks – Chop </vt:lpstr>
      <vt:lpstr>         S&amp;P 500 – Back to the Bottom of the Range took profits on long 4/$470-$480 bear put spread  Took profits on long 2/$465-$475 bear put spread Took profits on long 2/$410-$420 bull call spread,  Took profits on long 2/$480-$500 bear put spread, Took profits on long 10/$410-$420 bull call spread           </vt:lpstr>
      <vt:lpstr> ProShares Ultra Short S&amp;P 500 (SDS)-  a great hedge for long stocks and bonds long 2X position has a hedge against longs and bond shorts</vt:lpstr>
      <vt:lpstr>(VIX) – Dying a Slow Death classic summer market </vt:lpstr>
      <vt:lpstr> (VXX)-  </vt:lpstr>
      <vt:lpstr> Dow Average ($INDU)-</vt:lpstr>
      <vt:lpstr>Russell 2000 (IWM)-  took profits on Long 10/$137-$142 vertical bull call spread took profits on Long 10/$153-$156 vertical bear put spread </vt:lpstr>
      <vt:lpstr>NASDAQ (QQQ) –  long (QQQ) 4/$330-$335 put spread  took profits on long (QQQ) 3/$340-$345 put spread  covered long (QQQ) $325-$330 put spread </vt:lpstr>
      <vt:lpstr>PowerPoint Presentation</vt:lpstr>
      <vt:lpstr>The Barbell Portfolio</vt:lpstr>
      <vt:lpstr>     Microsoft (MSFT)- took profits on long 2/$340-$350 bear put spread took profits on long 12/$220-$230 call spread stop loss on long 12/$170-$180 call spread       </vt:lpstr>
      <vt:lpstr>   Facebook (FB)- Changes Name to “Meta” took profits on Long 9/$290-$300 vertical bear put spread stopped out of Long 9/$190-$200 vertical bear put spread       </vt:lpstr>
      <vt:lpstr>      Apple (AAPL)- Launches new low-end $429 5G iPhone SE.  Took profits on long 2/$180-$190 put spread        </vt:lpstr>
      <vt:lpstr>   Alphabet (GOOGL) – Ad king on economic recovery 20:1 share split in July, to Invest $9.5 Billion in Infrastructure this Year.  took profits on long 12/$1,200-$1,230 bull call spread took profits on long 9/$1,030-$1,080 vertical bull call spread    </vt:lpstr>
      <vt:lpstr>          Amazon (AMZN) –  took profits on long 2/$3,400-$3,500 bear put spread took profits on long 9/$2,800-$2,900 bull call spread           </vt:lpstr>
      <vt:lpstr>      PayPal (PYPL) - took profits on long 4/$90-$95 call spread      </vt:lpstr>
      <vt:lpstr>      Tesla (TSLA) –Aiming for 1.5 million cars in 2022 Tesla Blows Away Q1 Sales, shipping 310,000 vehicles Tesla to Split Shares and Pay Dividend  Elon Musk Makes $53 Billion Takeover Bid for Twitter took profits on long 2/$550-$600 call spread took profits on long 2/$600-$650 call spread    </vt:lpstr>
      <vt:lpstr>  NVIDIA (NVDA) –  A Mad Hedge 50 bagger – Global Semiconductor Shortage Slows Auto Industry,    </vt:lpstr>
      <vt:lpstr>Palo Alto Networks (PANW)-  Hacking never goes out of fashion</vt:lpstr>
      <vt:lpstr>  Advanced Micro Devices (AMD)- Recession fears programable logic devices took profits on long 2/$75-$80 call spread  </vt:lpstr>
      <vt:lpstr>  Salesforce (CRM)- Massive Online Migration took profits on long 9/$125-$130 vertical bull call spread took profits on long 8/$125-$130 vertical bull call spread took profits on long 2/$105-$115 call spread     </vt:lpstr>
      <vt:lpstr>  Adobe (ADBE)- Cloud play The Quality Non-China tech play   </vt:lpstr>
      <vt:lpstr>ProShares Ultra Technology ETF (ROM) – 2X Long Technology ETF took profits on long 10/$62-65 call spread</vt:lpstr>
      <vt:lpstr>The Second Half of the Barbell</vt:lpstr>
      <vt:lpstr>PowerPoint Presentation</vt:lpstr>
      <vt:lpstr>   Boeing (BA) –LEAP Candidate Boeing Crashes in China, with a 737 killing 132 passengers long 3/$146-$149 call spread took profits on long 2/$150-$160 call spread     </vt:lpstr>
      <vt:lpstr>  Package Delivery- United Parcel Service (UPS) - Package Delivery record profits took profits on long 11/$130-$140 call spread   </vt:lpstr>
      <vt:lpstr>  Caterpillar (CAT)- Ag + Infrastructure + Housing took profits on long 12/$145-$150 call spread took profits on long 11/$125-$135 call spread  </vt:lpstr>
      <vt:lpstr>  Walt Disney (DIS)- stopped out of long 10/$165-$175 call spread took profits on long 3/$170-$180 call spread     </vt:lpstr>
      <vt:lpstr>Industrials Sector SPDR (XLI)- (GE), (MMM), (UNP), (UTX), (BA), (HON)</vt:lpstr>
      <vt:lpstr>  US Steel (X) – Commodity Boom and Wartime boost   </vt:lpstr>
      <vt:lpstr>  Union Pacific RR (UNP)- Big Stuff to Ship near record earnings announced took profits on long 5/$200-$210 call spread took profits on 11/$150-$160 call spread  </vt:lpstr>
      <vt:lpstr>  Wal-Mart (WMT)- took profit on Long 11/$125-$130 bear put spread took profit on Long 10/$119-$121 bear put spread took profits on Long 8/$114-$117 bear put spread  </vt:lpstr>
      <vt:lpstr>  Macys’ (M) – Retail Punished took profits on Long 8/$23-$25 bear put spread  </vt:lpstr>
      <vt:lpstr>Delta Airlines (DAL) – Travel is Back!   </vt:lpstr>
      <vt:lpstr>Transports Sector SPDR (XTN)- Worst Hit Sector (ALGT),  (ALK), (JBLU), (LUV), (CHRW), (DAL) </vt:lpstr>
      <vt:lpstr>Health Care Sector (XLV), (RXL) (JNJ), (PFE), (MRK), (GILD), (ACT), (AMGN)  </vt:lpstr>
      <vt:lpstr>Amgen (AMGN) took profits on long 11/$185-$200 bull call spread</vt:lpstr>
      <vt:lpstr>Goldman Sachs (GS) –  took profits 12/$330-$350 call spread took profits 11/$330-$350 call spread stop loss on long 11/$385-$395 call spreads  </vt:lpstr>
      <vt:lpstr>Morgan Stanley (MS) – Blows Away Earnings  took profits on long 11/$85-$90 call spread stop loss on long 11/$95-$98 call spread took profits on long 10/$85-$90 call spread  profits on long 2/$55-$60 call spread</vt:lpstr>
      <vt:lpstr>    JP Morgan Chase (JPM)- Takes a Russia Hit, losing $524 billion on its exposure there.  took profits 12/$148-$152.50 call spread took profits on long 10/$130-$140 call spread took profits on long 8/$140-$145 call spread took profits on long 7/$140-$145 call spread   </vt:lpstr>
      <vt:lpstr>Bank of America (BAC) –  took profits long 12/$39-$42 call spread stop loss on long 11/$43-$45 call spread   took profits on  11/$37-$40 call spread   took profits on long 2/$28-$30 call spread</vt:lpstr>
      <vt:lpstr> SPDR Metals &amp; Mining ETF (XME) –  long 2/$28-$30 call spread</vt:lpstr>
      <vt:lpstr> Blackrock (BLK)-Asset Collection Boom took profits on long 3/$770-$790 call spread took profits on long 3/$310-$340 call spread </vt:lpstr>
      <vt:lpstr>Visa (V) – “Touchless” Bitcoin Drag took profits on long 5/$220-$225 bull call spread took profits on long long 5/$195-$205 bull call spread took profits on long 9/$180-$185 bull call spread</vt:lpstr>
      <vt:lpstr>Consumer Discretionary SPDR (XLY) (DIS), (AMZN), (HD), (CMCSA), (MCD), (SBUX) </vt:lpstr>
      <vt:lpstr>  Berkshire Hathaway (BRKB)- Natural Barbell Buys Alleghany Insurance, for $11.6 billion  took profits on long 2/$270-$280 call spread </vt:lpstr>
      <vt:lpstr>Europe Hedged Equity (HEDJ)- </vt:lpstr>
      <vt:lpstr>Japan (DXJ)- </vt:lpstr>
      <vt:lpstr> Emerging Markets (EEM) - Pro trade, Weak Dollar, Long Recovery Play</vt:lpstr>
      <vt:lpstr>PowerPoint Presentation</vt:lpstr>
      <vt:lpstr>Bonds – Free Fall</vt:lpstr>
      <vt:lpstr>              Treasury ETF (TLT) – Breaking Down stopped out of long 4/$127-$130 call spread took profits on long 2/$149-$152 put spread, took profits on long 2/$147-$150 put spread took profits on long 3/$150-$153 put spread, took profits on long 3/$127-$130 call spread                 </vt:lpstr>
      <vt:lpstr> Ten Year Treasury Yield ($TNX) – 2.56%  </vt:lpstr>
      <vt:lpstr> Junk Bonds (HYG) 5.49% Yield to Maturity  </vt:lpstr>
      <vt:lpstr>2X Short Treasuries (TBT)-Another run at highs</vt:lpstr>
      <vt:lpstr>PowerPoint Presentation</vt:lpstr>
      <vt:lpstr>Foreign Currencies – Dollar on Fire   </vt:lpstr>
      <vt:lpstr>   Japanese Yen (FXY)   </vt:lpstr>
      <vt:lpstr>   Euro (FXE)-    </vt:lpstr>
      <vt:lpstr>   British Pound (FXB)-    </vt:lpstr>
      <vt:lpstr>   Australian Dollar (FXA)- The Global Recovery Play took profits on long 8/$67-$69 call spread    </vt:lpstr>
      <vt:lpstr>Emerging Market Currencies (CEW)   </vt:lpstr>
      <vt:lpstr>Chinese Yuan- (CYB)-  </vt:lpstr>
      <vt:lpstr>PowerPoint Presentation</vt:lpstr>
      <vt:lpstr>  Bitcoin –  Buy the Mad Hedge Bitcoin Letter at https://www.madhedgefundtrader.com/store/  </vt:lpstr>
      <vt:lpstr>Bitcoin ($BTCUSD) – Finding a bid   </vt:lpstr>
      <vt:lpstr>Ethereum (ETHE) –   </vt:lpstr>
      <vt:lpstr>MicroStrategy (MSTR) –   </vt:lpstr>
      <vt:lpstr>Amplify Transformational Data Sharing ETF  (BLOK) –   </vt:lpstr>
      <vt:lpstr>PowerPoint Presentation</vt:lpstr>
      <vt:lpstr>Energy –    </vt:lpstr>
      <vt:lpstr>PowerPoint Presentation</vt:lpstr>
      <vt:lpstr>Oil-($WTIC)</vt:lpstr>
      <vt:lpstr>  United States Oil Fund (USO) long 10/$9.50-$10 Vertical bull call spread  </vt:lpstr>
      <vt:lpstr>Energy Select Sector SPDR (XLE)-No Performance! (XOM), (CVX), (SLB), (KMI), (EOG), (COP) </vt:lpstr>
      <vt:lpstr>Halliburton (HAL)- </vt:lpstr>
      <vt:lpstr>Natural Gas (UNG) - </vt:lpstr>
      <vt:lpstr>PowerPoint Presentation</vt:lpstr>
      <vt:lpstr>Precious Metals – </vt:lpstr>
      <vt:lpstr>  Gold (GLD)-    </vt:lpstr>
      <vt:lpstr> Market Vectors Gold Miners ETF- (GDX) –   </vt:lpstr>
      <vt:lpstr> Barrick Gold (GOLD) took profits on long 1/$21-$23 call spread took profits on long 11/$22-$24 call spread</vt:lpstr>
      <vt:lpstr> Newmont Mining- (NEM)- took profits on long $55-60 call spread</vt:lpstr>
      <vt:lpstr> Silver- (SLV)- took profits on long 11/$19-$20 call spread </vt:lpstr>
      <vt:lpstr>  Silver Miners - (SIL)-  </vt:lpstr>
      <vt:lpstr>  Wheaton Precious Metals - (WPM)- took profits on long 2/$39-41 call spread </vt:lpstr>
      <vt:lpstr> Copper (COPX)-Uptrend Resumes Copper Unions Vote to Strike in Chile, cutting off 33% of the global supply </vt:lpstr>
      <vt:lpstr>PowerPoint Presentation</vt:lpstr>
      <vt:lpstr>Real Estate – High Prices </vt:lpstr>
      <vt:lpstr>S&amp;P Case Shiller S&amp;P Case Shiller Rockets 19.2%, in November with its National Home Price Index Phoenix (33%), Tampa (31%), and Miami (28%)</vt:lpstr>
      <vt:lpstr>Crown Castle International (CCI) – 3.04% yielding cell phone tower REIT</vt:lpstr>
      <vt:lpstr>US Home Construction Index (ITB) (DHI), (LEN), (PHM), (TOL), (NVR)   </vt:lpstr>
      <vt:lpstr>PowerPoint Presentation</vt:lpstr>
      <vt:lpstr>Trade Sheet- So What Do We Do About All This?</vt:lpstr>
      <vt:lpstr>PowerPoint Presentation</vt:lpstr>
      <vt:lpstr>       Next Strategy Webinar   12:00 EST Wednesday, May 4  from Incline Village, NV       email me questions at support@madhedgefundtrader.com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Mad Hedge Fund Trader “Special Earthshaking Issue’”</dc:title>
  <dc:creator>Kathy OLoughlin</dc:creator>
  <cp:lastModifiedBy>John Thomas</cp:lastModifiedBy>
  <cp:revision>8362</cp:revision>
  <cp:lastPrinted>2022-01-05T03:44:27Z</cp:lastPrinted>
  <dcterms:created xsi:type="dcterms:W3CDTF">2015-02-05T17:12:57Z</dcterms:created>
  <dcterms:modified xsi:type="dcterms:W3CDTF">2022-04-20T14:29:17Z</dcterms:modified>
</cp:coreProperties>
</file>