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19"/>
  </p:notesMasterIdLst>
  <p:sldIdLst>
    <p:sldId id="256" r:id="rId2"/>
    <p:sldId id="1198" r:id="rId3"/>
    <p:sldId id="888" r:id="rId4"/>
    <p:sldId id="605" r:id="rId5"/>
    <p:sldId id="1214" r:id="rId6"/>
    <p:sldId id="997" r:id="rId7"/>
    <p:sldId id="664" r:id="rId8"/>
    <p:sldId id="824" r:id="rId9"/>
    <p:sldId id="1106" r:id="rId10"/>
    <p:sldId id="1107" r:id="rId11"/>
    <p:sldId id="1197" r:id="rId12"/>
    <p:sldId id="1109" r:id="rId13"/>
    <p:sldId id="1118" r:id="rId14"/>
    <p:sldId id="1076" r:id="rId15"/>
    <p:sldId id="695" r:id="rId16"/>
    <p:sldId id="898" r:id="rId17"/>
    <p:sldId id="1199" r:id="rId18"/>
    <p:sldId id="1142" r:id="rId19"/>
    <p:sldId id="1113" r:id="rId20"/>
    <p:sldId id="1215" r:id="rId21"/>
    <p:sldId id="1033" r:id="rId22"/>
    <p:sldId id="1073" r:id="rId23"/>
    <p:sldId id="1074" r:id="rId24"/>
    <p:sldId id="1026" r:id="rId25"/>
    <p:sldId id="570" r:id="rId26"/>
    <p:sldId id="280" r:id="rId27"/>
    <p:sldId id="1211" r:id="rId28"/>
    <p:sldId id="1057" r:id="rId29"/>
    <p:sldId id="563" r:id="rId30"/>
    <p:sldId id="835" r:id="rId31"/>
    <p:sldId id="613" r:id="rId32"/>
    <p:sldId id="831" r:id="rId33"/>
    <p:sldId id="811" r:id="rId34"/>
    <p:sldId id="891" r:id="rId35"/>
    <p:sldId id="1047" r:id="rId36"/>
    <p:sldId id="814" r:id="rId37"/>
    <p:sldId id="1072" r:id="rId38"/>
    <p:sldId id="764" r:id="rId39"/>
    <p:sldId id="765" r:id="rId40"/>
    <p:sldId id="1071" r:id="rId41"/>
    <p:sldId id="1195" r:id="rId42"/>
    <p:sldId id="1070" r:id="rId43"/>
    <p:sldId id="1210" r:id="rId44"/>
    <p:sldId id="840" r:id="rId45"/>
    <p:sldId id="1068" r:id="rId46"/>
    <p:sldId id="1069" r:id="rId47"/>
    <p:sldId id="893" r:id="rId48"/>
    <p:sldId id="289" r:id="rId49"/>
    <p:sldId id="730" r:id="rId50"/>
    <p:sldId id="1054" r:id="rId51"/>
    <p:sldId id="994" r:id="rId52"/>
    <p:sldId id="996" r:id="rId53"/>
    <p:sldId id="830" r:id="rId54"/>
    <p:sldId id="481" r:id="rId55"/>
    <p:sldId id="290" r:id="rId56"/>
    <p:sldId id="1133" r:id="rId57"/>
    <p:sldId id="669" r:id="rId58"/>
    <p:sldId id="1079" r:id="rId59"/>
    <p:sldId id="1043" r:id="rId60"/>
    <p:sldId id="1083" r:id="rId61"/>
    <p:sldId id="1086" r:id="rId62"/>
    <p:sldId id="1080" r:id="rId63"/>
    <p:sldId id="1049" r:id="rId64"/>
    <p:sldId id="336" r:id="rId65"/>
    <p:sldId id="1084" r:id="rId66"/>
    <p:sldId id="295" r:id="rId67"/>
    <p:sldId id="501" r:id="rId68"/>
    <p:sldId id="539" r:id="rId69"/>
    <p:sldId id="1194" r:id="rId70"/>
    <p:sldId id="1114" r:id="rId71"/>
    <p:sldId id="654" r:id="rId72"/>
    <p:sldId id="659" r:id="rId73"/>
    <p:sldId id="655" r:id="rId74"/>
    <p:sldId id="656" r:id="rId75"/>
    <p:sldId id="1200" r:id="rId76"/>
    <p:sldId id="1115" r:id="rId77"/>
    <p:sldId id="533" r:id="rId78"/>
    <p:sldId id="756" r:id="rId79"/>
    <p:sldId id="1001" r:id="rId80"/>
    <p:sldId id="786" r:id="rId81"/>
    <p:sldId id="546" r:id="rId82"/>
    <p:sldId id="536" r:id="rId83"/>
    <p:sldId id="1201" r:id="rId84"/>
    <p:sldId id="1150" r:id="rId85"/>
    <p:sldId id="1153" r:id="rId86"/>
    <p:sldId id="1154" r:id="rId87"/>
    <p:sldId id="1168" r:id="rId88"/>
    <p:sldId id="1169" r:id="rId89"/>
    <p:sldId id="1202" r:id="rId90"/>
    <p:sldId id="1116" r:id="rId91"/>
    <p:sldId id="1218" r:id="rId92"/>
    <p:sldId id="1209" r:id="rId93"/>
    <p:sldId id="388" r:id="rId94"/>
    <p:sldId id="312" r:id="rId95"/>
    <p:sldId id="380" r:id="rId96"/>
    <p:sldId id="747" r:id="rId97"/>
    <p:sldId id="313" r:id="rId98"/>
    <p:sldId id="1216" r:id="rId99"/>
    <p:sldId id="1217" r:id="rId100"/>
    <p:sldId id="1203" r:id="rId101"/>
    <p:sldId id="972" r:id="rId102"/>
    <p:sldId id="907" r:id="rId103"/>
    <p:sldId id="650" r:id="rId104"/>
    <p:sldId id="729" r:id="rId105"/>
    <p:sldId id="737" r:id="rId106"/>
    <p:sldId id="998" r:id="rId107"/>
    <p:sldId id="999" r:id="rId108"/>
    <p:sldId id="1000" r:id="rId109"/>
    <p:sldId id="1207" r:id="rId110"/>
    <p:sldId id="1130" r:id="rId111"/>
    <p:sldId id="1132" r:id="rId112"/>
    <p:sldId id="1005" r:id="rId113"/>
    <p:sldId id="1006" r:id="rId114"/>
    <p:sldId id="1205" r:id="rId115"/>
    <p:sldId id="492" r:id="rId116"/>
    <p:sldId id="1213" r:id="rId117"/>
    <p:sldId id="335" r:id="rId118"/>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41" autoAdjust="0"/>
    <p:restoredTop sz="96400"/>
  </p:normalViewPr>
  <p:slideViewPr>
    <p:cSldViewPr>
      <p:cViewPr varScale="1">
        <p:scale>
          <a:sx n="128" d="100"/>
          <a:sy n="128" d="100"/>
        </p:scale>
        <p:origin x="376"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5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6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21206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7193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1443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0045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8588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35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80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8559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32516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9802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954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1478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007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4715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78267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9569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04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844880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3242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39403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6753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37949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54847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16830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3133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90144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13018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85971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6113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6631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61355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816035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9226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19923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21162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393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373915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1158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6196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8240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012694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48617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6525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32846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44743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211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192323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3102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202641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08125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537795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42734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5968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370113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767964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7513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625887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492882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65632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761421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46469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7164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66456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412345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472973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61186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2579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266806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138583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39044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263573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61315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378884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0886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hyperlink" Target="mailto:support@madhedgefundtrader.com" TargetMode="External"/><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hyperlink" Target="https://www.madhedgefundtrader.com/store/" TargetMode="Externa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362200" y="304800"/>
            <a:ext cx="7924800" cy="13716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The Mad Hedge Fund Trader</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“RISK OFF”</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752599"/>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dirty="0">
                <a:solidFill>
                  <a:schemeClr val="dk1"/>
                </a:solidFill>
                <a:latin typeface="Calibri"/>
                <a:ea typeface="Calibri"/>
                <a:cs typeface="Calibri"/>
                <a:sym typeface="Calibri"/>
              </a:rPr>
              <a:t>  With John Thomas</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Silicon Valley, CA</a:t>
            </a:r>
            <a:r>
              <a:rPr lang="en-US" sz="2400" i="1" dirty="0">
                <a:solidFill>
                  <a:schemeClr val="dk1"/>
                </a:solidFill>
                <a:latin typeface="Calibri"/>
                <a:ea typeface="Calibri"/>
                <a:cs typeface="Calibri"/>
                <a:sym typeface="Calibri"/>
              </a:rPr>
              <a:t>,</a:t>
            </a:r>
            <a:r>
              <a:rPr lang="en-US" sz="2800" i="1" dirty="0">
                <a:solidFill>
                  <a:schemeClr val="dk1"/>
                </a:solidFill>
                <a:latin typeface="Calibri"/>
                <a:ea typeface="Calibri"/>
                <a:cs typeface="Calibri"/>
                <a:sym typeface="Calibri"/>
              </a:rPr>
              <a:t> May 4, 2022</a:t>
            </a:r>
            <a:br>
              <a:rPr lang="en-US" sz="2400" i="1" dirty="0">
                <a:solidFill>
                  <a:schemeClr val="dk1"/>
                </a:solidFill>
                <a:latin typeface="Calibri"/>
                <a:ea typeface="Calibri"/>
                <a:cs typeface="Calibri"/>
                <a:sym typeface="Calibri"/>
              </a:rPr>
            </a:br>
            <a:r>
              <a:rPr lang="en-US" sz="3100" u="sng" dirty="0">
                <a:solidFill>
                  <a:schemeClr val="hlink"/>
                </a:solidFill>
                <a:latin typeface="Calibri"/>
                <a:ea typeface="Calibri"/>
                <a:cs typeface="Calibri"/>
                <a:sym typeface="Calibri"/>
                <a:hlinkClick r:id="rId3"/>
              </a:rPr>
              <a:t>www.madhedgefundtrader.com</a:t>
            </a:r>
            <a:r>
              <a:rPr lang="en-US" sz="3100" dirty="0">
                <a:solidFill>
                  <a:srgbClr val="0070C0"/>
                </a:solidFill>
                <a:latin typeface="Calibri"/>
                <a:ea typeface="Calibri"/>
                <a:cs typeface="Calibri"/>
                <a:sym typeface="Calibri"/>
              </a:rPr>
              <a:t> </a:t>
            </a:r>
          </a:p>
        </p:txBody>
      </p:sp>
      <p:pic>
        <p:nvPicPr>
          <p:cNvPr id="2" name="Picture 1">
            <a:extLst>
              <a:ext uri="{FF2B5EF4-FFF2-40B4-BE49-F238E27FC236}">
                <a16:creationId xmlns:a16="http://schemas.microsoft.com/office/drawing/2014/main" id="{BA8CF842-5EBC-9FA4-D8BB-580214B3FA44}"/>
              </a:ext>
            </a:extLst>
          </p:cNvPr>
          <p:cNvPicPr>
            <a:picLocks noChangeAspect="1"/>
          </p:cNvPicPr>
          <p:nvPr/>
        </p:nvPicPr>
        <p:blipFill>
          <a:blip r:embed="rId4"/>
          <a:stretch>
            <a:fillRect/>
          </a:stretch>
        </p:blipFill>
        <p:spPr>
          <a:xfrm>
            <a:off x="3702050" y="1524000"/>
            <a:ext cx="5245100" cy="3243313"/>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0BF0-1BF1-C749-8DE1-6F1AE642AE1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FBE31FE-E45A-F648-B8F2-BC2F247F9495}"/>
              </a:ext>
            </a:extLst>
          </p:cNvPr>
          <p:cNvSpPr>
            <a:spLocks noGrp="1"/>
          </p:cNvSpPr>
          <p:nvPr>
            <p:ph type="body" idx="1"/>
          </p:nvPr>
        </p:nvSpPr>
        <p:spPr>
          <a:xfrm>
            <a:off x="228600" y="1066800"/>
            <a:ext cx="11353800" cy="5096300"/>
          </a:xfrm>
        </p:spPr>
        <p:txBody>
          <a:bodyPr/>
          <a:lstStyle/>
          <a:p>
            <a:endParaRPr lang="en-US" dirty="0"/>
          </a:p>
        </p:txBody>
      </p:sp>
      <p:sp>
        <p:nvSpPr>
          <p:cNvPr id="4" name="TextBox 3">
            <a:extLst>
              <a:ext uri="{FF2B5EF4-FFF2-40B4-BE49-F238E27FC236}">
                <a16:creationId xmlns:a16="http://schemas.microsoft.com/office/drawing/2014/main" id="{667ACB54-BBCE-934D-B4DE-79730C871B84}"/>
              </a:ext>
            </a:extLst>
          </p:cNvPr>
          <p:cNvSpPr txBox="1"/>
          <p:nvPr/>
        </p:nvSpPr>
        <p:spPr>
          <a:xfrm>
            <a:off x="4750679" y="518433"/>
            <a:ext cx="3398687" cy="830997"/>
          </a:xfrm>
          <a:prstGeom prst="rect">
            <a:avLst/>
          </a:prstGeom>
          <a:noFill/>
        </p:spPr>
        <p:txBody>
          <a:bodyPr wrap="none" rtlCol="0">
            <a:spAutoFit/>
          </a:bodyPr>
          <a:lstStyle/>
          <a:p>
            <a:pPr algn="ctr"/>
            <a:r>
              <a:rPr lang="en-US" sz="2400" b="1" dirty="0"/>
              <a:t>The Pandemic is Over</a:t>
            </a:r>
            <a:br>
              <a:rPr lang="en-US" sz="2400" b="1" dirty="0"/>
            </a:br>
            <a:endParaRPr lang="en-US" sz="2400" b="1" dirty="0"/>
          </a:p>
        </p:txBody>
      </p:sp>
      <p:cxnSp>
        <p:nvCxnSpPr>
          <p:cNvPr id="10" name="Straight Arrow Connector 9">
            <a:extLst>
              <a:ext uri="{FF2B5EF4-FFF2-40B4-BE49-F238E27FC236}">
                <a16:creationId xmlns:a16="http://schemas.microsoft.com/office/drawing/2014/main" id="{3A26B6A8-121F-8B4B-B83F-3EE52C8A7AF9}"/>
              </a:ext>
            </a:extLst>
          </p:cNvPr>
          <p:cNvCxnSpPr>
            <a:cxnSpLocks/>
          </p:cNvCxnSpPr>
          <p:nvPr/>
        </p:nvCxnSpPr>
        <p:spPr>
          <a:xfrm>
            <a:off x="10743086" y="5734720"/>
            <a:ext cx="367188" cy="19607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5359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790B-8BEE-F643-9D30-0296910B4EA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7B96AC1-9EE8-5D43-8233-270F40AF5A6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522041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513840" y="30480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Precious Metals – Secular New Gold Bull</a:t>
            </a:r>
            <a:endParaRPr lang="en-US" sz="2400" dirty="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457200" y="1318419"/>
            <a:ext cx="9982200" cy="5135561"/>
          </a:xfrm>
          <a:prstGeom prst="rect">
            <a:avLst/>
          </a:prstGeom>
          <a:noFill/>
          <a:ln>
            <a:noFill/>
          </a:ln>
        </p:spPr>
        <p:txBody>
          <a:bodyPr lIns="91425" tIns="45700" rIns="91425" bIns="45700" anchor="t" anchorCtr="0">
            <a:noAutofit/>
          </a:bodyPr>
          <a:lstStyle/>
          <a:p>
            <a:pPr>
              <a:spcBef>
                <a:spcPts val="0"/>
              </a:spcBef>
              <a:buClr>
                <a:srgbClr val="000000"/>
              </a:buClr>
              <a:buSzPct val="25000"/>
              <a:buNone/>
            </a:pP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*Gold maintains strength on new long term structural buyers of gold</a:t>
            </a:r>
            <a:br>
              <a:rPr lang="en-US" sz="1800" dirty="0">
                <a:solidFill>
                  <a:schemeClr val="tx1"/>
                </a:solidFill>
              </a:rPr>
            </a:br>
            <a:br>
              <a:rPr lang="en-US" sz="1800" dirty="0">
                <a:solidFill>
                  <a:schemeClr val="tx1"/>
                </a:solidFill>
              </a:rPr>
            </a:br>
            <a:r>
              <a:rPr lang="en-US" sz="1800" dirty="0">
                <a:solidFill>
                  <a:schemeClr val="tx1"/>
                </a:solidFill>
              </a:rPr>
              <a:t>*Russia is moving as many assets as possible into gold to avoid US sanctions</a:t>
            </a:r>
            <a:br>
              <a:rPr lang="en-US" sz="1800" dirty="0">
                <a:solidFill>
                  <a:schemeClr val="tx1"/>
                </a:solidFill>
              </a:rPr>
            </a:br>
            <a:br>
              <a:rPr lang="en-US" sz="1800" dirty="0">
                <a:solidFill>
                  <a:schemeClr val="tx1"/>
                </a:solidFill>
              </a:rPr>
            </a:br>
            <a:r>
              <a:rPr lang="en-US" sz="1800" dirty="0">
                <a:solidFill>
                  <a:schemeClr val="tx1"/>
                </a:solidFill>
              </a:rPr>
              <a:t>*So are other sanction prone countries, like China and Iran</a:t>
            </a:r>
            <a:br>
              <a:rPr lang="en-US" sz="1800" dirty="0">
                <a:solidFill>
                  <a:schemeClr val="tx1"/>
                </a:solidFill>
              </a:rPr>
            </a:br>
            <a:br>
              <a:rPr lang="en-US" sz="1800" dirty="0">
                <a:solidFill>
                  <a:schemeClr val="tx1"/>
                </a:solidFill>
              </a:rPr>
            </a:br>
            <a:r>
              <a:rPr lang="en-US" sz="1800" dirty="0">
                <a:solidFill>
                  <a:schemeClr val="tx1"/>
                </a:solidFill>
              </a:rPr>
              <a:t>*Many analysts are now raising their targets for the barbarous relic now that Bitcoin has utterly failed to provide protection against absolutely anything. Wars, inflation, economic, slowdown, pandemic, Bitcoin has fallen in every case.</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*Recently falling interest rates give gold and additional boost</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 *It is after all a classic inflation play, which will rise</a:t>
            </a: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before it falls</a:t>
            </a:r>
            <a:br>
              <a:rPr lang="en-US" sz="1800" dirty="0">
                <a:solidFill>
                  <a:schemeClr val="tx1"/>
                </a:solidFill>
                <a:latin typeface="+mj-lt"/>
                <a:ea typeface="Calibri"/>
                <a:cs typeface="Calibri" panose="020F0502020204030204" pitchFamily="34" charset="0"/>
                <a:sym typeface="Calibri"/>
              </a:rPr>
            </a:br>
            <a:br>
              <a:rPr lang="en-US" sz="1800" dirty="0">
                <a:solidFill>
                  <a:schemeClr val="tx1"/>
                </a:solidFill>
                <a:latin typeface="+mj-lt"/>
                <a:ea typeface="Calibri"/>
                <a:cs typeface="Calibri" panose="020F0502020204030204" pitchFamily="34" charset="0"/>
                <a:sym typeface="Calibri"/>
              </a:rPr>
            </a:br>
            <a:r>
              <a:rPr lang="en-US" sz="1800" dirty="0">
                <a:solidFill>
                  <a:schemeClr val="tx1"/>
                </a:solidFill>
                <a:latin typeface="+mj-lt"/>
                <a:ea typeface="Calibri"/>
                <a:cs typeface="Calibri" panose="020F0502020204030204" pitchFamily="34" charset="0"/>
                <a:sym typeface="Calibri"/>
              </a:rPr>
              <a:t>*Silver is still the bigger and better long-term play</a:t>
            </a:r>
            <a:br>
              <a:rPr lang="en-US" sz="2000" dirty="0">
                <a:solidFill>
                  <a:schemeClr val="tx1"/>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dirty="0">
                <a:solidFill>
                  <a:schemeClr val="tx1"/>
                </a:solidFill>
                <a:latin typeface="Calibri"/>
                <a:ea typeface="Calibri"/>
                <a:cs typeface="Calibri"/>
                <a:sym typeface="Calibri"/>
              </a:rPr>
            </a:br>
            <a:br>
              <a:rPr lang="en-US" b="0" i="0" u="none" strike="noStrike" cap="none" baseline="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endParaRPr lang="en-US" sz="160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78A8829-5A92-AE3B-C7F2-6C8A117576A6}"/>
              </a:ext>
            </a:extLst>
          </p:cNvPr>
          <p:cNvPicPr>
            <a:picLocks noChangeAspect="1"/>
          </p:cNvPicPr>
          <p:nvPr/>
        </p:nvPicPr>
        <p:blipFill>
          <a:blip r:embed="rId3"/>
          <a:stretch>
            <a:fillRect/>
          </a:stretch>
        </p:blipFill>
        <p:spPr>
          <a:xfrm>
            <a:off x="8153400" y="4074355"/>
            <a:ext cx="3886200" cy="2859845"/>
          </a:xfrm>
          <a:prstGeom prst="rect">
            <a:avLst/>
          </a:prstGeom>
        </p:spPr>
      </p:pic>
    </p:spTree>
    <p:extLst>
      <p:ext uri="{BB962C8B-B14F-4D97-AF65-F5344CB8AC3E}">
        <p14:creationId xmlns:p14="http://schemas.microsoft.com/office/powerpoint/2010/main" val="40703420"/>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Gold (GLD)-</a:t>
            </a:r>
            <a:br>
              <a:rPr lang="en-US" sz="1800" dirty="0">
                <a:solidFill>
                  <a:srgbClr val="00A64B"/>
                </a:solidFill>
                <a:latin typeface="Calibri"/>
                <a:ea typeface="Calibri"/>
                <a:cs typeface="Calibri"/>
                <a:sym typeface="Calibri"/>
              </a:rPr>
            </a:br>
            <a:r>
              <a:rPr lang="en-US" sz="1800" dirty="0">
                <a:solidFill>
                  <a:schemeClr val="tx1"/>
                </a:solidFill>
                <a:latin typeface="Calibri"/>
                <a:ea typeface="Calibri"/>
                <a:cs typeface="Calibri"/>
                <a:sym typeface="Calibri"/>
              </a:rPr>
              <a:t>long 5/$165-$170 bull call spread</a:t>
            </a: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5198796"/>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Market Vectors Gold Miners ETF- (GDX) – </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2419888"/>
      </p:ext>
    </p:extLst>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Barrick Gold (GOLD)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1/$21-$23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11/$22-$24 call spread</a:t>
            </a:r>
            <a:endParaRPr lang="en-US" sz="180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836714637"/>
      </p:ext>
    </p:extLst>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 (NEM)-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$55-60 call spread</a:t>
            </a:r>
          </a:p>
        </p:txBody>
      </p:sp>
    </p:spTree>
    <p:extLst>
      <p:ext uri="{BB962C8B-B14F-4D97-AF65-F5344CB8AC3E}">
        <p14:creationId xmlns:p14="http://schemas.microsoft.com/office/powerpoint/2010/main" val="1197858101"/>
      </p:ext>
    </p:extLst>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Silver- (SLV)-</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11/$19-$20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0401597"/>
      </p:ext>
    </p:extLst>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Silver Miners - (SIL)-</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8275236"/>
      </p:ext>
    </p:extLst>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Wheaton Precious Metals - (WPM)-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2/$39-41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6960176"/>
      </p:ext>
    </p:extLst>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58F7-43AF-1E42-9C39-6B79F9F4713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9915C75-FF80-C942-8C45-E968A10397F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91420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dirty="0"/>
              <a:t>February 2 2022 Infection Rate</a:t>
            </a:r>
            <a:br>
              <a:rPr lang="en-US" sz="2800" b="1" dirty="0"/>
            </a:br>
            <a:endParaRPr lang="en-US" sz="2800" b="1" dirty="0"/>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dirty="0"/>
          </a:p>
        </p:txBody>
      </p:sp>
      <p:pic>
        <p:nvPicPr>
          <p:cNvPr id="5" name="Picture 4" descr="A map of the world&#10;&#10;Description automatically generated with medium confidence">
            <a:extLst>
              <a:ext uri="{FF2B5EF4-FFF2-40B4-BE49-F238E27FC236}">
                <a16:creationId xmlns:a16="http://schemas.microsoft.com/office/drawing/2014/main" id="{30159645-DE11-F444-ADA5-4E7EC77759A2}"/>
              </a:ext>
            </a:extLst>
          </p:cNvPr>
          <p:cNvPicPr>
            <a:picLocks noChangeAspect="1"/>
          </p:cNvPicPr>
          <p:nvPr/>
        </p:nvPicPr>
        <p:blipFill>
          <a:blip r:embed="rId2"/>
          <a:stretch>
            <a:fillRect/>
          </a:stretch>
        </p:blipFill>
        <p:spPr>
          <a:xfrm>
            <a:off x="1295400" y="1061447"/>
            <a:ext cx="10210800" cy="5677205"/>
          </a:xfrm>
          <a:prstGeom prst="rect">
            <a:avLst/>
          </a:prstGeom>
        </p:spPr>
      </p:pic>
    </p:spTree>
    <p:extLst>
      <p:ext uri="{BB962C8B-B14F-4D97-AF65-F5344CB8AC3E}">
        <p14:creationId xmlns:p14="http://schemas.microsoft.com/office/powerpoint/2010/main" val="32786359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C7FF-25FB-D34B-940C-E3108D505599}"/>
              </a:ext>
            </a:extLst>
          </p:cNvPr>
          <p:cNvSpPr>
            <a:spLocks noGrp="1"/>
          </p:cNvSpPr>
          <p:nvPr>
            <p:ph type="title"/>
          </p:nvPr>
        </p:nvSpPr>
        <p:spPr>
          <a:xfrm>
            <a:off x="609600" y="304800"/>
            <a:ext cx="10972800" cy="1143000"/>
          </a:xfrm>
        </p:spPr>
        <p:txBody>
          <a:bodyPr/>
          <a:lstStyle/>
          <a:p>
            <a:r>
              <a:rPr lang="en-US" sz="2400" b="1" dirty="0"/>
              <a:t>Real Estate – Moving to ARMS</a:t>
            </a:r>
          </a:p>
        </p:txBody>
      </p:sp>
      <p:sp>
        <p:nvSpPr>
          <p:cNvPr id="3" name="Text Placeholder 2">
            <a:extLst>
              <a:ext uri="{FF2B5EF4-FFF2-40B4-BE49-F238E27FC236}">
                <a16:creationId xmlns:a16="http://schemas.microsoft.com/office/drawing/2014/main" id="{171950EF-1709-2C4B-8680-4D1BCCA34448}"/>
              </a:ext>
            </a:extLst>
          </p:cNvPr>
          <p:cNvSpPr>
            <a:spLocks noGrp="1"/>
          </p:cNvSpPr>
          <p:nvPr>
            <p:ph type="body" idx="1"/>
          </p:nvPr>
        </p:nvSpPr>
        <p:spPr>
          <a:xfrm>
            <a:off x="457200" y="1165950"/>
            <a:ext cx="10668000" cy="5006250"/>
          </a:xfrm>
        </p:spPr>
        <p:txBody>
          <a:bodyPr/>
          <a:lstStyle/>
          <a:p>
            <a:pPr marL="203200" indent="0">
              <a:buNone/>
            </a:pPr>
            <a:br>
              <a:rPr lang="en-US" sz="1800" dirty="0">
                <a:solidFill>
                  <a:schemeClr val="tx1"/>
                </a:solidFill>
              </a:rPr>
            </a:br>
            <a:r>
              <a:rPr lang="en-US" sz="1800" dirty="0">
                <a:solidFill>
                  <a:schemeClr val="tx1"/>
                </a:solidFill>
              </a:rPr>
              <a:t>*</a:t>
            </a:r>
            <a:r>
              <a:rPr lang="en-US" sz="1800" b="1" dirty="0"/>
              <a:t>Pending Homes Sales </a:t>
            </a:r>
            <a:r>
              <a:rPr lang="en-US" sz="1800" dirty="0"/>
              <a:t>Fell 1.2% in March, down 8.2% YOY. Only the northeast was up </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t>Mortgage Interest Rates </a:t>
            </a:r>
            <a:r>
              <a:rPr lang="en-US" sz="1800" dirty="0"/>
              <a:t>Hit 14 Year High, doubling from 2.75% to 5.20%</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solidFill>
                  <a:schemeClr val="tx1"/>
                </a:solidFill>
              </a:rPr>
              <a:t>New </a:t>
            </a:r>
            <a:r>
              <a:rPr lang="en-US" sz="1800" b="1" dirty="0"/>
              <a:t>Mortgage demand </a:t>
            </a:r>
            <a:r>
              <a:rPr lang="en-US" sz="1800" dirty="0"/>
              <a:t>has hit a 13-year low.</a:t>
            </a:r>
            <a:br>
              <a:rPr lang="en-US" sz="1800" dirty="0"/>
            </a:br>
            <a:br>
              <a:rPr lang="en-US" sz="1800" dirty="0">
                <a:solidFill>
                  <a:schemeClr val="tx1"/>
                </a:solidFill>
              </a:rPr>
            </a:br>
            <a:r>
              <a:rPr lang="en-US" sz="1800" dirty="0">
                <a:solidFill>
                  <a:schemeClr val="tx1"/>
                </a:solidFill>
              </a:rPr>
              <a:t>*</a:t>
            </a:r>
            <a:r>
              <a:rPr lang="en-US" sz="1800" dirty="0"/>
              <a:t>Demand Doubles for </a:t>
            </a:r>
            <a:r>
              <a:rPr lang="en-US" sz="1800" b="1" dirty="0"/>
              <a:t>Adjustable-Rate Mortgages</a:t>
            </a:r>
            <a:r>
              <a:rPr lang="en-US" sz="1800" dirty="0"/>
              <a:t>, thanks to rocketing 30-year rates </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t>New York Real Estate </a:t>
            </a:r>
            <a:r>
              <a:rPr lang="en-US" sz="1800" dirty="0"/>
              <a:t>Sees Record Sales</a:t>
            </a:r>
            <a:r>
              <a:rPr lang="en-US" sz="1800" b="1" dirty="0"/>
              <a:t>, </a:t>
            </a:r>
            <a:r>
              <a:rPr lang="en-US" sz="1800" dirty="0"/>
              <a:t>up 33% in Q1 </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t>US Housing Starts Hit 15 Year High</a:t>
            </a:r>
            <a:r>
              <a:rPr lang="en-US" sz="1800" dirty="0"/>
              <a:t>, up 0.3%</a:t>
            </a:r>
            <a:br>
              <a:rPr lang="en-US" sz="1800" dirty="0"/>
            </a:br>
            <a:r>
              <a:rPr lang="en-US" sz="1800" dirty="0"/>
              <a:t> in March to 1.79 million </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solidFill>
                  <a:schemeClr val="tx1"/>
                </a:solidFill>
              </a:rPr>
              <a:t>S&amp;P Case-Shiller </a:t>
            </a:r>
            <a:r>
              <a:rPr lang="en-US" sz="1800" dirty="0">
                <a:solidFill>
                  <a:schemeClr val="tx1"/>
                </a:solidFill>
              </a:rPr>
              <a:t>hits new all-time highs at 19.8% YOY</a:t>
            </a:r>
            <a:br>
              <a:rPr lang="en-US" sz="1800" dirty="0">
                <a:solidFill>
                  <a:srgbClr val="FF0000"/>
                </a:solidFill>
              </a:rPr>
            </a:br>
            <a:br>
              <a:rPr lang="en-US" dirty="0"/>
            </a:br>
            <a:br>
              <a:rPr lang="en-US" sz="1800" dirty="0">
                <a:solidFill>
                  <a:schemeClr val="tx1"/>
                </a:solidFill>
              </a:rPr>
            </a:br>
            <a:br>
              <a:rPr lang="en-US" sz="1800" dirty="0">
                <a:solidFill>
                  <a:schemeClr val="tx1"/>
                </a:solidFill>
              </a:rPr>
            </a:br>
            <a:endParaRPr lang="en-US" sz="1800" b="1" dirty="0">
              <a:solidFill>
                <a:schemeClr val="tx1"/>
              </a:solidFill>
              <a:latin typeface="+mj-lt"/>
            </a:endParaRPr>
          </a:p>
        </p:txBody>
      </p:sp>
      <p:pic>
        <p:nvPicPr>
          <p:cNvPr id="4" name="Picture 3">
            <a:extLst>
              <a:ext uri="{FF2B5EF4-FFF2-40B4-BE49-F238E27FC236}">
                <a16:creationId xmlns:a16="http://schemas.microsoft.com/office/drawing/2014/main" id="{1850190C-9F5B-3D1C-A2CD-1499215B32A8}"/>
              </a:ext>
            </a:extLst>
          </p:cNvPr>
          <p:cNvPicPr>
            <a:picLocks noChangeAspect="1"/>
          </p:cNvPicPr>
          <p:nvPr/>
        </p:nvPicPr>
        <p:blipFill>
          <a:blip r:embed="rId2"/>
          <a:stretch>
            <a:fillRect/>
          </a:stretch>
        </p:blipFill>
        <p:spPr>
          <a:xfrm>
            <a:off x="7543800" y="4010024"/>
            <a:ext cx="4521200" cy="2543175"/>
          </a:xfrm>
          <a:prstGeom prst="rect">
            <a:avLst/>
          </a:prstGeom>
        </p:spPr>
      </p:pic>
    </p:spTree>
    <p:extLst>
      <p:ext uri="{BB962C8B-B14F-4D97-AF65-F5344CB8AC3E}">
        <p14:creationId xmlns:p14="http://schemas.microsoft.com/office/powerpoint/2010/main" val="16350576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34A-74A9-7A4F-8DE9-DDB46B42ADAE}"/>
              </a:ext>
            </a:extLst>
          </p:cNvPr>
          <p:cNvSpPr>
            <a:spLocks noGrp="1"/>
          </p:cNvSpPr>
          <p:nvPr>
            <p:ph type="title"/>
          </p:nvPr>
        </p:nvSpPr>
        <p:spPr/>
        <p:txBody>
          <a:bodyPr/>
          <a:lstStyle/>
          <a:p>
            <a:r>
              <a:rPr lang="en-US" sz="2400" b="1" dirty="0"/>
              <a:t>S&amp;P Case Shiller</a:t>
            </a:r>
            <a:br>
              <a:rPr lang="en-US" dirty="0"/>
            </a:br>
            <a:r>
              <a:rPr lang="en-US" sz="1800" b="1" i="1" dirty="0"/>
              <a:t>S&amp;P Case Shiller Rockets 19.8%,</a:t>
            </a:r>
            <a:r>
              <a:rPr lang="en-US" sz="1800" dirty="0"/>
              <a:t> in November with its National Home Price Index</a:t>
            </a:r>
            <a:br>
              <a:rPr lang="en-US" sz="1800" dirty="0"/>
            </a:br>
            <a:r>
              <a:rPr lang="en-US" sz="1800" dirty="0"/>
              <a:t>Phoenix (32.9%), Tampa (32.6%), and Miami (29.7%)</a:t>
            </a:r>
          </a:p>
        </p:txBody>
      </p:sp>
      <p:sp>
        <p:nvSpPr>
          <p:cNvPr id="3" name="Text Placeholder 2">
            <a:extLst>
              <a:ext uri="{FF2B5EF4-FFF2-40B4-BE49-F238E27FC236}">
                <a16:creationId xmlns:a16="http://schemas.microsoft.com/office/drawing/2014/main" id="{A4C98E61-9A17-4F45-9ABF-56B2B305EA44}"/>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053C17D1-9079-1946-93A9-3DEDCE8D10E7}"/>
              </a:ext>
            </a:extLst>
          </p:cNvPr>
          <p:cNvPicPr>
            <a:picLocks noChangeAspect="1"/>
          </p:cNvPicPr>
          <p:nvPr/>
        </p:nvPicPr>
        <p:blipFill>
          <a:blip r:embed="rId2"/>
          <a:stretch>
            <a:fillRect/>
          </a:stretch>
        </p:blipFill>
        <p:spPr>
          <a:xfrm>
            <a:off x="1752600" y="1790268"/>
            <a:ext cx="9169400" cy="4793095"/>
          </a:xfrm>
          <a:prstGeom prst="rect">
            <a:avLst/>
          </a:prstGeom>
        </p:spPr>
      </p:pic>
    </p:spTree>
    <p:extLst>
      <p:ext uri="{BB962C8B-B14F-4D97-AF65-F5344CB8AC3E}">
        <p14:creationId xmlns:p14="http://schemas.microsoft.com/office/powerpoint/2010/main" val="21354870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FFA7-1E61-2247-9AF0-2EE358895442}"/>
              </a:ext>
            </a:extLst>
          </p:cNvPr>
          <p:cNvSpPr>
            <a:spLocks noGrp="1"/>
          </p:cNvSpPr>
          <p:nvPr>
            <p:ph type="title"/>
          </p:nvPr>
        </p:nvSpPr>
        <p:spPr/>
        <p:txBody>
          <a:bodyPr/>
          <a:lstStyle/>
          <a:p>
            <a:r>
              <a:rPr lang="en-US" sz="2400" dirty="0"/>
              <a:t>Crown Castle International (CCI) </a:t>
            </a:r>
            <a:r>
              <a:rPr lang="en-US" sz="2800" dirty="0"/>
              <a:t>– </a:t>
            </a:r>
            <a:r>
              <a:rPr lang="en-US" sz="2000" dirty="0"/>
              <a:t>3.12% yielding cell phone tower REIT</a:t>
            </a:r>
          </a:p>
        </p:txBody>
      </p:sp>
      <p:sp>
        <p:nvSpPr>
          <p:cNvPr id="3" name="Text Placeholder 2">
            <a:extLst>
              <a:ext uri="{FF2B5EF4-FFF2-40B4-BE49-F238E27FC236}">
                <a16:creationId xmlns:a16="http://schemas.microsoft.com/office/drawing/2014/main" id="{DFB95F1D-4C46-D44E-A4CE-9414029014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3212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 </a:t>
            </a:r>
            <a:br>
              <a:rPr lang="en-US" sz="1800" dirty="0"/>
            </a:br>
            <a:br>
              <a:rPr lang="en-US" sz="2000" dirty="0"/>
            </a:br>
            <a:endParaRPr lang="en-US" sz="2000" dirty="0"/>
          </a:p>
        </p:txBody>
      </p:sp>
    </p:spTree>
    <p:extLst>
      <p:ext uri="{BB962C8B-B14F-4D97-AF65-F5344CB8AC3E}">
        <p14:creationId xmlns:p14="http://schemas.microsoft.com/office/powerpoint/2010/main" val="17707405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C4934-F34F-A041-860B-092E05CDEF8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77E98E2-29C6-EF4F-9322-E47CF75F6A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485567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7350"/>
            <a:ext cx="8229600" cy="2209800"/>
          </a:xfrm>
          <a:prstGeom prst="rect">
            <a:avLst/>
          </a:prstGeom>
          <a:noFill/>
          <a:ln>
            <a:noFill/>
          </a:ln>
        </p:spPr>
        <p:txBody>
          <a:bodyPr lIns="91425" tIns="45700" rIns="91425" bIns="45700" anchor="ctr" anchorCtr="0">
            <a:noAutofit/>
          </a:bodyPr>
          <a:lstStyle/>
          <a:p>
            <a:pPr>
              <a:buClr>
                <a:schemeClr val="dk1"/>
              </a:buClr>
              <a:buSzPct val="25000"/>
            </a:pPr>
            <a:r>
              <a:rPr lang="en-US" sz="3600" dirty="0">
                <a:solidFill>
                  <a:schemeClr val="dk1"/>
                </a:solidFill>
                <a:latin typeface="Calibri"/>
                <a:ea typeface="Calibri"/>
                <a:cs typeface="Calibri"/>
                <a:sym typeface="Calibri"/>
              </a:rPr>
              <a:t>Trade Sheet-</a:t>
            </a: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p>
        </p:txBody>
      </p:sp>
      <p:sp>
        <p:nvSpPr>
          <p:cNvPr id="598" name="Shape 598"/>
          <p:cNvSpPr txBox="1">
            <a:spLocks noGrp="1"/>
          </p:cNvSpPr>
          <p:nvPr>
            <p:ph type="body" idx="1"/>
          </p:nvPr>
        </p:nvSpPr>
        <p:spPr>
          <a:xfrm>
            <a:off x="533400" y="2255700"/>
            <a:ext cx="9677400" cy="4526100"/>
          </a:xfrm>
          <a:prstGeom prst="rect">
            <a:avLst/>
          </a:prstGeom>
          <a:noFill/>
          <a:ln>
            <a:noFill/>
          </a:ln>
        </p:spPr>
        <p:txBody>
          <a:bodyPr lIns="91425" tIns="45700" rIns="91425" bIns="45700" anchor="t" anchorCtr="0">
            <a:noAutofit/>
          </a:bodyPr>
          <a:lstStyle/>
          <a:p>
            <a:pPr marL="0" indent="0">
              <a:lnSpc>
                <a:spcPts val="3200"/>
              </a:lnSpc>
              <a:spcBef>
                <a:spcPts val="0"/>
              </a:spcBef>
              <a:buSzPct val="25000"/>
              <a:buNone/>
            </a:pPr>
            <a:r>
              <a:rPr lang="en-US" sz="2400" dirty="0">
                <a:solidFill>
                  <a:schemeClr val="tx1"/>
                </a:solidFill>
                <a:latin typeface="Calibri"/>
                <a:ea typeface="Calibri"/>
                <a:cs typeface="Calibri"/>
                <a:sym typeface="Calibri"/>
              </a:rPr>
              <a:t>*Stocks – buy the big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*Bonds – sell rallies aggressively</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*Commodities-buy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*Currencies-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*Precious Metals –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*Energy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*Commodities –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*Volatility - sell short over $30</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*Real estate – stand aside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*Bitcoin – buy dips</a:t>
            </a:r>
            <a:endParaRPr sz="24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4742245-0124-0C42-A571-6921CFE7DFD2}"/>
              </a:ext>
            </a:extLst>
          </p:cNvPr>
          <p:cNvPicPr>
            <a:picLocks noChangeAspect="1"/>
          </p:cNvPicPr>
          <p:nvPr/>
        </p:nvPicPr>
        <p:blipFill>
          <a:blip r:embed="rId3"/>
          <a:stretch>
            <a:fillRect/>
          </a:stretch>
        </p:blipFill>
        <p:spPr>
          <a:xfrm>
            <a:off x="8001000" y="1828800"/>
            <a:ext cx="3012382" cy="4538420"/>
          </a:xfrm>
          <a:prstGeom prst="rect">
            <a:avLst/>
          </a:prstGeom>
        </p:spPr>
      </p:pic>
    </p:spTree>
    <p:extLst>
      <p:ext uri="{BB962C8B-B14F-4D97-AF65-F5344CB8AC3E}">
        <p14:creationId xmlns:p14="http://schemas.microsoft.com/office/powerpoint/2010/main" val="3742786855"/>
      </p:ext>
    </p:extLst>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9CB3B-4115-1530-B6D9-4C69233744E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3952745-F507-E75D-F708-A10D59A0E391}"/>
              </a:ext>
            </a:extLst>
          </p:cNvPr>
          <p:cNvSpPr>
            <a:spLocks noGrp="1"/>
          </p:cNvSpPr>
          <p:nvPr>
            <p:ph type="body" idx="1"/>
          </p:nvPr>
        </p:nvSpPr>
        <p:spPr/>
        <p:txBody>
          <a:bodyPr/>
          <a:lstStyle/>
          <a:p>
            <a:endParaRPr lang="en-US"/>
          </a:p>
        </p:txBody>
      </p:sp>
      <p:pic>
        <p:nvPicPr>
          <p:cNvPr id="6" name="Picture 5" descr="A picture containing outdoor, sky, sunset, sun&#10;&#10;Description automatically generated">
            <a:extLst>
              <a:ext uri="{FF2B5EF4-FFF2-40B4-BE49-F238E27FC236}">
                <a16:creationId xmlns:a16="http://schemas.microsoft.com/office/drawing/2014/main" id="{5FFE1495-E85F-C436-6F73-4E152BC48DB7}"/>
              </a:ext>
            </a:extLst>
          </p:cNvPr>
          <p:cNvPicPr>
            <a:picLocks noChangeAspect="1"/>
          </p:cNvPicPr>
          <p:nvPr/>
        </p:nvPicPr>
        <p:blipFill>
          <a:blip r:embed="rId2"/>
          <a:stretch>
            <a:fillRect/>
          </a:stretch>
        </p:blipFill>
        <p:spPr>
          <a:xfrm>
            <a:off x="1524000" y="76200"/>
            <a:ext cx="9144000" cy="6858000"/>
          </a:xfrm>
          <a:prstGeom prst="rect">
            <a:avLst/>
          </a:prstGeom>
        </p:spPr>
      </p:pic>
    </p:spTree>
    <p:extLst>
      <p:ext uri="{BB962C8B-B14F-4D97-AF65-F5344CB8AC3E}">
        <p14:creationId xmlns:p14="http://schemas.microsoft.com/office/powerpoint/2010/main" val="7073773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990600" y="525153"/>
            <a:ext cx="8305800" cy="3665847"/>
          </a:xfrm>
          <a:prstGeom prst="rect">
            <a:avLst/>
          </a:prstGeom>
          <a:noFill/>
          <a:ln>
            <a:noFill/>
          </a:ln>
        </p:spPr>
        <p:txBody>
          <a:bodyPr lIns="91425" tIns="45700" rIns="91425" bIns="45700" anchor="ctr" anchorCtr="0">
            <a:noAutofit/>
          </a:bodyPr>
          <a:lstStyle/>
          <a:p>
            <a:pPr lvl="0" algn="l">
              <a:buClr>
                <a:schemeClr val="dk1"/>
              </a:buClr>
              <a:buSzPct val="25000"/>
            </a:pP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3600" b="1" dirty="0">
                <a:solidFill>
                  <a:schemeClr val="dk1"/>
                </a:solidFill>
                <a:latin typeface="Calibri"/>
                <a:ea typeface="Calibri"/>
                <a:cs typeface="Calibri"/>
                <a:sym typeface="Calibri"/>
              </a:rPr>
              <a:t>Next Strategy Webinar</a:t>
            </a:r>
            <a:br>
              <a:rPr lang="en-US" sz="3600" b="1" dirty="0">
                <a:solidFill>
                  <a:schemeClr val="dk1"/>
                </a:solidFill>
                <a:latin typeface="Calibri"/>
                <a:ea typeface="Calibri"/>
                <a:cs typeface="Calibri"/>
                <a:sym typeface="Calibri"/>
              </a:rPr>
            </a:br>
            <a:br>
              <a:rPr lang="en-US" sz="3600" b="1"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12:00 EST Wednesday, May 18</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 from Silicon Valley, CA </a:t>
            </a: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400" dirty="0">
                <a:solidFill>
                  <a:schemeClr val="tx1"/>
                </a:solidFill>
                <a:latin typeface="Calibri"/>
                <a:ea typeface="Calibri"/>
                <a:cs typeface="Calibri"/>
                <a:sym typeface="Calibri"/>
              </a:rPr>
            </a:b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email me questions at </a:t>
            </a:r>
            <a:r>
              <a:rPr lang="en-US" sz="2400" dirty="0">
                <a:solidFill>
                  <a:schemeClr val="tx1"/>
                </a:solidFill>
                <a:latin typeface="Calibri"/>
                <a:ea typeface="Calibri"/>
                <a:cs typeface="Calibri"/>
                <a:sym typeface="Calibri"/>
                <a:hlinkClick r:id="rId3"/>
              </a:rPr>
              <a:t>support@madhedgefundtrader.com</a:t>
            </a:r>
            <a:r>
              <a:rPr lang="en-US" sz="2400" dirty="0">
                <a:solidFill>
                  <a:schemeClr val="tx1"/>
                </a:solidFill>
                <a:latin typeface="Calibri"/>
                <a:ea typeface="Calibri"/>
                <a:cs typeface="Calibri"/>
                <a:sym typeface="Calibri"/>
              </a:rPr>
              <a:t> </a:t>
            </a:r>
            <a:endParaRPr lang="en-US" sz="2400" b="1" dirty="0">
              <a:solidFill>
                <a:schemeClr val="tx1"/>
              </a:solidFill>
              <a:latin typeface="Calibri"/>
              <a:ea typeface="Calibri"/>
              <a:cs typeface="Calibri"/>
              <a:sym typeface="Calibri"/>
            </a:endParaRPr>
          </a:p>
        </p:txBody>
      </p:sp>
      <p:sp>
        <p:nvSpPr>
          <p:cNvPr id="605" name="Shape 605"/>
          <p:cNvSpPr txBox="1"/>
          <p:nvPr/>
        </p:nvSpPr>
        <p:spPr>
          <a:xfrm>
            <a:off x="990600" y="4225159"/>
            <a:ext cx="4646612" cy="584200"/>
          </a:xfrm>
          <a:prstGeom prst="rect">
            <a:avLst/>
          </a:prstGeom>
          <a:noFill/>
          <a:ln>
            <a:noFill/>
          </a:ln>
        </p:spPr>
        <p:txBody>
          <a:bodyPr lIns="91425" tIns="45700" rIns="91425" bIns="45700" anchor="t" anchorCtr="0">
            <a:noAutofit/>
          </a:bodyPr>
          <a:lstStyle/>
          <a:p>
            <a:pPr>
              <a:buClr>
                <a:schemeClr val="dk1"/>
              </a:buClr>
              <a:buSzPct val="25000"/>
            </a:pPr>
            <a:r>
              <a:rPr lang="en-US" sz="2400" b="1" dirty="0">
                <a:solidFill>
                  <a:schemeClr val="dk1"/>
                </a:solidFill>
              </a:rPr>
              <a:t>Good Luck and Good Trading</a:t>
            </a:r>
            <a:r>
              <a:rPr lang="en-US" sz="3200" b="1" dirty="0">
                <a:solidFill>
                  <a:schemeClr val="dk1"/>
                </a:solidFill>
              </a:rPr>
              <a:t>!</a:t>
            </a:r>
          </a:p>
        </p:txBody>
      </p:sp>
      <p:pic>
        <p:nvPicPr>
          <p:cNvPr id="3" name="Picture 2" descr="A picture containing outdoor, yellow, transport, car&#10;&#10;Description automatically generated">
            <a:extLst>
              <a:ext uri="{FF2B5EF4-FFF2-40B4-BE49-F238E27FC236}">
                <a16:creationId xmlns:a16="http://schemas.microsoft.com/office/drawing/2014/main" id="{08D47B3F-D6FD-D99F-9EDA-AED973D741C0}"/>
              </a:ext>
            </a:extLst>
          </p:cNvPr>
          <p:cNvPicPr>
            <a:picLocks noChangeAspect="1"/>
          </p:cNvPicPr>
          <p:nvPr/>
        </p:nvPicPr>
        <p:blipFill>
          <a:blip r:embed="rId4"/>
          <a:stretch>
            <a:fillRect/>
          </a:stretch>
        </p:blipFill>
        <p:spPr>
          <a:xfrm>
            <a:off x="6934200" y="762000"/>
            <a:ext cx="4978400" cy="3733800"/>
          </a:xfrm>
          <a:prstGeom prst="rect">
            <a:avLst/>
          </a:prstGeom>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149-1A2F-6442-88E7-01C7D5D667F5}"/>
              </a:ext>
            </a:extLst>
          </p:cNvPr>
          <p:cNvSpPr>
            <a:spLocks noGrp="1"/>
          </p:cNvSpPr>
          <p:nvPr>
            <p:ph type="title"/>
          </p:nvPr>
        </p:nvSpPr>
        <p:spPr/>
        <p:txBody>
          <a:bodyPr/>
          <a:lstStyle/>
          <a:p>
            <a:r>
              <a:rPr lang="en-US" sz="2800" b="1" dirty="0"/>
              <a:t>May 4 2022 Infection Rate</a:t>
            </a:r>
            <a:br>
              <a:rPr lang="en-US" sz="2800" b="1" dirty="0"/>
            </a:br>
            <a:endParaRPr lang="en-US" sz="2800" b="1" dirty="0"/>
          </a:p>
        </p:txBody>
      </p:sp>
      <p:sp>
        <p:nvSpPr>
          <p:cNvPr id="3" name="Text Placeholder 2">
            <a:extLst>
              <a:ext uri="{FF2B5EF4-FFF2-40B4-BE49-F238E27FC236}">
                <a16:creationId xmlns:a16="http://schemas.microsoft.com/office/drawing/2014/main" id="{A56B5AB3-CEBA-1A4F-9ABA-310E71EFAF2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412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990600" y="267288"/>
            <a:ext cx="9601200" cy="10668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The Global Economy – On or Off </a:t>
            </a:r>
            <a:endParaRPr lang="en-US" sz="2800" b="1" dirty="0">
              <a:solidFill>
                <a:srgbClr val="FF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1B4ED166-5086-6548-92CD-BF3C9148A75E}"/>
              </a:ext>
            </a:extLst>
          </p:cNvPr>
          <p:cNvSpPr/>
          <p:nvPr/>
        </p:nvSpPr>
        <p:spPr>
          <a:xfrm>
            <a:off x="609600" y="1447801"/>
            <a:ext cx="11125200" cy="923330"/>
          </a:xfrm>
          <a:prstGeom prst="rect">
            <a:avLst/>
          </a:prstGeom>
        </p:spPr>
        <p:txBody>
          <a:bodyPr wrap="square">
            <a:spAutoFit/>
          </a:bodyPr>
          <a:lstStyle/>
          <a:p>
            <a:br>
              <a:rPr lang="en-US" sz="1800" dirty="0"/>
            </a:br>
            <a:br>
              <a:rPr lang="en-US" sz="1800" dirty="0"/>
            </a:br>
            <a:endParaRPr lang="en-US" sz="1800" dirty="0"/>
          </a:p>
        </p:txBody>
      </p:sp>
      <p:sp>
        <p:nvSpPr>
          <p:cNvPr id="3" name="Rectangle 2">
            <a:extLst>
              <a:ext uri="{FF2B5EF4-FFF2-40B4-BE49-F238E27FC236}">
                <a16:creationId xmlns:a16="http://schemas.microsoft.com/office/drawing/2014/main" id="{F2F69D21-5F0A-584F-A9A1-80B6EFF8F138}"/>
              </a:ext>
            </a:extLst>
          </p:cNvPr>
          <p:cNvSpPr/>
          <p:nvPr/>
        </p:nvSpPr>
        <p:spPr>
          <a:xfrm>
            <a:off x="609600" y="1318848"/>
            <a:ext cx="10309679" cy="3293209"/>
          </a:xfrm>
          <a:prstGeom prst="rect">
            <a:avLst/>
          </a:prstGeom>
        </p:spPr>
        <p:txBody>
          <a:bodyPr wrap="square">
            <a:spAutoFit/>
          </a:bodyPr>
          <a:lstStyle/>
          <a:p>
            <a:br>
              <a:rPr lang="en-US" sz="2000" dirty="0"/>
            </a:br>
            <a:br>
              <a:rPr lang="en-US" sz="2000" dirty="0"/>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br>
              <a:rPr lang="en-US" dirty="0">
                <a:latin typeface="Times New Roman" panose="02020603050405020304" pitchFamily="18" charset="0"/>
                <a:ea typeface="Times New Roman" panose="02020603050405020304" pitchFamily="18" charset="0"/>
              </a:rPr>
            </a:br>
            <a:r>
              <a:rPr lang="en-US" dirty="0">
                <a:latin typeface="Times New Roman" panose="02020603050405020304" pitchFamily="18" charset="0"/>
                <a:ea typeface="Times New Roman" panose="02020603050405020304" pitchFamily="18" charset="0"/>
              </a:rPr>
              <a:t> </a:t>
            </a:r>
            <a:endParaRPr lang="en-US" dirty="0"/>
          </a:p>
        </p:txBody>
      </p:sp>
      <p:sp>
        <p:nvSpPr>
          <p:cNvPr id="8" name="Text Placeholder 7">
            <a:extLst>
              <a:ext uri="{FF2B5EF4-FFF2-40B4-BE49-F238E27FC236}">
                <a16:creationId xmlns:a16="http://schemas.microsoft.com/office/drawing/2014/main" id="{264AC9FE-0319-C442-BB1F-0F148EBC93A2}"/>
              </a:ext>
            </a:extLst>
          </p:cNvPr>
          <p:cNvSpPr>
            <a:spLocks noGrp="1"/>
          </p:cNvSpPr>
          <p:nvPr>
            <p:ph type="body" idx="1"/>
          </p:nvPr>
        </p:nvSpPr>
        <p:spPr>
          <a:xfrm>
            <a:off x="457200" y="1092266"/>
            <a:ext cx="10972800" cy="5232334"/>
          </a:xfrm>
        </p:spPr>
        <p:txBody>
          <a:bodyPr/>
          <a:lstStyle/>
          <a:p>
            <a:pPr marL="203200" indent="0">
              <a:buNone/>
            </a:pPr>
            <a:br>
              <a:rPr lang="en-US" sz="1800" dirty="0"/>
            </a:br>
            <a:r>
              <a:rPr lang="en-US" sz="1800" dirty="0"/>
              <a:t>*US economy leads the world by a huge margin, with Europe and </a:t>
            </a:r>
            <a:r>
              <a:rPr lang="en-US" sz="1800"/>
              <a:t>Asia lagging</a:t>
            </a:r>
            <a:br>
              <a:rPr lang="en-US" sz="1800"/>
            </a:br>
            <a:br>
              <a:rPr lang="en-US" sz="1800"/>
            </a:br>
            <a:r>
              <a:rPr lang="en-US" sz="1800" b="1"/>
              <a:t>*</a:t>
            </a:r>
            <a:r>
              <a:rPr lang="en-US" sz="1800" b="1" dirty="0"/>
              <a:t>Q1 GDP plunges -1.4%, with exports a major drag</a:t>
            </a:r>
            <a:br>
              <a:rPr lang="en-US" sz="1800" dirty="0"/>
            </a:br>
            <a:br>
              <a:rPr lang="en-US" sz="1800" dirty="0"/>
            </a:br>
            <a:r>
              <a:rPr lang="en-US" sz="1800" dirty="0"/>
              <a:t>*World Bank Cuts Global </a:t>
            </a:r>
            <a:r>
              <a:rPr lang="en-US" sz="1800" b="1" dirty="0"/>
              <a:t>Growth Outlook </a:t>
            </a:r>
            <a:r>
              <a:rPr lang="en-US" sz="1800" dirty="0"/>
              <a:t>on Russian War, from 4.1% in January to 3.2%. </a:t>
            </a:r>
            <a:br>
              <a:rPr lang="en-US" sz="1800" dirty="0"/>
            </a:br>
            <a:br>
              <a:rPr lang="en-US" sz="1800" dirty="0"/>
            </a:br>
            <a:r>
              <a:rPr lang="en-US" sz="1800" dirty="0"/>
              <a:t>*</a:t>
            </a:r>
            <a:r>
              <a:rPr lang="en-US" sz="1800" b="1" dirty="0"/>
              <a:t>Retail Sales </a:t>
            </a:r>
            <a:r>
              <a:rPr lang="en-US" sz="1800" dirty="0"/>
              <a:t>Jumped 0.5% in March, and up 6.9% YOY, while import prices hit an 11-year high </a:t>
            </a:r>
            <a:br>
              <a:rPr lang="en-US" sz="1800" dirty="0"/>
            </a:br>
            <a:br>
              <a:rPr lang="en-US" sz="1800" dirty="0"/>
            </a:br>
            <a:r>
              <a:rPr lang="en-US" sz="1800" dirty="0"/>
              <a:t>*</a:t>
            </a:r>
            <a:r>
              <a:rPr lang="en-US" sz="1800" b="1" dirty="0"/>
              <a:t>Producer Price Index </a:t>
            </a:r>
            <a:r>
              <a:rPr lang="en-US" sz="1800" dirty="0"/>
              <a:t>Rockets by 11.2%, an 11-year high. </a:t>
            </a:r>
            <a:br>
              <a:rPr lang="en-US" sz="1800" dirty="0"/>
            </a:br>
            <a:br>
              <a:rPr lang="en-US" sz="1800" dirty="0"/>
            </a:br>
            <a:r>
              <a:rPr lang="en-US" sz="1800" dirty="0"/>
              <a:t>*</a:t>
            </a:r>
            <a:br>
              <a:rPr lang="en-US" sz="1800" dirty="0"/>
            </a:br>
            <a:br>
              <a:rPr lang="en-US" sz="1800" dirty="0"/>
            </a:br>
            <a:r>
              <a:rPr lang="en-US" sz="1800" dirty="0"/>
              <a:t>*</a:t>
            </a:r>
            <a:br>
              <a:rPr lang="en-US" sz="1800" dirty="0"/>
            </a:br>
            <a:br>
              <a:rPr lang="en-US" sz="1800" dirty="0"/>
            </a:br>
            <a:r>
              <a:rPr lang="en-US" sz="1800" dirty="0"/>
              <a:t>*</a:t>
            </a:r>
            <a:br>
              <a:rPr lang="en-US" sz="1800" dirty="0"/>
            </a:br>
            <a:br>
              <a:rPr lang="en-US" sz="1800" dirty="0"/>
            </a:br>
            <a:endParaRPr lang="en-US" sz="1800" dirty="0"/>
          </a:p>
        </p:txBody>
      </p:sp>
      <p:pic>
        <p:nvPicPr>
          <p:cNvPr id="5" name="Picture 4">
            <a:extLst>
              <a:ext uri="{FF2B5EF4-FFF2-40B4-BE49-F238E27FC236}">
                <a16:creationId xmlns:a16="http://schemas.microsoft.com/office/drawing/2014/main" id="{25FD54FA-AD40-E330-84DA-6E132E5D6668}"/>
              </a:ext>
            </a:extLst>
          </p:cNvPr>
          <p:cNvPicPr>
            <a:picLocks noChangeAspect="1"/>
          </p:cNvPicPr>
          <p:nvPr/>
        </p:nvPicPr>
        <p:blipFill>
          <a:blip r:embed="rId3"/>
          <a:stretch>
            <a:fillRect/>
          </a:stretch>
        </p:blipFill>
        <p:spPr>
          <a:xfrm>
            <a:off x="8715870" y="3733800"/>
            <a:ext cx="3173042" cy="2824008"/>
          </a:xfrm>
          <a:prstGeom prst="rect">
            <a:avLst/>
          </a:prstGeom>
        </p:spPr>
      </p:pic>
    </p:spTree>
    <p:extLst>
      <p:ext uri="{BB962C8B-B14F-4D97-AF65-F5344CB8AC3E}">
        <p14:creationId xmlns:p14="http://schemas.microsoft.com/office/powerpoint/2010/main" val="236247561"/>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8229600" cy="1143000"/>
          </a:xfrm>
        </p:spPr>
        <p:txBody>
          <a:bodyPr/>
          <a:lstStyle/>
          <a:p>
            <a:r>
              <a:rPr lang="en-US" sz="2400" b="1" dirty="0"/>
              <a:t>The Mad Hedge Profit Predictor</a:t>
            </a:r>
            <a:br>
              <a:rPr lang="en-US" sz="2400" b="1" dirty="0"/>
            </a:br>
            <a:r>
              <a:rPr lang="en-US" sz="2400" b="1" dirty="0"/>
              <a:t>Market Timing Index – Buy Territory</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3" name="Text Placeholder 2"/>
          <p:cNvSpPr>
            <a:spLocks noGrp="1"/>
          </p:cNvSpPr>
          <p:nvPr>
            <p:ph type="body" idx="1"/>
          </p:nvPr>
        </p:nvSpPr>
        <p:spPr/>
        <p:txBody>
          <a:bodyPr/>
          <a:lstStyle/>
          <a:p>
            <a:pPr marL="0" indent="0">
              <a:spcBef>
                <a:spcPts val="0"/>
              </a:spcBef>
              <a:buClrTx/>
              <a:buNone/>
              <a:defRPr/>
            </a:pPr>
            <a:endParaRPr lang="en-US" dirty="0"/>
          </a:p>
        </p:txBody>
      </p:sp>
    </p:spTree>
    <p:extLst>
      <p:ext uri="{BB962C8B-B14F-4D97-AF65-F5344CB8AC3E}">
        <p14:creationId xmlns:p14="http://schemas.microsoft.com/office/powerpoint/2010/main" val="2606286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2800" b="1" dirty="0"/>
            </a:br>
            <a:r>
              <a:rPr lang="en-US" sz="2800" b="1" dirty="0"/>
              <a:t>The Mad Hedge Profit Predictor</a:t>
            </a:r>
            <a:br>
              <a:rPr lang="en-US" sz="2800" b="1" dirty="0"/>
            </a:br>
            <a:r>
              <a:rPr lang="en-US" sz="2800" b="1" dirty="0"/>
              <a:t>From Extreme “BUY” to Neutral</a:t>
            </a:r>
            <a:br>
              <a:rPr lang="en-US" sz="2400" b="1" dirty="0"/>
            </a:br>
            <a:endParaRPr lang="en-US" sz="2400" dirty="0"/>
          </a:p>
        </p:txBody>
      </p:sp>
      <p:sp>
        <p:nvSpPr>
          <p:cNvPr id="6" name="Left Arrow Callout 5">
            <a:extLst>
              <a:ext uri="{FF2B5EF4-FFF2-40B4-BE49-F238E27FC236}">
                <a16:creationId xmlns:a16="http://schemas.microsoft.com/office/drawing/2014/main" id="{3A11F493-5924-C44D-94C4-ED11B95D6F91}"/>
              </a:ext>
            </a:extLst>
          </p:cNvPr>
          <p:cNvSpPr/>
          <p:nvPr/>
        </p:nvSpPr>
        <p:spPr>
          <a:xfrm>
            <a:off x="10439400" y="1901682"/>
            <a:ext cx="1629991" cy="1141587"/>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SELL</a:t>
            </a:r>
          </a:p>
        </p:txBody>
      </p:sp>
      <p:sp>
        <p:nvSpPr>
          <p:cNvPr id="8" name="Left Arrow Callout 7">
            <a:extLst>
              <a:ext uri="{FF2B5EF4-FFF2-40B4-BE49-F238E27FC236}">
                <a16:creationId xmlns:a16="http://schemas.microsoft.com/office/drawing/2014/main" id="{F92F4606-D151-A14A-9AEF-EFC004AC6242}"/>
              </a:ext>
            </a:extLst>
          </p:cNvPr>
          <p:cNvSpPr/>
          <p:nvPr/>
        </p:nvSpPr>
        <p:spPr>
          <a:xfrm>
            <a:off x="10286999" y="4572000"/>
            <a:ext cx="1629991"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BUY</a:t>
            </a:r>
          </a:p>
        </p:txBody>
      </p:sp>
      <p:sp>
        <p:nvSpPr>
          <p:cNvPr id="9" name="Left Arrow Callout 8">
            <a:extLst>
              <a:ext uri="{FF2B5EF4-FFF2-40B4-BE49-F238E27FC236}">
                <a16:creationId xmlns:a16="http://schemas.microsoft.com/office/drawing/2014/main" id="{5B2C8018-730E-294F-980F-8F4A4829D183}"/>
              </a:ext>
            </a:extLst>
          </p:cNvPr>
          <p:cNvSpPr/>
          <p:nvPr/>
        </p:nvSpPr>
        <p:spPr>
          <a:xfrm>
            <a:off x="10317231" y="3352800"/>
            <a:ext cx="1569528" cy="1066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Do </a:t>
            </a:r>
            <a:br>
              <a:rPr lang="en-US" sz="1800" dirty="0"/>
            </a:br>
            <a:r>
              <a:rPr lang="en-US" sz="1800" dirty="0"/>
              <a:t>Nothing</a:t>
            </a:r>
          </a:p>
        </p:txBody>
      </p:sp>
    </p:spTree>
    <p:extLst>
      <p:ext uri="{BB962C8B-B14F-4D97-AF65-F5344CB8AC3E}">
        <p14:creationId xmlns:p14="http://schemas.microsoft.com/office/powerpoint/2010/main" val="1814617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7C-DA81-364D-B7B8-A27F8E3A6F8E}"/>
              </a:ext>
            </a:extLst>
          </p:cNvPr>
          <p:cNvSpPr>
            <a:spLocks noGrp="1"/>
          </p:cNvSpPr>
          <p:nvPr>
            <p:ph type="title"/>
          </p:nvPr>
        </p:nvSpPr>
        <p:spPr/>
        <p:txBody>
          <a:bodyPr/>
          <a:lstStyle/>
          <a:p>
            <a:br>
              <a:rPr lang="en-US" sz="2800" b="1" dirty="0"/>
            </a:br>
            <a:r>
              <a:rPr lang="en-US" sz="2800" b="1" dirty="0"/>
              <a:t>Weekly Jobless Claims – Falling</a:t>
            </a:r>
            <a:br>
              <a:rPr lang="en-US" sz="2800" b="1" dirty="0"/>
            </a:br>
            <a:r>
              <a:rPr lang="en-US" sz="2400" b="1" dirty="0">
                <a:solidFill>
                  <a:srgbClr val="00A64B"/>
                </a:solidFill>
              </a:rPr>
              <a:t> 180,000 – down 5,000</a:t>
            </a:r>
            <a:br>
              <a:rPr lang="en-US" sz="1800" dirty="0"/>
            </a:br>
            <a:endParaRPr lang="en-US" sz="1800" dirty="0">
              <a:solidFill>
                <a:srgbClr val="FF0000"/>
              </a:solidFill>
            </a:endParaRPr>
          </a:p>
        </p:txBody>
      </p:sp>
      <p:sp>
        <p:nvSpPr>
          <p:cNvPr id="3" name="Text Placeholder 2">
            <a:extLst>
              <a:ext uri="{FF2B5EF4-FFF2-40B4-BE49-F238E27FC236}">
                <a16:creationId xmlns:a16="http://schemas.microsoft.com/office/drawing/2014/main" id="{5EA796AD-BF31-7043-BD51-CE8609039A50}"/>
              </a:ext>
            </a:extLst>
          </p:cNvPr>
          <p:cNvSpPr>
            <a:spLocks noGrp="1"/>
          </p:cNvSpPr>
          <p:nvPr>
            <p:ph type="body" idx="1"/>
          </p:nvPr>
        </p:nvSpPr>
        <p:spPr/>
        <p:txBody>
          <a:bodyPr/>
          <a:lstStyle/>
          <a:p>
            <a:endParaRPr lang="en-US" dirty="0"/>
          </a:p>
        </p:txBody>
      </p:sp>
      <p:pic>
        <p:nvPicPr>
          <p:cNvPr id="5" name="Picture 4" descr="Chart&#10;&#10;Description automatically generated">
            <a:extLst>
              <a:ext uri="{FF2B5EF4-FFF2-40B4-BE49-F238E27FC236}">
                <a16:creationId xmlns:a16="http://schemas.microsoft.com/office/drawing/2014/main" id="{F898D357-660A-1E4D-998B-AE6A54F18F0C}"/>
              </a:ext>
            </a:extLst>
          </p:cNvPr>
          <p:cNvPicPr>
            <a:picLocks noChangeAspect="1"/>
          </p:cNvPicPr>
          <p:nvPr/>
        </p:nvPicPr>
        <p:blipFill>
          <a:blip r:embed="rId2"/>
          <a:stretch>
            <a:fillRect/>
          </a:stretch>
        </p:blipFill>
        <p:spPr>
          <a:xfrm>
            <a:off x="1110011" y="1557165"/>
            <a:ext cx="9971978" cy="5026198"/>
          </a:xfrm>
          <a:prstGeom prst="rect">
            <a:avLst/>
          </a:prstGeom>
        </p:spPr>
      </p:pic>
    </p:spTree>
    <p:extLst>
      <p:ext uri="{BB962C8B-B14F-4D97-AF65-F5344CB8AC3E}">
        <p14:creationId xmlns:p14="http://schemas.microsoft.com/office/powerpoint/2010/main" val="1153534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E5C5-0D86-5348-97FB-8847B5C1163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66FB0C0-2F5A-084E-8BE2-9BE1DB4D26E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21125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057400" y="555078"/>
            <a:ext cx="8229600" cy="685800"/>
          </a:xfrm>
          <a:prstGeom prst="rect">
            <a:avLst/>
          </a:prstGeom>
          <a:noFill/>
          <a:ln>
            <a:noFill/>
          </a:ln>
        </p:spPr>
        <p:txBody>
          <a:bodyPr lIns="91425" tIns="45700" rIns="91425" bIns="45700" anchor="ctr" anchorCtr="0">
            <a:noAutofit/>
          </a:bodyPr>
          <a:lstStyle/>
          <a:p>
            <a:pPr>
              <a:buClr>
                <a:schemeClr val="dk1"/>
              </a:buClr>
              <a:buSzPct val="25000"/>
            </a:pPr>
            <a:r>
              <a:rPr lang="en-US" sz="2400" b="1" dirty="0">
                <a:solidFill>
                  <a:schemeClr val="dk1"/>
                </a:solidFill>
                <a:latin typeface="Calibri"/>
                <a:ea typeface="Calibri"/>
                <a:cs typeface="Calibri"/>
                <a:sym typeface="Calibri"/>
              </a:rPr>
              <a:t>Stocks – Tech is Trash</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609600" y="801414"/>
            <a:ext cx="10744200" cy="5486400"/>
          </a:xfrm>
          <a:prstGeom prst="rect">
            <a:avLst/>
          </a:prstGeom>
          <a:noFill/>
          <a:ln>
            <a:noFill/>
          </a:ln>
        </p:spPr>
        <p:txBody>
          <a:bodyPr lIns="91425" tIns="45700" rIns="91425" bIns="45700" anchor="t" anchorCtr="0">
            <a:noAutofit/>
          </a:bodyPr>
          <a:lstStyle/>
          <a:p>
            <a:pPr marL="0" indent="0">
              <a:spcBef>
                <a:spcPts val="0"/>
              </a:spcBef>
              <a:buSzPct val="25000"/>
              <a:buNone/>
            </a:pPr>
            <a:br>
              <a:rPr lang="en-US" sz="1800" dirty="0">
                <a:solidFill>
                  <a:srgbClr val="FF0000"/>
                </a:solidFill>
              </a:rPr>
            </a:br>
            <a:r>
              <a:rPr lang="en-US" sz="1800" dirty="0">
                <a:solidFill>
                  <a:schemeClr val="tx1"/>
                </a:solidFill>
              </a:rPr>
              <a:t>*Tech is trash as traders flee interest sensitive growth stocks</a:t>
            </a:r>
            <a:br>
              <a:rPr lang="en-US" sz="1800" dirty="0">
                <a:solidFill>
                  <a:schemeClr val="tx1"/>
                </a:solidFill>
              </a:rPr>
            </a:br>
            <a:br>
              <a:rPr lang="en-US" sz="1800" dirty="0">
                <a:solidFill>
                  <a:schemeClr val="tx1"/>
                </a:solidFill>
              </a:rPr>
            </a:br>
            <a:r>
              <a:rPr lang="en-US" sz="1800" dirty="0">
                <a:solidFill>
                  <a:schemeClr val="tx1"/>
                </a:solidFill>
              </a:rPr>
              <a:t>*Story stocks are dead, like Teladoc (TDOC) and Robinhood (HOOD)</a:t>
            </a:r>
            <a:br>
              <a:rPr lang="en-US" sz="1800" dirty="0">
                <a:solidFill>
                  <a:schemeClr val="tx1"/>
                </a:solidFill>
              </a:rPr>
            </a:br>
            <a:br>
              <a:rPr lang="en-US" sz="1800" dirty="0">
                <a:solidFill>
                  <a:schemeClr val="tx1"/>
                </a:solidFill>
              </a:rPr>
            </a:br>
            <a:r>
              <a:rPr lang="en-US" sz="1800" dirty="0">
                <a:solidFill>
                  <a:schemeClr val="tx1"/>
                </a:solidFill>
              </a:rPr>
              <a:t>*</a:t>
            </a:r>
            <a:r>
              <a:rPr lang="en-US" sz="1800" b="1" dirty="0"/>
              <a:t>Investor Optimism </a:t>
            </a:r>
            <a:r>
              <a:rPr lang="en-US" sz="1800" dirty="0"/>
              <a:t>Hits 30-Year Low, according to the Association of Individual Investors. Now only 15.8% of investors are bullish </a:t>
            </a:r>
            <a:br>
              <a:rPr lang="en-US" sz="1800" b="1" dirty="0">
                <a:solidFill>
                  <a:srgbClr val="FF0000"/>
                </a:solidFill>
              </a:rPr>
            </a:br>
            <a:br>
              <a:rPr lang="en-US" sz="1800" b="1" dirty="0">
                <a:solidFill>
                  <a:srgbClr val="FF0000"/>
                </a:solidFill>
              </a:rPr>
            </a:br>
            <a:r>
              <a:rPr lang="en-US" sz="1800" dirty="0">
                <a:solidFill>
                  <a:schemeClr val="tx1"/>
                </a:solidFill>
              </a:rPr>
              <a:t>*New interest is is cheap value stocks with consistent earnings</a:t>
            </a:r>
            <a:br>
              <a:rPr lang="en-US" sz="1800" dirty="0">
                <a:solidFill>
                  <a:srgbClr val="FF0000"/>
                </a:solidFill>
              </a:rPr>
            </a:br>
            <a:br>
              <a:rPr lang="en-US" sz="1800" dirty="0">
                <a:solidFill>
                  <a:srgbClr val="FF0000"/>
                </a:solidFill>
              </a:rPr>
            </a:br>
            <a:r>
              <a:rPr lang="en-US" sz="1800" dirty="0">
                <a:solidFill>
                  <a:schemeClr val="tx1"/>
                </a:solidFill>
              </a:rPr>
              <a:t>*Everything went down in the last selloff as funds “de-grossed” cut risk, and raised cash</a:t>
            </a:r>
            <a:br>
              <a:rPr lang="en-US" sz="1800" dirty="0">
                <a:solidFill>
                  <a:srgbClr val="FF0000"/>
                </a:solidFill>
              </a:rPr>
            </a:br>
            <a:br>
              <a:rPr lang="en-US" sz="1800" dirty="0">
                <a:solidFill>
                  <a:srgbClr val="FF0000"/>
                </a:solidFill>
              </a:rPr>
            </a:br>
            <a:r>
              <a:rPr lang="en-US" sz="1800" dirty="0">
                <a:solidFill>
                  <a:schemeClr val="tx1"/>
                </a:solidFill>
              </a:rPr>
              <a:t>*Commodities sold off too, creating a great entry point,</a:t>
            </a:r>
            <a:br>
              <a:rPr lang="en-US" sz="1800" dirty="0">
                <a:solidFill>
                  <a:schemeClr val="tx1"/>
                </a:solidFill>
              </a:rPr>
            </a:br>
            <a:r>
              <a:rPr lang="en-US" sz="1800" dirty="0">
                <a:solidFill>
                  <a:schemeClr val="tx1"/>
                </a:solidFill>
              </a:rPr>
              <a:t> as they will come back the fastest as long as inflation is hot</a:t>
            </a:r>
            <a:br>
              <a:rPr lang="en-US" sz="1800" dirty="0">
                <a:solidFill>
                  <a:srgbClr val="FF0000"/>
                </a:solidFill>
              </a:rPr>
            </a:br>
            <a:br>
              <a:rPr lang="en-US" sz="1800" dirty="0">
                <a:solidFill>
                  <a:srgbClr val="FF0000"/>
                </a:solidFill>
              </a:rPr>
            </a:br>
            <a:r>
              <a:rPr lang="en-US" sz="1800" dirty="0">
                <a:solidFill>
                  <a:schemeClr val="tx1"/>
                </a:solidFill>
              </a:rPr>
              <a:t>*Netflix melts down, from $700 to $185 on streaming competition</a:t>
            </a:r>
            <a:br>
              <a:rPr lang="en-US" sz="1800" dirty="0">
                <a:solidFill>
                  <a:srgbClr val="FF0000"/>
                </a:solidFill>
              </a:rPr>
            </a:br>
            <a:br>
              <a:rPr lang="en-US" sz="1800" dirty="0">
                <a:solidFill>
                  <a:srgbClr val="FF0000"/>
                </a:solidFill>
              </a:rPr>
            </a:br>
            <a:r>
              <a:rPr lang="en-US" sz="1800" dirty="0">
                <a:solidFill>
                  <a:schemeClr val="tx1"/>
                </a:solidFill>
              </a:rPr>
              <a:t>*Defense stocks still on a tear thanks to long term increase</a:t>
            </a:r>
            <a:br>
              <a:rPr lang="en-US" sz="1800" dirty="0">
                <a:solidFill>
                  <a:schemeClr val="tx1"/>
                </a:solidFill>
              </a:rPr>
            </a:br>
            <a:r>
              <a:rPr lang="en-US" sz="1800" dirty="0">
                <a:solidFill>
                  <a:schemeClr val="tx1"/>
                </a:solidFill>
              </a:rPr>
              <a:t> in demand for weapons</a:t>
            </a:r>
            <a:br>
              <a:rPr lang="en-US" sz="1800" dirty="0">
                <a:solidFill>
                  <a:schemeClr val="tx1"/>
                </a:solidFill>
              </a:rPr>
            </a:br>
            <a:br>
              <a:rPr lang="en-US" sz="1800" dirty="0">
                <a:solidFill>
                  <a:schemeClr val="tx1"/>
                </a:solidFill>
              </a:rPr>
            </a:br>
            <a:r>
              <a:rPr lang="en-US" sz="1800" b="1" i="1" dirty="0">
                <a:solidFill>
                  <a:schemeClr val="tx1"/>
                </a:solidFill>
              </a:rPr>
              <a:t>*Look for terrible H1 and strong H2 scenario to continue</a:t>
            </a:r>
            <a:br>
              <a:rPr lang="en-US" sz="1800" b="1"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latin typeface="Calibri" panose="020F0502020204030204" pitchFamily="34" charset="0"/>
                <a:cs typeface="Calibri" panose="020F0502020204030204" pitchFamily="34" charset="0"/>
              </a:rPr>
            </a:br>
            <a:br>
              <a:rPr lang="en-US" sz="20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9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a:sym typeface="Calibri"/>
              </a:rPr>
            </a:br>
            <a:br>
              <a:rPr lang="en-US" sz="18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rPr>
            </a:br>
            <a:br>
              <a:rPr lang="en-US" sz="1800" dirty="0"/>
            </a:br>
            <a:br>
              <a:rPr lang="en-US" sz="1800" dirty="0"/>
            </a:br>
            <a:br>
              <a:rPr lang="en-US" sz="2000" dirty="0"/>
            </a:br>
            <a:br>
              <a:rPr lang="en-US" dirty="0"/>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charset="0"/>
                <a:ea typeface="Calibri" charset="0"/>
                <a:cs typeface="Calibri" charset="0"/>
              </a:rPr>
            </a:br>
            <a:r>
              <a:rPr lang="en-US" sz="1800" dirty="0">
                <a:solidFill>
                  <a:srgbClr val="FF0000"/>
                </a:solidFill>
              </a:rPr>
              <a:t> </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0A63B56-AF2F-80FE-4D8E-96B5E1387124}"/>
              </a:ext>
            </a:extLst>
          </p:cNvPr>
          <p:cNvPicPr>
            <a:picLocks noChangeAspect="1"/>
          </p:cNvPicPr>
          <p:nvPr/>
        </p:nvPicPr>
        <p:blipFill>
          <a:blip r:embed="rId3"/>
          <a:stretch>
            <a:fillRect/>
          </a:stretch>
        </p:blipFill>
        <p:spPr>
          <a:xfrm>
            <a:off x="8908330" y="3657600"/>
            <a:ext cx="2757340" cy="3012713"/>
          </a:xfrm>
          <a:prstGeom prst="rect">
            <a:avLst/>
          </a:prstGeom>
        </p:spPr>
      </p:pic>
    </p:spTree>
    <p:extLst>
      <p:ext uri="{BB962C8B-B14F-4D97-AF65-F5344CB8AC3E}">
        <p14:creationId xmlns:p14="http://schemas.microsoft.com/office/powerpoint/2010/main" val="378136076"/>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7277"/>
            <a:ext cx="100584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S&amp;P 500 – Back to the Bottom of the Range-April 20</a:t>
            </a:r>
            <a:br>
              <a:rPr lang="en-US" sz="1600" dirty="0">
                <a:solidFill>
                  <a:schemeClr val="tx1"/>
                </a:solidFill>
                <a:latin typeface="Calibri"/>
                <a:ea typeface="Calibri"/>
                <a:cs typeface="Calibri"/>
                <a:sym typeface="Calibri"/>
              </a:rPr>
            </a:br>
            <a:r>
              <a:rPr lang="en-US" sz="1800" dirty="0">
                <a:solidFill>
                  <a:schemeClr val="tx1"/>
                </a:solidFill>
                <a:latin typeface="Calibri"/>
                <a:ea typeface="Calibri"/>
                <a:cs typeface="Calibri"/>
                <a:sym typeface="Calibri"/>
              </a:rPr>
              <a:t>long 5/$370-$380 bull call spread, </a:t>
            </a:r>
            <a:r>
              <a:rPr lang="en-US" sz="1800" dirty="0">
                <a:solidFill>
                  <a:srgbClr val="00A64B"/>
                </a:solidFill>
                <a:latin typeface="Calibri"/>
                <a:ea typeface="Calibri"/>
                <a:cs typeface="Calibri"/>
                <a:sym typeface="Calibri"/>
              </a:rPr>
              <a:t>took profits on long 4/$470-$480 bear put spread </a:t>
            </a:r>
            <a:br>
              <a:rPr lang="en-US" sz="2400" dirty="0">
                <a:solidFill>
                  <a:srgbClr val="00A64B"/>
                </a:solidFill>
                <a:latin typeface="Calibri"/>
                <a:ea typeface="Calibri"/>
                <a:cs typeface="Calibri"/>
                <a:sym typeface="Calibri"/>
              </a:rPr>
            </a:br>
            <a:r>
              <a:rPr lang="en-US" sz="16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2/$465-$475 bear put spread Took profits on long 2/$410-$420 bull call spread, </a:t>
            </a:r>
            <a:br>
              <a:rPr lang="en-US" sz="2400" dirty="0">
                <a:solidFill>
                  <a:schemeClr val="dk1"/>
                </a:solidFill>
                <a:latin typeface="Calibri"/>
                <a:ea typeface="Calibri"/>
                <a:cs typeface="Calibri"/>
                <a:sym typeface="Calibri"/>
              </a:rPr>
            </a:br>
            <a:r>
              <a:rPr lang="en-US" sz="1600" dirty="0">
                <a:solidFill>
                  <a:srgbClr val="00A64B"/>
                </a:solidFill>
                <a:latin typeface="Calibri"/>
                <a:ea typeface="Calibri"/>
                <a:cs typeface="Calibri"/>
                <a:sym typeface="Calibri"/>
              </a:rPr>
              <a:t>Took profits on long 2/$480-$500 bear put spread, Took profits on long 10/$410-$420 bull call spread</a:t>
            </a: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Left Arrow Callout 3">
            <a:extLst>
              <a:ext uri="{FF2B5EF4-FFF2-40B4-BE49-F238E27FC236}">
                <a16:creationId xmlns:a16="http://schemas.microsoft.com/office/drawing/2014/main" id="{6393A579-5B90-8547-958A-D00F17470B85}"/>
              </a:ext>
            </a:extLst>
          </p:cNvPr>
          <p:cNvSpPr/>
          <p:nvPr/>
        </p:nvSpPr>
        <p:spPr>
          <a:xfrm>
            <a:off x="9182100" y="4349567"/>
            <a:ext cx="2362200" cy="135926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Bottom </a:t>
            </a:r>
            <a:br>
              <a:rPr lang="en-US" sz="2000" dirty="0"/>
            </a:br>
            <a:r>
              <a:rPr lang="en-US" sz="2000" dirty="0"/>
              <a:t>410</a:t>
            </a:r>
            <a:br>
              <a:rPr lang="en-US" sz="2000" dirty="0"/>
            </a:br>
            <a:r>
              <a:rPr lang="en-US" sz="2000" dirty="0"/>
              <a:t>Down</a:t>
            </a:r>
            <a:br>
              <a:rPr lang="en-US" sz="2000" dirty="0"/>
            </a:br>
            <a:r>
              <a:rPr lang="en-US" sz="2000" dirty="0"/>
              <a:t>-17%</a:t>
            </a:r>
          </a:p>
        </p:txBody>
      </p:sp>
      <p:pic>
        <p:nvPicPr>
          <p:cNvPr id="2" name="Picture 1">
            <a:extLst>
              <a:ext uri="{FF2B5EF4-FFF2-40B4-BE49-F238E27FC236}">
                <a16:creationId xmlns:a16="http://schemas.microsoft.com/office/drawing/2014/main" id="{0A1F4A80-E6CB-184A-99D2-C23AB651135C}"/>
              </a:ext>
            </a:extLst>
          </p:cNvPr>
          <p:cNvPicPr>
            <a:picLocks noChangeAspect="1"/>
          </p:cNvPicPr>
          <p:nvPr/>
        </p:nvPicPr>
        <p:blipFill>
          <a:blip r:embed="rId3"/>
          <a:stretch>
            <a:fillRect/>
          </a:stretch>
        </p:blipFill>
        <p:spPr>
          <a:xfrm>
            <a:off x="10384572" y="831230"/>
            <a:ext cx="1674141" cy="1674141"/>
          </a:xfrm>
          <a:prstGeom prst="rect">
            <a:avLst/>
          </a:prstGeom>
        </p:spPr>
      </p:pic>
      <p:cxnSp>
        <p:nvCxnSpPr>
          <p:cNvPr id="11" name="Straight Arrow Connector 10">
            <a:extLst>
              <a:ext uri="{FF2B5EF4-FFF2-40B4-BE49-F238E27FC236}">
                <a16:creationId xmlns:a16="http://schemas.microsoft.com/office/drawing/2014/main" id="{2F2CF00B-762A-3740-81DD-1EF6348656CB}"/>
              </a:ext>
            </a:extLst>
          </p:cNvPr>
          <p:cNvCxnSpPr>
            <a:cxnSpLocks/>
          </p:cNvCxnSpPr>
          <p:nvPr/>
        </p:nvCxnSpPr>
        <p:spPr>
          <a:xfrm flipV="1">
            <a:off x="7644251" y="2209800"/>
            <a:ext cx="2566549" cy="28956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55D9B87-0E6B-6043-A3DE-AAEF9A4A2C30}"/>
              </a:ext>
            </a:extLst>
          </p:cNvPr>
          <p:cNvCxnSpPr>
            <a:cxnSpLocks/>
          </p:cNvCxnSpPr>
          <p:nvPr/>
        </p:nvCxnSpPr>
        <p:spPr>
          <a:xfrm>
            <a:off x="1905000" y="5105400"/>
            <a:ext cx="702979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A5F93A4-03D2-6AAF-4A62-805DE2D7BFB4}"/>
              </a:ext>
            </a:extLst>
          </p:cNvPr>
          <p:cNvPicPr>
            <a:picLocks noChangeAspect="1"/>
          </p:cNvPicPr>
          <p:nvPr/>
        </p:nvPicPr>
        <p:blipFill>
          <a:blip r:embed="rId4"/>
          <a:stretch>
            <a:fillRect/>
          </a:stretch>
        </p:blipFill>
        <p:spPr>
          <a:xfrm>
            <a:off x="276053" y="1613006"/>
            <a:ext cx="6705600" cy="5077097"/>
          </a:xfrm>
          <a:prstGeom prst="rect">
            <a:avLst/>
          </a:prstGeom>
        </p:spPr>
      </p:pic>
      <p:cxnSp>
        <p:nvCxnSpPr>
          <p:cNvPr id="12" name="Straight Arrow Connector 11">
            <a:extLst>
              <a:ext uri="{FF2B5EF4-FFF2-40B4-BE49-F238E27FC236}">
                <a16:creationId xmlns:a16="http://schemas.microsoft.com/office/drawing/2014/main" id="{DC2E56D6-FBAE-9E47-970D-3EAD4053AAF3}"/>
              </a:ext>
            </a:extLst>
          </p:cNvPr>
          <p:cNvCxnSpPr>
            <a:cxnSpLocks/>
          </p:cNvCxnSpPr>
          <p:nvPr/>
        </p:nvCxnSpPr>
        <p:spPr>
          <a:xfrm>
            <a:off x="6644307" y="4151554"/>
            <a:ext cx="1066890" cy="95384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647643"/>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F964C-4292-5647-AC20-C4762F2482F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0E502A7-3E7B-B441-B7F8-B7A1D87E6B4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56548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7277"/>
            <a:ext cx="100584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S&amp;P 500 – Back to the Bottom of the Range-May 4</a:t>
            </a:r>
            <a:br>
              <a:rPr lang="en-US" sz="1600" dirty="0">
                <a:solidFill>
                  <a:schemeClr val="tx1"/>
                </a:solidFill>
                <a:latin typeface="Calibri"/>
                <a:ea typeface="Calibri"/>
                <a:cs typeface="Calibri"/>
                <a:sym typeface="Calibri"/>
              </a:rPr>
            </a:br>
            <a:r>
              <a:rPr lang="en-US" sz="16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4/$470-$480 bear put spread </a:t>
            </a:r>
            <a:br>
              <a:rPr lang="en-US" sz="2400" dirty="0">
                <a:solidFill>
                  <a:srgbClr val="00A64B"/>
                </a:solidFill>
                <a:latin typeface="Calibri"/>
                <a:ea typeface="Calibri"/>
                <a:cs typeface="Calibri"/>
                <a:sym typeface="Calibri"/>
              </a:rPr>
            </a:br>
            <a:r>
              <a:rPr lang="en-US" sz="16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2/$465-$475 bear put spread Took profits on long 2/$410-$420 bull call spread, </a:t>
            </a:r>
            <a:br>
              <a:rPr lang="en-US" sz="2400" dirty="0">
                <a:solidFill>
                  <a:schemeClr val="dk1"/>
                </a:solidFill>
                <a:latin typeface="Calibri"/>
                <a:ea typeface="Calibri"/>
                <a:cs typeface="Calibri"/>
                <a:sym typeface="Calibri"/>
              </a:rPr>
            </a:br>
            <a:r>
              <a:rPr lang="en-US" sz="1600" dirty="0">
                <a:solidFill>
                  <a:srgbClr val="00A64B"/>
                </a:solidFill>
                <a:latin typeface="Calibri"/>
                <a:ea typeface="Calibri"/>
                <a:cs typeface="Calibri"/>
                <a:sym typeface="Calibri"/>
              </a:rPr>
              <a:t>Took profits on long 2/$480-$500 bear put spread, Took profits on long 10/$410-$420 bull call spread</a:t>
            </a: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Left Arrow Callout 3">
            <a:extLst>
              <a:ext uri="{FF2B5EF4-FFF2-40B4-BE49-F238E27FC236}">
                <a16:creationId xmlns:a16="http://schemas.microsoft.com/office/drawing/2014/main" id="{6393A579-5B90-8547-958A-D00F17470B85}"/>
              </a:ext>
            </a:extLst>
          </p:cNvPr>
          <p:cNvSpPr/>
          <p:nvPr/>
        </p:nvSpPr>
        <p:spPr>
          <a:xfrm>
            <a:off x="9182100" y="4349567"/>
            <a:ext cx="2362200" cy="135926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Bottom </a:t>
            </a:r>
            <a:br>
              <a:rPr lang="en-US" sz="2000" dirty="0"/>
            </a:br>
            <a:r>
              <a:rPr lang="en-US" sz="2000" dirty="0"/>
              <a:t>410</a:t>
            </a:r>
            <a:br>
              <a:rPr lang="en-US" sz="2000" dirty="0"/>
            </a:br>
            <a:r>
              <a:rPr lang="en-US" sz="2000" dirty="0"/>
              <a:t>Down</a:t>
            </a:r>
            <a:br>
              <a:rPr lang="en-US" sz="2000" dirty="0"/>
            </a:br>
            <a:r>
              <a:rPr lang="en-US" sz="2000" dirty="0"/>
              <a:t>-17%</a:t>
            </a:r>
          </a:p>
        </p:txBody>
      </p:sp>
      <p:pic>
        <p:nvPicPr>
          <p:cNvPr id="2" name="Picture 1">
            <a:extLst>
              <a:ext uri="{FF2B5EF4-FFF2-40B4-BE49-F238E27FC236}">
                <a16:creationId xmlns:a16="http://schemas.microsoft.com/office/drawing/2014/main" id="{0A1F4A80-E6CB-184A-99D2-C23AB651135C}"/>
              </a:ext>
            </a:extLst>
          </p:cNvPr>
          <p:cNvPicPr>
            <a:picLocks noChangeAspect="1"/>
          </p:cNvPicPr>
          <p:nvPr/>
        </p:nvPicPr>
        <p:blipFill>
          <a:blip r:embed="rId3"/>
          <a:stretch>
            <a:fillRect/>
          </a:stretch>
        </p:blipFill>
        <p:spPr>
          <a:xfrm>
            <a:off x="10384572" y="831230"/>
            <a:ext cx="1674141" cy="1674141"/>
          </a:xfrm>
          <a:prstGeom prst="rect">
            <a:avLst/>
          </a:prstGeom>
        </p:spPr>
      </p:pic>
      <p:cxnSp>
        <p:nvCxnSpPr>
          <p:cNvPr id="11" name="Straight Arrow Connector 10">
            <a:extLst>
              <a:ext uri="{FF2B5EF4-FFF2-40B4-BE49-F238E27FC236}">
                <a16:creationId xmlns:a16="http://schemas.microsoft.com/office/drawing/2014/main" id="{2F2CF00B-762A-3740-81DD-1EF6348656CB}"/>
              </a:ext>
            </a:extLst>
          </p:cNvPr>
          <p:cNvCxnSpPr>
            <a:cxnSpLocks/>
          </p:cNvCxnSpPr>
          <p:nvPr/>
        </p:nvCxnSpPr>
        <p:spPr>
          <a:xfrm flipV="1">
            <a:off x="7644251" y="2209800"/>
            <a:ext cx="2566549" cy="289560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55D9B87-0E6B-6043-A3DE-AAEF9A4A2C30}"/>
              </a:ext>
            </a:extLst>
          </p:cNvPr>
          <p:cNvCxnSpPr>
            <a:cxnSpLocks/>
          </p:cNvCxnSpPr>
          <p:nvPr/>
        </p:nvCxnSpPr>
        <p:spPr>
          <a:xfrm>
            <a:off x="1905000" y="5105400"/>
            <a:ext cx="7029795"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2E56D6-FBAE-9E47-970D-3EAD4053AAF3}"/>
              </a:ext>
            </a:extLst>
          </p:cNvPr>
          <p:cNvCxnSpPr>
            <a:cxnSpLocks/>
          </p:cNvCxnSpPr>
          <p:nvPr/>
        </p:nvCxnSpPr>
        <p:spPr>
          <a:xfrm>
            <a:off x="6644307" y="4151554"/>
            <a:ext cx="1066890" cy="953846"/>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972188"/>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ProShares Ultra Short S&amp;P 500 (SDS)- </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 great hedge for long stocks and bonds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long 2X position has a hedge against longs and bond shorts</a:t>
            </a: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9096315"/>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(VIX) – Dying a Slow Death</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classic summer market</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2920207"/>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13716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(VXX)-</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1708750"/>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Dow Average ($INDU)-</a:t>
            </a: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0212574"/>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133600" y="457200"/>
            <a:ext cx="81534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tx1"/>
                </a:solidFill>
                <a:latin typeface="Calibri"/>
                <a:ea typeface="Calibri"/>
                <a:cs typeface="Calibri"/>
                <a:sym typeface="Calibri"/>
              </a:rPr>
              <a:t>Russell 2000 (IWM)-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10/$137-$142 vertical bull call spread</a:t>
            </a:r>
            <a:br>
              <a:rPr lang="en-US" sz="24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10/$153-$156 vertical bear put spread</a:t>
            </a:r>
            <a:br>
              <a:rPr lang="en-US" sz="2400" dirty="0">
                <a:solidFill>
                  <a:schemeClr val="tx1"/>
                </a:solidFill>
                <a:latin typeface="Calibri"/>
                <a:ea typeface="Calibri"/>
                <a:cs typeface="Calibri"/>
                <a:sym typeface="Calibri"/>
              </a:rPr>
            </a:br>
            <a:endParaRPr lang="en-US" sz="1800" dirty="0">
              <a:solidFill>
                <a:srgbClr val="00B050"/>
              </a:solidFill>
              <a:latin typeface="Calibri"/>
              <a:ea typeface="Calibri"/>
              <a:cs typeface="Calibri"/>
              <a:sym typeface="Calibri"/>
            </a:endParaRPr>
          </a:p>
        </p:txBody>
      </p:sp>
    </p:spTree>
    <p:extLst>
      <p:ext uri="{BB962C8B-B14F-4D97-AF65-F5344CB8AC3E}">
        <p14:creationId xmlns:p14="http://schemas.microsoft.com/office/powerpoint/2010/main" val="397700783"/>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a:xfrm>
            <a:off x="609600" y="274637"/>
            <a:ext cx="10972800" cy="1143000"/>
          </a:xfrm>
        </p:spPr>
        <p:txBody>
          <a:bodyPr/>
          <a:lstStyle/>
          <a:p>
            <a:r>
              <a:rPr lang="en-US" sz="2400" dirty="0"/>
              <a:t>NASDAQ (QQQ) –</a:t>
            </a:r>
            <a:br>
              <a:rPr lang="en-US" sz="2400" dirty="0"/>
            </a:br>
            <a:r>
              <a:rPr lang="en-US" sz="1800" dirty="0">
                <a:solidFill>
                  <a:srgbClr val="00A64B"/>
                </a:solidFill>
              </a:rPr>
              <a:t> long (QQQ) 4/$330-$335 put spread </a:t>
            </a:r>
            <a:br>
              <a:rPr lang="en-US" sz="1800" dirty="0">
                <a:solidFill>
                  <a:srgbClr val="00A64B"/>
                </a:solidFill>
              </a:rPr>
            </a:br>
            <a:r>
              <a:rPr lang="en-US" sz="1800" dirty="0">
                <a:solidFill>
                  <a:srgbClr val="00A64B"/>
                </a:solidFill>
              </a:rPr>
              <a:t>took profits on long (QQQ) 3/$340-$345 put spread </a:t>
            </a:r>
            <a:br>
              <a:rPr lang="en-US" sz="1800" dirty="0"/>
            </a:br>
            <a:r>
              <a:rPr lang="en-US" sz="1800" dirty="0">
                <a:solidFill>
                  <a:srgbClr val="00A64B"/>
                </a:solidFill>
              </a:rPr>
              <a:t>covered long (QQQ) $325-$330 put spread </a:t>
            </a:r>
          </a:p>
        </p:txBody>
      </p:sp>
    </p:spTree>
    <p:extLst>
      <p:ext uri="{BB962C8B-B14F-4D97-AF65-F5344CB8AC3E}">
        <p14:creationId xmlns:p14="http://schemas.microsoft.com/office/powerpoint/2010/main" val="74127755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D4C6-BC99-964A-BB6C-64E7E94AA79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611D59D-15AB-BD4C-941F-2486BEA5F5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61485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01E2-E500-C647-8217-9D717520400A}"/>
              </a:ext>
            </a:extLst>
          </p:cNvPr>
          <p:cNvSpPr>
            <a:spLocks noGrp="1"/>
          </p:cNvSpPr>
          <p:nvPr>
            <p:ph type="title"/>
          </p:nvPr>
        </p:nvSpPr>
        <p:spPr/>
        <p:txBody>
          <a:bodyPr/>
          <a:lstStyle/>
          <a:p>
            <a:r>
              <a:rPr lang="en-US" sz="2800" b="1" dirty="0"/>
              <a:t>The Barbell Portfolio</a:t>
            </a:r>
          </a:p>
        </p:txBody>
      </p:sp>
      <p:sp>
        <p:nvSpPr>
          <p:cNvPr id="3" name="Text Placeholder 2">
            <a:extLst>
              <a:ext uri="{FF2B5EF4-FFF2-40B4-BE49-F238E27FC236}">
                <a16:creationId xmlns:a16="http://schemas.microsoft.com/office/drawing/2014/main" id="{4A397F95-6A2A-2C49-81F9-08842108DEB5}"/>
              </a:ext>
            </a:extLst>
          </p:cNvPr>
          <p:cNvSpPr>
            <a:spLocks noGrp="1"/>
          </p:cNvSpPr>
          <p:nvPr>
            <p:ph type="body" idx="1"/>
          </p:nvPr>
        </p:nvSpPr>
        <p:spPr/>
        <p:txBody>
          <a:bodyPr/>
          <a:lstStyle/>
          <a:p>
            <a:pPr marL="203200" indent="0">
              <a:buNone/>
            </a:pPr>
            <a:r>
              <a:rPr lang="en-US" sz="2800" b="1" dirty="0"/>
              <a:t>*50% Big Tech</a:t>
            </a:r>
            <a:r>
              <a:rPr lang="en-US" b="1" i="1" dirty="0"/>
              <a:t> </a:t>
            </a:r>
            <a:r>
              <a:rPr lang="en-US" sz="2000" b="1" i="1" dirty="0"/>
              <a:t>- 2% of US Employment but 27% of Market Cap and 38% of Profits</a:t>
            </a:r>
            <a:br>
              <a:rPr lang="en-US" sz="2800" b="1" dirty="0"/>
            </a:br>
            <a:br>
              <a:rPr lang="en-US" sz="2800" b="1" dirty="0"/>
            </a:br>
            <a:r>
              <a:rPr lang="en-US" sz="2800" b="1" dirty="0"/>
              <a:t>50% Domestic Recovery, including:</a:t>
            </a:r>
            <a:br>
              <a:rPr lang="en-US" sz="2400" dirty="0"/>
            </a:br>
            <a:br>
              <a:rPr lang="en-US" sz="2400" dirty="0"/>
            </a:br>
            <a:r>
              <a:rPr lang="en-US" sz="2400" dirty="0"/>
              <a:t>Railroads</a:t>
            </a:r>
            <a:br>
              <a:rPr lang="en-US" sz="2400" dirty="0"/>
            </a:br>
            <a:r>
              <a:rPr lang="en-US" sz="2400" dirty="0"/>
              <a:t>Couriers</a:t>
            </a:r>
            <a:br>
              <a:rPr lang="en-US" sz="2400" dirty="0"/>
            </a:br>
            <a:r>
              <a:rPr lang="en-US" sz="2400" dirty="0"/>
              <a:t>Banks</a:t>
            </a:r>
            <a:br>
              <a:rPr lang="en-US" sz="2400" dirty="0"/>
            </a:br>
            <a:r>
              <a:rPr lang="en-US" sz="2400" dirty="0"/>
              <a:t>Construction</a:t>
            </a:r>
            <a:br>
              <a:rPr lang="en-US" sz="2400" dirty="0"/>
            </a:br>
            <a:r>
              <a:rPr lang="en-US" sz="2400" dirty="0"/>
              <a:t>Credit Cards</a:t>
            </a:r>
            <a:br>
              <a:rPr lang="en-US" sz="2400" dirty="0"/>
            </a:br>
            <a:r>
              <a:rPr lang="en-US" sz="2400" dirty="0"/>
              <a:t>Event organizers</a:t>
            </a:r>
            <a:br>
              <a:rPr lang="en-US" sz="2400" dirty="0"/>
            </a:br>
            <a:r>
              <a:rPr lang="en-US" sz="2400" dirty="0"/>
              <a:t>Ticket sales</a:t>
            </a:r>
            <a:br>
              <a:rPr lang="en-US" sz="2400" dirty="0"/>
            </a:br>
            <a:r>
              <a:rPr lang="en-US" sz="2400" dirty="0"/>
              <a:t>Retailers</a:t>
            </a:r>
          </a:p>
        </p:txBody>
      </p:sp>
      <p:pic>
        <p:nvPicPr>
          <p:cNvPr id="4" name="Picture 3">
            <a:extLst>
              <a:ext uri="{FF2B5EF4-FFF2-40B4-BE49-F238E27FC236}">
                <a16:creationId xmlns:a16="http://schemas.microsoft.com/office/drawing/2014/main" id="{B1AE1447-DE61-044F-A510-5A94A4298A23}"/>
              </a:ext>
            </a:extLst>
          </p:cNvPr>
          <p:cNvPicPr>
            <a:picLocks noChangeAspect="1"/>
          </p:cNvPicPr>
          <p:nvPr/>
        </p:nvPicPr>
        <p:blipFill>
          <a:blip r:embed="rId2"/>
          <a:stretch>
            <a:fillRect/>
          </a:stretch>
        </p:blipFill>
        <p:spPr>
          <a:xfrm>
            <a:off x="7315200" y="3295481"/>
            <a:ext cx="4419600" cy="3115204"/>
          </a:xfrm>
          <a:prstGeom prst="rect">
            <a:avLst/>
          </a:prstGeom>
        </p:spPr>
      </p:pic>
    </p:spTree>
    <p:extLst>
      <p:ext uri="{BB962C8B-B14F-4D97-AF65-F5344CB8AC3E}">
        <p14:creationId xmlns:p14="http://schemas.microsoft.com/office/powerpoint/2010/main" val="4154688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66800" y="152400"/>
            <a:ext cx="105918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(MSFT)-</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2/$340-$350 bear put spread</a:t>
            </a:r>
            <a:br>
              <a:rPr lang="en-US" sz="1800" dirty="0">
                <a:solidFill>
                  <a:srgbClr val="FF000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12/$220-$230 call spread</a:t>
            </a:r>
            <a:br>
              <a:rPr lang="en-US" sz="1800" dirty="0">
                <a:solidFill>
                  <a:srgbClr val="FF0000"/>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12/$170-$180 call spread </a:t>
            </a:r>
            <a:br>
              <a:rPr lang="en-US" sz="1800" dirty="0">
                <a:solidFill>
                  <a:srgbClr val="00A64B"/>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2459821"/>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209800" y="381000"/>
            <a:ext cx="8229600" cy="9906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Trade Alert Performance</a:t>
            </a: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 All Time Highs!</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b="1" i="1"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1371600" y="1676400"/>
            <a:ext cx="8305800" cy="4800599"/>
          </a:xfrm>
          <a:prstGeom prst="rect">
            <a:avLst/>
          </a:prstGeom>
          <a:noFill/>
          <a:ln>
            <a:noFill/>
          </a:ln>
        </p:spPr>
        <p:txBody>
          <a:bodyPr lIns="91425" tIns="45700" rIns="91425" bIns="45700" anchor="t" anchorCtr="0">
            <a:noAutofit/>
          </a:bodyPr>
          <a:lstStyle/>
          <a:p>
            <a:pPr marL="0" indent="0">
              <a:spcBef>
                <a:spcPts val="0"/>
              </a:spcBef>
              <a:buSzPct val="25000"/>
              <a:buNone/>
            </a:pPr>
            <a:br>
              <a:rPr lang="en-US" sz="2200"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*January  </a:t>
            </a:r>
            <a:r>
              <a:rPr lang="en-US" sz="2200" dirty="0">
                <a:solidFill>
                  <a:srgbClr val="008000"/>
                </a:solidFill>
                <a:latin typeface="Calibri"/>
                <a:ea typeface="Calibri"/>
                <a:cs typeface="Calibri"/>
                <a:sym typeface="Calibri"/>
              </a:rPr>
              <a:t> 14.59% </a:t>
            </a:r>
            <a:r>
              <a:rPr lang="en-US" sz="2200" dirty="0">
                <a:solidFill>
                  <a:schemeClr val="tx1"/>
                </a:solidFill>
                <a:latin typeface="Calibri"/>
                <a:ea typeface="Calibri"/>
                <a:cs typeface="Calibri"/>
                <a:sym typeface="Calibri"/>
              </a:rPr>
              <a:t>Final          *July  </a:t>
            </a:r>
            <a:r>
              <a:rPr lang="en-US" sz="2200" dirty="0">
                <a:solidFill>
                  <a:srgbClr val="008000"/>
                </a:solidFill>
                <a:latin typeface="Calibri"/>
                <a:ea typeface="Calibri"/>
                <a:cs typeface="Calibri"/>
                <a:sym typeface="Calibri"/>
              </a:rPr>
              <a:t>+0.61%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200" dirty="0">
                <a:solidFill>
                  <a:srgbClr val="00A64B"/>
                </a:solidFill>
                <a:latin typeface="Calibri"/>
                <a:ea typeface="Calibri"/>
                <a:cs typeface="Calibri"/>
                <a:sym typeface="Calibri"/>
              </a:rPr>
              <a:t>+8.78% </a:t>
            </a:r>
            <a:r>
              <a:rPr lang="en-US" sz="2000" dirty="0">
                <a:solidFill>
                  <a:schemeClr val="dk1"/>
                </a:solidFill>
                <a:latin typeface="Calibri"/>
                <a:ea typeface="Calibri"/>
                <a:cs typeface="Calibri"/>
                <a:sym typeface="Calibri"/>
              </a:rPr>
              <a:t>MTD      </a:t>
            </a:r>
            <a:r>
              <a:rPr lang="en-US" sz="2000" dirty="0">
                <a:solidFill>
                  <a:schemeClr val="tx1"/>
                </a:solidFill>
                <a:latin typeface="Calibri"/>
                <a:ea typeface="Calibri"/>
                <a:cs typeface="Calibri"/>
                <a:sym typeface="Calibri"/>
              </a:rPr>
              <a:t> </a:t>
            </a:r>
            <a:r>
              <a:rPr lang="en-US" sz="2000" b="1" dirty="0">
                <a:solidFill>
                  <a:schemeClr val="tx1"/>
                </a:solidFill>
                <a:latin typeface="Calibri"/>
                <a:ea typeface="Calibri"/>
                <a:cs typeface="Calibri"/>
                <a:sym typeface="Calibri"/>
              </a:rPr>
              <a:t> </a:t>
            </a:r>
            <a:r>
              <a:rPr lang="en-US" sz="2000" dirty="0">
                <a:solidFill>
                  <a:schemeClr val="tx1"/>
                </a:solidFill>
                <a:latin typeface="Calibri"/>
                <a:ea typeface="Calibri"/>
                <a:cs typeface="Calibri"/>
                <a:sym typeface="Calibri"/>
              </a:rPr>
              <a:t> </a:t>
            </a:r>
            <a:r>
              <a:rPr lang="en-US" sz="2200" dirty="0">
                <a:latin typeface="Calibri"/>
                <a:ea typeface="Calibri"/>
                <a:cs typeface="Calibri"/>
                <a:sym typeface="Calibri"/>
              </a:rPr>
              <a:t>*August </a:t>
            </a:r>
            <a:r>
              <a:rPr lang="en-US" sz="2200" dirty="0">
                <a:solidFill>
                  <a:srgbClr val="00A64B"/>
                </a:solidFill>
                <a:latin typeface="Calibri"/>
                <a:ea typeface="Calibri"/>
                <a:cs typeface="Calibri"/>
                <a:sym typeface="Calibri"/>
              </a:rPr>
              <a:t>+9.36%</a:t>
            </a:r>
            <a:r>
              <a:rPr lang="en-US" sz="2200" dirty="0">
                <a:solidFill>
                  <a:srgbClr val="FF0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br>
              <a:rPr lang="en-US" sz="2000"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A64B"/>
                </a:solidFill>
                <a:latin typeface="Calibri"/>
                <a:ea typeface="Calibri"/>
                <a:cs typeface="Calibri"/>
                <a:sym typeface="Calibri"/>
              </a:rPr>
              <a:t>+3.43% </a:t>
            </a:r>
            <a:r>
              <a:rPr lang="en-US" sz="2200" dirty="0">
                <a:solidFill>
                  <a:schemeClr val="tx1"/>
                </a:solidFill>
                <a:latin typeface="Calibri"/>
                <a:ea typeface="Calibri"/>
                <a:cs typeface="Calibri"/>
                <a:sym typeface="Calibri"/>
              </a:rPr>
              <a:t>Final      </a:t>
            </a:r>
            <a:r>
              <a:rPr lang="en-US" sz="2200" b="1" dirty="0">
                <a:solidFill>
                  <a:schemeClr val="tx1"/>
                </a:solidFill>
                <a:latin typeface="Calibri"/>
                <a:ea typeface="Calibri"/>
                <a:cs typeface="Calibri"/>
                <a:sym typeface="Calibri"/>
              </a:rPr>
              <a:t>  </a:t>
            </a:r>
            <a:r>
              <a:rPr lang="en-US" sz="2200" dirty="0">
                <a:solidFill>
                  <a:schemeClr val="tx1"/>
                </a:solidFill>
                <a:latin typeface="Calibri"/>
                <a:ea typeface="Calibri"/>
                <a:cs typeface="Calibri"/>
                <a:sym typeface="Calibri"/>
              </a:rPr>
              <a:t>*September </a:t>
            </a:r>
            <a:r>
              <a:rPr lang="en-US" sz="2200" dirty="0">
                <a:solidFill>
                  <a:srgbClr val="008000"/>
                </a:solidFill>
                <a:latin typeface="Calibri"/>
                <a:ea typeface="Calibri"/>
                <a:cs typeface="Calibri"/>
                <a:sym typeface="Calibri"/>
              </a:rPr>
              <a:t>1.03% </a:t>
            </a:r>
            <a:r>
              <a:rPr lang="en-US" sz="2200" dirty="0">
                <a:solidFill>
                  <a:schemeClr val="tx1"/>
                </a:solidFill>
                <a:latin typeface="Calibri"/>
                <a:ea typeface="Calibri"/>
                <a:cs typeface="Calibri"/>
                <a:sym typeface="Calibri"/>
              </a:rPr>
              <a:t>Final</a:t>
            </a:r>
            <a:br>
              <a:rPr lang="en-US" sz="2200" dirty="0">
                <a:solidFill>
                  <a:srgbClr val="FF0000"/>
                </a:solidFill>
                <a:latin typeface="Calibri"/>
                <a:ea typeface="Calibri"/>
                <a:cs typeface="Calibri"/>
                <a:sym typeface="Calibri"/>
              </a:rPr>
            </a:br>
            <a:r>
              <a:rPr lang="en-US" sz="2200" dirty="0">
                <a:latin typeface="Calibri"/>
                <a:ea typeface="Calibri"/>
                <a:cs typeface="Calibri"/>
                <a:sym typeface="Calibri"/>
              </a:rPr>
              <a:t>*</a:t>
            </a:r>
            <a:r>
              <a:rPr lang="en-US" sz="2200">
                <a:latin typeface="Calibri"/>
                <a:ea typeface="Calibri"/>
                <a:cs typeface="Calibri"/>
                <a:sym typeface="Calibri"/>
              </a:rPr>
              <a:t>April       </a:t>
            </a:r>
            <a:r>
              <a:rPr lang="en-US" sz="2200">
                <a:solidFill>
                  <a:srgbClr val="00A64B"/>
                </a:solidFill>
                <a:latin typeface="Calibri"/>
                <a:ea typeface="Calibri"/>
                <a:cs typeface="Calibri"/>
                <a:sym typeface="Calibri"/>
              </a:rPr>
              <a:t>+3.33% </a:t>
            </a:r>
            <a:r>
              <a:rPr lang="en-US" sz="2200" dirty="0">
                <a:solidFill>
                  <a:schemeClr val="tx1"/>
                </a:solidFill>
                <a:latin typeface="Calibri"/>
                <a:ea typeface="Calibri"/>
                <a:cs typeface="Calibri"/>
                <a:sym typeface="Calibri"/>
              </a:rPr>
              <a:t>Final         *October </a:t>
            </a:r>
            <a:r>
              <a:rPr lang="en-US" sz="2200" dirty="0">
                <a:solidFill>
                  <a:srgbClr val="00A64B"/>
                </a:solidFill>
                <a:latin typeface="Calibri"/>
                <a:ea typeface="Calibri"/>
                <a:cs typeface="Calibri"/>
                <a:sym typeface="Calibri"/>
              </a:rPr>
              <a:t>+8.91% </a:t>
            </a:r>
            <a:r>
              <a:rPr lang="en-US" sz="2200" dirty="0">
                <a:solidFill>
                  <a:schemeClr val="tx1"/>
                </a:solidFill>
                <a:latin typeface="Calibri"/>
                <a:ea typeface="Calibri"/>
                <a:cs typeface="Calibri"/>
                <a:sym typeface="Calibri"/>
              </a:rPr>
              <a:t>MTD</a:t>
            </a:r>
            <a:br>
              <a:rPr lang="en-US" sz="2200" b="1" dirty="0">
                <a:solidFill>
                  <a:schemeClr val="tx1"/>
                </a:solidFill>
                <a:latin typeface="Calibri"/>
                <a:ea typeface="Calibri"/>
                <a:cs typeface="Calibri"/>
                <a:sym typeface="Calibri"/>
              </a:rPr>
            </a:br>
            <a:r>
              <a:rPr lang="en-US" sz="2200" b="1" dirty="0">
                <a:solidFill>
                  <a:schemeClr val="tx1"/>
                </a:solidFill>
                <a:latin typeface="Calibri"/>
                <a:ea typeface="Calibri"/>
                <a:cs typeface="Calibri"/>
                <a:sym typeface="Calibri"/>
              </a:rPr>
              <a:t>*May</a:t>
            </a:r>
            <a:r>
              <a:rPr lang="en-US" sz="2200" b="1" dirty="0">
                <a:solidFill>
                  <a:srgbClr val="00A64B"/>
                </a:solidFill>
                <a:latin typeface="Calibri"/>
                <a:ea typeface="Calibri"/>
                <a:cs typeface="Calibri"/>
                <a:sym typeface="Calibri"/>
              </a:rPr>
              <a:t>        +8.13% </a:t>
            </a:r>
            <a:r>
              <a:rPr lang="en-US" sz="2200" b="1" dirty="0">
                <a:solidFill>
                  <a:schemeClr val="tx1"/>
                </a:solidFill>
                <a:latin typeface="Calibri"/>
                <a:ea typeface="Calibri"/>
                <a:cs typeface="Calibri"/>
                <a:sym typeface="Calibri"/>
              </a:rPr>
              <a:t>  MTD         </a:t>
            </a:r>
            <a:r>
              <a:rPr lang="en-US" sz="2200" dirty="0">
                <a:solidFill>
                  <a:schemeClr val="tx1"/>
                </a:solidFill>
                <a:latin typeface="Calibri"/>
                <a:ea typeface="Calibri"/>
                <a:cs typeface="Calibri"/>
                <a:sym typeface="Calibri"/>
              </a:rPr>
              <a:t>*November </a:t>
            </a:r>
            <a:r>
              <a:rPr lang="en-US" sz="2200" dirty="0">
                <a:solidFill>
                  <a:srgbClr val="FF0000"/>
                </a:solidFill>
                <a:latin typeface="Calibri"/>
                <a:ea typeface="Calibri"/>
                <a:cs typeface="Calibri"/>
                <a:sym typeface="Calibri"/>
              </a:rPr>
              <a:t>-11.79%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a:t>
            </a:r>
            <a:r>
              <a:rPr lang="en-US" sz="2200" dirty="0">
                <a:solidFill>
                  <a:srgbClr val="00A64B"/>
                </a:solidFill>
                <a:latin typeface="Calibri"/>
                <a:ea typeface="Calibri"/>
                <a:cs typeface="Calibri"/>
                <a:sym typeface="Calibri"/>
              </a:rPr>
              <a:t>+0.71% </a:t>
            </a:r>
            <a:r>
              <a:rPr lang="en-US" sz="2400" dirty="0">
                <a:solidFill>
                  <a:schemeClr val="tx1"/>
                </a:solidFill>
                <a:latin typeface="Calibri"/>
                <a:ea typeface="Calibri"/>
                <a:cs typeface="Calibri"/>
                <a:sym typeface="Calibri"/>
              </a:rPr>
              <a:t>Final         </a:t>
            </a:r>
            <a:r>
              <a:rPr lang="en-US" sz="2200" dirty="0">
                <a:solidFill>
                  <a:schemeClr val="tx1"/>
                </a:solidFill>
                <a:latin typeface="Calibri"/>
                <a:ea typeface="Calibri"/>
                <a:cs typeface="Calibri"/>
                <a:sym typeface="Calibri"/>
              </a:rPr>
              <a:t>*December </a:t>
            </a:r>
            <a:r>
              <a:rPr lang="en-US" sz="2200" dirty="0">
                <a:solidFill>
                  <a:srgbClr val="00A64B"/>
                </a:solidFill>
                <a:latin typeface="Calibri"/>
                <a:ea typeface="Calibri"/>
                <a:cs typeface="Calibri"/>
                <a:sym typeface="Calibri"/>
              </a:rPr>
              <a:t>+11.26%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rgbClr val="00A64B"/>
                </a:solidFill>
                <a:latin typeface="Calibri"/>
                <a:ea typeface="Calibri"/>
                <a:cs typeface="Calibri"/>
                <a:sym typeface="Calibri"/>
              </a:rPr>
              <a:t>*2022 </a:t>
            </a:r>
            <a:r>
              <a:rPr lang="en-US" sz="2000">
                <a:solidFill>
                  <a:srgbClr val="00A64B"/>
                </a:solidFill>
                <a:latin typeface="Calibri"/>
                <a:ea typeface="Calibri"/>
                <a:cs typeface="Calibri"/>
                <a:sym typeface="Calibri"/>
              </a:rPr>
              <a:t>YTD +30.18%</a:t>
            </a:r>
            <a:br>
              <a:rPr lang="en-US" sz="2000" dirty="0">
                <a:solidFill>
                  <a:srgbClr val="00A64B"/>
                </a:solidFill>
                <a:latin typeface="Calibri"/>
                <a:ea typeface="Calibri"/>
                <a:cs typeface="Calibri"/>
                <a:sym typeface="Calibri"/>
              </a:rPr>
            </a:br>
            <a:r>
              <a:rPr lang="en-US" sz="2000" dirty="0">
                <a:latin typeface="Calibri"/>
                <a:ea typeface="Calibri"/>
                <a:cs typeface="Calibri"/>
                <a:sym typeface="Calibri"/>
              </a:rPr>
              <a:t>compared </a:t>
            </a:r>
            <a:r>
              <a:rPr lang="en-US" sz="2000">
                <a:latin typeface="Calibri"/>
                <a:ea typeface="Calibri"/>
                <a:cs typeface="Calibri"/>
                <a:sym typeface="Calibri"/>
              </a:rPr>
              <a:t>to </a:t>
            </a:r>
            <a:r>
              <a:rPr lang="en-US" sz="2000">
                <a:solidFill>
                  <a:srgbClr val="FF0000"/>
                </a:solidFill>
                <a:latin typeface="Calibri"/>
                <a:ea typeface="Calibri"/>
                <a:cs typeface="Calibri"/>
                <a:sym typeface="Calibri"/>
              </a:rPr>
              <a:t>-9.2% </a:t>
            </a:r>
            <a:r>
              <a:rPr lang="en-US" sz="2000" dirty="0">
                <a:latin typeface="Calibri"/>
                <a:ea typeface="Calibri"/>
                <a:cs typeface="Calibri"/>
                <a:sym typeface="Calibri"/>
              </a:rPr>
              <a:t>for the Dow Average</a:t>
            </a:r>
            <a:br>
              <a:rPr lang="en-US" sz="2000" dirty="0">
                <a:solidFill>
                  <a:srgbClr val="FF0000"/>
                </a:solidFill>
                <a:latin typeface="Calibri"/>
                <a:ea typeface="Calibri"/>
                <a:cs typeface="Calibri"/>
                <a:sym typeface="Calibri"/>
              </a:rPr>
            </a:br>
            <a:br>
              <a:rPr lang="en-US" sz="2000">
                <a:solidFill>
                  <a:srgbClr val="FF0000"/>
                </a:solidFill>
                <a:latin typeface="Calibri"/>
                <a:ea typeface="Calibri"/>
                <a:cs typeface="Calibri"/>
                <a:sym typeface="Calibri"/>
              </a:rPr>
            </a:br>
            <a:r>
              <a:rPr lang="en-US" sz="2000">
                <a:latin typeface="Calibri"/>
                <a:ea typeface="Calibri"/>
                <a:cs typeface="Calibri"/>
                <a:sym typeface="Calibri"/>
              </a:rPr>
              <a:t>*</a:t>
            </a:r>
            <a:r>
              <a:rPr lang="en-US" sz="2000">
                <a:solidFill>
                  <a:srgbClr val="008000"/>
                </a:solidFill>
                <a:latin typeface="Calibri"/>
                <a:ea typeface="Calibri"/>
                <a:cs typeface="Calibri"/>
                <a:sym typeface="Calibri"/>
              </a:rPr>
              <a:t>+$542.74% </a:t>
            </a:r>
            <a:r>
              <a:rPr lang="en-US" sz="2000" dirty="0">
                <a:solidFill>
                  <a:schemeClr val="tx1"/>
                </a:solidFill>
                <a:latin typeface="Calibri"/>
                <a:ea typeface="Calibri"/>
                <a:cs typeface="Calibri"/>
                <a:sym typeface="Calibri"/>
              </a:rPr>
              <a:t>since inception</a:t>
            </a:r>
            <a:br>
              <a:rPr lang="en-US" sz="2000"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*Average annualized return </a:t>
            </a:r>
            <a:r>
              <a:rPr lang="en-US" sz="2000">
                <a:solidFill>
                  <a:schemeClr val="dk1"/>
                </a:solidFill>
                <a:latin typeface="Calibri"/>
                <a:ea typeface="Calibri"/>
                <a:cs typeface="Calibri"/>
                <a:sym typeface="Calibri"/>
              </a:rPr>
              <a:t>of </a:t>
            </a:r>
            <a:r>
              <a:rPr lang="en-US" sz="2000">
                <a:solidFill>
                  <a:srgbClr val="008000"/>
                </a:solidFill>
                <a:latin typeface="Calibri"/>
                <a:ea typeface="Calibri"/>
                <a:cs typeface="Calibri"/>
                <a:sym typeface="Calibri"/>
              </a:rPr>
              <a:t>43.71% </a:t>
            </a:r>
            <a:r>
              <a:rPr lang="en-US" sz="2000" dirty="0">
                <a:solidFill>
                  <a:schemeClr val="tx1"/>
                </a:solidFill>
                <a:latin typeface="Calibri"/>
                <a:ea typeface="Calibri"/>
                <a:cs typeface="Calibri"/>
                <a:sym typeface="Calibri"/>
              </a:rPr>
              <a:t>for 13 years</a:t>
            </a:r>
            <a:endParaRPr sz="2000" dirty="0">
              <a:solidFill>
                <a:schemeClr val="tx1"/>
              </a:solidFill>
            </a:endParaRPr>
          </a:p>
        </p:txBody>
      </p:sp>
      <p:pic>
        <p:nvPicPr>
          <p:cNvPr id="4" name="Picture 3"/>
          <p:cNvPicPr>
            <a:picLocks noChangeAspect="1"/>
          </p:cNvPicPr>
          <p:nvPr/>
        </p:nvPicPr>
        <p:blipFill>
          <a:blip r:embed="rId3"/>
          <a:srcRect/>
          <a:stretch>
            <a:fillRect/>
          </a:stretch>
        </p:blipFill>
        <p:spPr bwMode="auto">
          <a:xfrm>
            <a:off x="9220200" y="1943099"/>
            <a:ext cx="2133600" cy="2133600"/>
          </a:xfrm>
          <a:prstGeom prst="rect">
            <a:avLst/>
          </a:prstGeom>
          <a:noFill/>
          <a:ln w="9525">
            <a:noFill/>
            <a:miter lim="800000"/>
            <a:headEnd/>
            <a:tailEnd/>
          </a:ln>
        </p:spPr>
      </p:pic>
    </p:spTree>
    <p:extLst>
      <p:ext uri="{BB962C8B-B14F-4D97-AF65-F5344CB8AC3E}">
        <p14:creationId xmlns:p14="http://schemas.microsoft.com/office/powerpoint/2010/main" val="1474796037"/>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381000"/>
            <a:ext cx="82296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Facebook (FB)- Changes Name to “Meta”</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9/$290-$300 vertical bear put spread</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9/$190-$200 vertical bear put spread</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8088902"/>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Apple (AAPL)- Earnings Beat</a:t>
            </a:r>
            <a:br>
              <a:rPr lang="en-US" sz="1800" dirty="0"/>
            </a:br>
            <a:r>
              <a:rPr lang="en-US" sz="2800" dirty="0"/>
              <a:t>share buyback program jumped by an eye popping $90 billion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rPr>
              <a:t>long 2/$180-$190 put spread</a:t>
            </a:r>
            <a:br>
              <a:rPr lang="en-US" sz="2400" dirty="0">
                <a:solidFill>
                  <a:schemeClr val="dk1"/>
                </a:solidFill>
                <a:latin typeface="Calibri"/>
                <a:ea typeface="Calibri"/>
                <a:cs typeface="Calibri"/>
                <a:sym typeface="Calibri"/>
              </a:rPr>
            </a:br>
            <a:br>
              <a:rPr lang="en-US" sz="1800" dirty="0"/>
            </a:br>
            <a:br>
              <a:rPr lang="en-US" sz="1800" dirty="0"/>
            </a:br>
            <a:br>
              <a:rPr lang="en-US" sz="2000" dirty="0">
                <a:solidFill>
                  <a:schemeClr val="dk1"/>
                </a:solidFill>
                <a:latin typeface="Calibri"/>
                <a:ea typeface="Calibri"/>
                <a:cs typeface="Calibri"/>
                <a:sym typeface="Calibri"/>
              </a:rPr>
            </a:br>
            <a:br>
              <a:rPr lang="en-US" sz="1800" dirty="0">
                <a:solidFill>
                  <a:srgbClr val="00B050"/>
                </a:solidFill>
                <a:latin typeface="Calibri" panose="020F0502020204030204" pitchFamily="34" charset="0"/>
                <a:ea typeface="Calibri"/>
                <a:cs typeface="Calibri" panose="020F0502020204030204" pitchFamily="34" charset="0"/>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0697041"/>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Alphabet (GOOGL) – </a:t>
            </a:r>
            <a:r>
              <a:rPr lang="en-US" sz="1800" dirty="0">
                <a:solidFill>
                  <a:schemeClr val="dk1"/>
                </a:solidFill>
                <a:latin typeface="Calibri"/>
                <a:ea typeface="Calibri"/>
                <a:cs typeface="Calibri"/>
                <a:sym typeface="Calibri"/>
              </a:rPr>
              <a:t>Ad king on economic recovery</a:t>
            </a:r>
            <a:br>
              <a:rPr lang="en-US" sz="2400" dirty="0">
                <a:solidFill>
                  <a:schemeClr val="dk1"/>
                </a:solidFill>
                <a:latin typeface="Calibri"/>
                <a:ea typeface="Calibri"/>
                <a:cs typeface="Calibri"/>
                <a:sym typeface="Calibri"/>
              </a:rPr>
            </a:br>
            <a:r>
              <a:rPr lang="en-US" sz="1800" dirty="0"/>
              <a:t>Alphabet Misses on Top and Bottom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12/$1,200-$1,230 bull call spread</a:t>
            </a:r>
            <a:br>
              <a:rPr lang="en-US" sz="1700" dirty="0">
                <a:solidFill>
                  <a:srgbClr val="00A64B"/>
                </a:solidFill>
                <a:latin typeface="Calibri"/>
                <a:ea typeface="Calibri"/>
                <a:cs typeface="Calibri"/>
                <a:sym typeface="Calibri"/>
              </a:rPr>
            </a:br>
            <a:r>
              <a:rPr lang="en-US" sz="1700" dirty="0">
                <a:solidFill>
                  <a:srgbClr val="00A64B"/>
                </a:solidFill>
                <a:latin typeface="Calibri"/>
                <a:ea typeface="Calibri"/>
                <a:cs typeface="Calibri"/>
                <a:sym typeface="Calibri"/>
              </a:rPr>
              <a:t>took profits on long 9/$1,030-$1,080 vertical bull call spread</a:t>
            </a: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2476274"/>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 –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2/$3,400-$3,500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9/$2,800-$2,900 bull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1336853"/>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PayPal (PYPL)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4/$90-$95 call spread</a:t>
            </a:r>
            <a:br>
              <a:rPr lang="en-US" sz="20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2220561"/>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23900" y="17928"/>
            <a:ext cx="10744200" cy="1125071"/>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Tesla (TSLA) –</a:t>
            </a:r>
            <a:r>
              <a:rPr lang="en-US" sz="2000" i="1" dirty="0"/>
              <a:t>Earnings Soar by 87% YOY </a:t>
            </a:r>
            <a:br>
              <a:rPr lang="en-US" sz="24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Aiming for 1.5 million cars in 2022</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but Elon’s stock was put up for margin loan to buy Twitter, tanking the stock</a:t>
            </a:r>
            <a:br>
              <a:rPr lang="en-US" sz="1800" dirty="0"/>
            </a:br>
            <a:r>
              <a:rPr lang="en-US" sz="1800" dirty="0"/>
              <a:t>Tesla to Split Shares and Pay Dividend </a:t>
            </a:r>
            <a:br>
              <a:rPr lang="en-US" sz="2400" dirty="0"/>
            </a:br>
            <a:r>
              <a:rPr lang="en-US" sz="1800" dirty="0">
                <a:solidFill>
                  <a:srgbClr val="00A64B"/>
                </a:solidFill>
              </a:rPr>
              <a:t>took profits on long 2/$550-$600 call spread</a:t>
            </a:r>
            <a:br>
              <a:rPr lang="en-US" sz="2400" dirty="0"/>
            </a:br>
            <a:r>
              <a:rPr lang="en-US" sz="1800" dirty="0">
                <a:solidFill>
                  <a:srgbClr val="00A64B"/>
                </a:solidFill>
              </a:rPr>
              <a:t>took profits on long 2/$600-$650 call spread</a:t>
            </a:r>
            <a:br>
              <a:rPr lang="en-US" sz="2400" dirty="0"/>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9140126"/>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3632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NVIDIA (NVDA) – </a:t>
            </a:r>
            <a:br>
              <a:rPr lang="en-US" sz="24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A Mad Hedge 50 bagger – Global</a:t>
            </a:r>
            <a:r>
              <a:rPr lang="en-US" sz="1800" b="1" i="1" dirty="0"/>
              <a:t> </a:t>
            </a:r>
            <a:r>
              <a:rPr lang="en-US" sz="1800" dirty="0"/>
              <a:t>Semiconductor Shortage Slows Auto Industry,</a:t>
            </a:r>
            <a:br>
              <a:rPr lang="en-US" sz="1800" dirty="0"/>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1641890"/>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 (PANW)-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Hacking never goes out of fashion</a:t>
            </a:r>
          </a:p>
        </p:txBody>
      </p:sp>
    </p:spTree>
    <p:extLst>
      <p:ext uri="{BB962C8B-B14F-4D97-AF65-F5344CB8AC3E}">
        <p14:creationId xmlns:p14="http://schemas.microsoft.com/office/powerpoint/2010/main" val="1273941948"/>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Advanced Micro Devices (AMD)- Recession fears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programable logic devices</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2/$75-$80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7302224"/>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Salesforce (CRM)- Massive Online Migration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9/$125-$130 vertical bull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8/$125-$130 vertical bull call spread</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2/$105-$115 call spread </a:t>
            </a:r>
            <a:br>
              <a:rPr lang="en-US" sz="20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376878"/>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 name="TextBox 5"/>
          <p:cNvSpPr txBox="1"/>
          <p:nvPr/>
        </p:nvSpPr>
        <p:spPr>
          <a:xfrm>
            <a:off x="1600200" y="198827"/>
            <a:ext cx="9417050" cy="2646878"/>
          </a:xfrm>
          <a:prstGeom prst="rect">
            <a:avLst/>
          </a:prstGeom>
          <a:noFill/>
        </p:spPr>
        <p:txBody>
          <a:bodyPr wrap="square" rtlCol="0">
            <a:spAutoFit/>
          </a:bodyPr>
          <a:lstStyle/>
          <a:p>
            <a:pPr algn="ctr"/>
            <a:r>
              <a:rPr lang="en-US" sz="2800" dirty="0"/>
              <a:t>Portfolio Review</a:t>
            </a:r>
            <a:br>
              <a:rPr lang="en-US" sz="2000" dirty="0"/>
            </a:br>
            <a:r>
              <a:rPr lang="en-US" sz="2000" b="1" dirty="0"/>
              <a:t>70% Long, 20% short, 10% cash</a:t>
            </a:r>
            <a:br>
              <a:rPr lang="en-US" sz="2000" b="1" dirty="0"/>
            </a:br>
            <a:r>
              <a:rPr lang="en-US" sz="2000" b="1" dirty="0"/>
              <a:t>Bullish at the bottom of the range</a:t>
            </a:r>
            <a:br>
              <a:rPr lang="en-US" sz="2000" b="1" dirty="0"/>
            </a:br>
            <a:br>
              <a:rPr lang="en-US" sz="2000" dirty="0"/>
            </a:br>
            <a:br>
              <a:rPr lang="en-US" sz="1800" dirty="0"/>
            </a:br>
            <a:br>
              <a:rPr lang="en-US" sz="2000" dirty="0"/>
            </a:br>
            <a:br>
              <a:rPr lang="en-US" sz="2000" dirty="0"/>
            </a:br>
            <a:endParaRPr lang="en-US" sz="2000" dirty="0"/>
          </a:p>
        </p:txBody>
      </p:sp>
      <p:sp>
        <p:nvSpPr>
          <p:cNvPr id="10" name="TextBox 9">
            <a:extLst>
              <a:ext uri="{FF2B5EF4-FFF2-40B4-BE49-F238E27FC236}">
                <a16:creationId xmlns:a16="http://schemas.microsoft.com/office/drawing/2014/main" id="{B4A79E0C-D03C-894E-8D0C-D6C1DECB54F1}"/>
              </a:ext>
            </a:extLst>
          </p:cNvPr>
          <p:cNvSpPr txBox="1"/>
          <p:nvPr/>
        </p:nvSpPr>
        <p:spPr>
          <a:xfrm>
            <a:off x="7624760" y="2008082"/>
            <a:ext cx="2593980" cy="830997"/>
          </a:xfrm>
          <a:prstGeom prst="rect">
            <a:avLst/>
          </a:prstGeom>
          <a:noFill/>
        </p:spPr>
        <p:txBody>
          <a:bodyPr wrap="none" rtlCol="0">
            <a:spAutoFit/>
          </a:bodyPr>
          <a:lstStyle/>
          <a:p>
            <a:pPr algn="ctr"/>
            <a:r>
              <a:rPr lang="en-US" sz="2400" b="1" dirty="0"/>
              <a:t>Expiration Value</a:t>
            </a:r>
            <a:br>
              <a:rPr lang="en-US" sz="2400" b="1" dirty="0"/>
            </a:br>
            <a:r>
              <a:rPr lang="en-US" sz="2400" b="1" dirty="0"/>
              <a:t>40.55%</a:t>
            </a:r>
          </a:p>
        </p:txBody>
      </p:sp>
      <p:graphicFrame>
        <p:nvGraphicFramePr>
          <p:cNvPr id="3" name="Table 2">
            <a:extLst>
              <a:ext uri="{FF2B5EF4-FFF2-40B4-BE49-F238E27FC236}">
                <a16:creationId xmlns:a16="http://schemas.microsoft.com/office/drawing/2014/main" id="{AA5F3A22-EFE7-4E1A-7014-DF46373768C9}"/>
              </a:ext>
            </a:extLst>
          </p:cNvPr>
          <p:cNvGraphicFramePr>
            <a:graphicFrameLocks noGrp="1"/>
          </p:cNvGraphicFramePr>
          <p:nvPr>
            <p:extLst>
              <p:ext uri="{D42A27DB-BD31-4B8C-83A1-F6EECF244321}">
                <p14:modId xmlns:p14="http://schemas.microsoft.com/office/powerpoint/2010/main" val="4095667006"/>
              </p:ext>
            </p:extLst>
          </p:nvPr>
        </p:nvGraphicFramePr>
        <p:xfrm>
          <a:off x="1158185" y="1522266"/>
          <a:ext cx="3632394" cy="4525969"/>
        </p:xfrm>
        <a:graphic>
          <a:graphicData uri="http://schemas.openxmlformats.org/drawingml/2006/table">
            <a:tbl>
              <a:tblPr>
                <a:tableStyleId>{D65DD7F7-462A-4F70-8277-D15755171BC1}</a:tableStyleId>
              </a:tblPr>
              <a:tblGrid>
                <a:gridCol w="2828461">
                  <a:extLst>
                    <a:ext uri="{9D8B030D-6E8A-4147-A177-3AD203B41FA5}">
                      <a16:colId xmlns:a16="http://schemas.microsoft.com/office/drawing/2014/main" val="646477732"/>
                    </a:ext>
                  </a:extLst>
                </a:gridCol>
                <a:gridCol w="803933">
                  <a:extLst>
                    <a:ext uri="{9D8B030D-6E8A-4147-A177-3AD203B41FA5}">
                      <a16:colId xmlns:a16="http://schemas.microsoft.com/office/drawing/2014/main" val="3752648161"/>
                    </a:ext>
                  </a:extLst>
                </a:gridCol>
              </a:tblGrid>
              <a:tr h="221057">
                <a:tc>
                  <a:txBody>
                    <a:bodyPr/>
                    <a:lstStyle/>
                    <a:p>
                      <a:pPr algn="ctr" fontAlgn="b"/>
                      <a:r>
                        <a:rPr lang="en-US" sz="1400" u="none" strike="noStrike">
                          <a:effectLst/>
                        </a:rPr>
                        <a:t>Current Capital at Risk</a:t>
                      </a:r>
                      <a:endParaRPr lang="en-US" sz="1400" b="1" i="0" u="none" strike="noStrike">
                        <a:solidFill>
                          <a:srgbClr val="000000"/>
                        </a:solidFill>
                        <a:effectLst/>
                        <a:latin typeface="Helvetica" pitchFamily="2" charset="0"/>
                      </a:endParaRPr>
                    </a:p>
                  </a:txBody>
                  <a:tcPr marL="5189" marR="5189" marT="518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3454155934"/>
                  </a:ext>
                </a:extLst>
              </a:tr>
              <a:tr h="221057">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189" marR="5189" marT="518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2790772559"/>
                  </a:ext>
                </a:extLst>
              </a:tr>
              <a:tr h="212755">
                <a:tc>
                  <a:txBody>
                    <a:bodyPr/>
                    <a:lstStyle/>
                    <a:p>
                      <a:pPr algn="ctr" fontAlgn="b"/>
                      <a:r>
                        <a:rPr lang="en-US" sz="1300" u="sng" strike="noStrike">
                          <a:effectLst/>
                        </a:rPr>
                        <a:t>Risk On</a:t>
                      </a:r>
                      <a:endParaRPr lang="en-US" sz="1300" b="1" i="0" u="sng"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 </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2788864373"/>
                  </a:ext>
                </a:extLst>
              </a:tr>
              <a:tr h="212755">
                <a:tc>
                  <a:txBody>
                    <a:bodyPr/>
                    <a:lstStyle/>
                    <a:p>
                      <a:pPr algn="ctr" fontAlgn="b"/>
                      <a:r>
                        <a:rPr lang="en-US" sz="1300" u="none" strike="noStrike">
                          <a:effectLst/>
                        </a:rPr>
                        <a:t>World is Getting Better</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 </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1027207230"/>
                  </a:ext>
                </a:extLst>
              </a:tr>
              <a:tr h="212755">
                <a:tc>
                  <a:txBody>
                    <a:bodyPr/>
                    <a:lstStyle/>
                    <a:p>
                      <a:pPr algn="ctr" fontAlgn="b"/>
                      <a:r>
                        <a:rPr lang="en-US" sz="1300" u="none" strike="noStrike">
                          <a:effectLst/>
                        </a:rPr>
                        <a:t> </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 </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2210664487"/>
                  </a:ext>
                </a:extLst>
              </a:tr>
              <a:tr h="212755">
                <a:tc>
                  <a:txBody>
                    <a:bodyPr/>
                    <a:lstStyle/>
                    <a:p>
                      <a:pPr algn="l" fontAlgn="b"/>
                      <a:r>
                        <a:rPr lang="en-US" sz="1300" u="none" strike="noStrike">
                          <a:effectLst/>
                        </a:rPr>
                        <a:t>(TLT) 5/$127-$130 put spread</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20.00%</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3274022927"/>
                  </a:ext>
                </a:extLst>
              </a:tr>
              <a:tr h="212755">
                <a:tc>
                  <a:txBody>
                    <a:bodyPr/>
                    <a:lstStyle/>
                    <a:p>
                      <a:pPr algn="l" fontAlgn="b"/>
                      <a:r>
                        <a:rPr lang="en-US" sz="1300" u="none" strike="noStrike">
                          <a:effectLst/>
                        </a:rPr>
                        <a:t>(TLT) 5/$128-$131 put spread</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10.00%</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1187221767"/>
                  </a:ext>
                </a:extLst>
              </a:tr>
              <a:tr h="212755">
                <a:tc>
                  <a:txBody>
                    <a:bodyPr/>
                    <a:lstStyle/>
                    <a:p>
                      <a:pPr algn="l" fontAlgn="b"/>
                      <a:r>
                        <a:rPr lang="en-US" sz="1300" u="none" strike="noStrike">
                          <a:effectLst/>
                        </a:rPr>
                        <a:t>(BRKB) 5/$300-$310 call spread</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10.00%</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1536457087"/>
                  </a:ext>
                </a:extLst>
              </a:tr>
              <a:tr h="212755">
                <a:tc>
                  <a:txBody>
                    <a:bodyPr/>
                    <a:lstStyle/>
                    <a:p>
                      <a:pPr algn="l" fontAlgn="b"/>
                      <a:r>
                        <a:rPr lang="en-US" sz="1300" u="none" strike="noStrike">
                          <a:effectLst/>
                        </a:rPr>
                        <a:t>(SPY) 5/$370-$380 call spread</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10.00%</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3461686405"/>
                  </a:ext>
                </a:extLst>
              </a:tr>
              <a:tr h="212755">
                <a:tc>
                  <a:txBody>
                    <a:bodyPr/>
                    <a:lstStyle/>
                    <a:p>
                      <a:pPr algn="l" fontAlgn="b"/>
                      <a:r>
                        <a:rPr lang="en-US" sz="1300" u="none" strike="noStrike">
                          <a:effectLst/>
                        </a:rPr>
                        <a:t>(CCJ) 5/$$20-$23 call spread</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10.00%</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3310724250"/>
                  </a:ext>
                </a:extLst>
              </a:tr>
              <a:tr h="212755">
                <a:tc>
                  <a:txBody>
                    <a:bodyPr/>
                    <a:lstStyle/>
                    <a:p>
                      <a:pPr algn="l" fontAlgn="b"/>
                      <a:r>
                        <a:rPr lang="en-US" sz="1300" u="none" strike="noStrike">
                          <a:effectLst/>
                        </a:rPr>
                        <a:t>(GLD) 5/$165-$170 call spread</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10.00%</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1767270618"/>
                  </a:ext>
                </a:extLst>
              </a:tr>
              <a:tr h="212755">
                <a:tc>
                  <a:txBody>
                    <a:bodyPr/>
                    <a:lstStyle/>
                    <a:p>
                      <a:pPr algn="l" fontAlgn="b"/>
                      <a:r>
                        <a:rPr lang="en-US" sz="1300" u="none" strike="noStrike">
                          <a:effectLst/>
                        </a:rPr>
                        <a:t> </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 </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3282922362"/>
                  </a:ext>
                </a:extLst>
              </a:tr>
              <a:tr h="212755">
                <a:tc>
                  <a:txBody>
                    <a:bodyPr/>
                    <a:lstStyle/>
                    <a:p>
                      <a:pPr algn="ctr" fontAlgn="b"/>
                      <a:r>
                        <a:rPr lang="en-US" sz="1300" u="sng" strike="noStrike">
                          <a:effectLst/>
                        </a:rPr>
                        <a:t>Risk Off</a:t>
                      </a:r>
                      <a:endParaRPr lang="en-US" sz="1300" b="1" i="0" u="sng"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 </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550750153"/>
                  </a:ext>
                </a:extLst>
              </a:tr>
              <a:tr h="212755">
                <a:tc>
                  <a:txBody>
                    <a:bodyPr/>
                    <a:lstStyle/>
                    <a:p>
                      <a:pPr algn="ctr" fontAlgn="b"/>
                      <a:r>
                        <a:rPr lang="en-US" sz="1300" u="none" strike="noStrike">
                          <a:effectLst/>
                        </a:rPr>
                        <a:t>World is Getting Worse</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 </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4175428572"/>
                  </a:ext>
                </a:extLst>
              </a:tr>
              <a:tr h="212755">
                <a:tc>
                  <a:txBody>
                    <a:bodyPr/>
                    <a:lstStyle/>
                    <a:p>
                      <a:pPr algn="ctr" fontAlgn="b"/>
                      <a:r>
                        <a:rPr lang="en-US" sz="1300" u="none" strike="noStrike">
                          <a:effectLst/>
                        </a:rPr>
                        <a:t> </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 </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1474579580"/>
                  </a:ext>
                </a:extLst>
              </a:tr>
              <a:tr h="212755">
                <a:tc>
                  <a:txBody>
                    <a:bodyPr/>
                    <a:lstStyle/>
                    <a:p>
                      <a:pPr algn="l" fontAlgn="b"/>
                      <a:r>
                        <a:rPr lang="en-US" sz="1300" u="none" strike="noStrike">
                          <a:effectLst/>
                        </a:rPr>
                        <a:t>(TLT) 5/$110-$113 call spread</a:t>
                      </a:r>
                      <a:endParaRPr lang="en-US" sz="13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-20.00%</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2098187323"/>
                  </a:ext>
                </a:extLst>
              </a:tr>
              <a:tr h="221057">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 </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4104834692"/>
                  </a:ext>
                </a:extLst>
              </a:tr>
              <a:tr h="221057">
                <a:tc>
                  <a:txBody>
                    <a:bodyPr/>
                    <a:lstStyle/>
                    <a:p>
                      <a:pPr algn="ctr" fontAlgn="b"/>
                      <a:r>
                        <a:rPr lang="en-US" sz="1400" u="none" strike="noStrike">
                          <a:effectLst/>
                        </a:rPr>
                        <a:t>Total Net Position</a:t>
                      </a:r>
                      <a:endParaRPr lang="en-US" sz="1400" b="1" i="0" u="none" strike="noStrike">
                        <a:solidFill>
                          <a:srgbClr val="000000"/>
                        </a:solidFill>
                        <a:effectLst/>
                        <a:latin typeface="Helvetica" pitchFamily="2" charset="0"/>
                      </a:endParaRPr>
                    </a:p>
                  </a:txBody>
                  <a:tcPr marL="5189" marR="5189" marT="5189" marB="0" anchor="b"/>
                </a:tc>
                <a:tc>
                  <a:txBody>
                    <a:bodyPr/>
                    <a:lstStyle/>
                    <a:p>
                      <a:pPr algn="ctr" fontAlgn="b"/>
                      <a:r>
                        <a:rPr lang="en-US" sz="1300" u="none" strike="noStrike">
                          <a:effectLst/>
                        </a:rPr>
                        <a:t>50.00%</a:t>
                      </a:r>
                      <a:endParaRPr lang="en-US" sz="13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3186670601"/>
                  </a:ext>
                </a:extLst>
              </a:tr>
              <a:tr h="221057">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189" marR="5189" marT="518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1427128962"/>
                  </a:ext>
                </a:extLst>
              </a:tr>
              <a:tr h="221057">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189" marR="5189" marT="5189" marB="0" anchor="b"/>
                </a:tc>
                <a:tc>
                  <a:txBody>
                    <a:bodyPr/>
                    <a:lstStyle/>
                    <a:p>
                      <a:pPr algn="ctr" fontAlgn="b"/>
                      <a:r>
                        <a:rPr lang="en-US" sz="1400" u="none" strike="noStrike">
                          <a:effectLst/>
                        </a:rPr>
                        <a:t> </a:t>
                      </a:r>
                      <a:endParaRPr lang="en-US" sz="1400" b="1" i="0" u="none" strike="noStrike">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4190990517"/>
                  </a:ext>
                </a:extLst>
              </a:tr>
              <a:tr h="221057">
                <a:tc>
                  <a:txBody>
                    <a:bodyPr/>
                    <a:lstStyle/>
                    <a:p>
                      <a:pPr algn="ctr" fontAlgn="b"/>
                      <a:r>
                        <a:rPr lang="en-US" sz="1400" u="none" strike="noStrike">
                          <a:effectLst/>
                        </a:rPr>
                        <a:t>Total Aggregate Position</a:t>
                      </a:r>
                      <a:endParaRPr lang="en-US" sz="1400" b="1" i="0" u="none" strike="noStrike">
                        <a:solidFill>
                          <a:srgbClr val="000000"/>
                        </a:solidFill>
                        <a:effectLst/>
                        <a:latin typeface="Helvetica" pitchFamily="2" charset="0"/>
                      </a:endParaRPr>
                    </a:p>
                  </a:txBody>
                  <a:tcPr marL="5189" marR="5189" marT="5189" marB="0" anchor="b"/>
                </a:tc>
                <a:tc>
                  <a:txBody>
                    <a:bodyPr/>
                    <a:lstStyle/>
                    <a:p>
                      <a:pPr algn="ctr" fontAlgn="b"/>
                      <a:r>
                        <a:rPr lang="en-US" sz="1400" u="none" strike="noStrike" dirty="0">
                          <a:effectLst/>
                        </a:rPr>
                        <a:t>90.00%</a:t>
                      </a:r>
                      <a:endParaRPr lang="en-US" sz="1400" b="1" i="0" u="none" strike="noStrike" dirty="0">
                        <a:solidFill>
                          <a:srgbClr val="000000"/>
                        </a:solidFill>
                        <a:effectLst/>
                        <a:latin typeface="Helvetica" pitchFamily="2" charset="0"/>
                      </a:endParaRPr>
                    </a:p>
                  </a:txBody>
                  <a:tcPr marL="5189" marR="5189" marT="5189" marB="0" anchor="b"/>
                </a:tc>
                <a:extLst>
                  <a:ext uri="{0D108BD9-81ED-4DB2-BD59-A6C34878D82A}">
                    <a16:rowId xmlns:a16="http://schemas.microsoft.com/office/drawing/2014/main" val="404716184"/>
                  </a:ext>
                </a:extLst>
              </a:tr>
            </a:tbl>
          </a:graphicData>
        </a:graphic>
      </p:graphicFrame>
      <p:pic>
        <p:nvPicPr>
          <p:cNvPr id="5" name="Picture 4" descr="Chart, pie chart&#10;&#10;Description automatically generated">
            <a:extLst>
              <a:ext uri="{FF2B5EF4-FFF2-40B4-BE49-F238E27FC236}">
                <a16:creationId xmlns:a16="http://schemas.microsoft.com/office/drawing/2014/main" id="{183EC2C1-683F-CFAF-54C3-39BB5FFDF918}"/>
              </a:ext>
            </a:extLst>
          </p:cNvPr>
          <p:cNvPicPr>
            <a:picLocks noChangeAspect="1"/>
          </p:cNvPicPr>
          <p:nvPr/>
        </p:nvPicPr>
        <p:blipFill>
          <a:blip r:embed="rId3"/>
          <a:stretch>
            <a:fillRect/>
          </a:stretch>
        </p:blipFill>
        <p:spPr>
          <a:xfrm>
            <a:off x="7588317" y="3147911"/>
            <a:ext cx="3175000" cy="2831550"/>
          </a:xfrm>
          <a:prstGeom prst="rect">
            <a:avLst/>
          </a:prstGeom>
        </p:spPr>
      </p:pic>
    </p:spTree>
    <p:extLst>
      <p:ext uri="{BB962C8B-B14F-4D97-AF65-F5344CB8AC3E}">
        <p14:creationId xmlns:p14="http://schemas.microsoft.com/office/powerpoint/2010/main" val="2505852961"/>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Adobe (ADBE)- Cloud play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Quality Non-China tech play</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9265113"/>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4394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ProShares Ultra Technology ETF (ROM) – 2X Long Technology ETF</a:t>
            </a:r>
            <a:br>
              <a:rPr lang="en-US" sz="2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10/$62-65 call spread</a:t>
            </a:r>
          </a:p>
        </p:txBody>
      </p:sp>
    </p:spTree>
    <p:extLst>
      <p:ext uri="{BB962C8B-B14F-4D97-AF65-F5344CB8AC3E}">
        <p14:creationId xmlns:p14="http://schemas.microsoft.com/office/powerpoint/2010/main" val="2372921760"/>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E290-8620-E44F-B34C-8D5D6A2742C8}"/>
              </a:ext>
            </a:extLst>
          </p:cNvPr>
          <p:cNvSpPr>
            <a:spLocks noGrp="1"/>
          </p:cNvSpPr>
          <p:nvPr>
            <p:ph type="title"/>
          </p:nvPr>
        </p:nvSpPr>
        <p:spPr/>
        <p:txBody>
          <a:bodyPr/>
          <a:lstStyle/>
          <a:p>
            <a:r>
              <a:rPr lang="en-US" sz="2800" dirty="0"/>
              <a:t>The Second Half of the Barbell</a:t>
            </a:r>
          </a:p>
        </p:txBody>
      </p:sp>
      <p:sp>
        <p:nvSpPr>
          <p:cNvPr id="3" name="Text Placeholder 2">
            <a:extLst>
              <a:ext uri="{FF2B5EF4-FFF2-40B4-BE49-F238E27FC236}">
                <a16:creationId xmlns:a16="http://schemas.microsoft.com/office/drawing/2014/main" id="{47D575CE-B87A-6849-80FB-D9B4B0F97B05}"/>
              </a:ext>
            </a:extLst>
          </p:cNvPr>
          <p:cNvSpPr>
            <a:spLocks noGrp="1"/>
          </p:cNvSpPr>
          <p:nvPr>
            <p:ph type="body" idx="1"/>
          </p:nvPr>
        </p:nvSpPr>
        <p:spPr>
          <a:xfrm>
            <a:off x="609600" y="1417637"/>
            <a:ext cx="10972800" cy="4526100"/>
          </a:xfrm>
        </p:spPr>
        <p:txBody>
          <a:bodyPr/>
          <a:lstStyle/>
          <a:p>
            <a:pPr marL="203200" indent="0">
              <a:buNone/>
            </a:pPr>
            <a:r>
              <a:rPr lang="en-US" sz="2400" dirty="0">
                <a:solidFill>
                  <a:schemeClr val="tx1"/>
                </a:solidFill>
              </a:rPr>
              <a:t>*Bets on a domestic recovery in 2022 Q4</a:t>
            </a:r>
            <a:br>
              <a:rPr lang="en-US" sz="2400" dirty="0">
                <a:solidFill>
                  <a:schemeClr val="tx1"/>
                </a:solidFill>
              </a:rPr>
            </a:br>
            <a:br>
              <a:rPr lang="en-US" sz="2400" dirty="0">
                <a:solidFill>
                  <a:schemeClr val="tx1"/>
                </a:solidFill>
              </a:rPr>
            </a:br>
            <a:r>
              <a:rPr lang="en-US" sz="2400" dirty="0">
                <a:solidFill>
                  <a:schemeClr val="tx1"/>
                </a:solidFill>
              </a:rPr>
              <a:t>*Upside potential in 2022 far greater than tech</a:t>
            </a:r>
            <a:br>
              <a:rPr lang="en-US" sz="2400" dirty="0">
                <a:solidFill>
                  <a:schemeClr val="tx1"/>
                </a:solidFill>
              </a:rPr>
            </a:br>
            <a:br>
              <a:rPr lang="en-US" sz="2400" dirty="0">
                <a:solidFill>
                  <a:schemeClr val="tx1"/>
                </a:solidFill>
              </a:rPr>
            </a:br>
            <a:r>
              <a:rPr lang="en-US" sz="2400" dirty="0">
                <a:solidFill>
                  <a:schemeClr val="tx1"/>
                </a:solidFill>
              </a:rPr>
              <a:t>*Some of these have not moved for 5 or 10 years</a:t>
            </a:r>
            <a:br>
              <a:rPr lang="en-US" sz="2400" dirty="0">
                <a:solidFill>
                  <a:schemeClr val="tx1"/>
                </a:solidFill>
              </a:rPr>
            </a:br>
            <a:br>
              <a:rPr lang="en-US" sz="2400" dirty="0">
                <a:solidFill>
                  <a:schemeClr val="tx1"/>
                </a:solidFill>
              </a:rPr>
            </a:br>
            <a:r>
              <a:rPr lang="en-US" sz="2400" dirty="0">
                <a:solidFill>
                  <a:schemeClr val="tx1"/>
                </a:solidFill>
              </a:rPr>
              <a:t>*Focuses on economically sensitive cyclical industries</a:t>
            </a:r>
            <a:br>
              <a:rPr lang="en-US" sz="2400" dirty="0">
                <a:solidFill>
                  <a:schemeClr val="tx1"/>
                </a:solidFill>
              </a:rPr>
            </a:br>
            <a:br>
              <a:rPr lang="en-US" sz="2400" dirty="0">
                <a:solidFill>
                  <a:schemeClr val="tx1"/>
                </a:solidFill>
              </a:rPr>
            </a:br>
            <a:r>
              <a:rPr lang="en-US" sz="2400" dirty="0">
                <a:solidFill>
                  <a:schemeClr val="tx1"/>
                </a:solidFill>
              </a:rPr>
              <a:t>*Makes a great counterweight to </a:t>
            </a:r>
            <a:br>
              <a:rPr lang="en-US" sz="2400" dirty="0">
                <a:solidFill>
                  <a:schemeClr val="tx1"/>
                </a:solidFill>
              </a:rPr>
            </a:br>
            <a:r>
              <a:rPr lang="en-US" sz="2400" dirty="0">
                <a:solidFill>
                  <a:schemeClr val="tx1"/>
                </a:solidFill>
              </a:rPr>
              <a:t>high-growth technology</a:t>
            </a:r>
            <a:br>
              <a:rPr lang="en-US" sz="2400" dirty="0">
                <a:solidFill>
                  <a:schemeClr val="tx1"/>
                </a:solidFill>
              </a:rPr>
            </a:br>
            <a:br>
              <a:rPr lang="en-US" sz="2400" dirty="0">
                <a:solidFill>
                  <a:schemeClr val="tx1"/>
                </a:solidFill>
              </a:rPr>
            </a:br>
            <a:r>
              <a:rPr lang="en-US" sz="2400" dirty="0">
                <a:solidFill>
                  <a:schemeClr val="tx1"/>
                </a:solidFill>
              </a:rPr>
              <a:t>*We could spend all of next year rotating</a:t>
            </a:r>
            <a:br>
              <a:rPr lang="en-US" sz="2400" dirty="0">
                <a:solidFill>
                  <a:schemeClr val="tx1"/>
                </a:solidFill>
              </a:rPr>
            </a:br>
            <a:r>
              <a:rPr lang="en-US" sz="2400" dirty="0">
                <a:solidFill>
                  <a:schemeClr val="tx1"/>
                </a:solidFill>
              </a:rPr>
              <a:t>between the two groups</a:t>
            </a:r>
          </a:p>
        </p:txBody>
      </p:sp>
      <p:pic>
        <p:nvPicPr>
          <p:cNvPr id="4" name="Picture 3">
            <a:extLst>
              <a:ext uri="{FF2B5EF4-FFF2-40B4-BE49-F238E27FC236}">
                <a16:creationId xmlns:a16="http://schemas.microsoft.com/office/drawing/2014/main" id="{47A5B89D-3A51-744C-A09A-6149553A09D3}"/>
              </a:ext>
            </a:extLst>
          </p:cNvPr>
          <p:cNvPicPr>
            <a:picLocks noChangeAspect="1"/>
          </p:cNvPicPr>
          <p:nvPr/>
        </p:nvPicPr>
        <p:blipFill>
          <a:blip r:embed="rId2"/>
          <a:stretch>
            <a:fillRect/>
          </a:stretch>
        </p:blipFill>
        <p:spPr>
          <a:xfrm>
            <a:off x="8458200" y="4194493"/>
            <a:ext cx="3429000" cy="2388870"/>
          </a:xfrm>
          <a:prstGeom prst="rect">
            <a:avLst/>
          </a:prstGeom>
        </p:spPr>
      </p:pic>
    </p:spTree>
    <p:extLst>
      <p:ext uri="{BB962C8B-B14F-4D97-AF65-F5344CB8AC3E}">
        <p14:creationId xmlns:p14="http://schemas.microsoft.com/office/powerpoint/2010/main" val="3205194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DA0B-D2B7-BD40-90E3-7EAEF49BDDD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27B6F2C-49FE-2947-91D7-49A9E519EF3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62491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676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Boeing (BA) –Disastrous Earnings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$2.7 loss booked in Q1</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long 3/$146-$149 call spread</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2/$150-$160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3278853"/>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Package Delivery- United Parcel Service (UPS) - Package Delivery</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record profits</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11/$130-$140 call spread</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6806769"/>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Caterpillar (CAT)- Ag + Infrastructure + Housing</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12/$145-$150 call spread</a:t>
            </a:r>
            <a:br>
              <a:rPr lang="en-US" sz="1800" dirty="0">
                <a:solidFill>
                  <a:srgbClr val="00B05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11/$125-$135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2091623"/>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828800" y="7620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Walt Disney (DIS)- Florida </a:t>
            </a:r>
            <a:r>
              <a:rPr lang="en-US" sz="2400" dirty="0" err="1">
                <a:solidFill>
                  <a:schemeClr val="dk1"/>
                </a:solidFill>
                <a:latin typeface="Calibri"/>
                <a:ea typeface="Calibri"/>
                <a:cs typeface="Calibri"/>
                <a:sym typeface="Calibri"/>
              </a:rPr>
              <a:t>Declres</a:t>
            </a:r>
            <a:r>
              <a:rPr lang="en-US" sz="2400" dirty="0">
                <a:solidFill>
                  <a:schemeClr val="dk1"/>
                </a:solidFill>
                <a:latin typeface="Calibri"/>
                <a:ea typeface="Calibri"/>
                <a:cs typeface="Calibri"/>
                <a:sym typeface="Calibri"/>
              </a:rPr>
              <a:t> War</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10/$165-$175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3/$170-$180 call spread</a:t>
            </a: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8430399"/>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Industrials Sector SPDR (XLI)-</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US Steel (X) – Commodity Boom and Wartime boost</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5214631"/>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F78A3-65B4-5607-9D96-3A6B62198E7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0183F99-4E82-9A48-48D8-8BCF229D980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70705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Union Pacific RR (UNP)- Big Stuff to Ship</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near record earnings announced</a:t>
            </a:r>
            <a:br>
              <a:rPr lang="en-US" sz="20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5/$200-$210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11/$150-$160 call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8988918"/>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Wal-Mart (WMT)-</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11/$125-$130 bear put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10/$119-$121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8/$114-$117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722781"/>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Macys’ (M) – Retail Punished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8/$23-$25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8596761"/>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6858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Delta Airlines (DAL) – Travel is Back!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491653"/>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Transports Sector SPDR (XTN)- Worst Hit Sector</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p>
        </p:txBody>
      </p:sp>
    </p:spTree>
    <p:extLst>
      <p:ext uri="{BB962C8B-B14F-4D97-AF65-F5344CB8AC3E}">
        <p14:creationId xmlns:p14="http://schemas.microsoft.com/office/powerpoint/2010/main" val="3767774040"/>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Health Care Sector (XLV), (RXL)</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Amgen (AMGN)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2000" dirty="0">
                <a:solidFill>
                  <a:srgbClr val="00A64B"/>
                </a:solidFill>
                <a:latin typeface="Calibri"/>
                <a:ea typeface="Calibri"/>
                <a:cs typeface="Calibri"/>
                <a:sym typeface="Calibri"/>
              </a:rPr>
              <a:t>long 11/$185-$200 bull call spread</a:t>
            </a: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4779783"/>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Goldman Sachs (GS) –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12/$330-$350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11/$330-$350 call spread</a:t>
            </a:r>
            <a:br>
              <a:rPr lang="en-US" sz="1800" dirty="0">
                <a:solidFill>
                  <a:srgbClr val="00A64B"/>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11/$385-$395 call spreads</a:t>
            </a:r>
            <a:br>
              <a:rPr lang="en-US" sz="1800" dirty="0">
                <a:solidFill>
                  <a:schemeClr val="tx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spTree>
    <p:extLst>
      <p:ext uri="{BB962C8B-B14F-4D97-AF65-F5344CB8AC3E}">
        <p14:creationId xmlns:p14="http://schemas.microsoft.com/office/powerpoint/2010/main" val="438612644"/>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Morgan Stanley (MS) –</a:t>
            </a:r>
            <a:r>
              <a:rPr lang="en-US" sz="2000" b="1" i="1" dirty="0"/>
              <a:t> </a:t>
            </a:r>
            <a:r>
              <a:rPr lang="en-US" sz="2000" dirty="0"/>
              <a:t>Blows Away Earnings</a:t>
            </a:r>
            <a:br>
              <a:rPr lang="en-US" sz="2000" dirty="0"/>
            </a:br>
            <a:r>
              <a:rPr lang="en-US" sz="1800" dirty="0"/>
              <a:t>Equity trading came in a hot $3.2 billion and bond trading $2.9 billion  </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11/$85-$90 call spread</a:t>
            </a:r>
            <a:br>
              <a:rPr lang="en-US" sz="1800" dirty="0">
                <a:solidFill>
                  <a:srgbClr val="00A64B"/>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11/$95-$98 call spread</a:t>
            </a:r>
            <a:br>
              <a:rPr lang="en-US" sz="1800" dirty="0">
                <a:solidFill>
                  <a:schemeClr val="tx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10/$85-$90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 profits on long 2/$55-$60 call spread</a:t>
            </a:r>
          </a:p>
        </p:txBody>
      </p:sp>
    </p:spTree>
    <p:extLst>
      <p:ext uri="{BB962C8B-B14F-4D97-AF65-F5344CB8AC3E}">
        <p14:creationId xmlns:p14="http://schemas.microsoft.com/office/powerpoint/2010/main" val="3545310563"/>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5334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JP Morgan Chase (JPM)-</a:t>
            </a:r>
            <a:br>
              <a:rPr lang="en-US" sz="2800" dirty="0">
                <a:solidFill>
                  <a:schemeClr val="dk1"/>
                </a:solidFill>
                <a:latin typeface="Calibri"/>
                <a:ea typeface="Calibri"/>
                <a:cs typeface="Calibri"/>
                <a:sym typeface="Calibri"/>
              </a:rPr>
            </a:br>
            <a:r>
              <a:rPr lang="en-US" sz="2000" b="1" i="1" dirty="0"/>
              <a:t>Takes a Russia Hit</a:t>
            </a:r>
            <a:r>
              <a:rPr lang="en-US" sz="2000" dirty="0"/>
              <a:t>, losing $524 billion on its exposure there. </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12/$148-$152.50 call spread</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10/$130-$140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8/$140-$145 call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7/$140-$145 call spread</a:t>
            </a: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br>
            <a:endParaRPr lang="en-US" sz="180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445315692"/>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29F0-1F49-7D47-AB99-CE86A4CFF560}"/>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5341333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Bank of America (BAC)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long 12/$39-$42 call spread</a:t>
            </a:r>
            <a:br>
              <a:rPr lang="en-US" sz="1800" dirty="0">
                <a:solidFill>
                  <a:schemeClr val="tx1"/>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11/$43-$45 call spread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 took profits on  11/$37-$40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 took profits on long 2/$28-$30 call spread</a:t>
            </a:r>
          </a:p>
        </p:txBody>
      </p:sp>
    </p:spTree>
    <p:extLst>
      <p:ext uri="{BB962C8B-B14F-4D97-AF65-F5344CB8AC3E}">
        <p14:creationId xmlns:p14="http://schemas.microsoft.com/office/powerpoint/2010/main" val="1161969903"/>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 SPDR Metals &amp; Mining ETF (XME)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2/$28-$30 call spread</a:t>
            </a:r>
          </a:p>
        </p:txBody>
      </p:sp>
    </p:spTree>
    <p:extLst>
      <p:ext uri="{BB962C8B-B14F-4D97-AF65-F5344CB8AC3E}">
        <p14:creationId xmlns:p14="http://schemas.microsoft.com/office/powerpoint/2010/main" val="1980431317"/>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Blackrock (BLK)-Asset Collection Boom</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3/$770-$790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3/$310-$340 call spread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729873532"/>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Visa (V) – “Touchless” Bitcoin Drag</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5/$220-$225 bull call spread</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long 5/$195-$205 bull call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9/$180-$185 bull call spread</a:t>
            </a:r>
            <a:endParaRPr lang="en-US" sz="1600" dirty="0">
              <a:solidFill>
                <a:srgbClr val="00A64B"/>
              </a:solidFill>
              <a:latin typeface="Calibri"/>
              <a:ea typeface="Calibri"/>
              <a:cs typeface="Calibri"/>
              <a:sym typeface="Calibri"/>
            </a:endParaRPr>
          </a:p>
        </p:txBody>
      </p:sp>
    </p:spTree>
    <p:extLst>
      <p:ext uri="{BB962C8B-B14F-4D97-AF65-F5344CB8AC3E}">
        <p14:creationId xmlns:p14="http://schemas.microsoft.com/office/powerpoint/2010/main" val="3240956804"/>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Consumer Discretionary SPDR (XLY)</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(DIS), (AMZN), (HD), (CMCSA), (MCD), (SBUX)</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05000" y="381000"/>
            <a:ext cx="8229600" cy="9144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Berkshire Hathaway (BRKB)- Natural Barbell</a:t>
            </a:r>
            <a:br>
              <a:rPr lang="en-US" sz="2800" dirty="0">
                <a:solidFill>
                  <a:schemeClr val="dk1"/>
                </a:solidFill>
                <a:latin typeface="Calibri"/>
                <a:ea typeface="Calibri"/>
                <a:cs typeface="Calibri"/>
                <a:sym typeface="Calibri"/>
              </a:rPr>
            </a:br>
            <a:r>
              <a:rPr lang="en-US" sz="1800" dirty="0"/>
              <a:t>Buys Alleghany Insurance, for $11.6 billion </a:t>
            </a:r>
            <a:br>
              <a:rPr lang="en-US" sz="1800" dirty="0"/>
            </a:br>
            <a:br>
              <a:rPr lang="en-US" sz="1800" dirty="0">
                <a:solidFill>
                  <a:schemeClr val="dk1"/>
                </a:solidFill>
                <a:latin typeface="Calibri"/>
                <a:ea typeface="Calibri"/>
                <a:cs typeface="Calibri"/>
                <a:sym typeface="Calibri"/>
              </a:rPr>
            </a:br>
            <a:r>
              <a:rPr lang="en-US" sz="1800" dirty="0">
                <a:solidFill>
                  <a:schemeClr val="tx1"/>
                </a:solidFill>
                <a:ea typeface="Calibri"/>
                <a:cs typeface="Calibri" panose="020F0502020204030204" pitchFamily="34" charset="0"/>
                <a:sym typeface="Calibri"/>
              </a:rPr>
              <a:t>long 5/$300-$310 call spread</a:t>
            </a:r>
            <a:r>
              <a:rPr lang="en-US" sz="1800" dirty="0">
                <a:solidFill>
                  <a:srgbClr val="00A64B"/>
                </a:solidFill>
                <a:ea typeface="Calibri"/>
                <a:cs typeface="Calibri" panose="020F0502020204030204" pitchFamily="34" charset="0"/>
                <a:sym typeface="Calibri"/>
              </a:rPr>
              <a:t>, </a:t>
            </a:r>
            <a:r>
              <a:rPr lang="en-US" sz="1800" dirty="0">
                <a:solidFill>
                  <a:srgbClr val="00A64B"/>
                </a:solidFill>
                <a:latin typeface="Calibri"/>
                <a:ea typeface="Calibri"/>
                <a:cs typeface="Calibri"/>
                <a:sym typeface="Calibri"/>
              </a:rPr>
              <a:t>took profits on </a:t>
            </a:r>
            <a:r>
              <a:rPr lang="en-US" sz="1800" dirty="0">
                <a:solidFill>
                  <a:srgbClr val="00A64B"/>
                </a:solidFill>
                <a:ea typeface="Calibri"/>
                <a:cs typeface="Calibri" panose="020F0502020204030204" pitchFamily="34" charset="0"/>
                <a:sym typeface="Calibri"/>
              </a:rPr>
              <a:t>long 2/$270-$280 call spread</a:t>
            </a:r>
            <a:br>
              <a:rPr lang="en-US" sz="1800" dirty="0">
                <a:solidFill>
                  <a:srgbClr val="00A64B"/>
                </a:solidFill>
                <a:ea typeface="Calibri"/>
                <a:cs typeface="Calibri" panose="020F0502020204030204" pitchFamily="34" charset="0"/>
                <a:sym typeface="Calibri"/>
              </a:rPr>
            </a:br>
            <a:endParaRPr lang="en-US" sz="1800" dirty="0">
              <a:solidFill>
                <a:srgbClr val="00A64B"/>
              </a:solidFill>
              <a:latin typeface="+mj-lt"/>
              <a:ea typeface="Calibri"/>
              <a:cs typeface="Calibri" panose="020F0502020204030204" pitchFamily="34" charset="0"/>
              <a:sym typeface="Calibri"/>
            </a:endParaRPr>
          </a:p>
        </p:txBody>
      </p:sp>
    </p:spTree>
    <p:extLst>
      <p:ext uri="{BB962C8B-B14F-4D97-AF65-F5344CB8AC3E}">
        <p14:creationId xmlns:p14="http://schemas.microsoft.com/office/powerpoint/2010/main" val="1825226466"/>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Europe Hedged Equity (HEDJ)-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Japan (DXJ)-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47106"/>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1981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Emerging Markets (EEM) - Pro trade, </a:t>
            </a:r>
            <a:r>
              <a:rPr lang="en-US" sz="2000" dirty="0">
                <a:solidFill>
                  <a:schemeClr val="dk1"/>
                </a:solidFill>
                <a:latin typeface="Calibri"/>
                <a:ea typeface="Calibri"/>
                <a:cs typeface="Calibri"/>
                <a:sym typeface="Calibri"/>
              </a:rPr>
              <a:t>Weak Dollar, Long Recovery Play</a:t>
            </a:r>
          </a:p>
        </p:txBody>
      </p:sp>
    </p:spTree>
    <p:extLst>
      <p:ext uri="{BB962C8B-B14F-4D97-AF65-F5344CB8AC3E}">
        <p14:creationId xmlns:p14="http://schemas.microsoft.com/office/powerpoint/2010/main" val="3000030826"/>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4A49C-5361-D34D-B571-9AC44C4BE44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5701EC0-ADA7-4544-96D6-1254E5F4F3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37936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4" name="Shape 87"/>
          <p:cNvSpPr txBox="1">
            <a:spLocks/>
          </p:cNvSpPr>
          <p:nvPr/>
        </p:nvSpPr>
        <p:spPr>
          <a:xfrm>
            <a:off x="1752600" y="228602"/>
            <a:ext cx="8610600" cy="838199"/>
          </a:xfrm>
          <a:prstGeom prst="rect">
            <a:avLst/>
          </a:prstGeom>
          <a:noFill/>
          <a:ln>
            <a:noFill/>
          </a:ln>
        </p:spPr>
        <p:txBody>
          <a:bodyPr lIns="91425" tIns="45700" rIns="91425" bIns="45700" anchor="ctr" anchorCtr="0">
            <a:noAutofit/>
          </a:bodyPr>
          <a:lstStyle/>
          <a:p>
            <a:pPr lvl="0" algn="ct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GTD 13 Year Daily Audited Performance</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599132"/>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457200" y="1416377"/>
            <a:ext cx="11430000" cy="4755823"/>
          </a:xfrm>
          <a:prstGeom prst="rect">
            <a:avLst/>
          </a:prstGeom>
          <a:noFill/>
          <a:ln>
            <a:noFill/>
          </a:ln>
        </p:spPr>
        <p:txBody>
          <a:bodyPr lIns="91425" tIns="45700" rIns="91425" bIns="45700" anchor="t" anchorCtr="0">
            <a:noAutofit/>
          </a:bodyPr>
          <a:lstStyle/>
          <a:p>
            <a:pPr marL="0" indent="0">
              <a:lnSpc>
                <a:spcPts val="2040"/>
              </a:lnSpc>
              <a:spcBef>
                <a:spcPts val="0"/>
              </a:spcBef>
              <a:buClr>
                <a:srgbClr val="000000"/>
              </a:buClr>
              <a:buSzPct val="25000"/>
              <a:buNone/>
            </a:pPr>
            <a:br>
              <a:rPr lang="en-US" sz="1800" dirty="0">
                <a:solidFill>
                  <a:schemeClr val="tx1"/>
                </a:solidFill>
              </a:rPr>
            </a:br>
            <a:r>
              <a:rPr lang="en-US" sz="1800" dirty="0">
                <a:solidFill>
                  <a:schemeClr val="tx1"/>
                </a:solidFill>
              </a:rPr>
              <a:t>*</a:t>
            </a:r>
            <a:r>
              <a:rPr lang="en-US" sz="1800" b="1" i="1" dirty="0">
                <a:solidFill>
                  <a:schemeClr val="tx1"/>
                </a:solidFill>
              </a:rPr>
              <a:t>Bonds Hit New Three-Year Lows</a:t>
            </a:r>
            <a:r>
              <a:rPr lang="en-US" sz="1800" dirty="0">
                <a:solidFill>
                  <a:schemeClr val="tx1"/>
                </a:solidFill>
              </a:rPr>
              <a:t>, with yields soaring to 3.02% overnight</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t>Mortgage Refi’s Down 67% YOY</a:t>
            </a:r>
            <a:r>
              <a:rPr lang="en-US" sz="1800" dirty="0"/>
              <a:t>, thanks to a 30-year fixed rate mortgage that has topped 5.0%</a:t>
            </a:r>
            <a:br>
              <a:rPr lang="en-US" sz="1800" dirty="0">
                <a:solidFill>
                  <a:srgbClr val="FF0000"/>
                </a:solidFill>
              </a:rPr>
            </a:br>
            <a:br>
              <a:rPr lang="en-US" sz="1800" dirty="0">
                <a:solidFill>
                  <a:schemeClr val="tx1"/>
                </a:solidFill>
              </a:rPr>
            </a:br>
            <a:r>
              <a:rPr lang="en-US" sz="1800" dirty="0">
                <a:solidFill>
                  <a:schemeClr val="tx1"/>
                </a:solidFill>
              </a:rPr>
              <a:t>*Half of all new mortgages are now 5/1 ARMS</a:t>
            </a:r>
            <a:br>
              <a:rPr lang="en-US" sz="1800" dirty="0">
                <a:solidFill>
                  <a:schemeClr val="tx1"/>
                </a:solidFill>
              </a:rPr>
            </a:br>
            <a:br>
              <a:rPr lang="en-US" sz="1800" dirty="0">
                <a:solidFill>
                  <a:schemeClr val="tx1"/>
                </a:solidFill>
              </a:rPr>
            </a:br>
            <a:r>
              <a:rPr lang="en-US" sz="1800" dirty="0">
                <a:solidFill>
                  <a:schemeClr val="tx1"/>
                </a:solidFill>
              </a:rPr>
              <a:t>*Final target is a </a:t>
            </a:r>
            <a:r>
              <a:rPr lang="en-US" sz="1800" b="1" dirty="0">
                <a:solidFill>
                  <a:schemeClr val="tx1"/>
                </a:solidFill>
              </a:rPr>
              <a:t>3.50% overnight rate </a:t>
            </a:r>
            <a:br>
              <a:rPr lang="en-US" sz="1800" dirty="0">
                <a:solidFill>
                  <a:schemeClr val="tx1"/>
                </a:solidFill>
              </a:rPr>
            </a:br>
            <a:br>
              <a:rPr lang="en-US" sz="1800" dirty="0">
                <a:solidFill>
                  <a:schemeClr val="tx1"/>
                </a:solidFill>
              </a:rPr>
            </a:br>
            <a:r>
              <a:rPr lang="en-US" sz="1800" dirty="0">
                <a:solidFill>
                  <a:schemeClr val="tx1"/>
                </a:solidFill>
              </a:rPr>
              <a:t>*</a:t>
            </a:r>
            <a:r>
              <a:rPr lang="en-US" sz="1800" b="1" i="1" dirty="0">
                <a:solidFill>
                  <a:schemeClr val="tx1"/>
                </a:solidFill>
              </a:rPr>
              <a:t>US National Debt </a:t>
            </a:r>
            <a:r>
              <a:rPr lang="en-US" sz="1800" i="1" dirty="0">
                <a:solidFill>
                  <a:schemeClr val="tx1"/>
                </a:solidFill>
              </a:rPr>
              <a:t>Tops $30 Trillion</a:t>
            </a:r>
            <a:r>
              <a:rPr lang="en-US" sz="1800" dirty="0">
                <a:solidFill>
                  <a:schemeClr val="tx1"/>
                </a:solidFill>
              </a:rPr>
              <a:t>, the end result of 20</a:t>
            </a:r>
            <a:br>
              <a:rPr lang="en-US" sz="1800" dirty="0">
                <a:solidFill>
                  <a:schemeClr val="tx1"/>
                </a:solidFill>
              </a:rPr>
            </a:br>
            <a:r>
              <a:rPr lang="en-US" sz="1800" dirty="0">
                <a:solidFill>
                  <a:schemeClr val="tx1"/>
                </a:solidFill>
              </a:rPr>
              <a:t> years of deficit spending. </a:t>
            </a:r>
            <a:br>
              <a:rPr lang="en-US" sz="1800" dirty="0">
                <a:solidFill>
                  <a:schemeClr val="tx1"/>
                </a:solidFill>
              </a:rPr>
            </a:br>
            <a:br>
              <a:rPr lang="en-US" sz="1800" dirty="0">
                <a:solidFill>
                  <a:schemeClr val="tx1"/>
                </a:solidFill>
              </a:rPr>
            </a:br>
            <a:r>
              <a:rPr lang="en-US" sz="1800" b="1" dirty="0">
                <a:solidFill>
                  <a:schemeClr val="tx1"/>
                </a:solidFill>
              </a:rPr>
              <a:t>*Sell </a:t>
            </a:r>
            <a:r>
              <a:rPr lang="en-US" sz="1800" dirty="0">
                <a:solidFill>
                  <a:schemeClr val="tx1"/>
                </a:solidFill>
              </a:rPr>
              <a:t>any six-point rally in the (TLT)</a:t>
            </a:r>
            <a:br>
              <a:rPr lang="en-US" sz="2000" dirty="0">
                <a:solidFill>
                  <a:schemeClr val="tx1"/>
                </a:solidFill>
                <a:latin typeface="+mj-lt"/>
                <a:ea typeface="Calibri"/>
                <a:cs typeface="Calibri" panose="020F0502020204030204" pitchFamily="34" charset="0"/>
                <a:sym typeface="Calibri"/>
              </a:rPr>
            </a:br>
            <a:br>
              <a:rPr lang="en-US" sz="2000" dirty="0">
                <a:solidFill>
                  <a:schemeClr val="tx1"/>
                </a:solidFill>
                <a:latin typeface="+mj-lt"/>
                <a:ea typeface="Calibri"/>
                <a:cs typeface="Calibri" panose="020F0502020204030204" pitchFamily="34" charset="0"/>
                <a:sym typeface="Calibri"/>
              </a:rPr>
            </a:br>
            <a:r>
              <a:rPr lang="en-US" sz="2000" dirty="0">
                <a:solidFill>
                  <a:schemeClr val="tx1"/>
                </a:solidFill>
                <a:latin typeface="+mj-lt"/>
                <a:ea typeface="Calibri"/>
                <a:cs typeface="Calibri" panose="020F0502020204030204" pitchFamily="34" charset="0"/>
                <a:sym typeface="Calibri"/>
              </a:rPr>
              <a:t>*US Treasury bond fund (TLT) could plunge from</a:t>
            </a:r>
            <a:br>
              <a:rPr lang="en-US" sz="2000" dirty="0">
                <a:solidFill>
                  <a:schemeClr val="tx1"/>
                </a:solidFill>
                <a:latin typeface="+mj-lt"/>
                <a:ea typeface="Calibri"/>
                <a:cs typeface="Calibri" panose="020F0502020204030204" pitchFamily="34" charset="0"/>
                <a:sym typeface="Calibri"/>
              </a:rPr>
            </a:br>
            <a:r>
              <a:rPr lang="en-US" sz="2000" dirty="0">
                <a:solidFill>
                  <a:schemeClr val="tx1"/>
                </a:solidFill>
                <a:latin typeface="+mj-lt"/>
                <a:ea typeface="Calibri"/>
                <a:cs typeface="Calibri" panose="020F0502020204030204" pitchFamily="34" charset="0"/>
                <a:sym typeface="Calibri"/>
              </a:rPr>
              <a:t> $180 in 2020  to $105 by 2023</a:t>
            </a:r>
            <a:br>
              <a:rPr lang="en-US" sz="2000" dirty="0">
                <a:solidFill>
                  <a:schemeClr val="tx1"/>
                </a:solidFill>
                <a:latin typeface="+mj-lt"/>
                <a:ea typeface="Calibri"/>
                <a:cs typeface="Calibri" panose="020F0502020204030204" pitchFamily="34" charset="0"/>
                <a:sym typeface="Calibri"/>
              </a:rPr>
            </a:br>
            <a:br>
              <a:rPr lang="en-US" sz="2000" dirty="0">
                <a:solidFill>
                  <a:schemeClr val="tx1"/>
                </a:solidFill>
                <a:latin typeface="+mn-lt"/>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latin typeface="Calibri"/>
                <a:ea typeface="Calibri"/>
                <a:cs typeface="Calibri"/>
                <a:sym typeface="Calibri"/>
              </a:rPr>
            </a:br>
            <a:br>
              <a:rPr lang="en-US" sz="2000" dirty="0">
                <a:solidFill>
                  <a:srgbClr val="FF0000"/>
                </a:solidFill>
              </a:rPr>
            </a:br>
            <a:endParaRPr lang="en-US" sz="2000" dirty="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F388A-175F-0D45-84CB-4FFDB83A2EF4}"/>
              </a:ext>
            </a:extLst>
          </p:cNvPr>
          <p:cNvSpPr>
            <a:spLocks noGrp="1"/>
          </p:cNvSpPr>
          <p:nvPr>
            <p:ph type="title"/>
          </p:nvPr>
        </p:nvSpPr>
        <p:spPr>
          <a:xfrm>
            <a:off x="609600" y="273377"/>
            <a:ext cx="10972800" cy="1143000"/>
          </a:xfrm>
        </p:spPr>
        <p:txBody>
          <a:bodyPr/>
          <a:lstStyle/>
          <a:p>
            <a:r>
              <a:rPr lang="en-US" sz="2800" dirty="0"/>
              <a:t>Bonds – Bottom Fishing</a:t>
            </a:r>
            <a:endParaRPr lang="en-US" sz="2400" dirty="0"/>
          </a:p>
        </p:txBody>
      </p:sp>
      <p:pic>
        <p:nvPicPr>
          <p:cNvPr id="4" name="Picture 3">
            <a:extLst>
              <a:ext uri="{FF2B5EF4-FFF2-40B4-BE49-F238E27FC236}">
                <a16:creationId xmlns:a16="http://schemas.microsoft.com/office/drawing/2014/main" id="{B8920779-785C-C410-C5AF-99EF86AFFFD2}"/>
              </a:ext>
            </a:extLst>
          </p:cNvPr>
          <p:cNvPicPr>
            <a:picLocks noChangeAspect="1"/>
          </p:cNvPicPr>
          <p:nvPr/>
        </p:nvPicPr>
        <p:blipFill>
          <a:blip r:embed="rId3"/>
          <a:stretch>
            <a:fillRect/>
          </a:stretch>
        </p:blipFill>
        <p:spPr>
          <a:xfrm>
            <a:off x="8915400" y="2736939"/>
            <a:ext cx="2978426" cy="3814554"/>
          </a:xfrm>
          <a:prstGeom prst="rect">
            <a:avLst/>
          </a:prstGeom>
        </p:spPr>
      </p:pic>
    </p:spTree>
    <p:extLst>
      <p:ext uri="{BB962C8B-B14F-4D97-AF65-F5344CB8AC3E}">
        <p14:creationId xmlns:p14="http://schemas.microsoft.com/office/powerpoint/2010/main" val="2952436408"/>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06"/>
            <a:ext cx="10363200" cy="2209800"/>
          </a:xfrm>
        </p:spPr>
        <p:txBody>
          <a:bodyPr/>
          <a:lstStyle/>
          <a:p>
            <a:r>
              <a:rPr lang="en-US" sz="2400" dirty="0"/>
              <a:t> </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Treasury ETF (TLT) </a:t>
            </a:r>
            <a:r>
              <a:rPr lang="mr-IN" sz="2400" dirty="0"/>
              <a:t>–</a:t>
            </a:r>
            <a:r>
              <a:rPr lang="en-US" sz="2400" dirty="0"/>
              <a:t> Breaking Down</a:t>
            </a:r>
            <a:br>
              <a:rPr lang="en-US" sz="2400" dirty="0"/>
            </a:br>
            <a:r>
              <a:rPr lang="en-US" sz="1800" dirty="0">
                <a:solidFill>
                  <a:schemeClr val="tx1"/>
                </a:solidFill>
              </a:rPr>
              <a:t>long 5/$128-$131 put spread,</a:t>
            </a:r>
            <a:r>
              <a:rPr lang="en-US" sz="2400" dirty="0">
                <a:solidFill>
                  <a:schemeClr val="tx1"/>
                </a:solidFill>
              </a:rPr>
              <a:t> </a:t>
            </a:r>
            <a:r>
              <a:rPr lang="en-US" sz="1800" dirty="0">
                <a:solidFill>
                  <a:schemeClr val="tx1"/>
                </a:solidFill>
              </a:rPr>
              <a:t>long 2X 5/$127-$130 put spread</a:t>
            </a:r>
            <a:br>
              <a:rPr lang="en-US" sz="1800" dirty="0">
                <a:solidFill>
                  <a:schemeClr val="tx1"/>
                </a:solidFill>
              </a:rPr>
            </a:br>
            <a:r>
              <a:rPr lang="en-US" sz="1800" dirty="0">
                <a:solidFill>
                  <a:schemeClr val="tx1"/>
                </a:solidFill>
              </a:rPr>
              <a:t>long 2X 5/$110-$113 put spread</a:t>
            </a:r>
            <a:r>
              <a:rPr lang="en-US" sz="2400" dirty="0">
                <a:solidFill>
                  <a:schemeClr val="tx1"/>
                </a:solidFill>
              </a:rPr>
              <a:t>, </a:t>
            </a:r>
            <a:r>
              <a:rPr lang="en-US" sz="1800" dirty="0">
                <a:solidFill>
                  <a:srgbClr val="FF0000"/>
                </a:solidFill>
              </a:rPr>
              <a:t>stopped out of long 4/$127-$130 call spread</a:t>
            </a:r>
            <a:br>
              <a:rPr lang="en-US" sz="2400" dirty="0"/>
            </a:br>
            <a:r>
              <a:rPr lang="en-US" sz="1800" dirty="0">
                <a:solidFill>
                  <a:srgbClr val="00A64B"/>
                </a:solidFill>
              </a:rPr>
              <a:t>took profits on long 2/$149-$152 put spread, took profits on long 2/$147-$150 put spread</a:t>
            </a:r>
            <a:br>
              <a:rPr lang="en-US" sz="1800" dirty="0">
                <a:solidFill>
                  <a:srgbClr val="00A64B"/>
                </a:solidFill>
              </a:rPr>
            </a:br>
            <a:r>
              <a:rPr lang="en-US" sz="1800" dirty="0">
                <a:solidFill>
                  <a:srgbClr val="00A64B"/>
                </a:solidFill>
              </a:rPr>
              <a:t>took profits on long 3/$150-$153 put spread, took profits on long 3/$127-$130 call spread</a:t>
            </a:r>
            <a:br>
              <a:rPr lang="en-US" sz="1800" dirty="0">
                <a:solidFill>
                  <a:schemeClr val="tx1"/>
                </a:solidFill>
              </a:rPr>
            </a:br>
            <a:br>
              <a:rPr lang="en-US" sz="1800" dirty="0"/>
            </a:br>
            <a:br>
              <a:rPr lang="en-US" sz="1800" dirty="0">
                <a:solidFill>
                  <a:schemeClr val="tx1"/>
                </a:solidFill>
              </a:rPr>
            </a:br>
            <a:br>
              <a:rPr lang="en-US" sz="1800" dirty="0">
                <a:solidFill>
                  <a:srgbClr val="00A64B"/>
                </a:solidFill>
              </a:rPr>
            </a:br>
            <a:br>
              <a:rPr lang="en-US" sz="1800" dirty="0">
                <a:solidFill>
                  <a:srgbClr val="00A64B"/>
                </a:solidFill>
              </a:rPr>
            </a:br>
            <a:br>
              <a:rPr lang="en-US" sz="1800" dirty="0">
                <a:solidFill>
                  <a:schemeClr val="tx1"/>
                </a:solidFill>
              </a:rPr>
            </a:br>
            <a:br>
              <a:rPr lang="en-US" sz="1800" dirty="0">
                <a:solidFill>
                  <a:schemeClr val="tx1"/>
                </a:solidFill>
              </a:rPr>
            </a:br>
            <a:br>
              <a:rPr lang="en-US" sz="1800" dirty="0">
                <a:solidFill>
                  <a:schemeClr val="tx1"/>
                </a:solidFill>
              </a:rPr>
            </a:br>
            <a:br>
              <a:rPr lang="en-US" sz="2400" dirty="0"/>
            </a:br>
            <a:br>
              <a:rPr lang="en-US" sz="2400" dirty="0"/>
            </a:br>
            <a:br>
              <a:rPr lang="en-US" sz="2400" dirty="0"/>
            </a:br>
            <a:br>
              <a:rPr lang="en-US" sz="1800" dirty="0">
                <a:solidFill>
                  <a:srgbClr val="00A64B"/>
                </a:solidFill>
              </a:rPr>
            </a:br>
            <a:br>
              <a:rPr lang="en-US" sz="2000" dirty="0">
                <a:solidFill>
                  <a:srgbClr val="00A64B"/>
                </a:solidFill>
              </a:rPr>
            </a:br>
            <a:br>
              <a:rPr lang="en-US" sz="1800" dirty="0"/>
            </a:br>
            <a:br>
              <a:rPr lang="en-US" dirty="0"/>
            </a:br>
            <a:br>
              <a:rPr lang="en-US" sz="1600" dirty="0">
                <a:solidFill>
                  <a:srgbClr val="00B050"/>
                </a:solidFill>
                <a:latin typeface="Calibri"/>
                <a:ea typeface="Calibri"/>
                <a:cs typeface="Calibri"/>
                <a:sym typeface="Calibri"/>
              </a:rPr>
            </a:br>
            <a:endParaRPr lang="en-US" sz="1600" dirty="0">
              <a:solidFill>
                <a:srgbClr val="00B050"/>
              </a:solidFill>
            </a:endParaRPr>
          </a:p>
        </p:txBody>
      </p:sp>
    </p:spTree>
    <p:extLst>
      <p:ext uri="{BB962C8B-B14F-4D97-AF65-F5344CB8AC3E}">
        <p14:creationId xmlns:p14="http://schemas.microsoft.com/office/powerpoint/2010/main" val="1128653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br>
              <a:rPr lang="en-US" sz="2400" dirty="0"/>
            </a:br>
            <a:r>
              <a:rPr lang="en-US" sz="2400" dirty="0"/>
              <a:t>Ten Year Treasury Yield ($TNX) – 2.56%</a:t>
            </a:r>
            <a:br>
              <a:rPr lang="en-US" sz="2400" dirty="0"/>
            </a:br>
            <a:br>
              <a:rPr lang="en-US" sz="2400" dirty="0"/>
            </a:br>
            <a:endParaRPr lang="en-US" sz="2000" dirty="0"/>
          </a:p>
        </p:txBody>
      </p:sp>
    </p:spTree>
    <p:extLst>
      <p:ext uri="{BB962C8B-B14F-4D97-AF65-F5344CB8AC3E}">
        <p14:creationId xmlns:p14="http://schemas.microsoft.com/office/powerpoint/2010/main" val="31693722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Junk Bonds (HYG) 5.89% Yield to Maturity</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7776870"/>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2X Short Treasuries (TBT)-Another run at highs</a:t>
            </a: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4828789"/>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B0D9-D5E4-B047-AF8B-EA068E73A14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48A556D-6803-4142-8BAD-DC6733D91F6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061619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Foreign Currencies – Yen Collapse</a:t>
            </a:r>
            <a:br>
              <a:rPr lang="en-US" sz="2800" dirty="0">
                <a:solidFill>
                  <a:schemeClr val="dk1"/>
                </a:solidFill>
                <a:latin typeface="Calibri"/>
                <a:ea typeface="Calibri"/>
                <a:cs typeface="Calibri"/>
                <a:sym typeface="Calibri"/>
              </a:rPr>
            </a:br>
            <a:endParaRPr lang="en-US" sz="24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16973" y="990600"/>
            <a:ext cx="9677400"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1800" dirty="0">
                <a:solidFill>
                  <a:schemeClr val="tx1"/>
                </a:solidFill>
                <a:latin typeface="Calibri" panose="020F0502020204030204" pitchFamily="34" charset="0"/>
                <a:cs typeface="Calibri" panose="020F0502020204030204" pitchFamily="34" charset="0"/>
                <a:sym typeface="Calibri"/>
              </a:rPr>
            </a:br>
            <a:r>
              <a:rPr lang="en-US" sz="1800" dirty="0">
                <a:solidFill>
                  <a:schemeClr val="tx1"/>
                </a:solidFill>
                <a:latin typeface="Calibri" panose="020F0502020204030204" pitchFamily="34" charset="0"/>
                <a:cs typeface="Calibri" panose="020F0502020204030204" pitchFamily="34" charset="0"/>
                <a:sym typeface="Calibri"/>
              </a:rPr>
              <a:t>*Failure of the Bank of Japan to raise interest along with the rest of the world crushes the yen</a:t>
            </a:r>
            <a:br>
              <a:rPr lang="en-US" sz="1800" dirty="0">
                <a:solidFill>
                  <a:schemeClr val="tx1"/>
                </a:solidFill>
                <a:latin typeface="Calibri" panose="020F0502020204030204" pitchFamily="34" charset="0"/>
                <a:cs typeface="Calibri" panose="020F0502020204030204" pitchFamily="34" charset="0"/>
                <a:sym typeface="Calibri"/>
              </a:rPr>
            </a:br>
            <a:br>
              <a:rPr lang="en-US" sz="1800" dirty="0">
                <a:solidFill>
                  <a:schemeClr val="tx1"/>
                </a:solidFill>
                <a:latin typeface="Calibri" panose="020F0502020204030204" pitchFamily="34" charset="0"/>
                <a:cs typeface="Calibri" panose="020F0502020204030204" pitchFamily="34" charset="0"/>
                <a:sym typeface="Calibri"/>
              </a:rPr>
            </a:br>
            <a:r>
              <a:rPr lang="en-US" sz="2000" dirty="0">
                <a:solidFill>
                  <a:schemeClr val="tx1"/>
                </a:solidFill>
                <a:latin typeface="Calibri" panose="020F0502020204030204" pitchFamily="34" charset="0"/>
                <a:cs typeface="Calibri" panose="020F0502020204030204" pitchFamily="34" charset="0"/>
                <a:sym typeface="Calibri"/>
              </a:rPr>
              <a:t>*Soaring interest rates and flight to safety turbocharge the buck</a:t>
            </a:r>
            <a:br>
              <a:rPr lang="en-US" sz="2000" dirty="0">
                <a:solidFill>
                  <a:schemeClr val="tx1"/>
                </a:solidFill>
                <a:latin typeface="Calibri" panose="020F0502020204030204" pitchFamily="34" charset="0"/>
                <a:cs typeface="Calibri" panose="020F0502020204030204" pitchFamily="34" charset="0"/>
                <a:sym typeface="Calibri"/>
              </a:rPr>
            </a:br>
            <a:br>
              <a:rPr lang="en-US" sz="2000" dirty="0">
                <a:solidFill>
                  <a:schemeClr val="tx1"/>
                </a:solidFill>
                <a:latin typeface="Calibri" panose="020F0502020204030204" pitchFamily="34" charset="0"/>
                <a:cs typeface="Calibri" panose="020F0502020204030204" pitchFamily="34" charset="0"/>
                <a:sym typeface="Calibri"/>
              </a:rPr>
            </a:br>
            <a:r>
              <a:rPr lang="en-US" sz="2000" dirty="0">
                <a:solidFill>
                  <a:schemeClr val="tx1"/>
                </a:solidFill>
                <a:latin typeface="Calibri" panose="020F0502020204030204" pitchFamily="34" charset="0"/>
                <a:cs typeface="Calibri" panose="020F0502020204030204" pitchFamily="34" charset="0"/>
                <a:sym typeface="Calibri"/>
              </a:rPr>
              <a:t>*Ukraine war crushes the Euro</a:t>
            </a:r>
            <a:br>
              <a:rPr lang="en-US" sz="2000" dirty="0">
                <a:solidFill>
                  <a:schemeClr val="tx1"/>
                </a:solidFill>
              </a:rPr>
            </a:br>
            <a:br>
              <a:rPr lang="en-US" sz="2000" dirty="0">
                <a:solidFill>
                  <a:schemeClr val="tx1"/>
                </a:solidFill>
              </a:rPr>
            </a:br>
            <a:r>
              <a:rPr lang="en-US" sz="2000" dirty="0">
                <a:solidFill>
                  <a:schemeClr val="tx1"/>
                </a:solidFill>
              </a:rPr>
              <a:t>*Commodity currencies like (FXA) and (FXC) take a break on commodities selloff</a:t>
            </a:r>
            <a:br>
              <a:rPr lang="en-US" sz="2000" dirty="0">
                <a:solidFill>
                  <a:schemeClr val="tx1"/>
                </a:solidFill>
              </a:rPr>
            </a:br>
            <a:br>
              <a:rPr lang="en-US" sz="2000" dirty="0">
                <a:solidFill>
                  <a:schemeClr val="tx1"/>
                </a:solidFill>
              </a:rPr>
            </a:br>
            <a:r>
              <a:rPr lang="en-US" sz="2000" dirty="0">
                <a:solidFill>
                  <a:schemeClr val="tx1"/>
                </a:solidFill>
                <a:latin typeface="Calibri" panose="020F0502020204030204" pitchFamily="34" charset="0"/>
                <a:cs typeface="Calibri" panose="020F0502020204030204" pitchFamily="34" charset="0"/>
                <a:sym typeface="Calibri"/>
              </a:rPr>
              <a:t>*Currency with the fastest appreciating interest rates</a:t>
            </a:r>
            <a:br>
              <a:rPr lang="en-US" sz="2000" dirty="0">
                <a:solidFill>
                  <a:schemeClr val="tx1"/>
                </a:solidFill>
                <a:latin typeface="Calibri" panose="020F0502020204030204" pitchFamily="34" charset="0"/>
                <a:cs typeface="Calibri" panose="020F0502020204030204" pitchFamily="34" charset="0"/>
                <a:sym typeface="Calibri"/>
              </a:rPr>
            </a:br>
            <a:r>
              <a:rPr lang="en-US" sz="2000" dirty="0">
                <a:solidFill>
                  <a:schemeClr val="tx1"/>
                </a:solidFill>
                <a:latin typeface="Calibri" panose="020F0502020204030204" pitchFamily="34" charset="0"/>
                <a:cs typeface="Calibri" panose="020F0502020204030204" pitchFamily="34" charset="0"/>
                <a:sym typeface="Calibri"/>
              </a:rPr>
              <a:t> usually does best and that’s the US</a:t>
            </a:r>
            <a:br>
              <a:rPr lang="en-US" sz="2000" dirty="0">
                <a:solidFill>
                  <a:schemeClr val="tx1"/>
                </a:solidFill>
                <a:latin typeface="Calibri" panose="020F0502020204030204" pitchFamily="34" charset="0"/>
                <a:cs typeface="Calibri" panose="020F0502020204030204" pitchFamily="34" charset="0"/>
              </a:rPr>
            </a:b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*Long-term </a:t>
            </a:r>
            <a:r>
              <a:rPr lang="en-US" sz="2000" b="1" dirty="0">
                <a:solidFill>
                  <a:schemeClr val="tx1"/>
                </a:solidFill>
                <a:latin typeface="Calibri" panose="020F0502020204030204" pitchFamily="34" charset="0"/>
                <a:cs typeface="Calibri" panose="020F0502020204030204" pitchFamily="34" charset="0"/>
              </a:rPr>
              <a:t>fundamentals are still poor</a:t>
            </a:r>
            <a:r>
              <a:rPr lang="en-US" sz="2000" dirty="0">
                <a:solidFill>
                  <a:schemeClr val="tx1"/>
                </a:solidFill>
                <a:latin typeface="Calibri" panose="020F0502020204030204" pitchFamily="34" charset="0"/>
                <a:cs typeface="Calibri" panose="020F0502020204030204" pitchFamily="34" charset="0"/>
              </a:rPr>
              <a:t>,</a:t>
            </a: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 a dollar short could be the</a:t>
            </a: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 new ten-year trade, but not yet</a:t>
            </a:r>
            <a:br>
              <a:rPr lang="en-US" sz="2000" dirty="0">
                <a:solidFill>
                  <a:schemeClr val="tx1"/>
                </a:solidFill>
                <a:latin typeface="Calibri" panose="020F0502020204030204" pitchFamily="34" charset="0"/>
                <a:cs typeface="Calibri" panose="020F0502020204030204" pitchFamily="34" charset="0"/>
              </a:rPr>
            </a:b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*Stand aside from forex for now, there are getting fish to fry</a:t>
            </a: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73D1B2E-5A48-F87D-8062-EC16B5C667A0}"/>
              </a:ext>
            </a:extLst>
          </p:cNvPr>
          <p:cNvPicPr>
            <a:picLocks noChangeAspect="1"/>
          </p:cNvPicPr>
          <p:nvPr/>
        </p:nvPicPr>
        <p:blipFill>
          <a:blip r:embed="rId3"/>
          <a:stretch>
            <a:fillRect/>
          </a:stretch>
        </p:blipFill>
        <p:spPr>
          <a:xfrm>
            <a:off x="7162800" y="3856006"/>
            <a:ext cx="4800600" cy="2316290"/>
          </a:xfrm>
          <a:prstGeom prst="rect">
            <a:avLst/>
          </a:prstGeom>
        </p:spPr>
      </p:pic>
    </p:spTree>
    <p:extLst>
      <p:ext uri="{BB962C8B-B14F-4D97-AF65-F5344CB8AC3E}">
        <p14:creationId xmlns:p14="http://schemas.microsoft.com/office/powerpoint/2010/main" val="2586439849"/>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Japanese Yen (FXY)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9977844"/>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Euro (FXE)-</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155807"/>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British Pound (FXB)-</a:t>
            </a:r>
            <a:br>
              <a:rPr lang="en-US" sz="24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0823595"/>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AE4-C9CF-1A46-8746-7CAC76C2C70E}"/>
              </a:ext>
            </a:extLst>
          </p:cNvPr>
          <p:cNvSpPr>
            <a:spLocks noGrp="1"/>
          </p:cNvSpPr>
          <p:nvPr>
            <p:ph type="title"/>
          </p:nvPr>
        </p:nvSpPr>
        <p:spPr>
          <a:xfrm>
            <a:off x="1981200" y="274638"/>
            <a:ext cx="8229600" cy="868363"/>
          </a:xfrm>
        </p:spPr>
        <p:txBody>
          <a:bodyPr/>
          <a:lstStyle/>
          <a:p>
            <a:r>
              <a:rPr lang="en-US" sz="2800" b="1" dirty="0"/>
              <a:t>The Method to My </a:t>
            </a:r>
            <a:r>
              <a:rPr lang="en-US" sz="2800" b="1" i="1" dirty="0"/>
              <a:t>Madness</a:t>
            </a:r>
            <a:br>
              <a:rPr lang="en-US" sz="2800" b="1" i="1" dirty="0"/>
            </a:br>
            <a:r>
              <a:rPr lang="en-US" sz="2000" b="1" i="1" dirty="0"/>
              <a:t>The Roaring Twenties are Here</a:t>
            </a:r>
            <a:endParaRPr lang="en-US" sz="2000" b="1" dirty="0"/>
          </a:p>
        </p:txBody>
      </p:sp>
      <p:sp>
        <p:nvSpPr>
          <p:cNvPr id="3" name="Text Placeholder 2">
            <a:extLst>
              <a:ext uri="{FF2B5EF4-FFF2-40B4-BE49-F238E27FC236}">
                <a16:creationId xmlns:a16="http://schemas.microsoft.com/office/drawing/2014/main" id="{9182DC3C-3A8F-9541-A211-CE5669DBF4BA}"/>
              </a:ext>
            </a:extLst>
          </p:cNvPr>
          <p:cNvSpPr>
            <a:spLocks noGrp="1"/>
          </p:cNvSpPr>
          <p:nvPr>
            <p:ph type="body" idx="1"/>
          </p:nvPr>
        </p:nvSpPr>
        <p:spPr>
          <a:xfrm>
            <a:off x="381000" y="1133657"/>
            <a:ext cx="11811000" cy="5543736"/>
          </a:xfrm>
        </p:spPr>
        <p:txBody>
          <a:bodyPr/>
          <a:lstStyle/>
          <a:p>
            <a:pPr marL="203200" indent="0">
              <a:buNone/>
            </a:pPr>
            <a:br>
              <a:rPr lang="en-US" sz="1800" b="1" dirty="0">
                <a:solidFill>
                  <a:schemeClr val="tx1"/>
                </a:solidFill>
              </a:rPr>
            </a:br>
            <a:r>
              <a:rPr lang="en-US" sz="1800" dirty="0">
                <a:solidFill>
                  <a:schemeClr val="tx1"/>
                </a:solidFill>
              </a:rPr>
              <a:t>*The Ukraine War stalls, putting the focus back on rising interest rates</a:t>
            </a:r>
            <a:br>
              <a:rPr lang="en-US" sz="1800" dirty="0">
                <a:solidFill>
                  <a:schemeClr val="tx1"/>
                </a:solidFill>
              </a:rPr>
            </a:br>
            <a:br>
              <a:rPr lang="en-US" sz="1800" dirty="0">
                <a:solidFill>
                  <a:schemeClr val="tx1"/>
                </a:solidFill>
              </a:rPr>
            </a:br>
            <a:r>
              <a:rPr lang="en-US" sz="1800" dirty="0">
                <a:solidFill>
                  <a:schemeClr val="tx1"/>
                </a:solidFill>
              </a:rPr>
              <a:t>*That is prompting investors to dump growth tech and buy value and inflation plays, like commodities</a:t>
            </a:r>
            <a:br>
              <a:rPr lang="en-US" sz="1800" dirty="0">
                <a:solidFill>
                  <a:schemeClr val="tx1"/>
                </a:solidFill>
              </a:rPr>
            </a:br>
            <a:br>
              <a:rPr lang="en-US" sz="1800" dirty="0">
                <a:solidFill>
                  <a:schemeClr val="tx1"/>
                </a:solidFill>
              </a:rPr>
            </a:br>
            <a:r>
              <a:rPr lang="en-US" sz="1800" dirty="0">
                <a:solidFill>
                  <a:schemeClr val="tx1"/>
                </a:solidFill>
              </a:rPr>
              <a:t>*Uranium has entered structural long term bull market</a:t>
            </a:r>
            <a:br>
              <a:rPr lang="en-US" sz="1800" dirty="0">
                <a:solidFill>
                  <a:srgbClr val="FF0000"/>
                </a:solidFill>
              </a:rPr>
            </a:br>
            <a:br>
              <a:rPr lang="en-US" sz="1800" dirty="0">
                <a:solidFill>
                  <a:srgbClr val="FF0000"/>
                </a:solidFill>
              </a:rPr>
            </a:br>
            <a:r>
              <a:rPr lang="en-US" sz="1800" dirty="0">
                <a:solidFill>
                  <a:schemeClr val="tx1"/>
                </a:solidFill>
              </a:rPr>
              <a:t>*Half point rate hikes take us out of the frying pan into the fire, and we could get four in a row</a:t>
            </a:r>
            <a:br>
              <a:rPr lang="en-US" sz="1800" b="1" dirty="0">
                <a:solidFill>
                  <a:srgbClr val="FF0000"/>
                </a:solidFill>
              </a:rPr>
            </a:br>
            <a:br>
              <a:rPr lang="en-US" sz="1800" b="1" dirty="0">
                <a:solidFill>
                  <a:srgbClr val="FF0000"/>
                </a:solidFill>
              </a:rPr>
            </a:br>
            <a:r>
              <a:rPr lang="en-US" sz="1800" dirty="0">
                <a:solidFill>
                  <a:schemeClr val="tx1"/>
                </a:solidFill>
              </a:rPr>
              <a:t>*The first seven Interest rate rises are in the market, but not the 5 that follow</a:t>
            </a:r>
            <a:br>
              <a:rPr lang="en-US" sz="1800" dirty="0">
                <a:solidFill>
                  <a:schemeClr val="tx1"/>
                </a:solidFill>
              </a:rPr>
            </a:br>
            <a:br>
              <a:rPr lang="en-US" sz="1800" dirty="0">
                <a:solidFill>
                  <a:schemeClr val="tx1"/>
                </a:solidFill>
              </a:rPr>
            </a:br>
            <a:r>
              <a:rPr lang="en-US" sz="1800" dirty="0">
                <a:solidFill>
                  <a:schemeClr val="tx1"/>
                </a:solidFill>
              </a:rPr>
              <a:t>*A core short in bonds will be key, but trade this too</a:t>
            </a:r>
            <a:br>
              <a:rPr lang="en-US" sz="1800" dirty="0">
                <a:solidFill>
                  <a:schemeClr val="tx1"/>
                </a:solidFill>
                <a:latin typeface="+mn-lt"/>
                <a:ea typeface="Calibri"/>
                <a:cs typeface="Calibri" panose="020F0502020204030204" pitchFamily="34" charset="0"/>
                <a:sym typeface="Calibri"/>
              </a:rPr>
            </a:b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*The pandemic is over and new variant is unlikely to affect</a:t>
            </a:r>
            <a:br>
              <a:rPr lang="en-US" sz="1800" dirty="0">
                <a:solidFill>
                  <a:schemeClr val="tx1"/>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the US as immunity is so high</a:t>
            </a: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r>
              <a:rPr lang="en-US" sz="1800" dirty="0">
                <a:solidFill>
                  <a:schemeClr val="tx1"/>
                </a:solidFill>
                <a:latin typeface="+mn-lt"/>
                <a:ea typeface="Calibri"/>
                <a:cs typeface="Calibri" panose="020F0502020204030204" pitchFamily="34" charset="0"/>
                <a:sym typeface="Calibri"/>
              </a:rPr>
              <a:t>*VIX over $30 is the ideal entry point for new long positions</a:t>
            </a: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br>
              <a:rPr lang="en-US" sz="2000" dirty="0">
                <a:solidFill>
                  <a:srgbClr val="FF0000"/>
                </a:solidFill>
              </a:rPr>
            </a:br>
            <a:br>
              <a:rPr lang="en-US" sz="1800" dirty="0">
                <a:solidFill>
                  <a:srgbClr val="FF0000"/>
                </a:solidFill>
              </a:rPr>
            </a:br>
            <a:endParaRPr lang="en-US" sz="1800" dirty="0">
              <a:solidFill>
                <a:srgbClr val="FF0000"/>
              </a:solidFill>
            </a:endParaRPr>
          </a:p>
        </p:txBody>
      </p:sp>
      <p:pic>
        <p:nvPicPr>
          <p:cNvPr id="6" name="Picture 5" descr="A person wearing headphones&#10;&#10;Description automatically generated with medium confidence">
            <a:extLst>
              <a:ext uri="{FF2B5EF4-FFF2-40B4-BE49-F238E27FC236}">
                <a16:creationId xmlns:a16="http://schemas.microsoft.com/office/drawing/2014/main" id="{9B521974-2212-F14A-BB5B-94214332B44C}"/>
              </a:ext>
            </a:extLst>
          </p:cNvPr>
          <p:cNvPicPr>
            <a:picLocks noChangeAspect="1"/>
          </p:cNvPicPr>
          <p:nvPr/>
        </p:nvPicPr>
        <p:blipFill>
          <a:blip r:embed="rId2"/>
          <a:stretch>
            <a:fillRect/>
          </a:stretch>
        </p:blipFill>
        <p:spPr>
          <a:xfrm>
            <a:off x="8458200" y="3894066"/>
            <a:ext cx="3519740" cy="2769472"/>
          </a:xfrm>
          <a:prstGeom prst="rect">
            <a:avLst/>
          </a:prstGeom>
        </p:spPr>
      </p:pic>
    </p:spTree>
    <p:extLst>
      <p:ext uri="{BB962C8B-B14F-4D97-AF65-F5344CB8AC3E}">
        <p14:creationId xmlns:p14="http://schemas.microsoft.com/office/powerpoint/2010/main" val="5776835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Australian Dollar (FXA)- The Global Recovery Play</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8/$67-$69 call spread</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 </a:t>
            </a:r>
            <a:br>
              <a:rPr lang="en-US" sz="1800" dirty="0">
                <a:solidFill>
                  <a:schemeClr val="tx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2135388"/>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1981200" y="838200"/>
            <a:ext cx="8229600" cy="12192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Emerging </a:t>
            </a:r>
            <a:r>
              <a:rPr lang="en-US" sz="2400">
                <a:solidFill>
                  <a:schemeClr val="dk1"/>
                </a:solidFill>
                <a:latin typeface="Calibri"/>
                <a:ea typeface="Calibri"/>
                <a:cs typeface="Calibri"/>
                <a:sym typeface="Calibri"/>
              </a:rPr>
              <a:t>Market Currencies (CEW)</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0849687"/>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a:spLocks noGrp="1"/>
          </p:cNvSpPr>
          <p:nvPr>
            <p:ph type="title"/>
          </p:nvPr>
        </p:nvSpPr>
        <p:spPr>
          <a:xfrm>
            <a:off x="1981200" y="1524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Chinese Yuan- (CYB)- </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0325036"/>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CE753-2AF0-8A40-9965-9AC0A037F07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394C44B-FF43-6148-A0ED-C9C6C8252B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306169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Bitcoin – Churning</a:t>
            </a:r>
            <a:br>
              <a:rPr lang="en-US" sz="2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Buy the </a:t>
            </a:r>
            <a:r>
              <a:rPr lang="en-US" sz="1800" b="1" i="1" dirty="0">
                <a:solidFill>
                  <a:schemeClr val="dk1"/>
                </a:solidFill>
                <a:latin typeface="Calibri"/>
                <a:ea typeface="Calibri"/>
                <a:cs typeface="Calibri"/>
                <a:sym typeface="Calibri"/>
              </a:rPr>
              <a:t>Mad Hedge Bitcoin Letter </a:t>
            </a:r>
            <a:r>
              <a:rPr lang="en-US" sz="1800" dirty="0">
                <a:solidFill>
                  <a:schemeClr val="dk1"/>
                </a:solidFill>
                <a:latin typeface="Calibri"/>
                <a:ea typeface="Calibri"/>
                <a:cs typeface="Calibri"/>
                <a:sym typeface="Calibri"/>
              </a:rPr>
              <a:t>at </a:t>
            </a:r>
            <a:r>
              <a:rPr lang="en-US" sz="1800" dirty="0">
                <a:solidFill>
                  <a:schemeClr val="dk1"/>
                </a:solidFill>
                <a:latin typeface="Calibri"/>
                <a:ea typeface="Calibri"/>
                <a:cs typeface="Calibri"/>
                <a:sym typeface="Calibri"/>
                <a:hlinkClick r:id="rId3"/>
              </a:rPr>
              <a:t>https://www.madhedgefundtrader.com/store/</a:t>
            </a:r>
            <a:r>
              <a:rPr lang="en-US" sz="1800" dirty="0">
                <a:solidFill>
                  <a:schemeClr val="dk1"/>
                </a:solidFill>
                <a:latin typeface="Calibri"/>
                <a:ea typeface="Calibri"/>
                <a:cs typeface="Calibri"/>
                <a:sym typeface="Calibri"/>
              </a:rPr>
              <a:t> </a:t>
            </a: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09600" y="1600201"/>
            <a:ext cx="9372600" cy="4800600"/>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1800" dirty="0">
                <a:solidFill>
                  <a:srgbClr val="FF0000"/>
                </a:solidFill>
              </a:rPr>
            </a:br>
            <a:r>
              <a:rPr lang="en-US" sz="1800" dirty="0">
                <a:solidFill>
                  <a:schemeClr val="tx1"/>
                </a:solidFill>
              </a:rPr>
              <a:t>*Bitcoin backs off, from $48,000 to $39,000, or 18.75%</a:t>
            </a:r>
            <a:br>
              <a:rPr lang="en-US" sz="1800" dirty="0">
                <a:solidFill>
                  <a:schemeClr val="tx1"/>
                </a:solidFill>
              </a:rPr>
            </a:br>
            <a:br>
              <a:rPr lang="en-US" sz="1800" dirty="0">
                <a:solidFill>
                  <a:schemeClr val="tx1"/>
                </a:solidFill>
              </a:rPr>
            </a:br>
            <a:r>
              <a:rPr lang="en-US" sz="1800" dirty="0">
                <a:solidFill>
                  <a:schemeClr val="tx1"/>
                </a:solidFill>
              </a:rPr>
              <a:t>*A second country makes Bitcoin its national currency, the Central African Republic, joining El Salvador</a:t>
            </a:r>
            <a:br>
              <a:rPr lang="en-US" sz="1800" dirty="0">
                <a:solidFill>
                  <a:srgbClr val="FF0000"/>
                </a:solidFill>
              </a:rPr>
            </a:br>
            <a:br>
              <a:rPr lang="en-US" sz="1800" dirty="0">
                <a:solidFill>
                  <a:srgbClr val="FF0000"/>
                </a:solidFill>
              </a:rPr>
            </a:br>
            <a:r>
              <a:rPr lang="en-US" sz="1800" dirty="0">
                <a:solidFill>
                  <a:schemeClr val="tx1"/>
                </a:solidFill>
              </a:rPr>
              <a:t>*</a:t>
            </a:r>
            <a:r>
              <a:rPr lang="en-US" sz="1800" dirty="0"/>
              <a:t>Secret Service Seizes $102 Million in Crypto, in 254 cases since 2015. Crooks go where the money is. </a:t>
            </a:r>
            <a:br>
              <a:rPr lang="en-US" sz="1800" dirty="0">
                <a:solidFill>
                  <a:schemeClr val="tx1"/>
                </a:solidFill>
              </a:rPr>
            </a:br>
            <a:br>
              <a:rPr lang="en-US" sz="1800" dirty="0">
                <a:solidFill>
                  <a:schemeClr val="tx1"/>
                </a:solidFill>
              </a:rPr>
            </a:br>
            <a:r>
              <a:rPr lang="en-US" sz="1800" dirty="0">
                <a:solidFill>
                  <a:schemeClr val="tx1"/>
                </a:solidFill>
              </a:rPr>
              <a:t>*</a:t>
            </a:r>
            <a:r>
              <a:rPr lang="en-US" sz="1800" dirty="0"/>
              <a:t>But </a:t>
            </a:r>
            <a:r>
              <a:rPr lang="en-US" sz="1800" b="1" dirty="0"/>
              <a:t>Dogecoin</a:t>
            </a:r>
            <a:r>
              <a:rPr lang="en-US" sz="1800" dirty="0"/>
              <a:t> is up on the Musk takeover of Twitter.</a:t>
            </a:r>
            <a:br>
              <a:rPr lang="en-US" sz="1800" dirty="0">
                <a:solidFill>
                  <a:schemeClr val="tx1"/>
                </a:solidFill>
              </a:rPr>
            </a:br>
            <a:br>
              <a:rPr lang="en-US" sz="1800" dirty="0">
                <a:solidFill>
                  <a:schemeClr val="tx1"/>
                </a:solidFill>
              </a:rPr>
            </a:br>
            <a:r>
              <a:rPr lang="en-US" sz="1800" dirty="0">
                <a:solidFill>
                  <a:schemeClr val="tx1"/>
                </a:solidFill>
              </a:rPr>
              <a:t>*No 2 Miner Kazakhstan bans Bitcoin mining to conserve energy</a:t>
            </a:r>
            <a:br>
              <a:rPr lang="en-US" sz="2000" dirty="0">
                <a:solidFill>
                  <a:schemeClr val="tx1"/>
                </a:solidFill>
              </a:rPr>
            </a:br>
            <a:br>
              <a:rPr lang="en-US" sz="2000" dirty="0">
                <a:solidFill>
                  <a:schemeClr val="tx1"/>
                </a:solidFill>
              </a:rPr>
            </a:br>
            <a:r>
              <a:rPr lang="en-US" sz="1800" dirty="0">
                <a:solidFill>
                  <a:schemeClr val="tx1"/>
                </a:solidFill>
              </a:rPr>
              <a:t>*Long term “BUY” signal for Bitcoin still intact</a:t>
            </a:r>
            <a:br>
              <a:rPr lang="en-US" sz="1800" dirty="0">
                <a:solidFill>
                  <a:schemeClr val="tx1"/>
                </a:solidFill>
              </a:rPr>
            </a:br>
            <a:br>
              <a:rPr lang="en-US" sz="1800" dirty="0">
                <a:solidFill>
                  <a:schemeClr val="tx1"/>
                </a:solidFill>
              </a:rPr>
            </a:br>
            <a:r>
              <a:rPr lang="en-US" sz="1800" b="1" dirty="0">
                <a:solidFill>
                  <a:schemeClr val="tx1"/>
                </a:solidFill>
                <a:latin typeface="Calibri" panose="020F0502020204030204" pitchFamily="34" charset="0"/>
                <a:cs typeface="Calibri" panose="020F0502020204030204" pitchFamily="34" charset="0"/>
                <a:sym typeface="Calibri"/>
              </a:rPr>
              <a:t>*</a:t>
            </a:r>
            <a:r>
              <a:rPr lang="en-US" sz="1800" b="1" dirty="0">
                <a:solidFill>
                  <a:schemeClr val="tx1"/>
                </a:solidFill>
              </a:rPr>
              <a:t>Buy Bitcoin and Ethereum on the bigger dip </a:t>
            </a: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B52130B-4F67-554A-A2C3-32DC3E4C38F7}"/>
              </a:ext>
            </a:extLst>
          </p:cNvPr>
          <p:cNvPicPr>
            <a:picLocks noChangeAspect="1"/>
          </p:cNvPicPr>
          <p:nvPr/>
        </p:nvPicPr>
        <p:blipFill>
          <a:blip r:embed="rId4"/>
          <a:stretch>
            <a:fillRect/>
          </a:stretch>
        </p:blipFill>
        <p:spPr>
          <a:xfrm>
            <a:off x="8686800" y="4297472"/>
            <a:ext cx="2895600" cy="2181616"/>
          </a:xfrm>
          <a:prstGeom prst="rect">
            <a:avLst/>
          </a:prstGeom>
        </p:spPr>
      </p:pic>
    </p:spTree>
    <p:extLst>
      <p:ext uri="{BB962C8B-B14F-4D97-AF65-F5344CB8AC3E}">
        <p14:creationId xmlns:p14="http://schemas.microsoft.com/office/powerpoint/2010/main" val="3705641599"/>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Bitcoin ($BTCUSD) – Finding a bid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072283"/>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Ethereum (ETHE)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7695461"/>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981200" y="3810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MicroStrategy (MSTR)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8117425"/>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762000" y="381000"/>
            <a:ext cx="10896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Amplify Transformational Data Sharing ETF  (BLOK) – </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1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3503983"/>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73E8-E1A3-504E-87AC-9FEFDCE9446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3219D4D-B294-204C-8098-C05A9780FA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71793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92CF-F2C3-4C4C-8302-CBEE5CE39A64}"/>
              </a:ext>
            </a:extLst>
          </p:cNvPr>
          <p:cNvSpPr>
            <a:spLocks noGrp="1"/>
          </p:cNvSpPr>
          <p:nvPr>
            <p:ph type="title"/>
          </p:nvPr>
        </p:nvSpPr>
        <p:spPr>
          <a:xfrm>
            <a:off x="609600" y="38100"/>
            <a:ext cx="10972800" cy="1143000"/>
          </a:xfrm>
        </p:spPr>
        <p:txBody>
          <a:bodyPr/>
          <a:lstStyle/>
          <a:p>
            <a:r>
              <a:rPr lang="en-US" sz="2800" dirty="0"/>
              <a:t>Corona Update – </a:t>
            </a:r>
          </a:p>
        </p:txBody>
      </p:sp>
      <p:sp>
        <p:nvSpPr>
          <p:cNvPr id="3" name="Text Placeholder 2">
            <a:extLst>
              <a:ext uri="{FF2B5EF4-FFF2-40B4-BE49-F238E27FC236}">
                <a16:creationId xmlns:a16="http://schemas.microsoft.com/office/drawing/2014/main" id="{3F79DE79-C20A-B64C-AAB6-37308D4A9D01}"/>
              </a:ext>
            </a:extLst>
          </p:cNvPr>
          <p:cNvSpPr>
            <a:spLocks noGrp="1"/>
          </p:cNvSpPr>
          <p:nvPr>
            <p:ph type="body" idx="1"/>
          </p:nvPr>
        </p:nvSpPr>
        <p:spPr>
          <a:xfrm>
            <a:off x="598714" y="990600"/>
            <a:ext cx="11212286" cy="5181600"/>
          </a:xfrm>
        </p:spPr>
        <p:txBody>
          <a:bodyPr/>
          <a:lstStyle/>
          <a:p>
            <a:pPr marL="203200" indent="0">
              <a:buNone/>
            </a:pPr>
            <a:br>
              <a:rPr lang="en-US" sz="1700" dirty="0">
                <a:solidFill>
                  <a:srgbClr val="FF0000"/>
                </a:solidFill>
              </a:rPr>
            </a:br>
            <a:r>
              <a:rPr lang="en-US" sz="1700" dirty="0">
                <a:solidFill>
                  <a:schemeClr val="tx1"/>
                </a:solidFill>
              </a:rPr>
              <a:t>*Corona virus cases at </a:t>
            </a:r>
            <a:r>
              <a:rPr lang="en-US" sz="1700" b="1" dirty="0">
                <a:solidFill>
                  <a:schemeClr val="tx1"/>
                </a:solidFill>
              </a:rPr>
              <a:t>80.6 million, up only 300,000 in a week, </a:t>
            </a:r>
            <a:r>
              <a:rPr lang="en-US" sz="1700" dirty="0">
                <a:solidFill>
                  <a:schemeClr val="tx1"/>
                </a:solidFill>
              </a:rPr>
              <a:t>but lifting mask requirement on airplanes will bring a new spike</a:t>
            </a:r>
            <a:br>
              <a:rPr lang="en-US" sz="1700" b="1" dirty="0">
                <a:solidFill>
                  <a:schemeClr val="tx1"/>
                </a:solidFill>
              </a:rPr>
            </a:br>
            <a:br>
              <a:rPr lang="en-US" sz="1700" b="1" dirty="0">
                <a:solidFill>
                  <a:schemeClr val="tx1"/>
                </a:solidFill>
              </a:rPr>
            </a:br>
            <a:r>
              <a:rPr lang="en-US" sz="1700" b="1" dirty="0">
                <a:solidFill>
                  <a:schemeClr val="tx1"/>
                </a:solidFill>
              </a:rPr>
              <a:t>*</a:t>
            </a:r>
            <a:r>
              <a:rPr lang="en-US" sz="1700" dirty="0">
                <a:solidFill>
                  <a:schemeClr val="tx1"/>
                </a:solidFill>
              </a:rPr>
              <a:t> Deaths topping </a:t>
            </a:r>
            <a:r>
              <a:rPr lang="en-US" sz="1700" b="1" dirty="0">
                <a:solidFill>
                  <a:schemeClr val="tx1"/>
                </a:solidFill>
              </a:rPr>
              <a:t>988,000</a:t>
            </a:r>
            <a:r>
              <a:rPr lang="en-US" sz="1700" dirty="0">
                <a:solidFill>
                  <a:schemeClr val="tx1"/>
                </a:solidFill>
              </a:rPr>
              <a:t> and have only increased by 3,000 in the past week</a:t>
            </a:r>
            <a:br>
              <a:rPr lang="en-US" sz="1700" dirty="0">
                <a:solidFill>
                  <a:schemeClr val="tx1"/>
                </a:solidFill>
              </a:rPr>
            </a:br>
            <a:br>
              <a:rPr lang="en-US" sz="1700" dirty="0">
                <a:solidFill>
                  <a:schemeClr val="tx1"/>
                </a:solidFill>
              </a:rPr>
            </a:br>
            <a:r>
              <a:rPr lang="en-US" sz="1700" dirty="0">
                <a:solidFill>
                  <a:schemeClr val="tx1"/>
                </a:solidFill>
              </a:rPr>
              <a:t>*Moderna has applied for under fives vaccine using two micro doses, FDA may approve both Moderna and Pfizer vaccine by the summer at the same time</a:t>
            </a:r>
            <a:br>
              <a:rPr lang="en-US" sz="1700" dirty="0">
                <a:solidFill>
                  <a:srgbClr val="FF0000"/>
                </a:solidFill>
              </a:rPr>
            </a:br>
            <a:br>
              <a:rPr lang="en-US" sz="1700" dirty="0">
                <a:solidFill>
                  <a:srgbClr val="FF0000"/>
                </a:solidFill>
              </a:rPr>
            </a:br>
            <a:r>
              <a:rPr lang="en-US" sz="1700" dirty="0">
                <a:solidFill>
                  <a:schemeClr val="tx1"/>
                </a:solidFill>
              </a:rPr>
              <a:t>*Second boosters approved by CDC for over 50’s will prevent a recurrence</a:t>
            </a:r>
            <a:br>
              <a:rPr lang="en-US" sz="1700" dirty="0">
                <a:solidFill>
                  <a:schemeClr val="tx1"/>
                </a:solidFill>
              </a:rPr>
            </a:br>
            <a:br>
              <a:rPr lang="en-US" sz="1700" dirty="0">
                <a:solidFill>
                  <a:schemeClr val="tx1"/>
                </a:solidFill>
              </a:rPr>
            </a:br>
            <a:r>
              <a:rPr lang="en-US" sz="1700" dirty="0">
                <a:solidFill>
                  <a:schemeClr val="tx1"/>
                </a:solidFill>
              </a:rPr>
              <a:t>*Pandemic is still going to near zero by summer,</a:t>
            </a:r>
            <a:br>
              <a:rPr lang="en-US" sz="1700" dirty="0">
                <a:solidFill>
                  <a:schemeClr val="tx1"/>
                </a:solidFill>
              </a:rPr>
            </a:br>
            <a:r>
              <a:rPr lang="en-US" sz="1700" dirty="0">
                <a:solidFill>
                  <a:schemeClr val="tx1"/>
                </a:solidFill>
              </a:rPr>
              <a:t> book those cruises</a:t>
            </a:r>
            <a:br>
              <a:rPr lang="en-US" sz="1700" dirty="0">
                <a:solidFill>
                  <a:srgbClr val="FF0000"/>
                </a:solidFill>
              </a:rPr>
            </a:br>
            <a:br>
              <a:rPr lang="en-US" sz="1700" dirty="0">
                <a:solidFill>
                  <a:srgbClr val="FF0000"/>
                </a:solidFill>
              </a:rPr>
            </a:br>
            <a:r>
              <a:rPr lang="en-US" sz="1700" dirty="0">
                <a:solidFill>
                  <a:schemeClr val="tx1"/>
                </a:solidFill>
              </a:rPr>
              <a:t>*Covid is with us for good and big pharma will offer combined</a:t>
            </a:r>
            <a:br>
              <a:rPr lang="en-US" sz="1700" dirty="0">
                <a:solidFill>
                  <a:schemeClr val="tx1"/>
                </a:solidFill>
              </a:rPr>
            </a:br>
            <a:r>
              <a:rPr lang="en-US" sz="1700" dirty="0">
                <a:solidFill>
                  <a:schemeClr val="tx1"/>
                </a:solidFill>
              </a:rPr>
              <a:t>annual covid and flu shots by the fall</a:t>
            </a:r>
            <a:br>
              <a:rPr lang="en-US" sz="2000" dirty="0">
                <a:solidFill>
                  <a:srgbClr val="FF0000"/>
                </a:solidFill>
              </a:rPr>
            </a:br>
            <a:br>
              <a:rPr lang="en-US" sz="2000" b="1" dirty="0">
                <a:solidFill>
                  <a:schemeClr val="tx1"/>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chemeClr val="tx1"/>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chemeClr val="tx1"/>
                </a:solidFill>
              </a:rPr>
            </a:br>
            <a:endParaRPr lang="en-US" sz="1800" b="1" dirty="0">
              <a:solidFill>
                <a:schemeClr val="tx1"/>
              </a:solidFill>
            </a:endParaRPr>
          </a:p>
        </p:txBody>
      </p:sp>
      <p:pic>
        <p:nvPicPr>
          <p:cNvPr id="7" name="Picture 6" descr="A close up of a flower&#10;&#10;Description automatically generated">
            <a:extLst>
              <a:ext uri="{FF2B5EF4-FFF2-40B4-BE49-F238E27FC236}">
                <a16:creationId xmlns:a16="http://schemas.microsoft.com/office/drawing/2014/main" id="{D03B3CC6-48A6-5743-A726-F72B3F66D198}"/>
              </a:ext>
            </a:extLst>
          </p:cNvPr>
          <p:cNvPicPr>
            <a:picLocks noChangeAspect="1"/>
          </p:cNvPicPr>
          <p:nvPr/>
        </p:nvPicPr>
        <p:blipFill>
          <a:blip r:embed="rId2"/>
          <a:stretch>
            <a:fillRect/>
          </a:stretch>
        </p:blipFill>
        <p:spPr>
          <a:xfrm>
            <a:off x="8763000" y="4653518"/>
            <a:ext cx="3433324" cy="1929843"/>
          </a:xfrm>
          <a:prstGeom prst="rect">
            <a:avLst/>
          </a:prstGeom>
        </p:spPr>
      </p:pic>
    </p:spTree>
    <p:extLst>
      <p:ext uri="{BB962C8B-B14F-4D97-AF65-F5344CB8AC3E}">
        <p14:creationId xmlns:p14="http://schemas.microsoft.com/office/powerpoint/2010/main" val="34187758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225552"/>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Energy &amp; Commodities –    </a:t>
            </a:r>
          </a:p>
        </p:txBody>
      </p:sp>
      <p:sp>
        <p:nvSpPr>
          <p:cNvPr id="423" name="Shape 423"/>
          <p:cNvSpPr txBox="1"/>
          <p:nvPr/>
        </p:nvSpPr>
        <p:spPr>
          <a:xfrm>
            <a:off x="2133601"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dirty="0"/>
          </a:p>
          <a:p>
            <a:pPr lvl="0">
              <a:buClr>
                <a:srgbClr val="000000"/>
              </a:buClr>
              <a:buSzPct val="25000"/>
            </a:pPr>
            <a:br>
              <a:rPr lang="en-US" sz="18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endParaRPr lang="en-US" sz="1600" dirty="0">
              <a:solidFill>
                <a:srgbClr val="FF0000"/>
              </a:solidFill>
            </a:endParaRPr>
          </a:p>
        </p:txBody>
      </p:sp>
      <p:sp>
        <p:nvSpPr>
          <p:cNvPr id="7" name="Shape 423"/>
          <p:cNvSpPr txBox="1"/>
          <p:nvPr/>
        </p:nvSpPr>
        <p:spPr>
          <a:xfrm>
            <a:off x="381000" y="677707"/>
            <a:ext cx="11430000" cy="5410200"/>
          </a:xfrm>
          <a:prstGeom prst="rect">
            <a:avLst/>
          </a:prstGeom>
          <a:noFill/>
          <a:ln>
            <a:noFill/>
          </a:ln>
        </p:spPr>
        <p:txBody>
          <a:bodyPr lIns="91425" tIns="45700" rIns="91425" bIns="45700" anchor="t" anchorCtr="0">
            <a:noAutofit/>
          </a:bodyPr>
          <a:lstStyle/>
          <a:p>
            <a:pPr lvl="0">
              <a:buClr>
                <a:srgbClr val="000000"/>
              </a:buClr>
              <a:buSzPct val="25000"/>
            </a:pP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rPr>
            </a:br>
            <a:br>
              <a:rPr lang="en-US" sz="1800" dirty="0">
                <a:solidFill>
                  <a:srgbClr val="FF0000"/>
                </a:solidFill>
              </a:rPr>
            </a:br>
            <a:r>
              <a:rPr lang="en-US" sz="1800" dirty="0">
                <a:solidFill>
                  <a:schemeClr val="tx1"/>
                </a:solidFill>
              </a:rPr>
              <a:t>*Russia cuts gas exports to Poland and Bulgaria, sending European gas up 17% overnight</a:t>
            </a:r>
            <a:br>
              <a:rPr lang="en-US" sz="1800" dirty="0">
                <a:solidFill>
                  <a:schemeClr val="tx1"/>
                </a:solidFill>
              </a:rPr>
            </a:br>
            <a:br>
              <a:rPr lang="en-US" sz="1800" dirty="0">
                <a:solidFill>
                  <a:schemeClr val="tx1"/>
                </a:solidFill>
              </a:rPr>
            </a:br>
            <a:r>
              <a:rPr lang="en-US" sz="1800" dirty="0">
                <a:solidFill>
                  <a:schemeClr val="tx1"/>
                </a:solidFill>
              </a:rPr>
              <a:t>*Germany may be next, go long heavy sweaters in German for next winter</a:t>
            </a:r>
            <a:br>
              <a:rPr lang="en-US" sz="1800" dirty="0">
                <a:solidFill>
                  <a:schemeClr val="tx1"/>
                </a:solidFill>
              </a:rPr>
            </a:br>
            <a:br>
              <a:rPr lang="en-US" sz="1800" dirty="0">
                <a:solidFill>
                  <a:schemeClr val="tx1"/>
                </a:solidFill>
              </a:rPr>
            </a:br>
            <a:r>
              <a:rPr lang="en-US" sz="1800" dirty="0">
                <a:solidFill>
                  <a:schemeClr val="tx1"/>
                </a:solidFill>
              </a:rPr>
              <a:t>*In the end, it will be price, not politics, that cuts the German-Russian energy link</a:t>
            </a:r>
            <a:br>
              <a:rPr lang="en-US" sz="1800" dirty="0">
                <a:solidFill>
                  <a:schemeClr val="tx1"/>
                </a:solidFill>
              </a:rPr>
            </a:br>
            <a:br>
              <a:rPr lang="en-US" sz="1800" dirty="0">
                <a:solidFill>
                  <a:schemeClr val="tx1"/>
                </a:solidFill>
              </a:rPr>
            </a:br>
            <a:r>
              <a:rPr lang="en-US" sz="1800" dirty="0">
                <a:solidFill>
                  <a:schemeClr val="tx1"/>
                </a:solidFill>
              </a:rPr>
              <a:t>*Watch for the “</a:t>
            </a:r>
            <a:r>
              <a:rPr lang="en-US" sz="1800" b="1" dirty="0">
                <a:solidFill>
                  <a:schemeClr val="tx1"/>
                </a:solidFill>
              </a:rPr>
              <a:t>Putin Resigns” </a:t>
            </a:r>
            <a:r>
              <a:rPr lang="en-US" sz="1800" dirty="0">
                <a:solidFill>
                  <a:schemeClr val="tx1"/>
                </a:solidFill>
              </a:rPr>
              <a:t>headline, which could take</a:t>
            </a:r>
            <a:br>
              <a:rPr lang="en-US" sz="1800" dirty="0">
                <a:solidFill>
                  <a:schemeClr val="tx1"/>
                </a:solidFill>
              </a:rPr>
            </a:br>
            <a:r>
              <a:rPr lang="en-US" sz="1800" dirty="0">
                <a:solidFill>
                  <a:schemeClr val="tx1"/>
                </a:solidFill>
              </a:rPr>
              <a:t> oil down $50 overnight</a:t>
            </a:r>
            <a:br>
              <a:rPr lang="en-US" sz="1800" dirty="0">
                <a:solidFill>
                  <a:schemeClr val="tx1"/>
                </a:solidFill>
              </a:rPr>
            </a:br>
            <a:br>
              <a:rPr lang="en-US" sz="1800" dirty="0">
                <a:solidFill>
                  <a:schemeClr val="tx1"/>
                </a:solidFill>
              </a:rPr>
            </a:br>
            <a:r>
              <a:rPr lang="en-US" sz="1800" dirty="0">
                <a:solidFill>
                  <a:schemeClr val="tx1"/>
                </a:solidFill>
              </a:rPr>
              <a:t>*Massive short squeeze for copper has begun</a:t>
            </a:r>
            <a:br>
              <a:rPr lang="en-US" sz="1800" dirty="0">
                <a:solidFill>
                  <a:schemeClr val="tx1"/>
                </a:solidFill>
              </a:rPr>
            </a:br>
            <a:br>
              <a:rPr lang="en-US" sz="1800" dirty="0">
                <a:solidFill>
                  <a:schemeClr val="tx1"/>
                </a:solidFill>
              </a:rPr>
            </a:br>
            <a:r>
              <a:rPr lang="en-US" sz="1800" dirty="0">
                <a:solidFill>
                  <a:schemeClr val="tx1"/>
                </a:solidFill>
              </a:rPr>
              <a:t>*New bull market in uranium will continue for years as energy</a:t>
            </a:r>
            <a:br>
              <a:rPr lang="en-US" sz="1800" dirty="0">
                <a:solidFill>
                  <a:schemeClr val="tx1"/>
                </a:solidFill>
              </a:rPr>
            </a:br>
            <a:r>
              <a:rPr lang="en-US" sz="1800" dirty="0">
                <a:solidFill>
                  <a:schemeClr val="tx1"/>
                </a:solidFill>
              </a:rPr>
              <a:t>hungry nations look for new non-carbon sources to replace Russia</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a:t>
            </a:r>
            <a:r>
              <a:rPr lang="en-US" sz="1800" b="1" dirty="0">
                <a:solidFill>
                  <a:schemeClr val="tx1"/>
                </a:solidFill>
                <a:latin typeface="+mj-lt"/>
              </a:rPr>
              <a:t>Avoid all energy plays like the plague</a:t>
            </a:r>
            <a:r>
              <a:rPr lang="en-US" sz="1800" dirty="0">
                <a:solidFill>
                  <a:schemeClr val="tx1"/>
                </a:solidFill>
                <a:latin typeface="+mj-lt"/>
              </a:rPr>
              <a:t>, it’s the new</a:t>
            </a:r>
            <a:br>
              <a:rPr lang="en-US" sz="1800" dirty="0">
                <a:solidFill>
                  <a:schemeClr val="tx1"/>
                </a:solidFill>
                <a:latin typeface="+mj-lt"/>
              </a:rPr>
            </a:br>
            <a:r>
              <a:rPr lang="en-US" sz="1800" dirty="0">
                <a:solidFill>
                  <a:schemeClr val="tx1"/>
                </a:solidFill>
                <a:latin typeface="+mj-lt"/>
              </a:rPr>
              <a:t>buggy whip industry as the US de-carbonizes</a:t>
            </a:r>
            <a:br>
              <a:rPr lang="en-US" sz="1800" dirty="0">
                <a:solidFill>
                  <a:srgbClr val="FF0000"/>
                </a:solidFill>
                <a:latin typeface="+mj-lt"/>
              </a:rPr>
            </a:br>
            <a:br>
              <a:rPr lang="en-US" sz="2000" dirty="0">
                <a:solidFill>
                  <a:srgbClr val="FF0000"/>
                </a:solidFill>
              </a:rPr>
            </a:br>
            <a:br>
              <a:rPr lang="en-US" sz="2000" dirty="0">
                <a:solidFill>
                  <a:srgbClr val="FF0000"/>
                </a:solidFill>
              </a:rPr>
            </a:br>
            <a:br>
              <a:rPr lang="en-US" sz="2000" dirty="0">
                <a:solidFill>
                  <a:srgbClr val="FF0000"/>
                </a:solidFill>
                <a:latin typeface="+mj-lt"/>
              </a:rPr>
            </a:br>
            <a:br>
              <a:rPr lang="en-US" sz="2000" b="1" dirty="0">
                <a:solidFill>
                  <a:srgbClr val="FF0000"/>
                </a:solidFill>
              </a:rPr>
            </a:br>
            <a:br>
              <a:rPr lang="en-US" sz="2000" b="1"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endParaRPr lang="en-US" sz="2000" dirty="0">
              <a:solidFill>
                <a:srgbClr val="FF0000"/>
              </a:solidFill>
            </a:endParaRPr>
          </a:p>
        </p:txBody>
      </p:sp>
    </p:spTree>
    <p:extLst>
      <p:ext uri="{BB962C8B-B14F-4D97-AF65-F5344CB8AC3E}">
        <p14:creationId xmlns:p14="http://schemas.microsoft.com/office/powerpoint/2010/main" val="4129246150"/>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225552"/>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The Commodities Story   </a:t>
            </a:r>
          </a:p>
        </p:txBody>
      </p:sp>
      <p:sp>
        <p:nvSpPr>
          <p:cNvPr id="423" name="Shape 423"/>
          <p:cNvSpPr txBox="1"/>
          <p:nvPr/>
        </p:nvSpPr>
        <p:spPr>
          <a:xfrm>
            <a:off x="2133601"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dirty="0"/>
          </a:p>
          <a:p>
            <a:pPr lvl="0">
              <a:buClr>
                <a:srgbClr val="000000"/>
              </a:buClr>
              <a:buSzPct val="25000"/>
            </a:pPr>
            <a:br>
              <a:rPr lang="en-US" sz="18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br>
              <a:rPr lang="en-US" sz="1600" dirty="0">
                <a:solidFill>
                  <a:srgbClr val="FF0000"/>
                </a:solidFill>
              </a:rPr>
            </a:br>
            <a:endParaRPr lang="en-US" sz="1600" dirty="0">
              <a:solidFill>
                <a:srgbClr val="FF0000"/>
              </a:solidFill>
            </a:endParaRPr>
          </a:p>
        </p:txBody>
      </p:sp>
      <p:sp>
        <p:nvSpPr>
          <p:cNvPr id="7" name="Shape 423"/>
          <p:cNvSpPr txBox="1"/>
          <p:nvPr/>
        </p:nvSpPr>
        <p:spPr>
          <a:xfrm>
            <a:off x="533400" y="677707"/>
            <a:ext cx="11277600" cy="5410200"/>
          </a:xfrm>
          <a:prstGeom prst="rect">
            <a:avLst/>
          </a:prstGeom>
          <a:noFill/>
          <a:ln>
            <a:noFill/>
          </a:ln>
        </p:spPr>
        <p:txBody>
          <a:bodyPr lIns="91425" tIns="45700" rIns="91425" bIns="45700" anchor="t" anchorCtr="0">
            <a:noAutofit/>
          </a:bodyPr>
          <a:lstStyle/>
          <a:p>
            <a:pPr lvl="0">
              <a:buClr>
                <a:srgbClr val="000000"/>
              </a:buClr>
              <a:buSzPct val="25000"/>
            </a:pP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rPr>
            </a:br>
            <a:r>
              <a:rPr lang="en-US" sz="1800" dirty="0">
                <a:solidFill>
                  <a:schemeClr val="tx1"/>
                </a:solidFill>
              </a:rPr>
              <a:t>*Inflation and the Ukraine War have turbocharged the commodity space</a:t>
            </a:r>
            <a:br>
              <a:rPr lang="en-US" sz="1800" dirty="0">
                <a:solidFill>
                  <a:schemeClr val="tx1"/>
                </a:solidFill>
              </a:rPr>
            </a:br>
            <a:br>
              <a:rPr lang="en-US" sz="1800" dirty="0">
                <a:solidFill>
                  <a:schemeClr val="tx1"/>
                </a:solidFill>
              </a:rPr>
            </a:br>
            <a:r>
              <a:rPr lang="en-US" sz="1800" dirty="0">
                <a:solidFill>
                  <a:schemeClr val="tx1"/>
                </a:solidFill>
              </a:rPr>
              <a:t>*Even if inflation peaks, commodities will keep rising because they’re not making them anymore</a:t>
            </a:r>
            <a:br>
              <a:rPr lang="en-US" sz="1800" dirty="0">
                <a:solidFill>
                  <a:schemeClr val="tx1"/>
                </a:solidFill>
              </a:rPr>
            </a:br>
            <a:br>
              <a:rPr lang="en-US" sz="1800" dirty="0">
                <a:solidFill>
                  <a:schemeClr val="tx1"/>
                </a:solidFill>
              </a:rPr>
            </a:br>
            <a:r>
              <a:rPr lang="en-US" sz="1800" dirty="0">
                <a:solidFill>
                  <a:schemeClr val="tx1"/>
                </a:solidFill>
              </a:rPr>
              <a:t>*Paper assets like stocks and bonds can be created with a spreadsheet entry</a:t>
            </a:r>
            <a:br>
              <a:rPr lang="en-US" sz="1800" dirty="0">
                <a:solidFill>
                  <a:schemeClr val="tx1"/>
                </a:solidFill>
              </a:rPr>
            </a:br>
            <a:br>
              <a:rPr lang="en-US" sz="1800" dirty="0">
                <a:solidFill>
                  <a:schemeClr val="tx1"/>
                </a:solidFill>
              </a:rPr>
            </a:br>
            <a:r>
              <a:rPr lang="en-US" sz="1800" dirty="0">
                <a:solidFill>
                  <a:schemeClr val="tx1"/>
                </a:solidFill>
              </a:rPr>
              <a:t>*Commodities can take a decade to bring on new supply</a:t>
            </a:r>
            <a:br>
              <a:rPr lang="en-US" sz="1800" dirty="0">
                <a:solidFill>
                  <a:schemeClr val="tx1"/>
                </a:solidFill>
              </a:rPr>
            </a:br>
            <a:br>
              <a:rPr lang="en-US" sz="1800" dirty="0">
                <a:solidFill>
                  <a:schemeClr val="tx1"/>
                </a:solidFill>
              </a:rPr>
            </a:br>
            <a:r>
              <a:rPr lang="en-US" sz="1800" dirty="0">
                <a:solidFill>
                  <a:schemeClr val="tx1"/>
                </a:solidFill>
              </a:rPr>
              <a:t>*Regulation, harsh conditions, huge capital requirement,</a:t>
            </a:r>
            <a:br>
              <a:rPr lang="en-US" sz="1800" dirty="0">
                <a:solidFill>
                  <a:schemeClr val="tx1"/>
                </a:solidFill>
              </a:rPr>
            </a:br>
            <a:r>
              <a:rPr lang="en-US" sz="1800" dirty="0">
                <a:solidFill>
                  <a:schemeClr val="tx1"/>
                </a:solidFill>
              </a:rPr>
              <a:t> financing, infrastructure all conspire to delay new supply</a:t>
            </a:r>
            <a:br>
              <a:rPr lang="en-US" sz="1800" dirty="0">
                <a:solidFill>
                  <a:schemeClr val="tx1"/>
                </a:solidFill>
              </a:rPr>
            </a:br>
            <a:br>
              <a:rPr lang="en-US" sz="1800" dirty="0">
                <a:solidFill>
                  <a:schemeClr val="tx1"/>
                </a:solidFill>
              </a:rPr>
            </a:br>
            <a:r>
              <a:rPr lang="en-US" sz="1800" dirty="0">
                <a:solidFill>
                  <a:schemeClr val="tx1"/>
                </a:solidFill>
              </a:rPr>
              <a:t>*The Ukraine War really poured gasoline on the fire, </a:t>
            </a:r>
            <a:br>
              <a:rPr lang="en-US" sz="1800" dirty="0">
                <a:solidFill>
                  <a:schemeClr val="tx1"/>
                </a:solidFill>
              </a:rPr>
            </a:br>
            <a:r>
              <a:rPr lang="en-US" sz="1800" dirty="0">
                <a:solidFill>
                  <a:schemeClr val="tx1"/>
                </a:solidFill>
              </a:rPr>
              <a:t>squeezing already short supplies of nickel, corn, wheat, and</a:t>
            </a:r>
            <a:br>
              <a:rPr lang="en-US" sz="1800" dirty="0">
                <a:solidFill>
                  <a:schemeClr val="tx1"/>
                </a:solidFill>
              </a:rPr>
            </a:br>
            <a:r>
              <a:rPr lang="en-US" sz="1800" dirty="0">
                <a:solidFill>
                  <a:schemeClr val="tx1"/>
                </a:solidFill>
              </a:rPr>
              <a:t>soybean oil</a:t>
            </a:r>
            <a:br>
              <a:rPr lang="en-US" sz="1800" dirty="0">
                <a:solidFill>
                  <a:schemeClr val="tx1"/>
                </a:solidFill>
              </a:rPr>
            </a:br>
            <a:br>
              <a:rPr lang="en-US" sz="1800" dirty="0">
                <a:solidFill>
                  <a:schemeClr val="tx1"/>
                </a:solidFill>
              </a:rPr>
            </a:br>
            <a:r>
              <a:rPr lang="en-US" sz="1800" dirty="0">
                <a:solidFill>
                  <a:schemeClr val="tx1"/>
                </a:solidFill>
              </a:rPr>
              <a:t>*In 2021 Ukraine produced 13% of the world’s calories</a:t>
            </a:r>
            <a:br>
              <a:rPr lang="en-US" sz="1800" dirty="0">
                <a:solidFill>
                  <a:schemeClr val="tx1"/>
                </a:solidFill>
              </a:rPr>
            </a:br>
            <a:br>
              <a:rPr lang="en-US" sz="1800" dirty="0">
                <a:solidFill>
                  <a:schemeClr val="tx1"/>
                </a:solidFill>
              </a:rPr>
            </a:br>
            <a:r>
              <a:rPr lang="en-US" sz="1800" dirty="0">
                <a:solidFill>
                  <a:schemeClr val="tx1"/>
                </a:solidFill>
              </a:rPr>
              <a:t>*if Tesla meets 20 million unit a year target, demand for lithium,</a:t>
            </a:r>
            <a:br>
              <a:rPr lang="en-US" sz="1800" dirty="0">
                <a:solidFill>
                  <a:schemeClr val="tx1"/>
                </a:solidFill>
              </a:rPr>
            </a:br>
            <a:r>
              <a:rPr lang="en-US" sz="1800" dirty="0">
                <a:solidFill>
                  <a:schemeClr val="tx1"/>
                </a:solidFill>
              </a:rPr>
              <a:t>nickel, and cobalt will triple</a:t>
            </a:r>
            <a:br>
              <a:rPr lang="en-US" sz="1800" dirty="0">
                <a:solidFill>
                  <a:srgbClr val="FF0000"/>
                </a:solidFill>
                <a:latin typeface="+mj-lt"/>
              </a:rPr>
            </a:br>
            <a:br>
              <a:rPr lang="en-US" sz="2000" dirty="0">
                <a:solidFill>
                  <a:srgbClr val="FF0000"/>
                </a:solidFill>
              </a:rPr>
            </a:br>
            <a:br>
              <a:rPr lang="en-US" sz="2000" dirty="0">
                <a:solidFill>
                  <a:srgbClr val="FF0000"/>
                </a:solidFill>
              </a:rPr>
            </a:br>
            <a:br>
              <a:rPr lang="en-US" sz="2000" dirty="0">
                <a:solidFill>
                  <a:srgbClr val="FF0000"/>
                </a:solidFill>
                <a:latin typeface="+mj-lt"/>
              </a:rPr>
            </a:br>
            <a:br>
              <a:rPr lang="en-US" sz="2000" b="1" dirty="0">
                <a:solidFill>
                  <a:srgbClr val="FF0000"/>
                </a:solidFill>
              </a:rPr>
            </a:br>
            <a:br>
              <a:rPr lang="en-US" sz="2000" b="1"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endParaRPr lang="en-US" sz="2000" dirty="0">
              <a:solidFill>
                <a:srgbClr val="FF0000"/>
              </a:solidFill>
            </a:endParaRPr>
          </a:p>
        </p:txBody>
      </p:sp>
      <p:pic>
        <p:nvPicPr>
          <p:cNvPr id="3" name="Picture 2" descr="A picture containing outdoor, sky, ground, transport&#10;&#10;Description automatically generated">
            <a:extLst>
              <a:ext uri="{FF2B5EF4-FFF2-40B4-BE49-F238E27FC236}">
                <a16:creationId xmlns:a16="http://schemas.microsoft.com/office/drawing/2014/main" id="{61F544B9-670C-D1C6-6D50-6455A725A709}"/>
              </a:ext>
            </a:extLst>
          </p:cNvPr>
          <p:cNvPicPr>
            <a:picLocks noChangeAspect="1"/>
          </p:cNvPicPr>
          <p:nvPr/>
        </p:nvPicPr>
        <p:blipFill>
          <a:blip r:embed="rId3"/>
          <a:stretch>
            <a:fillRect/>
          </a:stretch>
        </p:blipFill>
        <p:spPr>
          <a:xfrm>
            <a:off x="7791450" y="3809562"/>
            <a:ext cx="4095750" cy="2730500"/>
          </a:xfrm>
          <a:prstGeom prst="rect">
            <a:avLst/>
          </a:prstGeom>
        </p:spPr>
      </p:pic>
    </p:spTree>
    <p:extLst>
      <p:ext uri="{BB962C8B-B14F-4D97-AF65-F5344CB8AC3E}">
        <p14:creationId xmlns:p14="http://schemas.microsoft.com/office/powerpoint/2010/main" val="3974176758"/>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1B4A-3EFD-2143-9F1E-8474F8CA689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EC5C418-3BE0-344B-915B-E2B798DF816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29158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Oil-($WTIC)</a:t>
            </a: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4835644"/>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United States Oil Fund (USO)</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10/$9.50-$10 Vertical bull call spread</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Energy Select Sector SPDR (XLE)-No Performance!</a:t>
            </a:r>
            <a:br>
              <a:rPr lang="en-US" sz="32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(XOM), (CVX), (SLB), (KMI), (EOG), (COP)</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Halliburton (HAL)-</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9640514"/>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Natural Gas (UNG)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Freeport McMoRan (FCX) -</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1034162"/>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Cameco (CCJ) -</a:t>
            </a:r>
            <a:br>
              <a:rPr lang="en-US" sz="2400" dirty="0">
                <a:solidFill>
                  <a:schemeClr val="dk1"/>
                </a:solidFill>
                <a:latin typeface="Calibri"/>
                <a:ea typeface="Calibri"/>
                <a:cs typeface="Calibri"/>
                <a:sym typeface="Calibri"/>
              </a:rPr>
            </a:br>
            <a:r>
              <a:rPr lang="en-US" sz="2000" dirty="0">
                <a:solidFill>
                  <a:schemeClr val="tx1"/>
                </a:solidFill>
                <a:latin typeface="Calibri"/>
                <a:ea typeface="Calibri"/>
                <a:cs typeface="Calibri"/>
                <a:sym typeface="Calibri"/>
              </a:rPr>
              <a:t>long 5/$20-$23 bull call spread</a:t>
            </a:r>
          </a:p>
        </p:txBody>
      </p:sp>
    </p:spTree>
    <p:extLst>
      <p:ext uri="{BB962C8B-B14F-4D97-AF65-F5344CB8AC3E}">
        <p14:creationId xmlns:p14="http://schemas.microsoft.com/office/powerpoint/2010/main" val="2368652995"/>
      </p:ext>
    </p:extLst>
  </p:cSld>
  <p:clrMapOvr>
    <a:masterClrMapping/>
  </p:clrMapOvr>
  <p:transition spd="slow">
    <p:cut/>
  </p:transition>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40699</TotalTime>
  <Words>4639</Words>
  <Application>Microsoft Macintosh PowerPoint</Application>
  <PresentationFormat>Widescreen</PresentationFormat>
  <Paragraphs>177</Paragraphs>
  <Slides>117</Slides>
  <Notes>87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117</vt:i4>
      </vt:variant>
    </vt:vector>
  </HeadingPairs>
  <TitlesOfParts>
    <vt:vector size="122" baseType="lpstr">
      <vt:lpstr>Arial</vt:lpstr>
      <vt:lpstr>Calibri</vt:lpstr>
      <vt:lpstr>Helvetica</vt:lpstr>
      <vt:lpstr>Times New Roman</vt:lpstr>
      <vt:lpstr>Office Theme</vt:lpstr>
      <vt:lpstr>   The Mad Hedge Fund Trader “RISK OFF”   </vt:lpstr>
      <vt:lpstr>PowerPoint Presentation</vt:lpstr>
      <vt:lpstr>  Trade Alert Performance New All Time Highs!   </vt:lpstr>
      <vt:lpstr>PowerPoint Presentation</vt:lpstr>
      <vt:lpstr>PowerPoint Presentation</vt:lpstr>
      <vt:lpstr>PowerPoint Presentation</vt:lpstr>
      <vt:lpstr>PowerPoint Presentation</vt:lpstr>
      <vt:lpstr>The Method to My Madness The Roaring Twenties are Here</vt:lpstr>
      <vt:lpstr>Corona Update – </vt:lpstr>
      <vt:lpstr>PowerPoint Presentation</vt:lpstr>
      <vt:lpstr>February 2 2022 Infection Rate </vt:lpstr>
      <vt:lpstr>May 4 2022 Infection Rate </vt:lpstr>
      <vt:lpstr>The Global Economy – On or Off </vt:lpstr>
      <vt:lpstr>The Mad Hedge Profit Predictor Market Timing Index – Buy Territory An artificial intelligence driven algorithm that analyzes 30 different economic, technical, and momentum driven indicators </vt:lpstr>
      <vt:lpstr> The Mad Hedge Profit Predictor From Extreme “BUY” to Neutral </vt:lpstr>
      <vt:lpstr> Weekly Jobless Claims – Falling  180,000 – down 5,000 </vt:lpstr>
      <vt:lpstr>PowerPoint Presentation</vt:lpstr>
      <vt:lpstr>Stocks – Tech is Trash </vt:lpstr>
      <vt:lpstr>         S&amp;P 500 – Back to the Bottom of the Range-April 20 long 5/$370-$380 bull call spread, took profits on long 4/$470-$480 bear put spread  Took profits on long 2/$465-$475 bear put spread Took profits on long 2/$410-$420 bull call spread,  Took profits on long 2/$480-$500 bear put spread, Took profits on long 10/$410-$420 bull call spread           </vt:lpstr>
      <vt:lpstr>         S&amp;P 500 – Back to the Bottom of the Range-May 4 took profits on long 4/$470-$480 bear put spread  Took profits on long 2/$465-$475 bear put spread Took profits on long 2/$410-$420 bull call spread,  Took profits on long 2/$480-$500 bear put spread, Took profits on long 10/$410-$420 bull call spread           </vt:lpstr>
      <vt:lpstr> ProShares Ultra Short S&amp;P 500 (SDS)-  a great hedge for long stocks and bonds long 2X position has a hedge against longs and bond shorts</vt:lpstr>
      <vt:lpstr>(VIX) – Dying a Slow Death classic summer market </vt:lpstr>
      <vt:lpstr> (VXX)-  </vt:lpstr>
      <vt:lpstr> Dow Average ($INDU)-</vt:lpstr>
      <vt:lpstr>Russell 2000 (IWM)-  took profits on Long 10/$137-$142 vertical bull call spread took profits on Long 10/$153-$156 vertical bear put spread </vt:lpstr>
      <vt:lpstr>NASDAQ (QQQ) –  long (QQQ) 4/$330-$335 put spread  took profits on long (QQQ) 3/$340-$345 put spread  covered long (QQQ) $325-$330 put spread </vt:lpstr>
      <vt:lpstr>PowerPoint Presentation</vt:lpstr>
      <vt:lpstr>The Barbell Portfolio</vt:lpstr>
      <vt:lpstr>     Microsoft (MSFT)- took profits on long 2/$340-$350 bear put spread took profits on long 12/$220-$230 call spread stop loss on long 12/$170-$180 call spread       </vt:lpstr>
      <vt:lpstr>   Facebook (FB)- Changes Name to “Meta” took profits on Long 9/$290-$300 vertical bear put spread stopped out of Long 9/$190-$200 vertical bear put spread       </vt:lpstr>
      <vt:lpstr>      Apple (AAPL)- Earnings Beat share buyback program jumped by an eye popping $90 billion Took profits on long 2/$180-$190 put spread        </vt:lpstr>
      <vt:lpstr>   Alphabet (GOOGL) – Ad king on economic recovery Alphabet Misses on Top and Bottom  took profits on long 12/$1,200-$1,230 bull call spread took profits on long 9/$1,030-$1,080 vertical bull call spread    </vt:lpstr>
      <vt:lpstr>          Amazon (AMZN) –  took profits on long 2/$3,400-$3,500 bear put spread took profits on long 9/$2,800-$2,900 bull call spread           </vt:lpstr>
      <vt:lpstr>      PayPal (PYPL) - took profits on long 4/$90-$95 call spread      </vt:lpstr>
      <vt:lpstr>       Tesla (TSLA) –Earnings Soar by 87% YOY  Aiming for 1.5 million cars in 2022 but Elon’s stock was put up for margin loan to buy Twitter, tanking the stock Tesla to Split Shares and Pay Dividend  took profits on long 2/$550-$600 call spread took profits on long 2/$600-$650 call spread    </vt:lpstr>
      <vt:lpstr>  NVIDIA (NVDA) –  A Mad Hedge 50 bagger – Global Semiconductor Shortage Slows Auto Industry,    </vt:lpstr>
      <vt:lpstr>Palo Alto Networks (PANW)-  Hacking never goes out of fashion</vt:lpstr>
      <vt:lpstr>  Advanced Micro Devices (AMD)- Recession fears programable logic devices took profits on long 2/$75-$80 call spread  </vt:lpstr>
      <vt:lpstr>  Salesforce (CRM)- Massive Online Migration took profits on long 9/$125-$130 vertical bull call spread took profits on long 8/$125-$130 vertical bull call spread took profits on long 2/$105-$115 call spread     </vt:lpstr>
      <vt:lpstr>  Adobe (ADBE)- Cloud play The Quality Non-China tech play   </vt:lpstr>
      <vt:lpstr>ProShares Ultra Technology ETF (ROM) – 2X Long Technology ETF took profits on long 10/$62-65 call spread</vt:lpstr>
      <vt:lpstr>The Second Half of the Barbell</vt:lpstr>
      <vt:lpstr>PowerPoint Presentation</vt:lpstr>
      <vt:lpstr>   Boeing (BA) –Disastrous Earnings $2.7 loss booked in Q1 long 3/$146-$149 call spread took profits on long 2/$150-$160 call spread     </vt:lpstr>
      <vt:lpstr>  Package Delivery- United Parcel Service (UPS) - Package Delivery record profits took profits on long 11/$130-$140 call spread   </vt:lpstr>
      <vt:lpstr>  Caterpillar (CAT)- Ag + Infrastructure + Housing took profits on long 12/$145-$150 call spread took profits on long 11/$125-$135 call spread  </vt:lpstr>
      <vt:lpstr>  Walt Disney (DIS)- Florida Declres War stopped out of long 10/$165-$175 call spread took profits on long 3/$170-$180 call spread     </vt:lpstr>
      <vt:lpstr>Industrials Sector SPDR (XLI)- (GE), (MMM), (UNP), (UTX), (BA), (HON)</vt:lpstr>
      <vt:lpstr>  US Steel (X) – Commodity Boom and Wartime boost   </vt:lpstr>
      <vt:lpstr>  Union Pacific RR (UNP)- Big Stuff to Ship near record earnings announced took profits on long 5/$200-$210 call spread took profits on 11/$150-$160 call spread  </vt:lpstr>
      <vt:lpstr>  Wal-Mart (WMT)- took profit on Long 11/$125-$130 bear put spread took profit on Long 10/$119-$121 bear put spread took profits on Long 8/$114-$117 bear put spread  </vt:lpstr>
      <vt:lpstr>  Macys’ (M) – Retail Punished took profits on Long 8/$23-$25 bear put spread  </vt:lpstr>
      <vt:lpstr>Delta Airlines (DAL) – Travel is Back!   </vt:lpstr>
      <vt:lpstr>Transports Sector SPDR (XTN)- Worst Hit Sector (ALGT),  (ALK), (JBLU), (LUV), (CHRW), (DAL) </vt:lpstr>
      <vt:lpstr>Health Care Sector (XLV), (RXL) (JNJ), (PFE), (MRK), (GILD), (ACT), (AMGN)  </vt:lpstr>
      <vt:lpstr>Amgen (AMGN) took profits on long 11/$185-$200 bull call spread</vt:lpstr>
      <vt:lpstr>Goldman Sachs (GS) –  took profits 12/$330-$350 call spread took profits 11/$330-$350 call spread stop loss on long 11/$385-$395 call spreads  </vt:lpstr>
      <vt:lpstr>Morgan Stanley (MS) – Blows Away Earnings Equity trading came in a hot $3.2 billion and bond trading $2.9 billion   took profits on long 11/$85-$90 call spread stop loss on long 11/$95-$98 call spread took profits on long 10/$85-$90 call spread  profits on long 2/$55-$60 call spread</vt:lpstr>
      <vt:lpstr>    JP Morgan Chase (JPM)- Takes a Russia Hit, losing $524 billion on its exposure there.  took profits 12/$148-$152.50 call spread took profits on long 10/$130-$140 call spread took profits on long 8/$140-$145 call spread took profits on long 7/$140-$145 call spread   </vt:lpstr>
      <vt:lpstr>Bank of America (BAC) –  took profits long 12/$39-$42 call spread stop loss on long 11/$43-$45 call spread   took profits on  11/$37-$40 call spread   took profits on long 2/$28-$30 call spread</vt:lpstr>
      <vt:lpstr> SPDR Metals &amp; Mining ETF (XME) –  long 2/$28-$30 call spread</vt:lpstr>
      <vt:lpstr> Blackrock (BLK)-Asset Collection Boom took profits on long 3/$770-$790 call spread took profits on long 3/$310-$340 call spread </vt:lpstr>
      <vt:lpstr>Visa (V) – “Touchless” Bitcoin Drag took profits on long 5/$220-$225 bull call spread took profits on long long 5/$195-$205 bull call spread took profits on long 9/$180-$185 bull call spread</vt:lpstr>
      <vt:lpstr>Consumer Discretionary SPDR (XLY) (DIS), (AMZN), (HD), (CMCSA), (MCD), (SBUX) </vt:lpstr>
      <vt:lpstr>  Berkshire Hathaway (BRKB)- Natural Barbell Buys Alleghany Insurance, for $11.6 billion   long 5/$300-$310 call spread, took profits on long 2/$270-$280 call spread </vt:lpstr>
      <vt:lpstr>Europe Hedged Equity (HEDJ)- </vt:lpstr>
      <vt:lpstr>Japan (DXJ)- </vt:lpstr>
      <vt:lpstr> Emerging Markets (EEM) - Pro trade, Weak Dollar, Long Recovery Play</vt:lpstr>
      <vt:lpstr>PowerPoint Presentation</vt:lpstr>
      <vt:lpstr>Bonds – Bottom Fishing</vt:lpstr>
      <vt:lpstr>              Treasury ETF (TLT) – Breaking Down long 5/$128-$131 put spread, long 2X 5/$127-$130 put spread long 2X 5/$110-$113 put spread, stopped out of long 4/$127-$130 call spread took profits on long 2/$149-$152 put spread, took profits on long 2/$147-$150 put spread took profits on long 3/$150-$153 put spread, took profits on long 3/$127-$130 call spread                </vt:lpstr>
      <vt:lpstr> Ten Year Treasury Yield ($TNX) – 2.56%  </vt:lpstr>
      <vt:lpstr> Junk Bonds (HYG) 5.89% Yield to Maturity  </vt:lpstr>
      <vt:lpstr>2X Short Treasuries (TBT)-Another run at highs</vt:lpstr>
      <vt:lpstr>PowerPoint Presentation</vt:lpstr>
      <vt:lpstr>Foreign Currencies – Yen Collapse </vt:lpstr>
      <vt:lpstr>   Japanese Yen (FXY)   </vt:lpstr>
      <vt:lpstr>   Euro (FXE)-    </vt:lpstr>
      <vt:lpstr>   British Pound (FXB)-    </vt:lpstr>
      <vt:lpstr>   Australian Dollar (FXA)- The Global Recovery Play took profits on long 8/$67-$69 call spread    </vt:lpstr>
      <vt:lpstr>Emerging Market Currencies (CEW)   </vt:lpstr>
      <vt:lpstr>Chinese Yuan- (CYB)-  </vt:lpstr>
      <vt:lpstr>PowerPoint Presentation</vt:lpstr>
      <vt:lpstr>  Bitcoin – Churning Buy the Mad Hedge Bitcoin Letter at https://www.madhedgefundtrader.com/store/  </vt:lpstr>
      <vt:lpstr>Bitcoin ($BTCUSD) – Finding a bid   </vt:lpstr>
      <vt:lpstr>Ethereum (ETHE) –   </vt:lpstr>
      <vt:lpstr>MicroStrategy (MSTR) –   </vt:lpstr>
      <vt:lpstr>Amplify Transformational Data Sharing ETF  (BLOK) –   </vt:lpstr>
      <vt:lpstr>PowerPoint Presentation</vt:lpstr>
      <vt:lpstr>Energy &amp; Commodities –    </vt:lpstr>
      <vt:lpstr>The Commodities Story   </vt:lpstr>
      <vt:lpstr>PowerPoint Presentation</vt:lpstr>
      <vt:lpstr>Oil-($WTIC)</vt:lpstr>
      <vt:lpstr>  United States Oil Fund (USO) long 10/$9.50-$10 Vertical bull call spread  </vt:lpstr>
      <vt:lpstr>Energy Select Sector SPDR (XLE)-No Performance! (XOM), (CVX), (SLB), (KMI), (EOG), (COP) </vt:lpstr>
      <vt:lpstr>Halliburton (HAL)- </vt:lpstr>
      <vt:lpstr>Natural Gas (UNG) - </vt:lpstr>
      <vt:lpstr>Freeport McMoRan (FCX) - </vt:lpstr>
      <vt:lpstr>Cameco (CCJ) - long 5/$20-$23 bull call spread</vt:lpstr>
      <vt:lpstr>PowerPoint Presentation</vt:lpstr>
      <vt:lpstr>Precious Metals – Secular New Gold Bull</vt:lpstr>
      <vt:lpstr>  Gold (GLD)- long 5/$165-$170 bull call spread   </vt:lpstr>
      <vt:lpstr> Market Vectors Gold Miners ETF- (GDX) –   </vt:lpstr>
      <vt:lpstr> Barrick Gold (GOLD) took profits on long 1/$21-$23 call spread took profits on long 11/$22-$24 call spread</vt:lpstr>
      <vt:lpstr> Newmont Mining- (NEM)- took profits on long $55-60 call spread</vt:lpstr>
      <vt:lpstr> Silver- (SLV)- took profits on long 11/$19-$20 call spread </vt:lpstr>
      <vt:lpstr>  Silver Miners - (SIL)-  </vt:lpstr>
      <vt:lpstr>  Wheaton Precious Metals - (WPM)- took profits on long 2/$39-41 call spread </vt:lpstr>
      <vt:lpstr>PowerPoint Presentation</vt:lpstr>
      <vt:lpstr>Real Estate – Moving to ARMS</vt:lpstr>
      <vt:lpstr>S&amp;P Case Shiller S&amp;P Case Shiller Rockets 19.8%, in November with its National Home Price Index Phoenix (32.9%), Tampa (32.6%), and Miami (29.7%)</vt:lpstr>
      <vt:lpstr>Crown Castle International (CCI) – 3.12% yielding cell phone tower REIT</vt:lpstr>
      <vt:lpstr>US Home Construction Index (ITB) (DHI), (LEN), (PHM), (TOL), (NVR)   </vt:lpstr>
      <vt:lpstr>PowerPoint Presentation</vt:lpstr>
      <vt:lpstr>Trade Sheet- So What Do We Do About All This?</vt:lpstr>
      <vt:lpstr>PowerPoint Presentation</vt:lpstr>
      <vt:lpstr>       Next Strategy Webinar   12:00 EST Wednesday, May 18  from Silicon Valley, CA       email me questions at support@madhedgefundtrader.com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John Thomas</cp:lastModifiedBy>
  <cp:revision>8168</cp:revision>
  <cp:lastPrinted>2022-01-05T03:44:27Z</cp:lastPrinted>
  <dcterms:created xsi:type="dcterms:W3CDTF">2015-02-05T17:12:57Z</dcterms:created>
  <dcterms:modified xsi:type="dcterms:W3CDTF">2022-04-29T20:44:51Z</dcterms:modified>
</cp:coreProperties>
</file>