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104"/>
  </p:notesMasterIdLst>
  <p:sldIdLst>
    <p:sldId id="256" r:id="rId2"/>
    <p:sldId id="1198" r:id="rId3"/>
    <p:sldId id="888" r:id="rId4"/>
    <p:sldId id="605" r:id="rId5"/>
    <p:sldId id="1214" r:id="rId6"/>
    <p:sldId id="997" r:id="rId7"/>
    <p:sldId id="824" r:id="rId8"/>
    <p:sldId id="1106" r:id="rId9"/>
    <p:sldId id="1107" r:id="rId10"/>
    <p:sldId id="1197" r:id="rId11"/>
    <p:sldId id="1109" r:id="rId12"/>
    <p:sldId id="1118" r:id="rId13"/>
    <p:sldId id="1076" r:id="rId14"/>
    <p:sldId id="898" r:id="rId15"/>
    <p:sldId id="1142" r:id="rId16"/>
    <p:sldId id="1113" r:id="rId17"/>
    <p:sldId id="1033" r:id="rId18"/>
    <p:sldId id="1073" r:id="rId19"/>
    <p:sldId id="1074" r:id="rId20"/>
    <p:sldId id="1026" r:id="rId21"/>
    <p:sldId id="570" r:id="rId22"/>
    <p:sldId id="280" r:id="rId23"/>
    <p:sldId id="1057" r:id="rId24"/>
    <p:sldId id="563" r:id="rId25"/>
    <p:sldId id="835" r:id="rId26"/>
    <p:sldId id="613" r:id="rId27"/>
    <p:sldId id="831" r:id="rId28"/>
    <p:sldId id="811" r:id="rId29"/>
    <p:sldId id="891" r:id="rId30"/>
    <p:sldId id="1047" r:id="rId31"/>
    <p:sldId id="814" r:id="rId32"/>
    <p:sldId id="1072" r:id="rId33"/>
    <p:sldId id="764" r:id="rId34"/>
    <p:sldId id="765" r:id="rId35"/>
    <p:sldId id="1071" r:id="rId36"/>
    <p:sldId id="1195" r:id="rId37"/>
    <p:sldId id="1070" r:id="rId38"/>
    <p:sldId id="840" r:id="rId39"/>
    <p:sldId id="1068" r:id="rId40"/>
    <p:sldId id="1069" r:id="rId41"/>
    <p:sldId id="893" r:id="rId42"/>
    <p:sldId id="289" r:id="rId43"/>
    <p:sldId id="730" r:id="rId44"/>
    <p:sldId id="1054" r:id="rId45"/>
    <p:sldId id="994" r:id="rId46"/>
    <p:sldId id="996" r:id="rId47"/>
    <p:sldId id="830" r:id="rId48"/>
    <p:sldId id="481" r:id="rId49"/>
    <p:sldId id="290" r:id="rId50"/>
    <p:sldId id="1133" r:id="rId51"/>
    <p:sldId id="669" r:id="rId52"/>
    <p:sldId id="1079" r:id="rId53"/>
    <p:sldId id="1043" r:id="rId54"/>
    <p:sldId id="1083" r:id="rId55"/>
    <p:sldId id="1086" r:id="rId56"/>
    <p:sldId id="1080" r:id="rId57"/>
    <p:sldId id="1049" r:id="rId58"/>
    <p:sldId id="336" r:id="rId59"/>
    <p:sldId id="1084" r:id="rId60"/>
    <p:sldId id="295" r:id="rId61"/>
    <p:sldId id="501" r:id="rId62"/>
    <p:sldId id="539" r:id="rId63"/>
    <p:sldId id="1114" r:id="rId64"/>
    <p:sldId id="654" r:id="rId65"/>
    <p:sldId id="659" r:id="rId66"/>
    <p:sldId id="655" r:id="rId67"/>
    <p:sldId id="656" r:id="rId68"/>
    <p:sldId id="1115" r:id="rId69"/>
    <p:sldId id="533" r:id="rId70"/>
    <p:sldId id="756" r:id="rId71"/>
    <p:sldId id="1001" r:id="rId72"/>
    <p:sldId id="786" r:id="rId73"/>
    <p:sldId id="546" r:id="rId74"/>
    <p:sldId id="536" r:id="rId75"/>
    <p:sldId id="1150" r:id="rId76"/>
    <p:sldId id="1153" r:id="rId77"/>
    <p:sldId id="1154" r:id="rId78"/>
    <p:sldId id="1168" r:id="rId79"/>
    <p:sldId id="1169" r:id="rId80"/>
    <p:sldId id="1116" r:id="rId81"/>
    <p:sldId id="388" r:id="rId82"/>
    <p:sldId id="312" r:id="rId83"/>
    <p:sldId id="380" r:id="rId84"/>
    <p:sldId id="747" r:id="rId85"/>
    <p:sldId id="313" r:id="rId86"/>
    <p:sldId id="1216" r:id="rId87"/>
    <p:sldId id="1217" r:id="rId88"/>
    <p:sldId id="972" r:id="rId89"/>
    <p:sldId id="907" r:id="rId90"/>
    <p:sldId id="650" r:id="rId91"/>
    <p:sldId id="729" r:id="rId92"/>
    <p:sldId id="737" r:id="rId93"/>
    <p:sldId id="998" r:id="rId94"/>
    <p:sldId id="999" r:id="rId95"/>
    <p:sldId id="1000" r:id="rId96"/>
    <p:sldId id="1130" r:id="rId97"/>
    <p:sldId id="1132" r:id="rId98"/>
    <p:sldId id="1005" r:id="rId99"/>
    <p:sldId id="1006" r:id="rId100"/>
    <p:sldId id="492" r:id="rId101"/>
    <p:sldId id="1213" r:id="rId102"/>
    <p:sldId id="335" r:id="rId103"/>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B"/>
    <a:srgbClr val="005A9C"/>
    <a:srgbClr val="00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49D33B-BD4E-4F16-A640-95B620BCB31D}" v="259" dt="2022-05-18T04:05:11.174"/>
    <p1510:client id="{30AAA2A0-D879-44B4-89D9-EC2AF480F0EA}" v="186" dt="2022-05-18T03:17:05.048"/>
    <p1510:client id="{FC6544FC-1042-4A7A-9FD0-68CC14C7B1C4}" v="4" dt="2022-05-18T02:05:45.613"/>
  </p1510:revLst>
</p1510:revInfo>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07193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41443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2004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8588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35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8559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32516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980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880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954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1478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007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74715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78267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9569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7047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84488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33242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39403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46753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37949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54847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16830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3133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13018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85971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7611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37391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6631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61355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816035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09226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19923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211624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3931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1158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61966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8240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62588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01269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48617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652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232846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14474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21125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103102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202641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8081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266806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537795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42734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5968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370113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767964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751380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65632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761421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464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485522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77164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66456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412345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472973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361186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25799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1385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609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339044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26357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61315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378884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2120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3833018" y="-1623219"/>
            <a:ext cx="4525961" cy="10972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2389718" y="612775"/>
            <a:ext cx="7315199" cy="4114800"/>
          </a:xfrm>
          <a:prstGeom prst="rect">
            <a:avLst/>
          </a:prstGeom>
          <a:noFill/>
          <a:ln>
            <a:noFill/>
          </a:ln>
        </p:spPr>
      </p:sp>
      <p:sp>
        <p:nvSpPr>
          <p:cNvPr id="24" name="Shape 2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609600" y="1637000"/>
            <a:ext cx="109728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609600" y="1600201"/>
            <a:ext cx="109728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8737601" y="6356351"/>
            <a:ext cx="28447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2"/>
          <a:stretch>
            <a:fillRect/>
          </a:stretch>
        </p:blipFill>
        <p:spPr>
          <a:xfrm>
            <a:off x="0" y="-1"/>
            <a:ext cx="12192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hyperlink" Target="mailto:support@madhedgefundtrader.com" TargetMode="External"/><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image" Target="../media/image103.jpe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hyperlink" Target="https://www.madhedgefundtrader.com/store/" TargetMode="Externa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76.jpe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362200" y="304800"/>
            <a:ext cx="7924800" cy="1371600"/>
          </a:xfrm>
          <a:prstGeom prst="rect">
            <a:avLst/>
          </a:prstGeom>
          <a:noFill/>
          <a:ln>
            <a:noFill/>
          </a:ln>
        </p:spPr>
        <p:txBody>
          <a:bodyPr lIns="91425" tIns="45700" rIns="91425" bIns="45700" anchor="ctr" anchorCtr="0">
            <a:noAutofit/>
          </a:bodyPr>
          <a:lstStyle/>
          <a:p>
            <a:pPr>
              <a:buClr>
                <a:schemeClr val="dk1"/>
              </a:buClr>
              <a:buSzPct val="25000"/>
            </a:pPr>
            <a:br>
              <a:rPr lang="en-US" sz="2800">
                <a:solidFill>
                  <a:schemeClr val="dk1"/>
                </a:solidFill>
                <a:latin typeface="Calibri"/>
                <a:ea typeface="Calibri"/>
                <a:cs typeface="Calibri"/>
                <a:sym typeface="Calibri"/>
              </a:rPr>
            </a:br>
            <a:br>
              <a:rPr lang="en-US" sz="2800">
                <a:solidFill>
                  <a:schemeClr val="dk1"/>
                </a:solidFill>
                <a:latin typeface="Calibri"/>
                <a:ea typeface="Calibri"/>
                <a:cs typeface="Calibri"/>
                <a:sym typeface="Calibri"/>
              </a:rPr>
            </a:br>
            <a:br>
              <a:rPr lang="en-US" sz="2800">
                <a:solidFill>
                  <a:schemeClr val="dk1"/>
                </a:solidFill>
                <a:latin typeface="Calibri"/>
                <a:ea typeface="Calibri"/>
                <a:cs typeface="Calibri"/>
                <a:sym typeface="Calibri"/>
              </a:rPr>
            </a:br>
            <a:br>
              <a:rPr lang="en-US" sz="2800">
                <a:latin typeface="Calibri"/>
                <a:ea typeface="Calibri"/>
                <a:cs typeface="Calibri"/>
                <a:sym typeface="Calibri"/>
              </a:rPr>
            </a:br>
            <a:r>
              <a:rPr lang="en-US" sz="2800">
                <a:solidFill>
                  <a:schemeClr val="dk1"/>
                </a:solidFill>
                <a:ea typeface="Calibri"/>
              </a:rPr>
              <a:t>The Mad Hedge Fund Trader</a:t>
            </a:r>
            <a:br>
              <a:rPr lang="en-US" sz="2800">
                <a:solidFill>
                  <a:schemeClr val="dk1"/>
                </a:solidFill>
                <a:ea typeface="Calibri"/>
              </a:rPr>
            </a:br>
            <a:r>
              <a:rPr lang="en-US" sz="2800">
                <a:solidFill>
                  <a:schemeClr val="dk1"/>
                </a:solidFill>
                <a:ea typeface="Calibri"/>
              </a:rPr>
              <a:t>“Shooting the Generals”</a:t>
            </a:r>
            <a:br>
              <a:rPr lang="en-US" sz="2800">
                <a:latin typeface="Calibri"/>
                <a:ea typeface="Calibri"/>
                <a:cs typeface="Calibri"/>
              </a:rPr>
            </a:br>
            <a:endParaRPr lang="en-US" sz="240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1905000" y="5105402"/>
            <a:ext cx="8229600" cy="1752599"/>
          </a:xfrm>
          <a:prstGeom prst="rect">
            <a:avLst/>
          </a:prstGeom>
          <a:noFill/>
          <a:ln>
            <a:noFill/>
          </a:ln>
        </p:spPr>
        <p:txBody>
          <a:bodyPr lIns="91425" tIns="45700" rIns="91425" bIns="45700" anchor="t" anchorCtr="0">
            <a:noAutofit/>
          </a:bodyPr>
          <a:lstStyle/>
          <a:p>
            <a:pPr indent="-342900" algn="ctr">
              <a:lnSpc>
                <a:spcPct val="80000"/>
              </a:lnSpc>
              <a:spcBef>
                <a:spcPts val="0"/>
              </a:spcBef>
              <a:buSzPct val="25000"/>
              <a:buNone/>
            </a:pPr>
            <a:r>
              <a:rPr lang="en-US" sz="2800" b="1">
                <a:solidFill>
                  <a:schemeClr val="dk1"/>
                </a:solidFill>
                <a:latin typeface="Calibri"/>
                <a:ea typeface="Calibri"/>
                <a:cs typeface="Calibri"/>
                <a:sym typeface="Calibri"/>
              </a:rPr>
              <a:t>  With John Thomas</a:t>
            </a: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Silicon Valley, CA</a:t>
            </a:r>
            <a:r>
              <a:rPr lang="en-US" sz="2400" i="1">
                <a:solidFill>
                  <a:schemeClr val="dk1"/>
                </a:solidFill>
                <a:latin typeface="Calibri"/>
                <a:ea typeface="Calibri"/>
                <a:cs typeface="Calibri"/>
                <a:sym typeface="Calibri"/>
              </a:rPr>
              <a:t>,</a:t>
            </a:r>
            <a:r>
              <a:rPr lang="en-US" sz="2800" i="1">
                <a:solidFill>
                  <a:schemeClr val="dk1"/>
                </a:solidFill>
                <a:latin typeface="Calibri"/>
                <a:ea typeface="Calibri"/>
                <a:cs typeface="Calibri"/>
                <a:sym typeface="Calibri"/>
              </a:rPr>
              <a:t> May 18, 2022</a:t>
            </a:r>
            <a:br>
              <a:rPr lang="en-US" sz="2400" i="1">
                <a:solidFill>
                  <a:schemeClr val="dk1"/>
                </a:solidFill>
                <a:latin typeface="Calibri"/>
                <a:ea typeface="Calibri"/>
                <a:cs typeface="Calibri"/>
                <a:sym typeface="Calibri"/>
              </a:rPr>
            </a:br>
            <a:r>
              <a:rPr lang="en-US" sz="3100" u="sng">
                <a:solidFill>
                  <a:schemeClr val="hlink"/>
                </a:solidFill>
                <a:latin typeface="Calibri"/>
                <a:ea typeface="Calibri"/>
                <a:cs typeface="Calibri"/>
                <a:sym typeface="Calibri"/>
                <a:hlinkClick r:id="rId3"/>
              </a:rPr>
              <a:t>www.madhedgefundtrader.com</a:t>
            </a:r>
            <a:r>
              <a:rPr lang="en-US" sz="3100">
                <a:solidFill>
                  <a:srgbClr val="0070C0"/>
                </a:solidFill>
                <a:latin typeface="Calibri"/>
                <a:ea typeface="Calibri"/>
                <a:cs typeface="Calibri"/>
                <a:sym typeface="Calibri"/>
              </a:rPr>
              <a:t> </a:t>
            </a:r>
          </a:p>
        </p:txBody>
      </p:sp>
      <p:pic>
        <p:nvPicPr>
          <p:cNvPr id="2" name="Picture 1">
            <a:extLst>
              <a:ext uri="{FF2B5EF4-FFF2-40B4-BE49-F238E27FC236}">
                <a16:creationId xmlns:a16="http://schemas.microsoft.com/office/drawing/2014/main" id="{916D6997-7E6F-D0B5-7700-8F89F08E2356}"/>
              </a:ext>
            </a:extLst>
          </p:cNvPr>
          <p:cNvPicPr>
            <a:picLocks noChangeAspect="1"/>
          </p:cNvPicPr>
          <p:nvPr/>
        </p:nvPicPr>
        <p:blipFill>
          <a:blip r:embed="rId4"/>
          <a:stretch>
            <a:fillRect/>
          </a:stretch>
        </p:blipFill>
        <p:spPr>
          <a:xfrm>
            <a:off x="3858490" y="1662544"/>
            <a:ext cx="4675910" cy="3290455"/>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149-1A2F-6442-88E7-01C7D5D667F5}"/>
              </a:ext>
            </a:extLst>
          </p:cNvPr>
          <p:cNvSpPr>
            <a:spLocks noGrp="1"/>
          </p:cNvSpPr>
          <p:nvPr>
            <p:ph type="title"/>
          </p:nvPr>
        </p:nvSpPr>
        <p:spPr/>
        <p:txBody>
          <a:bodyPr/>
          <a:lstStyle/>
          <a:p>
            <a:r>
              <a:rPr lang="en-US" sz="2800" b="1"/>
              <a:t>February 2 2022 Infection Rate</a:t>
            </a:r>
            <a:br>
              <a:rPr lang="en-US" sz="2800" b="1"/>
            </a:br>
            <a:endParaRPr lang="en-US" sz="2800" b="1"/>
          </a:p>
        </p:txBody>
      </p:sp>
      <p:sp>
        <p:nvSpPr>
          <p:cNvPr id="3" name="Text Placeholder 2">
            <a:extLst>
              <a:ext uri="{FF2B5EF4-FFF2-40B4-BE49-F238E27FC236}">
                <a16:creationId xmlns:a16="http://schemas.microsoft.com/office/drawing/2014/main" id="{A56B5AB3-CEBA-1A4F-9ABA-310E71EFAF2D}"/>
              </a:ext>
            </a:extLst>
          </p:cNvPr>
          <p:cNvSpPr>
            <a:spLocks noGrp="1"/>
          </p:cNvSpPr>
          <p:nvPr>
            <p:ph type="body" idx="1"/>
          </p:nvPr>
        </p:nvSpPr>
        <p:spPr/>
        <p:txBody>
          <a:bodyPr/>
          <a:lstStyle/>
          <a:p>
            <a:endParaRPr lang="en-US"/>
          </a:p>
        </p:txBody>
      </p:sp>
      <p:pic>
        <p:nvPicPr>
          <p:cNvPr id="5" name="Picture 4" descr="A map of the world&#10;&#10;Description automatically generated with medium confidence">
            <a:extLst>
              <a:ext uri="{FF2B5EF4-FFF2-40B4-BE49-F238E27FC236}">
                <a16:creationId xmlns:a16="http://schemas.microsoft.com/office/drawing/2014/main" id="{30159645-DE11-F444-ADA5-4E7EC77759A2}"/>
              </a:ext>
            </a:extLst>
          </p:cNvPr>
          <p:cNvPicPr>
            <a:picLocks noChangeAspect="1"/>
          </p:cNvPicPr>
          <p:nvPr/>
        </p:nvPicPr>
        <p:blipFill>
          <a:blip r:embed="rId2"/>
          <a:stretch>
            <a:fillRect/>
          </a:stretch>
        </p:blipFill>
        <p:spPr>
          <a:xfrm>
            <a:off x="1295400" y="1061447"/>
            <a:ext cx="10210800" cy="5677205"/>
          </a:xfrm>
          <a:prstGeom prst="rect">
            <a:avLst/>
          </a:prstGeom>
        </p:spPr>
      </p:pic>
    </p:spTree>
    <p:extLst>
      <p:ext uri="{BB962C8B-B14F-4D97-AF65-F5344CB8AC3E}">
        <p14:creationId xmlns:p14="http://schemas.microsoft.com/office/powerpoint/2010/main" val="32786359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981200" y="-7350"/>
            <a:ext cx="8229600" cy="2209800"/>
          </a:xfrm>
          <a:prstGeom prst="rect">
            <a:avLst/>
          </a:prstGeom>
          <a:noFill/>
          <a:ln>
            <a:noFill/>
          </a:ln>
        </p:spPr>
        <p:txBody>
          <a:bodyPr lIns="91425" tIns="45700" rIns="91425" bIns="45700" anchor="ctr" anchorCtr="0">
            <a:noAutofit/>
          </a:bodyPr>
          <a:lstStyle/>
          <a:p>
            <a:pPr>
              <a:buClr>
                <a:schemeClr val="dk1"/>
              </a:buClr>
              <a:buSzPct val="25000"/>
            </a:pPr>
            <a:r>
              <a:rPr lang="en-US" sz="3600">
                <a:solidFill>
                  <a:schemeClr val="dk1"/>
                </a:solidFill>
                <a:latin typeface="Calibri"/>
                <a:ea typeface="Calibri"/>
                <a:cs typeface="Calibri"/>
                <a:sym typeface="Calibri"/>
              </a:rPr>
              <a:t>Trade Sheet-</a:t>
            </a:r>
            <a:br>
              <a:rPr lang="en-US" sz="3200">
                <a:solidFill>
                  <a:schemeClr val="dk1"/>
                </a:solidFill>
                <a:latin typeface="Calibri"/>
                <a:ea typeface="Calibri"/>
                <a:cs typeface="Calibri"/>
                <a:sym typeface="Calibri"/>
              </a:rPr>
            </a:br>
            <a:r>
              <a:rPr lang="en-US" sz="3200">
                <a:solidFill>
                  <a:schemeClr val="dk1"/>
                </a:solidFill>
                <a:latin typeface="Calibri"/>
                <a:ea typeface="Calibri"/>
                <a:cs typeface="Calibri"/>
                <a:sym typeface="Calibri"/>
              </a:rPr>
              <a:t>So What Do We Do About All This?</a:t>
            </a:r>
          </a:p>
        </p:txBody>
      </p:sp>
      <p:sp>
        <p:nvSpPr>
          <p:cNvPr id="598" name="Shape 598"/>
          <p:cNvSpPr txBox="1">
            <a:spLocks noGrp="1"/>
          </p:cNvSpPr>
          <p:nvPr>
            <p:ph type="body" idx="1"/>
          </p:nvPr>
        </p:nvSpPr>
        <p:spPr>
          <a:xfrm>
            <a:off x="533400" y="2255700"/>
            <a:ext cx="9677400" cy="4526100"/>
          </a:xfrm>
          <a:prstGeom prst="rect">
            <a:avLst/>
          </a:prstGeom>
          <a:noFill/>
          <a:ln>
            <a:noFill/>
          </a:ln>
        </p:spPr>
        <p:txBody>
          <a:bodyPr lIns="91425" tIns="45700" rIns="91425" bIns="45700" anchor="t" anchorCtr="0">
            <a:noAutofit/>
          </a:bodyPr>
          <a:lstStyle/>
          <a:p>
            <a:pPr marL="0" indent="0">
              <a:lnSpc>
                <a:spcPts val="3200"/>
              </a:lnSpc>
              <a:spcBef>
                <a:spcPts val="0"/>
              </a:spcBef>
              <a:buSzPct val="25000"/>
              <a:buNone/>
            </a:pPr>
            <a:r>
              <a:rPr lang="en-US" sz="2400">
                <a:solidFill>
                  <a:schemeClr val="tx1"/>
                </a:solidFill>
                <a:latin typeface="Calibri"/>
                <a:ea typeface="Calibri"/>
                <a:cs typeface="Calibri"/>
                <a:sym typeface="Calibri"/>
              </a:rPr>
              <a:t>*Stocks – buy the big dips</a:t>
            </a:r>
            <a:br>
              <a:rPr lang="en-US" sz="2400">
                <a:solidFill>
                  <a:schemeClr val="tx1"/>
                </a:solidFill>
                <a:latin typeface="Calibri"/>
                <a:ea typeface="Calibri"/>
                <a:cs typeface="Calibri"/>
                <a:sym typeface="Calibri"/>
              </a:rPr>
            </a:br>
            <a:r>
              <a:rPr lang="en-US" sz="2400">
                <a:solidFill>
                  <a:schemeClr val="tx1"/>
                </a:solidFill>
                <a:latin typeface="Calibri"/>
                <a:ea typeface="Calibri"/>
                <a:cs typeface="Calibri"/>
                <a:sym typeface="Calibri"/>
              </a:rPr>
              <a:t>*Bonds – sell rallies aggressively</a:t>
            </a:r>
            <a:br>
              <a:rPr lang="en-US" sz="2400">
                <a:solidFill>
                  <a:schemeClr val="tx1"/>
                </a:solidFill>
                <a:latin typeface="Calibri"/>
                <a:ea typeface="Calibri"/>
                <a:cs typeface="Calibri"/>
                <a:sym typeface="Calibri"/>
              </a:rPr>
            </a:br>
            <a:r>
              <a:rPr lang="en-US" sz="2400">
                <a:solidFill>
                  <a:schemeClr val="tx1"/>
                </a:solidFill>
                <a:latin typeface="Calibri"/>
                <a:ea typeface="Calibri"/>
                <a:cs typeface="Calibri"/>
                <a:sym typeface="Calibri"/>
              </a:rPr>
              <a:t>*Commodities-buy dips</a:t>
            </a:r>
            <a:br>
              <a:rPr lang="en-US" sz="2400">
                <a:solidFill>
                  <a:schemeClr val="tx1"/>
                </a:solidFill>
                <a:latin typeface="Calibri"/>
                <a:ea typeface="Calibri"/>
                <a:cs typeface="Calibri"/>
                <a:sym typeface="Calibri"/>
              </a:rPr>
            </a:br>
            <a:r>
              <a:rPr lang="en-US" sz="2400">
                <a:solidFill>
                  <a:schemeClr val="tx1"/>
                </a:solidFill>
                <a:latin typeface="Calibri"/>
                <a:ea typeface="Calibri"/>
                <a:cs typeface="Calibri"/>
                <a:sym typeface="Calibri"/>
              </a:rPr>
              <a:t>*Currencies- stand aside</a:t>
            </a:r>
            <a:br>
              <a:rPr lang="en-US" sz="2400">
                <a:solidFill>
                  <a:schemeClr val="tx1"/>
                </a:solidFill>
                <a:latin typeface="Calibri"/>
                <a:ea typeface="Calibri"/>
                <a:cs typeface="Calibri"/>
                <a:sym typeface="Calibri"/>
              </a:rPr>
            </a:br>
            <a:r>
              <a:rPr lang="en-US" sz="2400">
                <a:solidFill>
                  <a:schemeClr val="tx1"/>
                </a:solidFill>
                <a:latin typeface="Calibri"/>
                <a:ea typeface="Calibri"/>
                <a:cs typeface="Calibri"/>
                <a:sym typeface="Calibri"/>
              </a:rPr>
              <a:t>*Precious Metals – buy dips</a:t>
            </a:r>
            <a:br>
              <a:rPr lang="en-US" sz="2400">
                <a:solidFill>
                  <a:schemeClr val="tx1"/>
                </a:solidFill>
                <a:latin typeface="Calibri"/>
                <a:ea typeface="Calibri"/>
                <a:cs typeface="Calibri"/>
                <a:sym typeface="Calibri"/>
              </a:rPr>
            </a:br>
            <a:r>
              <a:rPr lang="en-US" sz="2400">
                <a:solidFill>
                  <a:schemeClr val="tx1"/>
                </a:solidFill>
                <a:latin typeface="Calibri"/>
                <a:ea typeface="Calibri"/>
                <a:cs typeface="Calibri"/>
                <a:sym typeface="Calibri"/>
              </a:rPr>
              <a:t>*Energy – stand aside</a:t>
            </a:r>
            <a:br>
              <a:rPr lang="en-US" sz="2400">
                <a:solidFill>
                  <a:schemeClr val="tx1"/>
                </a:solidFill>
                <a:latin typeface="Calibri"/>
                <a:ea typeface="Calibri"/>
                <a:cs typeface="Calibri"/>
                <a:sym typeface="Calibri"/>
              </a:rPr>
            </a:br>
            <a:r>
              <a:rPr lang="en-US" sz="2400">
                <a:solidFill>
                  <a:schemeClr val="tx1"/>
                </a:solidFill>
                <a:latin typeface="Calibri"/>
                <a:ea typeface="Calibri"/>
                <a:cs typeface="Calibri"/>
                <a:sym typeface="Calibri"/>
              </a:rPr>
              <a:t>*Commodities – Buy dips</a:t>
            </a:r>
            <a:br>
              <a:rPr lang="en-US" sz="2400">
                <a:solidFill>
                  <a:schemeClr val="tx1"/>
                </a:solidFill>
                <a:latin typeface="Calibri"/>
                <a:ea typeface="Calibri"/>
                <a:cs typeface="Calibri"/>
                <a:sym typeface="Calibri"/>
              </a:rPr>
            </a:br>
            <a:r>
              <a:rPr lang="en-US" sz="2400">
                <a:solidFill>
                  <a:schemeClr val="tx1"/>
                </a:solidFill>
                <a:latin typeface="Calibri"/>
                <a:ea typeface="Calibri"/>
                <a:cs typeface="Calibri"/>
                <a:sym typeface="Calibri"/>
              </a:rPr>
              <a:t>*Volatility - sell short over $30</a:t>
            </a:r>
            <a:br>
              <a:rPr lang="en-US" sz="2400">
                <a:solidFill>
                  <a:schemeClr val="tx1"/>
                </a:solidFill>
                <a:latin typeface="Calibri"/>
                <a:ea typeface="Calibri"/>
                <a:cs typeface="Calibri"/>
                <a:sym typeface="Calibri"/>
              </a:rPr>
            </a:br>
            <a:r>
              <a:rPr lang="en-US" sz="2400">
                <a:solidFill>
                  <a:schemeClr val="tx1"/>
                </a:solidFill>
                <a:latin typeface="Calibri"/>
                <a:ea typeface="Calibri"/>
                <a:cs typeface="Calibri"/>
                <a:sym typeface="Calibri"/>
              </a:rPr>
              <a:t>*Real estate – stand aside</a:t>
            </a:r>
            <a:br>
              <a:rPr lang="en-US" sz="2400">
                <a:solidFill>
                  <a:schemeClr val="tx1"/>
                </a:solidFill>
                <a:latin typeface="Calibri"/>
                <a:ea typeface="Calibri"/>
                <a:cs typeface="Calibri"/>
                <a:sym typeface="Calibri"/>
              </a:rPr>
            </a:br>
            <a:r>
              <a:rPr lang="en-US" sz="2400">
                <a:solidFill>
                  <a:schemeClr val="tx1"/>
                </a:solidFill>
                <a:latin typeface="Calibri"/>
                <a:ea typeface="Calibri"/>
                <a:cs typeface="Calibri"/>
                <a:sym typeface="Calibri"/>
              </a:rPr>
              <a:t>*Bitcoin – stand aside</a:t>
            </a:r>
            <a:endParaRPr sz="240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4742245-0124-0C42-A571-6921CFE7DFD2}"/>
              </a:ext>
            </a:extLst>
          </p:cNvPr>
          <p:cNvPicPr>
            <a:picLocks noChangeAspect="1"/>
          </p:cNvPicPr>
          <p:nvPr/>
        </p:nvPicPr>
        <p:blipFill>
          <a:blip r:embed="rId3"/>
          <a:stretch>
            <a:fillRect/>
          </a:stretch>
        </p:blipFill>
        <p:spPr>
          <a:xfrm>
            <a:off x="8001000" y="1828800"/>
            <a:ext cx="3012382" cy="4538420"/>
          </a:xfrm>
          <a:prstGeom prst="rect">
            <a:avLst/>
          </a:prstGeom>
        </p:spPr>
      </p:pic>
    </p:spTree>
    <p:extLst>
      <p:ext uri="{BB962C8B-B14F-4D97-AF65-F5344CB8AC3E}">
        <p14:creationId xmlns:p14="http://schemas.microsoft.com/office/powerpoint/2010/main" val="3742786855"/>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electronics&#10;&#10;Description automatically generated">
            <a:extLst>
              <a:ext uri="{FF2B5EF4-FFF2-40B4-BE49-F238E27FC236}">
                <a16:creationId xmlns:a16="http://schemas.microsoft.com/office/drawing/2014/main" id="{0620AD5F-39F5-677D-DFA2-96E2910FC2D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073773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990600" y="525153"/>
            <a:ext cx="8305800" cy="3665847"/>
          </a:xfrm>
          <a:prstGeom prst="rect">
            <a:avLst/>
          </a:prstGeom>
          <a:noFill/>
          <a:ln>
            <a:noFill/>
          </a:ln>
        </p:spPr>
        <p:txBody>
          <a:bodyPr lIns="91425" tIns="45700" rIns="91425" bIns="45700" anchor="ctr" anchorCtr="0">
            <a:noAutofit/>
          </a:bodyPr>
          <a:lstStyle/>
          <a:p>
            <a:pPr lvl="0" algn="l">
              <a:buClr>
                <a:schemeClr val="dk1"/>
              </a:buClr>
              <a:buSzPct val="25000"/>
            </a:pPr>
            <a:br>
              <a:rPr lang="en-US" sz="2200">
                <a:solidFill>
                  <a:schemeClr val="dk1"/>
                </a:solidFill>
                <a:latin typeface="Calibri"/>
                <a:ea typeface="Calibri"/>
                <a:cs typeface="Calibri"/>
                <a:sym typeface="Calibri"/>
              </a:rPr>
            </a:br>
            <a:br>
              <a:rPr lang="en-US" sz="2200">
                <a:solidFill>
                  <a:schemeClr val="dk1"/>
                </a:solidFill>
                <a:latin typeface="Calibri"/>
                <a:ea typeface="Calibri"/>
                <a:cs typeface="Calibri"/>
                <a:sym typeface="Calibri"/>
              </a:rPr>
            </a:br>
            <a:br>
              <a:rPr lang="en-US" sz="2200">
                <a:solidFill>
                  <a:schemeClr val="dk1"/>
                </a:solidFill>
                <a:latin typeface="Calibri"/>
                <a:ea typeface="Calibri"/>
                <a:cs typeface="Calibri"/>
                <a:sym typeface="Calibri"/>
              </a:rPr>
            </a:br>
            <a:br>
              <a:rPr lang="en-US" sz="2200">
                <a:solidFill>
                  <a:schemeClr val="dk1"/>
                </a:solidFill>
                <a:latin typeface="Calibri"/>
                <a:ea typeface="Calibri"/>
                <a:cs typeface="Calibri"/>
                <a:sym typeface="Calibri"/>
              </a:rPr>
            </a:br>
            <a:br>
              <a:rPr lang="en-US" sz="2200">
                <a:solidFill>
                  <a:schemeClr val="dk1"/>
                </a:solidFill>
                <a:latin typeface="Calibri"/>
                <a:ea typeface="Calibri"/>
                <a:cs typeface="Calibri"/>
                <a:sym typeface="Calibri"/>
              </a:rPr>
            </a:br>
            <a:br>
              <a:rPr lang="en-US" sz="2200">
                <a:solidFill>
                  <a:schemeClr val="dk1"/>
                </a:solidFill>
                <a:latin typeface="Calibri"/>
                <a:ea typeface="Calibri"/>
                <a:cs typeface="Calibri"/>
                <a:sym typeface="Calibri"/>
              </a:rPr>
            </a:br>
            <a:br>
              <a:rPr lang="en-US" sz="2200">
                <a:solidFill>
                  <a:schemeClr val="dk1"/>
                </a:solidFill>
                <a:latin typeface="Calibri"/>
                <a:ea typeface="Calibri"/>
                <a:cs typeface="Calibri"/>
                <a:sym typeface="Calibri"/>
              </a:rPr>
            </a:br>
            <a:r>
              <a:rPr lang="en-US" sz="3600" b="1">
                <a:solidFill>
                  <a:schemeClr val="dk1"/>
                </a:solidFill>
                <a:latin typeface="Calibri"/>
                <a:ea typeface="Calibri"/>
                <a:cs typeface="Calibri"/>
                <a:sym typeface="Calibri"/>
              </a:rPr>
              <a:t>Next Strategy Webinar</a:t>
            </a:r>
            <a:br>
              <a:rPr lang="en-US" sz="3600" b="1">
                <a:solidFill>
                  <a:schemeClr val="dk1"/>
                </a:solidFill>
                <a:latin typeface="Calibri"/>
                <a:ea typeface="Calibri"/>
                <a:cs typeface="Calibri"/>
                <a:sym typeface="Calibri"/>
              </a:rPr>
            </a:br>
            <a:br>
              <a:rPr lang="en-US" sz="3600" b="1">
                <a:solidFill>
                  <a:schemeClr val="dk1"/>
                </a:solidFill>
                <a:latin typeface="Calibri"/>
                <a:ea typeface="Calibri"/>
                <a:cs typeface="Calibri"/>
                <a:sym typeface="Calibri"/>
              </a:rPr>
            </a:br>
            <a:br>
              <a:rPr lang="en-US" sz="2200">
                <a:solidFill>
                  <a:schemeClr val="dk1"/>
                </a:solidFill>
                <a:latin typeface="Calibri"/>
                <a:ea typeface="Calibri"/>
                <a:cs typeface="Calibri"/>
                <a:sym typeface="Calibri"/>
              </a:rPr>
            </a:br>
            <a:r>
              <a:rPr lang="en-US" sz="2800" b="1">
                <a:solidFill>
                  <a:schemeClr val="dk1"/>
                </a:solidFill>
                <a:latin typeface="Calibri"/>
                <a:ea typeface="Calibri"/>
                <a:cs typeface="Calibri"/>
                <a:sym typeface="Calibri"/>
              </a:rPr>
              <a:t>12:00 EST Wednesday, June 1</a:t>
            </a:r>
            <a:br>
              <a:rPr lang="en-US" sz="2800" b="1">
                <a:solidFill>
                  <a:schemeClr val="dk1"/>
                </a:solidFill>
                <a:latin typeface="Calibri"/>
                <a:ea typeface="Calibri"/>
                <a:cs typeface="Calibri"/>
                <a:sym typeface="Calibri"/>
              </a:rPr>
            </a:br>
            <a:r>
              <a:rPr lang="en-US" sz="2800" b="1">
                <a:solidFill>
                  <a:schemeClr val="dk1"/>
                </a:solidFill>
                <a:latin typeface="Calibri"/>
                <a:ea typeface="Calibri"/>
                <a:cs typeface="Calibri"/>
                <a:sym typeface="Calibri"/>
              </a:rPr>
              <a:t> from Silicon Valley, CA </a:t>
            </a:r>
            <a:br>
              <a:rPr lang="en-US" sz="2800" b="1">
                <a:solidFill>
                  <a:schemeClr val="dk1"/>
                </a:solidFill>
                <a:latin typeface="Calibri"/>
                <a:ea typeface="Calibri"/>
                <a:cs typeface="Calibri"/>
                <a:sym typeface="Calibri"/>
              </a:rPr>
            </a:br>
            <a:br>
              <a:rPr lang="en-US" sz="2800" b="1">
                <a:solidFill>
                  <a:schemeClr val="dk1"/>
                </a:solidFill>
                <a:latin typeface="Calibri"/>
                <a:ea typeface="Calibri"/>
                <a:cs typeface="Calibri"/>
                <a:sym typeface="Calibri"/>
              </a:rPr>
            </a:br>
            <a:br>
              <a:rPr lang="en-US" sz="2800" b="1">
                <a:solidFill>
                  <a:schemeClr val="dk1"/>
                </a:solidFill>
                <a:latin typeface="Calibri"/>
                <a:ea typeface="Calibri"/>
                <a:cs typeface="Calibri"/>
                <a:sym typeface="Calibri"/>
              </a:rPr>
            </a:br>
            <a:br>
              <a:rPr lang="en-US" sz="2800" b="1">
                <a:solidFill>
                  <a:schemeClr val="dk1"/>
                </a:solidFill>
                <a:latin typeface="Calibri"/>
                <a:ea typeface="Calibri"/>
                <a:cs typeface="Calibri"/>
                <a:sym typeface="Calibri"/>
              </a:rPr>
            </a:br>
            <a:br>
              <a:rPr lang="en-US" sz="2400">
                <a:solidFill>
                  <a:schemeClr val="tx1"/>
                </a:solidFill>
                <a:latin typeface="Calibri"/>
                <a:ea typeface="Calibri"/>
                <a:cs typeface="Calibri"/>
                <a:sym typeface="Calibri"/>
              </a:rPr>
            </a:br>
            <a:br>
              <a:rPr lang="en-US" sz="2400">
                <a:solidFill>
                  <a:schemeClr val="tx1"/>
                </a:solidFill>
                <a:latin typeface="Calibri"/>
                <a:ea typeface="Calibri"/>
                <a:cs typeface="Calibri"/>
                <a:sym typeface="Calibri"/>
              </a:rPr>
            </a:br>
            <a:r>
              <a:rPr lang="en-US" sz="2400">
                <a:solidFill>
                  <a:schemeClr val="tx1"/>
                </a:solidFill>
                <a:latin typeface="Calibri"/>
                <a:ea typeface="Calibri"/>
                <a:cs typeface="Calibri"/>
                <a:sym typeface="Calibri"/>
              </a:rPr>
              <a:t>email me questions at </a:t>
            </a:r>
            <a:r>
              <a:rPr lang="en-US" sz="2400">
                <a:solidFill>
                  <a:schemeClr val="tx1"/>
                </a:solidFill>
                <a:latin typeface="Calibri"/>
                <a:ea typeface="Calibri"/>
                <a:cs typeface="Calibri"/>
                <a:sym typeface="Calibri"/>
                <a:hlinkClick r:id="rId3"/>
              </a:rPr>
              <a:t>support@madhedgefundtrader.com</a:t>
            </a:r>
            <a:r>
              <a:rPr lang="en-US" sz="2400">
                <a:solidFill>
                  <a:schemeClr val="tx1"/>
                </a:solidFill>
                <a:latin typeface="Calibri"/>
                <a:ea typeface="Calibri"/>
                <a:cs typeface="Calibri"/>
                <a:sym typeface="Calibri"/>
              </a:rPr>
              <a:t> </a:t>
            </a:r>
            <a:endParaRPr lang="en-US" sz="2400" b="1">
              <a:solidFill>
                <a:schemeClr val="tx1"/>
              </a:solidFill>
              <a:latin typeface="Calibri"/>
              <a:ea typeface="Calibri"/>
              <a:cs typeface="Calibri"/>
              <a:sym typeface="Calibri"/>
            </a:endParaRPr>
          </a:p>
        </p:txBody>
      </p:sp>
      <p:sp>
        <p:nvSpPr>
          <p:cNvPr id="605" name="Shape 605"/>
          <p:cNvSpPr txBox="1"/>
          <p:nvPr/>
        </p:nvSpPr>
        <p:spPr>
          <a:xfrm>
            <a:off x="990600" y="4225159"/>
            <a:ext cx="4646612" cy="584200"/>
          </a:xfrm>
          <a:prstGeom prst="rect">
            <a:avLst/>
          </a:prstGeom>
          <a:noFill/>
          <a:ln>
            <a:noFill/>
          </a:ln>
        </p:spPr>
        <p:txBody>
          <a:bodyPr lIns="91425" tIns="45700" rIns="91425" bIns="45700" anchor="t" anchorCtr="0">
            <a:noAutofit/>
          </a:bodyPr>
          <a:lstStyle/>
          <a:p>
            <a:pPr>
              <a:buClr>
                <a:schemeClr val="dk1"/>
              </a:buClr>
              <a:buSzPct val="25000"/>
            </a:pPr>
            <a:r>
              <a:rPr lang="en-US" sz="2400" b="1">
                <a:solidFill>
                  <a:schemeClr val="dk1"/>
                </a:solidFill>
              </a:rPr>
              <a:t>Good Luck and Good Trading</a:t>
            </a:r>
            <a:r>
              <a:rPr lang="en-US" sz="3200" b="1">
                <a:solidFill>
                  <a:schemeClr val="dk1"/>
                </a:solidFill>
              </a:rPr>
              <a:t>!</a:t>
            </a:r>
          </a:p>
        </p:txBody>
      </p:sp>
      <p:pic>
        <p:nvPicPr>
          <p:cNvPr id="3" name="Picture 2" descr="A picture containing outdoor, yellow, transport, car&#10;&#10;Description automatically generated">
            <a:extLst>
              <a:ext uri="{FF2B5EF4-FFF2-40B4-BE49-F238E27FC236}">
                <a16:creationId xmlns:a16="http://schemas.microsoft.com/office/drawing/2014/main" id="{08D47B3F-D6FD-D99F-9EDA-AED973D741C0}"/>
              </a:ext>
            </a:extLst>
          </p:cNvPr>
          <p:cNvPicPr>
            <a:picLocks noChangeAspect="1"/>
          </p:cNvPicPr>
          <p:nvPr/>
        </p:nvPicPr>
        <p:blipFill>
          <a:blip r:embed="rId4"/>
          <a:stretch>
            <a:fillRect/>
          </a:stretch>
        </p:blipFill>
        <p:spPr>
          <a:xfrm>
            <a:off x="6934200" y="762000"/>
            <a:ext cx="4978400" cy="3733800"/>
          </a:xfrm>
          <a:prstGeom prst="rect">
            <a:avLst/>
          </a:prstGeom>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149-1A2F-6442-88E7-01C7D5D667F5}"/>
              </a:ext>
            </a:extLst>
          </p:cNvPr>
          <p:cNvSpPr>
            <a:spLocks noGrp="1"/>
          </p:cNvSpPr>
          <p:nvPr>
            <p:ph type="title"/>
          </p:nvPr>
        </p:nvSpPr>
        <p:spPr/>
        <p:txBody>
          <a:bodyPr/>
          <a:lstStyle/>
          <a:p>
            <a:r>
              <a:rPr lang="en-US" sz="2800" b="1"/>
              <a:t>May 18 2022 Infection Rate</a:t>
            </a:r>
            <a:br>
              <a:rPr lang="en-US" sz="2800" b="1"/>
            </a:br>
            <a:endParaRPr lang="en-US" sz="2800" b="1"/>
          </a:p>
        </p:txBody>
      </p:sp>
      <p:sp>
        <p:nvSpPr>
          <p:cNvPr id="3" name="Text Placeholder 2">
            <a:extLst>
              <a:ext uri="{FF2B5EF4-FFF2-40B4-BE49-F238E27FC236}">
                <a16:creationId xmlns:a16="http://schemas.microsoft.com/office/drawing/2014/main" id="{A56B5AB3-CEBA-1A4F-9ABA-310E71EFAF2D}"/>
              </a:ext>
            </a:extLst>
          </p:cNvPr>
          <p:cNvSpPr>
            <a:spLocks noGrp="1"/>
          </p:cNvSpPr>
          <p:nvPr>
            <p:ph type="body" idx="1"/>
          </p:nvPr>
        </p:nvSpPr>
        <p:spPr/>
        <p:txBody>
          <a:bodyPr/>
          <a:lstStyle/>
          <a:p>
            <a:endParaRPr lang="en-US"/>
          </a:p>
        </p:txBody>
      </p:sp>
      <p:pic>
        <p:nvPicPr>
          <p:cNvPr id="5" name="Picture 4" descr="Map&#10;&#10;Description automatically generated">
            <a:extLst>
              <a:ext uri="{FF2B5EF4-FFF2-40B4-BE49-F238E27FC236}">
                <a16:creationId xmlns:a16="http://schemas.microsoft.com/office/drawing/2014/main" id="{030AE272-EB1A-DE5A-56B3-943F4DDF8A31}"/>
              </a:ext>
            </a:extLst>
          </p:cNvPr>
          <p:cNvPicPr>
            <a:picLocks noChangeAspect="1"/>
          </p:cNvPicPr>
          <p:nvPr/>
        </p:nvPicPr>
        <p:blipFill>
          <a:blip r:embed="rId2"/>
          <a:stretch>
            <a:fillRect/>
          </a:stretch>
        </p:blipFill>
        <p:spPr>
          <a:xfrm>
            <a:off x="1143000" y="838200"/>
            <a:ext cx="8593122" cy="5542310"/>
          </a:xfrm>
          <a:prstGeom prst="rect">
            <a:avLst/>
          </a:prstGeom>
        </p:spPr>
      </p:pic>
    </p:spTree>
    <p:extLst>
      <p:ext uri="{BB962C8B-B14F-4D97-AF65-F5344CB8AC3E}">
        <p14:creationId xmlns:p14="http://schemas.microsoft.com/office/powerpoint/2010/main" val="2823412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990600" y="267288"/>
            <a:ext cx="9601200" cy="1066800"/>
          </a:xfrm>
          <a:prstGeom prst="rect">
            <a:avLst/>
          </a:prstGeom>
          <a:noFill/>
          <a:ln>
            <a:noFill/>
          </a:ln>
        </p:spPr>
        <p:txBody>
          <a:bodyPr lIns="91425" tIns="45700" rIns="91425" bIns="45700" anchor="ctr" anchorCtr="0">
            <a:noAutofit/>
          </a:bodyPr>
          <a:lstStyle/>
          <a:p>
            <a:pPr>
              <a:buClr>
                <a:schemeClr val="dk1"/>
              </a:buClr>
              <a:buSzPct val="25000"/>
            </a:pPr>
            <a:r>
              <a:rPr lang="en-US" sz="2800" b="1">
                <a:solidFill>
                  <a:schemeClr val="dk1"/>
                </a:solidFill>
                <a:latin typeface="Calibri"/>
                <a:ea typeface="Calibri"/>
                <a:cs typeface="Calibri"/>
                <a:sym typeface="Calibri"/>
              </a:rPr>
              <a:t>The Global Economy – Stronger than it Looks</a:t>
            </a:r>
            <a:endParaRPr lang="en-US" sz="2800" b="1">
              <a:solidFill>
                <a:srgbClr val="FF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1B4ED166-5086-6548-92CD-BF3C9148A75E}"/>
              </a:ext>
            </a:extLst>
          </p:cNvPr>
          <p:cNvSpPr/>
          <p:nvPr/>
        </p:nvSpPr>
        <p:spPr>
          <a:xfrm>
            <a:off x="609600" y="1447801"/>
            <a:ext cx="11125200" cy="923330"/>
          </a:xfrm>
          <a:prstGeom prst="rect">
            <a:avLst/>
          </a:prstGeom>
        </p:spPr>
        <p:txBody>
          <a:bodyPr wrap="square">
            <a:spAutoFit/>
          </a:bodyPr>
          <a:lstStyle/>
          <a:p>
            <a:br>
              <a:rPr lang="en-US" sz="1800"/>
            </a:br>
            <a:br>
              <a:rPr lang="en-US" sz="1800"/>
            </a:br>
            <a:endParaRPr lang="en-US" sz="1800"/>
          </a:p>
        </p:txBody>
      </p:sp>
      <p:sp>
        <p:nvSpPr>
          <p:cNvPr id="3" name="Rectangle 2">
            <a:extLst>
              <a:ext uri="{FF2B5EF4-FFF2-40B4-BE49-F238E27FC236}">
                <a16:creationId xmlns:a16="http://schemas.microsoft.com/office/drawing/2014/main" id="{F2F69D21-5F0A-584F-A9A1-80B6EFF8F138}"/>
              </a:ext>
            </a:extLst>
          </p:cNvPr>
          <p:cNvSpPr/>
          <p:nvPr/>
        </p:nvSpPr>
        <p:spPr>
          <a:xfrm>
            <a:off x="609600" y="1318848"/>
            <a:ext cx="10309679" cy="3293209"/>
          </a:xfrm>
          <a:prstGeom prst="rect">
            <a:avLst/>
          </a:prstGeom>
        </p:spPr>
        <p:txBody>
          <a:bodyPr wrap="square">
            <a:spAutoFit/>
          </a:bodyPr>
          <a:lstStyle/>
          <a:p>
            <a:br>
              <a:rPr lang="en-US" sz="2000"/>
            </a:br>
            <a:br>
              <a:rPr lang="en-US" sz="2000"/>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r>
              <a:rPr lang="en-US">
                <a:latin typeface="Times New Roman" panose="02020603050405020304" pitchFamily="18" charset="0"/>
                <a:ea typeface="Times New Roman" panose="02020603050405020304" pitchFamily="18" charset="0"/>
              </a:rPr>
              <a:t> </a:t>
            </a:r>
            <a:endParaRPr lang="en-US"/>
          </a:p>
        </p:txBody>
      </p:sp>
      <p:sp>
        <p:nvSpPr>
          <p:cNvPr id="8" name="Text Placeholder 7">
            <a:extLst>
              <a:ext uri="{FF2B5EF4-FFF2-40B4-BE49-F238E27FC236}">
                <a16:creationId xmlns:a16="http://schemas.microsoft.com/office/drawing/2014/main" id="{264AC9FE-0319-C442-BB1F-0F148EBC93A2}"/>
              </a:ext>
            </a:extLst>
          </p:cNvPr>
          <p:cNvSpPr>
            <a:spLocks noGrp="1"/>
          </p:cNvSpPr>
          <p:nvPr>
            <p:ph type="body" idx="1"/>
          </p:nvPr>
        </p:nvSpPr>
        <p:spPr>
          <a:xfrm>
            <a:off x="457200" y="1092266"/>
            <a:ext cx="10972800" cy="5232334"/>
          </a:xfrm>
        </p:spPr>
        <p:txBody>
          <a:bodyPr/>
          <a:lstStyle/>
          <a:p>
            <a:pPr marL="203200" indent="0">
              <a:buNone/>
            </a:pPr>
            <a:br>
              <a:rPr lang="en-US" sz="1800"/>
            </a:br>
            <a:r>
              <a:rPr lang="en-US" sz="1800" b="1" i="1"/>
              <a:t>*Jay Powell Warns of More 50 Basis Point Rate Rises</a:t>
            </a:r>
            <a:r>
              <a:rPr lang="en-US" sz="1800"/>
              <a:t>, if the economic conditions justify it</a:t>
            </a:r>
            <a:br>
              <a:rPr lang="en-US" sz="1800"/>
            </a:br>
            <a:br>
              <a:rPr lang="en-US" sz="1800"/>
            </a:br>
            <a:r>
              <a:rPr lang="en-US" sz="1800"/>
              <a:t>*</a:t>
            </a:r>
            <a:r>
              <a:rPr lang="en-US" sz="1800" b="1" i="1"/>
              <a:t>Core Inflation </a:t>
            </a:r>
            <a:r>
              <a:rPr lang="en-US" sz="1800"/>
              <a:t>Moderates Slightly, down from 8.5% to 8.3%</a:t>
            </a:r>
            <a:br>
              <a:rPr lang="en-US" sz="1800"/>
            </a:br>
            <a:br>
              <a:rPr lang="en-US" sz="1800"/>
            </a:br>
            <a:r>
              <a:rPr lang="en-US" sz="1800"/>
              <a:t>*</a:t>
            </a:r>
            <a:r>
              <a:rPr lang="en-US" sz="1800" b="1" i="1"/>
              <a:t>JOLTS </a:t>
            </a:r>
            <a:r>
              <a:rPr lang="en-US" sz="1800"/>
              <a:t>Hits a Record High, with 11.55 million job opening in March, up 205,000 on the month</a:t>
            </a:r>
            <a:br>
              <a:rPr lang="en-US" sz="1800"/>
            </a:br>
            <a:br>
              <a:rPr lang="en-US" sz="1800"/>
            </a:br>
            <a:r>
              <a:rPr lang="en-US" sz="1800"/>
              <a:t>*</a:t>
            </a:r>
            <a:r>
              <a:rPr lang="en-US" sz="1800" b="1" i="1"/>
              <a:t>China’s Industrial Production </a:t>
            </a:r>
            <a:r>
              <a:rPr lang="en-US" sz="1800"/>
              <a:t>Collapses by 2.9%, and Retail Sales fell by a shocking 11.1%</a:t>
            </a:r>
            <a:br>
              <a:rPr lang="en-US" sz="1800"/>
            </a:br>
            <a:br>
              <a:rPr lang="en-US" sz="1800"/>
            </a:br>
            <a:r>
              <a:rPr lang="en-US" sz="1800"/>
              <a:t>*</a:t>
            </a:r>
            <a:r>
              <a:rPr lang="en-US" sz="1800" b="1" i="1"/>
              <a:t>Consumer Sentiment </a:t>
            </a:r>
            <a:r>
              <a:rPr lang="en-US" sz="1800"/>
              <a:t>Hits 11-Year Low according to the University of Michigan</a:t>
            </a:r>
            <a:br>
              <a:rPr lang="en-US" sz="1800"/>
            </a:br>
            <a:br>
              <a:rPr lang="en-US" sz="1800"/>
            </a:br>
            <a:r>
              <a:rPr lang="en-US" sz="1800"/>
              <a:t>*</a:t>
            </a:r>
            <a:r>
              <a:rPr lang="en-US" sz="1800" b="1" i="1"/>
              <a:t>Producer Price Index </a:t>
            </a:r>
            <a:r>
              <a:rPr lang="en-US" sz="1800"/>
              <a:t>Soars 11.0% YOY and 0.5% in April alone</a:t>
            </a:r>
            <a:br>
              <a:rPr lang="en-US" sz="1800"/>
            </a:br>
            <a:br>
              <a:rPr lang="en-US" sz="1800"/>
            </a:br>
            <a:r>
              <a:rPr lang="en-US" sz="1800"/>
              <a:t>*</a:t>
            </a:r>
            <a:r>
              <a:rPr lang="en-US" sz="1800" b="1" i="1"/>
              <a:t>Air Tickets Prices </a:t>
            </a:r>
            <a:r>
              <a:rPr lang="en-US" sz="1800"/>
              <a:t>Have Through the Roof and were the biggest</a:t>
            </a:r>
            <a:br>
              <a:rPr lang="en-US" sz="1800"/>
            </a:br>
            <a:r>
              <a:rPr lang="en-US" sz="1800"/>
              <a:t> single factor keeping the CPI inflation figure high</a:t>
            </a:r>
            <a:br>
              <a:rPr lang="en-US" sz="1800"/>
            </a:br>
            <a:br>
              <a:rPr lang="en-US" sz="1800"/>
            </a:br>
            <a:r>
              <a:rPr lang="en-US" sz="1800"/>
              <a:t>*</a:t>
            </a:r>
            <a:r>
              <a:rPr lang="en-US" sz="1800" b="1"/>
              <a:t>Inflation Expectations </a:t>
            </a:r>
            <a:r>
              <a:rPr lang="en-US" sz="1800"/>
              <a:t>Fall to 6.3% </a:t>
            </a:r>
            <a:br>
              <a:rPr lang="en-US" sz="1800"/>
            </a:br>
            <a:endParaRPr lang="en-US" sz="1800"/>
          </a:p>
        </p:txBody>
      </p:sp>
      <p:pic>
        <p:nvPicPr>
          <p:cNvPr id="4" name="Picture 3">
            <a:extLst>
              <a:ext uri="{FF2B5EF4-FFF2-40B4-BE49-F238E27FC236}">
                <a16:creationId xmlns:a16="http://schemas.microsoft.com/office/drawing/2014/main" id="{DF6C2E88-CC3E-7242-1A30-F87D9DA0B81A}"/>
              </a:ext>
            </a:extLst>
          </p:cNvPr>
          <p:cNvPicPr>
            <a:picLocks noChangeAspect="1"/>
          </p:cNvPicPr>
          <p:nvPr/>
        </p:nvPicPr>
        <p:blipFill>
          <a:blip r:embed="rId3"/>
          <a:stretch>
            <a:fillRect/>
          </a:stretch>
        </p:blipFill>
        <p:spPr>
          <a:xfrm>
            <a:off x="8229600" y="4165600"/>
            <a:ext cx="3810000" cy="2540000"/>
          </a:xfrm>
          <a:prstGeom prst="rect">
            <a:avLst/>
          </a:prstGeom>
        </p:spPr>
      </p:pic>
    </p:spTree>
    <p:extLst>
      <p:ext uri="{BB962C8B-B14F-4D97-AF65-F5344CB8AC3E}">
        <p14:creationId xmlns:p14="http://schemas.microsoft.com/office/powerpoint/2010/main" val="236247561"/>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8229600" cy="1143000"/>
          </a:xfrm>
        </p:spPr>
        <p:txBody>
          <a:bodyPr/>
          <a:lstStyle/>
          <a:p>
            <a:r>
              <a:rPr lang="en-US" sz="2400" b="1"/>
              <a:t>The Mad Hedge Profit Predictor</a:t>
            </a:r>
            <a:br>
              <a:rPr lang="en-US" sz="2400" b="1"/>
            </a:br>
            <a:r>
              <a:rPr lang="en-US" sz="2400" b="1"/>
              <a:t>Market Timing Index – Buy Territory</a:t>
            </a:r>
            <a:br>
              <a:rPr lang="en-US" sz="2800" b="1"/>
            </a:br>
            <a:r>
              <a:rPr lang="en-US" sz="1800"/>
              <a:t>An artificial intelligence driven algorithm that analyzes 30 different</a:t>
            </a:r>
            <a:br>
              <a:rPr lang="en-US" sz="1800"/>
            </a:br>
            <a:r>
              <a:rPr lang="en-US" sz="1800"/>
              <a:t>economic, technical, and momentum driven indicators</a:t>
            </a:r>
            <a:br>
              <a:rPr lang="en-US" sz="1800"/>
            </a:br>
            <a:endParaRPr lang="en-US" sz="1800"/>
          </a:p>
        </p:txBody>
      </p:sp>
      <p:sp>
        <p:nvSpPr>
          <p:cNvPr id="3" name="Text Placeholder 2"/>
          <p:cNvSpPr>
            <a:spLocks noGrp="1"/>
          </p:cNvSpPr>
          <p:nvPr>
            <p:ph type="body" idx="1"/>
          </p:nvPr>
        </p:nvSpPr>
        <p:spPr/>
        <p:txBody>
          <a:bodyPr/>
          <a:lstStyle/>
          <a:p>
            <a:pPr marL="0" indent="0">
              <a:spcBef>
                <a:spcPts val="0"/>
              </a:spcBef>
              <a:buClrTx/>
              <a:buNone/>
              <a:defRPr/>
            </a:pPr>
            <a:endParaRPr lang="en-US"/>
          </a:p>
        </p:txBody>
      </p:sp>
      <p:pic>
        <p:nvPicPr>
          <p:cNvPr id="6" name="Picture 5" descr="A picture containing text, device, gauge&#10;&#10;Description automatically generated">
            <a:extLst>
              <a:ext uri="{FF2B5EF4-FFF2-40B4-BE49-F238E27FC236}">
                <a16:creationId xmlns:a16="http://schemas.microsoft.com/office/drawing/2014/main" id="{0257FA4D-1EFF-CD0F-9FCF-AC5376FF2201}"/>
              </a:ext>
            </a:extLst>
          </p:cNvPr>
          <p:cNvPicPr>
            <a:picLocks noChangeAspect="1"/>
          </p:cNvPicPr>
          <p:nvPr/>
        </p:nvPicPr>
        <p:blipFill>
          <a:blip r:embed="rId2"/>
          <a:stretch>
            <a:fillRect/>
          </a:stretch>
        </p:blipFill>
        <p:spPr>
          <a:xfrm>
            <a:off x="2209800" y="1807480"/>
            <a:ext cx="8839200" cy="4759569"/>
          </a:xfrm>
          <a:prstGeom prst="rect">
            <a:avLst/>
          </a:prstGeom>
        </p:spPr>
      </p:pic>
    </p:spTree>
    <p:extLst>
      <p:ext uri="{BB962C8B-B14F-4D97-AF65-F5344CB8AC3E}">
        <p14:creationId xmlns:p14="http://schemas.microsoft.com/office/powerpoint/2010/main" val="2606286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D7C-DA81-364D-B7B8-A27F8E3A6F8E}"/>
              </a:ext>
            </a:extLst>
          </p:cNvPr>
          <p:cNvSpPr>
            <a:spLocks noGrp="1"/>
          </p:cNvSpPr>
          <p:nvPr>
            <p:ph type="title"/>
          </p:nvPr>
        </p:nvSpPr>
        <p:spPr/>
        <p:txBody>
          <a:bodyPr/>
          <a:lstStyle/>
          <a:p>
            <a:br>
              <a:rPr lang="en-US" sz="2800" b="1"/>
            </a:br>
            <a:r>
              <a:rPr lang="en-US" sz="2800" b="1"/>
              <a:t>Weekly Jobless Claims – Falling</a:t>
            </a:r>
            <a:br>
              <a:rPr lang="en-US" sz="2800" b="1"/>
            </a:br>
            <a:r>
              <a:rPr lang="en-US" sz="2400" b="1">
                <a:solidFill>
                  <a:srgbClr val="FF0000"/>
                </a:solidFill>
              </a:rPr>
              <a:t> 203,000 – up 1,000</a:t>
            </a:r>
            <a:br>
              <a:rPr lang="en-US" sz="1800"/>
            </a:br>
            <a:endParaRPr lang="en-US" sz="1800">
              <a:solidFill>
                <a:srgbClr val="FF0000"/>
              </a:solidFill>
            </a:endParaRPr>
          </a:p>
        </p:txBody>
      </p:sp>
      <p:sp>
        <p:nvSpPr>
          <p:cNvPr id="3" name="Text Placeholder 2">
            <a:extLst>
              <a:ext uri="{FF2B5EF4-FFF2-40B4-BE49-F238E27FC236}">
                <a16:creationId xmlns:a16="http://schemas.microsoft.com/office/drawing/2014/main" id="{5EA796AD-BF31-7043-BD51-CE8609039A50}"/>
              </a:ext>
            </a:extLst>
          </p:cNvPr>
          <p:cNvSpPr>
            <a:spLocks noGrp="1"/>
          </p:cNvSpPr>
          <p:nvPr>
            <p:ph type="body" idx="1"/>
          </p:nvPr>
        </p:nvSpPr>
        <p:spPr/>
        <p:txBody>
          <a:bodyPr/>
          <a:lstStyle/>
          <a:p>
            <a:endParaRPr lang="en-US"/>
          </a:p>
        </p:txBody>
      </p:sp>
      <p:pic>
        <p:nvPicPr>
          <p:cNvPr id="5" name="Picture 4" descr="Chart&#10;&#10;Description automatically generated">
            <a:extLst>
              <a:ext uri="{FF2B5EF4-FFF2-40B4-BE49-F238E27FC236}">
                <a16:creationId xmlns:a16="http://schemas.microsoft.com/office/drawing/2014/main" id="{F898D357-660A-1E4D-998B-AE6A54F18F0C}"/>
              </a:ext>
            </a:extLst>
          </p:cNvPr>
          <p:cNvPicPr>
            <a:picLocks noChangeAspect="1"/>
          </p:cNvPicPr>
          <p:nvPr/>
        </p:nvPicPr>
        <p:blipFill>
          <a:blip r:embed="rId2"/>
          <a:stretch>
            <a:fillRect/>
          </a:stretch>
        </p:blipFill>
        <p:spPr>
          <a:xfrm>
            <a:off x="1110011" y="1557165"/>
            <a:ext cx="9971978" cy="5026198"/>
          </a:xfrm>
          <a:prstGeom prst="rect">
            <a:avLst/>
          </a:prstGeom>
        </p:spPr>
      </p:pic>
    </p:spTree>
    <p:extLst>
      <p:ext uri="{BB962C8B-B14F-4D97-AF65-F5344CB8AC3E}">
        <p14:creationId xmlns:p14="http://schemas.microsoft.com/office/powerpoint/2010/main" val="1153534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057400" y="555078"/>
            <a:ext cx="8229600" cy="685800"/>
          </a:xfrm>
          <a:prstGeom prst="rect">
            <a:avLst/>
          </a:prstGeom>
          <a:noFill/>
          <a:ln>
            <a:noFill/>
          </a:ln>
        </p:spPr>
        <p:txBody>
          <a:bodyPr lIns="91425" tIns="45700" rIns="91425" bIns="45700" anchor="ctr" anchorCtr="0">
            <a:noAutofit/>
          </a:bodyPr>
          <a:lstStyle/>
          <a:p>
            <a:pPr>
              <a:buClr>
                <a:schemeClr val="dk1"/>
              </a:buClr>
              <a:buSzPct val="25000"/>
            </a:pPr>
            <a:r>
              <a:rPr lang="en-US" sz="2400" b="1">
                <a:solidFill>
                  <a:schemeClr val="dk1"/>
                </a:solidFill>
                <a:latin typeface="Calibri"/>
                <a:ea typeface="Calibri"/>
                <a:cs typeface="Calibri"/>
                <a:sym typeface="Calibri"/>
              </a:rPr>
              <a:t>Stocks – Shooting the Generals </a:t>
            </a:r>
            <a:br>
              <a:rPr lang="en-US" sz="2400">
                <a:solidFill>
                  <a:schemeClr val="dk1"/>
                </a:solidFill>
                <a:latin typeface="Calibri"/>
                <a:ea typeface="Calibri"/>
                <a:cs typeface="Calibri"/>
                <a:sym typeface="Calibri"/>
              </a:rPr>
            </a:br>
            <a:endParaRPr lang="en-US" sz="180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609600" y="801414"/>
            <a:ext cx="10744200" cy="5486400"/>
          </a:xfrm>
          <a:prstGeom prst="rect">
            <a:avLst/>
          </a:prstGeom>
          <a:noFill/>
          <a:ln>
            <a:noFill/>
          </a:ln>
        </p:spPr>
        <p:txBody>
          <a:bodyPr lIns="91425" tIns="45700" rIns="91425" bIns="45700" anchor="t" anchorCtr="0">
            <a:noAutofit/>
          </a:bodyPr>
          <a:lstStyle/>
          <a:p>
            <a:pPr marL="0" indent="0">
              <a:spcBef>
                <a:spcPts val="0"/>
              </a:spcBef>
              <a:buSzPct val="25000"/>
              <a:buNone/>
            </a:pPr>
            <a:br>
              <a:rPr lang="en-US" sz="1800">
                <a:solidFill>
                  <a:srgbClr val="FF0000"/>
                </a:solidFill>
              </a:rPr>
            </a:br>
            <a:br>
              <a:rPr lang="en-US" sz="1800">
                <a:solidFill>
                  <a:srgbClr val="FF0000"/>
                </a:solidFill>
              </a:rPr>
            </a:br>
            <a:r>
              <a:rPr lang="en-US" sz="1800">
                <a:solidFill>
                  <a:schemeClr val="tx1"/>
                </a:solidFill>
              </a:rPr>
              <a:t>*Shooting the lead tech stocks usually means a market bottom</a:t>
            </a:r>
            <a:br>
              <a:rPr lang="en-US" sz="1800">
                <a:solidFill>
                  <a:srgbClr val="FF0000"/>
                </a:solidFill>
              </a:rPr>
            </a:br>
            <a:br>
              <a:rPr lang="en-US" sz="1800">
                <a:solidFill>
                  <a:srgbClr val="FF0000"/>
                </a:solidFill>
              </a:rPr>
            </a:br>
            <a:r>
              <a:rPr lang="en-US" sz="1800">
                <a:solidFill>
                  <a:schemeClr val="tx1"/>
                </a:solidFill>
              </a:rPr>
              <a:t>*</a:t>
            </a:r>
            <a:r>
              <a:rPr lang="en-US" sz="1800" b="1" i="1">
                <a:solidFill>
                  <a:schemeClr val="tx1"/>
                </a:solidFill>
              </a:rPr>
              <a:t>Warren Buffet </a:t>
            </a:r>
            <a:r>
              <a:rPr lang="en-US" sz="1800">
                <a:solidFill>
                  <a:schemeClr val="tx1"/>
                </a:solidFill>
              </a:rPr>
              <a:t>is Buying Stocks, some $51 billion in Q1, moving big into (CVX), and (OXY) </a:t>
            </a:r>
            <a:br>
              <a:rPr lang="en-US" sz="1800">
                <a:solidFill>
                  <a:srgbClr val="FF0000"/>
                </a:solidFill>
              </a:rPr>
            </a:br>
            <a:br>
              <a:rPr lang="en-US" sz="1800">
                <a:solidFill>
                  <a:srgbClr val="FF0000"/>
                </a:solidFill>
              </a:rPr>
            </a:br>
            <a:r>
              <a:rPr lang="en-US" sz="1800">
                <a:solidFill>
                  <a:schemeClr val="tx1"/>
                </a:solidFill>
              </a:rPr>
              <a:t>*</a:t>
            </a:r>
            <a:r>
              <a:rPr lang="en-US" sz="1800" b="1"/>
              <a:t>Elon Musk </a:t>
            </a:r>
            <a:r>
              <a:rPr lang="en-US" sz="1800"/>
              <a:t>Crashes His Own Stock, selling $8.4 billion of Tesla</a:t>
            </a:r>
            <a:br>
              <a:rPr lang="en-US" sz="1800" b="1">
                <a:solidFill>
                  <a:srgbClr val="FF0000"/>
                </a:solidFill>
              </a:rPr>
            </a:br>
            <a:br>
              <a:rPr lang="en-US" sz="1800" b="1">
                <a:solidFill>
                  <a:srgbClr val="FF0000"/>
                </a:solidFill>
              </a:rPr>
            </a:br>
            <a:r>
              <a:rPr lang="en-US" sz="1800">
                <a:solidFill>
                  <a:schemeClr val="tx1"/>
                </a:solidFill>
              </a:rPr>
              <a:t>*Goldman Sachs Quit the </a:t>
            </a:r>
            <a:r>
              <a:rPr lang="en-US" sz="1800" b="1" i="1">
                <a:solidFill>
                  <a:schemeClr val="tx1"/>
                </a:solidFill>
              </a:rPr>
              <a:t>SPAC Market</a:t>
            </a:r>
            <a:r>
              <a:rPr lang="en-US" sz="1800">
                <a:solidFill>
                  <a:schemeClr val="tx1"/>
                </a:solidFill>
              </a:rPr>
              <a:t>, citing unmanageable liability</a:t>
            </a:r>
            <a:br>
              <a:rPr lang="en-US" sz="1800">
                <a:solidFill>
                  <a:srgbClr val="FF0000"/>
                </a:solidFill>
              </a:rPr>
            </a:br>
            <a:br>
              <a:rPr lang="en-US" sz="1800">
                <a:solidFill>
                  <a:srgbClr val="FF0000"/>
                </a:solidFill>
              </a:rPr>
            </a:br>
            <a:r>
              <a:rPr lang="en-US" sz="1800">
                <a:solidFill>
                  <a:schemeClr val="tx1"/>
                </a:solidFill>
              </a:rPr>
              <a:t>*Elon Musk Cools on </a:t>
            </a:r>
            <a:r>
              <a:rPr lang="en-US" sz="1800" b="1" i="1">
                <a:solidFill>
                  <a:schemeClr val="tx1"/>
                </a:solidFill>
              </a:rPr>
              <a:t>Twitter</a:t>
            </a:r>
            <a:r>
              <a:rPr lang="en-US" sz="1800">
                <a:solidFill>
                  <a:schemeClr val="tx1"/>
                </a:solidFill>
              </a:rPr>
              <a:t>, causing the stock to dive 20%. </a:t>
            </a:r>
            <a:br>
              <a:rPr lang="en-US" sz="1800">
                <a:solidFill>
                  <a:srgbClr val="FF0000"/>
                </a:solidFill>
              </a:rPr>
            </a:br>
            <a:br>
              <a:rPr lang="en-US" sz="1800">
                <a:solidFill>
                  <a:srgbClr val="FF0000"/>
                </a:solidFill>
              </a:rPr>
            </a:br>
            <a:r>
              <a:rPr lang="en-US" sz="1800">
                <a:solidFill>
                  <a:srgbClr val="FF0000"/>
                </a:solidFill>
              </a:rPr>
              <a:t>*</a:t>
            </a:r>
            <a:r>
              <a:rPr lang="en-US" sz="1800" b="1" i="1"/>
              <a:t>Softbank </a:t>
            </a:r>
            <a:r>
              <a:rPr lang="en-US" sz="1800"/>
              <a:t>Suffers $27 Billion Loss in 2021, and their</a:t>
            </a:r>
            <a:br>
              <a:rPr lang="en-US" sz="1800"/>
            </a:br>
            <a:r>
              <a:rPr lang="en-US" sz="1800"/>
              <a:t> Vision Fund looking at far greater losses this year</a:t>
            </a:r>
            <a:br>
              <a:rPr lang="en-US" sz="1800"/>
            </a:br>
            <a:br>
              <a:rPr lang="en-US" sz="1800"/>
            </a:br>
            <a:r>
              <a:rPr lang="en-US" sz="1800" b="1"/>
              <a:t>*M</a:t>
            </a:r>
            <a:r>
              <a:rPr lang="en-US" sz="1800" b="1" i="1"/>
              <a:t>acDonald’s </a:t>
            </a:r>
            <a:r>
              <a:rPr lang="en-US" sz="1800" i="1"/>
              <a:t>is Selling its Russian Operations</a:t>
            </a:r>
            <a:r>
              <a:rPr lang="en-US" sz="1800"/>
              <a:t> </a:t>
            </a:r>
            <a:br>
              <a:rPr lang="en-US" sz="1800">
                <a:solidFill>
                  <a:srgbClr val="FF0000"/>
                </a:solidFill>
              </a:rPr>
            </a:br>
            <a:br>
              <a:rPr lang="en-US" sz="1800">
                <a:solidFill>
                  <a:schemeClr val="tx1"/>
                </a:solidFill>
              </a:rPr>
            </a:br>
            <a:r>
              <a:rPr lang="en-US" sz="1800" b="1" i="1">
                <a:solidFill>
                  <a:schemeClr val="tx1"/>
                </a:solidFill>
              </a:rPr>
              <a:t>*Look for terrible H1 and strong H2 scenario to continue</a:t>
            </a:r>
            <a:br>
              <a:rPr lang="en-US" sz="1800" b="1">
                <a:solidFill>
                  <a:srgbClr val="FF0000"/>
                </a:solidFill>
              </a:rPr>
            </a:br>
            <a:br>
              <a:rPr lang="en-US" sz="1800">
                <a:solidFill>
                  <a:srgbClr val="FF0000"/>
                </a:solidFill>
              </a:rPr>
            </a:br>
            <a:br>
              <a:rPr lang="en-US" sz="1800">
                <a:solidFill>
                  <a:srgbClr val="FF0000"/>
                </a:solidFill>
              </a:rPr>
            </a:br>
            <a:br>
              <a:rPr lang="en-US" sz="1800">
                <a:solidFill>
                  <a:srgbClr val="FF0000"/>
                </a:solidFill>
              </a:rPr>
            </a:br>
            <a:br>
              <a:rPr lang="en-US" sz="1800">
                <a:solidFill>
                  <a:srgbClr val="FF0000"/>
                </a:solidFill>
                <a:latin typeface="Calibri" panose="020F0502020204030204" pitchFamily="34" charset="0"/>
                <a:cs typeface="Calibri" panose="020F0502020204030204" pitchFamily="34" charset="0"/>
              </a:rPr>
            </a:br>
            <a:br>
              <a:rPr lang="en-US" sz="2000">
                <a:solidFill>
                  <a:srgbClr val="FF0000"/>
                </a:solidFill>
                <a:latin typeface="Calibri" panose="020F0502020204030204" pitchFamily="34" charset="0"/>
                <a:cs typeface="Calibri" panose="020F0502020204030204" pitchFamily="34" charset="0"/>
              </a:rPr>
            </a:br>
            <a:br>
              <a:rPr lang="en-US" sz="1800">
                <a:solidFill>
                  <a:srgbClr val="FF0000"/>
                </a:solidFill>
                <a:latin typeface="Calibri" panose="020F0502020204030204" pitchFamily="34" charset="0"/>
                <a:cs typeface="Calibri" panose="020F0502020204030204" pitchFamily="34" charset="0"/>
              </a:rPr>
            </a:br>
            <a:br>
              <a:rPr lang="en-US" sz="1800">
                <a:solidFill>
                  <a:srgbClr val="FF0000"/>
                </a:solidFill>
                <a:latin typeface="Calibri" panose="020F0502020204030204" pitchFamily="34" charset="0"/>
                <a:cs typeface="Calibri" panose="020F0502020204030204" pitchFamily="34" charset="0"/>
              </a:rPr>
            </a:br>
            <a:br>
              <a:rPr lang="en-US" sz="1800">
                <a:solidFill>
                  <a:srgbClr val="FF0000"/>
                </a:solidFill>
                <a:latin typeface="Calibri" panose="020F0502020204030204" pitchFamily="34" charset="0"/>
                <a:cs typeface="Calibri" panose="020F0502020204030204" pitchFamily="34" charset="0"/>
              </a:rPr>
            </a:br>
            <a:br>
              <a:rPr lang="en-US" sz="1800">
                <a:solidFill>
                  <a:srgbClr val="FF0000"/>
                </a:solidFill>
                <a:latin typeface="Calibri" panose="020F0502020204030204" pitchFamily="34" charset="0"/>
                <a:cs typeface="Calibri" panose="020F0502020204030204" pitchFamily="34" charset="0"/>
              </a:rPr>
            </a:br>
            <a:br>
              <a:rPr lang="en-US" sz="1800">
                <a:solidFill>
                  <a:srgbClr val="FF0000"/>
                </a:solidFill>
                <a:latin typeface="Calibri" panose="020F0502020204030204" pitchFamily="34" charset="0"/>
                <a:ea typeface="Calibri"/>
                <a:cs typeface="Calibri" panose="020F0502020204030204" pitchFamily="34" charset="0"/>
                <a:sym typeface="Calibri"/>
              </a:rPr>
            </a:br>
            <a:br>
              <a:rPr lang="en-US" sz="1900">
                <a:solidFill>
                  <a:srgbClr val="FF0000"/>
                </a:solidFill>
                <a:latin typeface="+mj-lt"/>
                <a:ea typeface="Calibri"/>
                <a:cs typeface="Calibri" panose="020F0502020204030204" pitchFamily="34" charset="0"/>
                <a:sym typeface="Calibri"/>
              </a:rPr>
            </a:br>
            <a:br>
              <a:rPr lang="en-US" sz="1800">
                <a:solidFill>
                  <a:srgbClr val="FF0000"/>
                </a:solidFill>
                <a:latin typeface="+mj-lt"/>
                <a:ea typeface="Calibri"/>
                <a:cs typeface="Calibri"/>
                <a:sym typeface="Calibri"/>
              </a:rPr>
            </a:br>
            <a:br>
              <a:rPr lang="en-US" sz="1800">
                <a:solidFill>
                  <a:srgbClr val="FF0000"/>
                </a:solidFill>
                <a:latin typeface="+mj-lt"/>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rPr>
            </a:br>
            <a:br>
              <a:rPr lang="en-US" sz="2000">
                <a:solidFill>
                  <a:srgbClr val="FF0000"/>
                </a:solidFill>
              </a:rPr>
            </a:br>
            <a:br>
              <a:rPr lang="en-US" sz="1800"/>
            </a:br>
            <a:br>
              <a:rPr lang="en-US" sz="1800"/>
            </a:br>
            <a:br>
              <a:rPr lang="en-US" sz="2000"/>
            </a:br>
            <a:br>
              <a:rPr lang="en-US"/>
            </a:br>
            <a:br>
              <a:rPr lang="en-US" sz="2000">
                <a:solidFill>
                  <a:schemeClr val="tx1"/>
                </a:solidFill>
                <a:latin typeface="Calibri"/>
                <a:ea typeface="Calibri"/>
                <a:cs typeface="Calibri"/>
                <a:sym typeface="Calibri"/>
              </a:rPr>
            </a:br>
            <a:br>
              <a:rPr lang="en-US" sz="2000">
                <a:solidFill>
                  <a:schemeClr val="tx1"/>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1900">
                <a:solidFill>
                  <a:srgbClr val="FF0000"/>
                </a:solidFill>
                <a:latin typeface="Calibri"/>
                <a:ea typeface="Calibri"/>
                <a:cs typeface="Calibri"/>
                <a:sym typeface="Calibri"/>
              </a:rPr>
            </a:br>
            <a:br>
              <a:rPr lang="en-US" sz="1900">
                <a:solidFill>
                  <a:srgbClr val="FF0000"/>
                </a:solidFill>
                <a:latin typeface="Calibri"/>
                <a:ea typeface="Calibri"/>
                <a:cs typeface="Calibri"/>
                <a:sym typeface="Calibri"/>
              </a:rPr>
            </a:br>
            <a:br>
              <a:rPr lang="en-US" sz="1900">
                <a:solidFill>
                  <a:srgbClr val="FF0000"/>
                </a:solidFill>
                <a:latin typeface="Calibri"/>
                <a:ea typeface="Calibri"/>
                <a:cs typeface="Calibri"/>
                <a:sym typeface="Calibri"/>
              </a:rPr>
            </a:br>
            <a:br>
              <a:rPr lang="en-US" sz="1900">
                <a:solidFill>
                  <a:srgbClr val="FF0000"/>
                </a:solidFill>
                <a:latin typeface="Calibri"/>
                <a:ea typeface="Calibri"/>
                <a:cs typeface="Calibri"/>
                <a:sym typeface="Calibri"/>
              </a:rPr>
            </a:br>
            <a:br>
              <a:rPr lang="en-US" sz="1900">
                <a:solidFill>
                  <a:srgbClr val="FF0000"/>
                </a:solidFill>
                <a:latin typeface="Calibri"/>
                <a:ea typeface="Calibri"/>
                <a:cs typeface="Calibri"/>
                <a:sym typeface="Calibri"/>
              </a:rPr>
            </a:br>
            <a:br>
              <a:rPr lang="en-US" sz="1900">
                <a:solidFill>
                  <a:srgbClr val="FF0000"/>
                </a:solidFill>
                <a:latin typeface="Calibri"/>
                <a:ea typeface="Calibri"/>
                <a:cs typeface="Calibri"/>
                <a:sym typeface="Calibri"/>
              </a:rPr>
            </a:br>
            <a:br>
              <a:rPr lang="en-US" sz="1800">
                <a:solidFill>
                  <a:srgbClr val="FF0000"/>
                </a:solidFill>
                <a:latin typeface="Calibri"/>
                <a:ea typeface="Calibri"/>
                <a:cs typeface="Calibri"/>
                <a:sym typeface="Calibri"/>
              </a:rPr>
            </a:br>
            <a:br>
              <a:rPr lang="en-US" sz="1800">
                <a:solidFill>
                  <a:srgbClr val="FF0000"/>
                </a:solidFill>
                <a:latin typeface="Calibri"/>
                <a:ea typeface="Calibri"/>
                <a:cs typeface="Calibri"/>
                <a:sym typeface="Calibri"/>
              </a:rPr>
            </a:br>
            <a:br>
              <a:rPr lang="en-US" sz="1800">
                <a:solidFill>
                  <a:srgbClr val="FF0000"/>
                </a:solidFill>
                <a:latin typeface="Calibri" charset="0"/>
                <a:ea typeface="Calibri" charset="0"/>
                <a:cs typeface="Calibri" charset="0"/>
              </a:rPr>
            </a:br>
            <a:r>
              <a:rPr lang="en-US" sz="1800">
                <a:solidFill>
                  <a:srgbClr val="FF0000"/>
                </a:solidFill>
              </a:rPr>
              <a:t> </a:t>
            </a:r>
            <a:br>
              <a:rPr lang="en-US" sz="1800">
                <a:solidFill>
                  <a:srgbClr val="FF0000"/>
                </a:solidFill>
                <a:latin typeface="Calibri"/>
                <a:ea typeface="Calibri"/>
                <a:cs typeface="Calibri"/>
                <a:sym typeface="Calibri"/>
              </a:rPr>
            </a:br>
            <a:br>
              <a:rPr lang="en-US" sz="1800">
                <a:solidFill>
                  <a:srgbClr val="FF0000"/>
                </a:solidFill>
                <a:latin typeface="Calibri"/>
                <a:ea typeface="Calibri"/>
                <a:cs typeface="Calibri"/>
                <a:sym typeface="Calibri"/>
              </a:rPr>
            </a:br>
            <a:br>
              <a:rPr lang="en-US" sz="1800">
                <a:solidFill>
                  <a:srgbClr val="FF0000"/>
                </a:solidFill>
                <a:latin typeface="Calibri"/>
                <a:ea typeface="Calibri"/>
                <a:cs typeface="Calibri"/>
                <a:sym typeface="Calibri"/>
              </a:rPr>
            </a:br>
            <a:br>
              <a:rPr lang="en-US" sz="1800">
                <a:solidFill>
                  <a:srgbClr val="FF0000"/>
                </a:solidFill>
                <a:latin typeface="Calibri"/>
                <a:ea typeface="Calibri"/>
                <a:cs typeface="Calibri"/>
                <a:sym typeface="Calibri"/>
              </a:rPr>
            </a:br>
            <a:endParaRPr lang="en-US" sz="180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87342D7-B0CE-8248-52FC-E556C180EC8A}"/>
              </a:ext>
            </a:extLst>
          </p:cNvPr>
          <p:cNvPicPr>
            <a:picLocks noChangeAspect="1"/>
          </p:cNvPicPr>
          <p:nvPr/>
        </p:nvPicPr>
        <p:blipFill>
          <a:blip r:embed="rId3"/>
          <a:stretch>
            <a:fillRect/>
          </a:stretch>
        </p:blipFill>
        <p:spPr>
          <a:xfrm>
            <a:off x="7391400" y="3462867"/>
            <a:ext cx="4572000" cy="3217333"/>
          </a:xfrm>
          <a:prstGeom prst="rect">
            <a:avLst/>
          </a:prstGeom>
        </p:spPr>
      </p:pic>
    </p:spTree>
    <p:extLst>
      <p:ext uri="{BB962C8B-B14F-4D97-AF65-F5344CB8AC3E}">
        <p14:creationId xmlns:p14="http://schemas.microsoft.com/office/powerpoint/2010/main" val="378136076"/>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066800" y="47277"/>
            <a:ext cx="10058400" cy="1567906"/>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S&amp;P 500 – Back to the Bottom of the Range</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 long $435-$445 put spread, long $365-$375 call spread, </a:t>
            </a:r>
            <a:r>
              <a:rPr lang="en-US" sz="1800" dirty="0">
                <a:solidFill>
                  <a:srgbClr val="00A64B"/>
                </a:solidFill>
                <a:latin typeface="Calibri"/>
                <a:ea typeface="Calibri"/>
                <a:cs typeface="Calibri"/>
                <a:sym typeface="Calibri"/>
              </a:rPr>
              <a:t>took profits on long $370-$380 put spread</a:t>
            </a:r>
            <a:br>
              <a:rPr lang="en-US" sz="2400" dirty="0">
                <a:solidFill>
                  <a:srgbClr val="00A64B"/>
                </a:solidFill>
                <a:latin typeface="Calibri"/>
                <a:ea typeface="Calibri"/>
                <a:cs typeface="Calibri"/>
                <a:sym typeface="Calibri"/>
              </a:rPr>
            </a:br>
            <a:r>
              <a:rPr lang="en-US" sz="16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2/$465-$475 bear put spread Took profits on long 2/$410-$420 bull call spread, </a:t>
            </a: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sp>
        <p:nvSpPr>
          <p:cNvPr id="5" name="Rectangle 2">
            <a:extLst>
              <a:ext uri="{FF2B5EF4-FFF2-40B4-BE49-F238E27FC236}">
                <a16:creationId xmlns:a16="http://schemas.microsoft.com/office/drawing/2014/main" id="{47404D81-3F97-7040-BD91-DEC331C9F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Left Arrow Callout 3">
            <a:extLst>
              <a:ext uri="{FF2B5EF4-FFF2-40B4-BE49-F238E27FC236}">
                <a16:creationId xmlns:a16="http://schemas.microsoft.com/office/drawing/2014/main" id="{6393A579-5B90-8547-958A-D00F17470B85}"/>
              </a:ext>
            </a:extLst>
          </p:cNvPr>
          <p:cNvSpPr/>
          <p:nvPr/>
        </p:nvSpPr>
        <p:spPr>
          <a:xfrm>
            <a:off x="9182100" y="4349567"/>
            <a:ext cx="2362200" cy="135926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Bottom </a:t>
            </a:r>
            <a:br>
              <a:rPr lang="en-US" sz="2000" dirty="0"/>
            </a:br>
            <a:r>
              <a:rPr lang="en-US" sz="2000" dirty="0"/>
              <a:t>387</a:t>
            </a:r>
            <a:br>
              <a:rPr lang="en-US" sz="2000" dirty="0"/>
            </a:br>
            <a:r>
              <a:rPr lang="en-US" sz="2000" dirty="0"/>
              <a:t>Down</a:t>
            </a:r>
            <a:br>
              <a:rPr lang="en-US" sz="2000" dirty="0"/>
            </a:br>
            <a:r>
              <a:rPr lang="en-US" sz="2000" dirty="0"/>
              <a:t>-17.3%</a:t>
            </a:r>
          </a:p>
        </p:txBody>
      </p:sp>
      <p:pic>
        <p:nvPicPr>
          <p:cNvPr id="2" name="Picture 1">
            <a:extLst>
              <a:ext uri="{FF2B5EF4-FFF2-40B4-BE49-F238E27FC236}">
                <a16:creationId xmlns:a16="http://schemas.microsoft.com/office/drawing/2014/main" id="{0A1F4A80-E6CB-184A-99D2-C23AB651135C}"/>
              </a:ext>
            </a:extLst>
          </p:cNvPr>
          <p:cNvPicPr>
            <a:picLocks noChangeAspect="1"/>
          </p:cNvPicPr>
          <p:nvPr/>
        </p:nvPicPr>
        <p:blipFill>
          <a:blip r:embed="rId3"/>
          <a:stretch>
            <a:fillRect/>
          </a:stretch>
        </p:blipFill>
        <p:spPr>
          <a:xfrm>
            <a:off x="10517859" y="1171381"/>
            <a:ext cx="1674141" cy="1674141"/>
          </a:xfrm>
          <a:prstGeom prst="rect">
            <a:avLst/>
          </a:prstGeom>
        </p:spPr>
      </p:pic>
      <p:pic>
        <p:nvPicPr>
          <p:cNvPr id="3" name="Picture 2">
            <a:extLst>
              <a:ext uri="{FF2B5EF4-FFF2-40B4-BE49-F238E27FC236}">
                <a16:creationId xmlns:a16="http://schemas.microsoft.com/office/drawing/2014/main" id="{F2CD2609-B7B1-0E92-991D-A4F989473814}"/>
              </a:ext>
            </a:extLst>
          </p:cNvPr>
          <p:cNvPicPr>
            <a:picLocks noChangeAspect="1"/>
          </p:cNvPicPr>
          <p:nvPr/>
        </p:nvPicPr>
        <p:blipFill>
          <a:blip r:embed="rId4"/>
          <a:stretch>
            <a:fillRect/>
          </a:stretch>
        </p:blipFill>
        <p:spPr>
          <a:xfrm>
            <a:off x="154659" y="1295400"/>
            <a:ext cx="6807200" cy="5154023"/>
          </a:xfrm>
          <a:prstGeom prst="rect">
            <a:avLst/>
          </a:prstGeom>
        </p:spPr>
      </p:pic>
      <p:cxnSp>
        <p:nvCxnSpPr>
          <p:cNvPr id="10" name="Straight Arrow Connector 9">
            <a:extLst>
              <a:ext uri="{FF2B5EF4-FFF2-40B4-BE49-F238E27FC236}">
                <a16:creationId xmlns:a16="http://schemas.microsoft.com/office/drawing/2014/main" id="{655D9B87-0E6B-6043-A3DE-AAEF9A4A2C30}"/>
              </a:ext>
            </a:extLst>
          </p:cNvPr>
          <p:cNvCxnSpPr>
            <a:cxnSpLocks/>
          </p:cNvCxnSpPr>
          <p:nvPr/>
        </p:nvCxnSpPr>
        <p:spPr>
          <a:xfrm>
            <a:off x="1752600" y="2996112"/>
            <a:ext cx="702979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F2CF00B-762A-3740-81DD-1EF6348656CB}"/>
              </a:ext>
            </a:extLst>
          </p:cNvPr>
          <p:cNvCxnSpPr>
            <a:cxnSpLocks/>
          </p:cNvCxnSpPr>
          <p:nvPr/>
        </p:nvCxnSpPr>
        <p:spPr>
          <a:xfrm flipV="1">
            <a:off x="6435412" y="3079803"/>
            <a:ext cx="2251388" cy="182130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2D25D16-4DAE-F994-8FD7-B0FABB6EBBF2}"/>
              </a:ext>
            </a:extLst>
          </p:cNvPr>
          <p:cNvCxnSpPr>
            <a:cxnSpLocks/>
          </p:cNvCxnSpPr>
          <p:nvPr/>
        </p:nvCxnSpPr>
        <p:spPr>
          <a:xfrm>
            <a:off x="2133600" y="5410200"/>
            <a:ext cx="702979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Left Arrow Callout 12">
            <a:extLst>
              <a:ext uri="{FF2B5EF4-FFF2-40B4-BE49-F238E27FC236}">
                <a16:creationId xmlns:a16="http://schemas.microsoft.com/office/drawing/2014/main" id="{31961627-42FB-B4D5-4A75-7B78EE4154D6}"/>
              </a:ext>
            </a:extLst>
          </p:cNvPr>
          <p:cNvSpPr/>
          <p:nvPr/>
        </p:nvSpPr>
        <p:spPr>
          <a:xfrm>
            <a:off x="8784654" y="2476808"/>
            <a:ext cx="1674141" cy="1035688"/>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$460</a:t>
            </a:r>
          </a:p>
        </p:txBody>
      </p:sp>
    </p:spTree>
    <p:extLst>
      <p:ext uri="{BB962C8B-B14F-4D97-AF65-F5344CB8AC3E}">
        <p14:creationId xmlns:p14="http://schemas.microsoft.com/office/powerpoint/2010/main" val="616647643"/>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41013" y="485877"/>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ProShares Ultra Short S&amp;P 500 (SDS)- </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a great hedge for long stocks and bonds</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long 2X position has a hedge against longs and bond shorts</a:t>
            </a:r>
            <a:endParaRPr lang="en-US" sz="18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7E54E74C-0944-94DD-59CE-E8FC773ED5E5}"/>
              </a:ext>
            </a:extLst>
          </p:cNvPr>
          <p:cNvPicPr>
            <a:picLocks noChangeAspect="1"/>
          </p:cNvPicPr>
          <p:nvPr/>
        </p:nvPicPr>
        <p:blipFill>
          <a:blip r:embed="rId3"/>
          <a:stretch>
            <a:fillRect/>
          </a:stretch>
        </p:blipFill>
        <p:spPr>
          <a:xfrm>
            <a:off x="2872658" y="1513793"/>
            <a:ext cx="6749845" cy="5108606"/>
          </a:xfrm>
          <a:prstGeom prst="rect">
            <a:avLst/>
          </a:prstGeom>
        </p:spPr>
      </p:pic>
    </p:spTree>
    <p:extLst>
      <p:ext uri="{BB962C8B-B14F-4D97-AF65-F5344CB8AC3E}">
        <p14:creationId xmlns:p14="http://schemas.microsoft.com/office/powerpoint/2010/main" val="3739096315"/>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(VIX) – Unable to Make a New High</a:t>
            </a:r>
            <a:br>
              <a:rPr lang="en-US" sz="2400">
                <a:solidFill>
                  <a:schemeClr val="dk1"/>
                </a:solidFill>
                <a:latin typeface="Calibri"/>
                <a:ea typeface="Calibri"/>
                <a:cs typeface="Calibri"/>
                <a:sym typeface="Calibri"/>
              </a:rPr>
            </a:br>
            <a:br>
              <a:rPr lang="en-US" sz="2000">
                <a:solidFill>
                  <a:schemeClr val="dk1"/>
                </a:solidFill>
                <a:latin typeface="Calibri"/>
                <a:ea typeface="Calibri"/>
                <a:cs typeface="Calibri"/>
                <a:sym typeface="Calibri"/>
              </a:rPr>
            </a:br>
            <a:endParaRPr lang="en-US" sz="20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E7E26A73-F365-2DF4-32C2-A82416DFC61C}"/>
              </a:ext>
            </a:extLst>
          </p:cNvPr>
          <p:cNvPicPr>
            <a:picLocks noChangeAspect="1"/>
          </p:cNvPicPr>
          <p:nvPr/>
        </p:nvPicPr>
        <p:blipFill>
          <a:blip r:embed="rId3"/>
          <a:stretch>
            <a:fillRect/>
          </a:stretch>
        </p:blipFill>
        <p:spPr>
          <a:xfrm>
            <a:off x="2699456" y="1289836"/>
            <a:ext cx="6793088" cy="5146160"/>
          </a:xfrm>
          <a:prstGeom prst="rect">
            <a:avLst/>
          </a:prstGeom>
        </p:spPr>
      </p:pic>
    </p:spTree>
    <p:extLst>
      <p:ext uri="{BB962C8B-B14F-4D97-AF65-F5344CB8AC3E}">
        <p14:creationId xmlns:p14="http://schemas.microsoft.com/office/powerpoint/2010/main" val="1042920207"/>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1371600"/>
          </a:xfrm>
          <a:prstGeom prst="rect">
            <a:avLst/>
          </a:prstGeom>
          <a:noFill/>
          <a:ln>
            <a:noFill/>
          </a:ln>
        </p:spPr>
        <p:txBody>
          <a:bodyPr lIns="91425" tIns="45700" rIns="91425" bIns="45700" anchor="ctr" anchorCtr="0">
            <a:noAutofit/>
          </a:bodyPr>
          <a:lstStyle/>
          <a:p>
            <a:pPr>
              <a:buClr>
                <a:schemeClr val="dk1"/>
              </a:buClr>
              <a:buSzPct val="25000"/>
            </a:pP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(VXX)-</a:t>
            </a:r>
            <a:br>
              <a:rPr lang="en-US" sz="2400">
                <a:solidFill>
                  <a:schemeClr val="dk1"/>
                </a:solidFill>
                <a:latin typeface="Calibri"/>
                <a:ea typeface="Calibri"/>
                <a:cs typeface="Calibri"/>
                <a:sym typeface="Calibri"/>
              </a:rPr>
            </a:br>
            <a:br>
              <a:rPr lang="en-US" sz="2000">
                <a:solidFill>
                  <a:schemeClr val="dk1"/>
                </a:solidFill>
                <a:latin typeface="Calibri"/>
                <a:ea typeface="Calibri"/>
                <a:cs typeface="Calibri"/>
                <a:sym typeface="Calibri"/>
              </a:rPr>
            </a:br>
            <a:endParaRPr lang="en-US" sz="2000">
              <a:solidFill>
                <a:schemeClr val="dk1"/>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4D2654CF-1639-036D-F35E-74D5C1E874F5}"/>
              </a:ext>
            </a:extLst>
          </p:cNvPr>
          <p:cNvPicPr>
            <a:picLocks noChangeAspect="1"/>
          </p:cNvPicPr>
          <p:nvPr/>
        </p:nvPicPr>
        <p:blipFill>
          <a:blip r:embed="rId3"/>
          <a:stretch>
            <a:fillRect/>
          </a:stretch>
        </p:blipFill>
        <p:spPr>
          <a:xfrm>
            <a:off x="2424289" y="1459170"/>
            <a:ext cx="6482644" cy="4913327"/>
          </a:xfrm>
          <a:prstGeom prst="rect">
            <a:avLst/>
          </a:prstGeom>
        </p:spPr>
      </p:pic>
    </p:spTree>
    <p:extLst>
      <p:ext uri="{BB962C8B-B14F-4D97-AF65-F5344CB8AC3E}">
        <p14:creationId xmlns:p14="http://schemas.microsoft.com/office/powerpoint/2010/main" val="2021708750"/>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r code&#10;&#10;Description automatically generated">
            <a:extLst>
              <a:ext uri="{FF2B5EF4-FFF2-40B4-BE49-F238E27FC236}">
                <a16:creationId xmlns:a16="http://schemas.microsoft.com/office/drawing/2014/main" id="{15CF79C6-B4BA-B65D-ADDF-5C03BF143391}"/>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56548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Dow Average ($INDU)-</a:t>
            </a:r>
            <a:endParaRPr lang="en-US" sz="1800">
              <a:solidFill>
                <a:schemeClr val="dk1"/>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78676C62-5353-507F-0519-A0E01FC3357B}"/>
              </a:ext>
            </a:extLst>
          </p:cNvPr>
          <p:cNvPicPr>
            <a:picLocks noChangeAspect="1"/>
          </p:cNvPicPr>
          <p:nvPr/>
        </p:nvPicPr>
        <p:blipFill>
          <a:blip r:embed="rId3"/>
          <a:stretch>
            <a:fillRect/>
          </a:stretch>
        </p:blipFill>
        <p:spPr>
          <a:xfrm>
            <a:off x="2240845" y="1176948"/>
            <a:ext cx="7230533" cy="5477771"/>
          </a:xfrm>
          <a:prstGeom prst="rect">
            <a:avLst/>
          </a:prstGeom>
        </p:spPr>
      </p:pic>
    </p:spTree>
    <p:extLst>
      <p:ext uri="{BB962C8B-B14F-4D97-AF65-F5344CB8AC3E}">
        <p14:creationId xmlns:p14="http://schemas.microsoft.com/office/powerpoint/2010/main" val="3680212574"/>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18890" y="522748"/>
            <a:ext cx="81534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a:solidFill>
                  <a:schemeClr val="tx1"/>
                </a:solidFill>
                <a:latin typeface="Calibri"/>
                <a:ea typeface="Calibri"/>
                <a:cs typeface="Calibri"/>
                <a:sym typeface="Calibri"/>
              </a:rPr>
              <a:t>Russell 2000 (IWM)- </a:t>
            </a:r>
            <a:br>
              <a:rPr lang="en-US" sz="1800">
                <a:solidFill>
                  <a:srgbClr val="00A64B"/>
                </a:solidFill>
                <a:latin typeface="Calibri"/>
                <a:ea typeface="Calibri"/>
                <a:cs typeface="Calibri"/>
                <a:sym typeface="Calibri"/>
              </a:rPr>
            </a:br>
            <a:r>
              <a:rPr lang="en-US" sz="1800">
                <a:solidFill>
                  <a:srgbClr val="00A64B"/>
                </a:solidFill>
                <a:latin typeface="Calibri"/>
                <a:ea typeface="Calibri"/>
                <a:cs typeface="Calibri"/>
                <a:sym typeface="Calibri"/>
              </a:rPr>
              <a:t>took profits on Long 10/$137-$142 vertical bull call spread</a:t>
            </a:r>
            <a:br>
              <a:rPr lang="en-US" sz="2400">
                <a:solidFill>
                  <a:schemeClr val="tx1"/>
                </a:solidFill>
                <a:latin typeface="Calibri"/>
                <a:ea typeface="Calibri"/>
                <a:cs typeface="Calibri"/>
                <a:sym typeface="Calibri"/>
              </a:rPr>
            </a:br>
            <a:r>
              <a:rPr lang="en-US" sz="1800">
                <a:solidFill>
                  <a:srgbClr val="00A64B"/>
                </a:solidFill>
                <a:latin typeface="Calibri"/>
                <a:ea typeface="Calibri"/>
                <a:cs typeface="Calibri"/>
                <a:sym typeface="Calibri"/>
              </a:rPr>
              <a:t>took profits on Long 10/$153-$156 vertical bear put spread</a:t>
            </a:r>
            <a:br>
              <a:rPr lang="en-US" sz="2400">
                <a:solidFill>
                  <a:schemeClr val="tx1"/>
                </a:solidFill>
                <a:latin typeface="Calibri"/>
                <a:ea typeface="Calibri"/>
                <a:cs typeface="Calibri"/>
                <a:sym typeface="Calibri"/>
              </a:rPr>
            </a:br>
            <a:endParaRPr lang="en-US" sz="1800">
              <a:solidFill>
                <a:srgbClr val="00B050"/>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FA5FE326-DF4B-5F40-F7B4-9087B6B30089}"/>
              </a:ext>
            </a:extLst>
          </p:cNvPr>
          <p:cNvPicPr>
            <a:picLocks noChangeAspect="1"/>
          </p:cNvPicPr>
          <p:nvPr/>
        </p:nvPicPr>
        <p:blipFill>
          <a:blip r:embed="rId3"/>
          <a:stretch>
            <a:fillRect/>
          </a:stretch>
        </p:blipFill>
        <p:spPr>
          <a:xfrm>
            <a:off x="2988734" y="2002448"/>
            <a:ext cx="5791199" cy="4384160"/>
          </a:xfrm>
          <a:prstGeom prst="rect">
            <a:avLst/>
          </a:prstGeom>
        </p:spPr>
      </p:pic>
    </p:spTree>
    <p:extLst>
      <p:ext uri="{BB962C8B-B14F-4D97-AF65-F5344CB8AC3E}">
        <p14:creationId xmlns:p14="http://schemas.microsoft.com/office/powerpoint/2010/main" val="397700783"/>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15F87786-1EFC-8A40-A1AF-18AABA9EEE76}"/>
              </a:ext>
            </a:extLst>
          </p:cNvPr>
          <p:cNvSpPr>
            <a:spLocks noGrp="1"/>
          </p:cNvSpPr>
          <p:nvPr>
            <p:ph type="title"/>
          </p:nvPr>
        </p:nvSpPr>
        <p:spPr>
          <a:xfrm>
            <a:off x="609600" y="274637"/>
            <a:ext cx="10972800" cy="1143000"/>
          </a:xfrm>
        </p:spPr>
        <p:txBody>
          <a:bodyPr/>
          <a:lstStyle/>
          <a:p>
            <a:r>
              <a:rPr lang="en-US" sz="2400"/>
              <a:t>NASDAQ (QQQ) –</a:t>
            </a:r>
            <a:br>
              <a:rPr lang="en-US" sz="2400"/>
            </a:br>
            <a:r>
              <a:rPr lang="en-US" sz="1800">
                <a:solidFill>
                  <a:srgbClr val="00A64B"/>
                </a:solidFill>
              </a:rPr>
              <a:t> long (QQQ) 4/$330-$335 put spread </a:t>
            </a:r>
            <a:br>
              <a:rPr lang="en-US" sz="1800">
                <a:solidFill>
                  <a:srgbClr val="00A64B"/>
                </a:solidFill>
              </a:rPr>
            </a:br>
            <a:r>
              <a:rPr lang="en-US" sz="1800">
                <a:solidFill>
                  <a:srgbClr val="00A64B"/>
                </a:solidFill>
              </a:rPr>
              <a:t>took profits on long (QQQ) 3/$340-$345 put spread </a:t>
            </a:r>
            <a:br>
              <a:rPr lang="en-US" sz="1800"/>
            </a:br>
            <a:r>
              <a:rPr lang="en-US" sz="1800">
                <a:solidFill>
                  <a:srgbClr val="00A64B"/>
                </a:solidFill>
              </a:rPr>
              <a:t>covered long (QQQ) $325-$330 put spread </a:t>
            </a:r>
          </a:p>
        </p:txBody>
      </p:sp>
      <p:pic>
        <p:nvPicPr>
          <p:cNvPr id="4" name="Picture 4" descr="Chart&#10;&#10;Description automatically generated">
            <a:extLst>
              <a:ext uri="{FF2B5EF4-FFF2-40B4-BE49-F238E27FC236}">
                <a16:creationId xmlns:a16="http://schemas.microsoft.com/office/drawing/2014/main" id="{A123E528-3D5F-549C-2B6E-76E98E2A4245}"/>
              </a:ext>
            </a:extLst>
          </p:cNvPr>
          <p:cNvPicPr>
            <a:picLocks noChangeAspect="1"/>
          </p:cNvPicPr>
          <p:nvPr/>
        </p:nvPicPr>
        <p:blipFill>
          <a:blip r:embed="rId3"/>
          <a:stretch>
            <a:fillRect/>
          </a:stretch>
        </p:blipFill>
        <p:spPr>
          <a:xfrm>
            <a:off x="2494845" y="1628503"/>
            <a:ext cx="6637866" cy="5026216"/>
          </a:xfrm>
          <a:prstGeom prst="rect">
            <a:avLst/>
          </a:prstGeom>
        </p:spPr>
      </p:pic>
    </p:spTree>
    <p:extLst>
      <p:ext uri="{BB962C8B-B14F-4D97-AF65-F5344CB8AC3E}">
        <p14:creationId xmlns:p14="http://schemas.microsoft.com/office/powerpoint/2010/main" val="74127755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01E2-E500-C647-8217-9D717520400A}"/>
              </a:ext>
            </a:extLst>
          </p:cNvPr>
          <p:cNvSpPr>
            <a:spLocks noGrp="1"/>
          </p:cNvSpPr>
          <p:nvPr>
            <p:ph type="title"/>
          </p:nvPr>
        </p:nvSpPr>
        <p:spPr/>
        <p:txBody>
          <a:bodyPr/>
          <a:lstStyle/>
          <a:p>
            <a:r>
              <a:rPr lang="en-US" sz="2800" b="1"/>
              <a:t>The Barbell Portfolio</a:t>
            </a:r>
          </a:p>
        </p:txBody>
      </p:sp>
      <p:sp>
        <p:nvSpPr>
          <p:cNvPr id="3" name="Text Placeholder 2">
            <a:extLst>
              <a:ext uri="{FF2B5EF4-FFF2-40B4-BE49-F238E27FC236}">
                <a16:creationId xmlns:a16="http://schemas.microsoft.com/office/drawing/2014/main" id="{4A397F95-6A2A-2C49-81F9-08842108DEB5}"/>
              </a:ext>
            </a:extLst>
          </p:cNvPr>
          <p:cNvSpPr>
            <a:spLocks noGrp="1"/>
          </p:cNvSpPr>
          <p:nvPr>
            <p:ph type="body" idx="1"/>
          </p:nvPr>
        </p:nvSpPr>
        <p:spPr/>
        <p:txBody>
          <a:bodyPr/>
          <a:lstStyle/>
          <a:p>
            <a:pPr marL="203200" indent="0">
              <a:buNone/>
            </a:pPr>
            <a:r>
              <a:rPr lang="en-US" sz="2800" b="1"/>
              <a:t>*50% Big Tech</a:t>
            </a:r>
            <a:r>
              <a:rPr lang="en-US" b="1" i="1"/>
              <a:t> </a:t>
            </a:r>
            <a:r>
              <a:rPr lang="en-US" sz="2000" b="1" i="1"/>
              <a:t>- 2% of US Employment but 27% of Market Cap and 38% of Profits</a:t>
            </a:r>
            <a:br>
              <a:rPr lang="en-US" sz="2800" b="1"/>
            </a:br>
            <a:br>
              <a:rPr lang="en-US" sz="2800" b="1"/>
            </a:br>
            <a:r>
              <a:rPr lang="en-US" sz="2800" b="1"/>
              <a:t>50% Domestic Recovery, including:</a:t>
            </a:r>
            <a:br>
              <a:rPr lang="en-US" sz="2400"/>
            </a:br>
            <a:br>
              <a:rPr lang="en-US" sz="2400"/>
            </a:br>
            <a:r>
              <a:rPr lang="en-US" sz="2400"/>
              <a:t>Railroads</a:t>
            </a:r>
            <a:br>
              <a:rPr lang="en-US" sz="2400"/>
            </a:br>
            <a:r>
              <a:rPr lang="en-US" sz="2400"/>
              <a:t>Couriers</a:t>
            </a:r>
            <a:br>
              <a:rPr lang="en-US" sz="2400"/>
            </a:br>
            <a:r>
              <a:rPr lang="en-US" sz="2400"/>
              <a:t>Banks</a:t>
            </a:r>
            <a:br>
              <a:rPr lang="en-US" sz="2400"/>
            </a:br>
            <a:r>
              <a:rPr lang="en-US" sz="2400"/>
              <a:t>Construction</a:t>
            </a:r>
            <a:br>
              <a:rPr lang="en-US" sz="2400"/>
            </a:br>
            <a:r>
              <a:rPr lang="en-US" sz="2400"/>
              <a:t>Credit Cards</a:t>
            </a:r>
            <a:br>
              <a:rPr lang="en-US" sz="2400"/>
            </a:br>
            <a:r>
              <a:rPr lang="en-US" sz="2400"/>
              <a:t>Event organizers</a:t>
            </a:r>
            <a:br>
              <a:rPr lang="en-US" sz="2400"/>
            </a:br>
            <a:r>
              <a:rPr lang="en-US" sz="2400"/>
              <a:t>Ticket sales</a:t>
            </a:r>
            <a:br>
              <a:rPr lang="en-US" sz="2400"/>
            </a:br>
            <a:r>
              <a:rPr lang="en-US" sz="2400"/>
              <a:t>Retailers</a:t>
            </a:r>
          </a:p>
        </p:txBody>
      </p:sp>
      <p:pic>
        <p:nvPicPr>
          <p:cNvPr id="4" name="Picture 3">
            <a:extLst>
              <a:ext uri="{FF2B5EF4-FFF2-40B4-BE49-F238E27FC236}">
                <a16:creationId xmlns:a16="http://schemas.microsoft.com/office/drawing/2014/main" id="{B1AE1447-DE61-044F-A510-5A94A4298A23}"/>
              </a:ext>
            </a:extLst>
          </p:cNvPr>
          <p:cNvPicPr>
            <a:picLocks noChangeAspect="1"/>
          </p:cNvPicPr>
          <p:nvPr/>
        </p:nvPicPr>
        <p:blipFill>
          <a:blip r:embed="rId2"/>
          <a:stretch>
            <a:fillRect/>
          </a:stretch>
        </p:blipFill>
        <p:spPr>
          <a:xfrm>
            <a:off x="7315200" y="3295481"/>
            <a:ext cx="4419600" cy="3115204"/>
          </a:xfrm>
          <a:prstGeom prst="rect">
            <a:avLst/>
          </a:prstGeom>
        </p:spPr>
      </p:pic>
    </p:spTree>
    <p:extLst>
      <p:ext uri="{BB962C8B-B14F-4D97-AF65-F5344CB8AC3E}">
        <p14:creationId xmlns:p14="http://schemas.microsoft.com/office/powerpoint/2010/main" val="4154688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66800" y="152400"/>
            <a:ext cx="10591800" cy="1752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Microsoft (MSFT)-</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2/$340-$350 bear put spread</a:t>
            </a:r>
            <a:br>
              <a:rPr lang="en-US" sz="1800" dirty="0">
                <a:solidFill>
                  <a:srgbClr val="FF000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12/$220-$230 call spread</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12/$170-$180 call spread </a:t>
            </a:r>
            <a:br>
              <a:rPr lang="en-US" sz="1800" dirty="0">
                <a:solidFill>
                  <a:srgbClr val="00A64B"/>
                </a:solidFill>
                <a:latin typeface="Calibri"/>
                <a:ea typeface="Calibri"/>
                <a:cs typeface="Calibri"/>
                <a:sym typeface="Calibri"/>
              </a:rPr>
            </a:br>
            <a:endParaRPr lang="en-US" sz="2000" dirty="0">
              <a:latin typeface="Calibri"/>
              <a:ea typeface="Calibri"/>
              <a:cs typeface="Calibri"/>
            </a:endParaRPr>
          </a:p>
        </p:txBody>
      </p:sp>
      <p:pic>
        <p:nvPicPr>
          <p:cNvPr id="3" name="Picture 3">
            <a:extLst>
              <a:ext uri="{FF2B5EF4-FFF2-40B4-BE49-F238E27FC236}">
                <a16:creationId xmlns:a16="http://schemas.microsoft.com/office/drawing/2014/main" id="{EC3EF19C-3DAA-7C31-0F51-6FBC77CCFB62}"/>
              </a:ext>
            </a:extLst>
          </p:cNvPr>
          <p:cNvPicPr>
            <a:picLocks noChangeAspect="1"/>
          </p:cNvPicPr>
          <p:nvPr/>
        </p:nvPicPr>
        <p:blipFill>
          <a:blip r:embed="rId3"/>
          <a:stretch>
            <a:fillRect/>
          </a:stretch>
        </p:blipFill>
        <p:spPr>
          <a:xfrm>
            <a:off x="3373822" y="1665472"/>
            <a:ext cx="6507122" cy="4929201"/>
          </a:xfrm>
          <a:prstGeom prst="rect">
            <a:avLst/>
          </a:prstGeom>
        </p:spPr>
      </p:pic>
    </p:spTree>
    <p:extLst>
      <p:ext uri="{BB962C8B-B14F-4D97-AF65-F5344CB8AC3E}">
        <p14:creationId xmlns:p14="http://schemas.microsoft.com/office/powerpoint/2010/main" val="2812459821"/>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381000"/>
            <a:ext cx="8229600" cy="1752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Facebook (FB)- Changes Name to “Meta”</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9/$290-$300 vertical bear put spread</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9/$190-$200 vertical bear put spread</a:t>
            </a:r>
            <a:br>
              <a:rPr lang="en-US" sz="1800" dirty="0">
                <a:solidFill>
                  <a:schemeClr val="dk1"/>
                </a:solidFill>
                <a:latin typeface="Calibri"/>
                <a:ea typeface="Calibri"/>
                <a:cs typeface="Calibri"/>
                <a:sym typeface="Calibri"/>
              </a:rPr>
            </a:br>
            <a:br>
              <a:rPr lang="en-US" sz="2400" dirty="0">
                <a:latin typeface="Calibri"/>
                <a:ea typeface="Calibri"/>
                <a:cs typeface="Calibri"/>
              </a:rPr>
            </a:br>
            <a:endParaRPr lang="en-US" sz="2000" dirty="0">
              <a:solidFill>
                <a:schemeClr val="dk1"/>
              </a:solidFill>
              <a:latin typeface="Calibri"/>
              <a:ea typeface="Calibri"/>
              <a:cs typeface="Calibri"/>
              <a:sym typeface="Calibri"/>
            </a:endParaRPr>
          </a:p>
        </p:txBody>
      </p:sp>
      <p:pic>
        <p:nvPicPr>
          <p:cNvPr id="3" name="Picture 3" descr="Chart&#10;&#10;Description automatically generated">
            <a:extLst>
              <a:ext uri="{FF2B5EF4-FFF2-40B4-BE49-F238E27FC236}">
                <a16:creationId xmlns:a16="http://schemas.microsoft.com/office/drawing/2014/main" id="{7A9DAD0F-2A54-DDF5-23C8-0EBB9EA88938}"/>
              </a:ext>
            </a:extLst>
          </p:cNvPr>
          <p:cNvPicPr>
            <a:picLocks noChangeAspect="1"/>
          </p:cNvPicPr>
          <p:nvPr/>
        </p:nvPicPr>
        <p:blipFill>
          <a:blip r:embed="rId3"/>
          <a:stretch>
            <a:fillRect/>
          </a:stretch>
        </p:blipFill>
        <p:spPr>
          <a:xfrm>
            <a:off x="2932387" y="1546655"/>
            <a:ext cx="6699469" cy="5072933"/>
          </a:xfrm>
          <a:prstGeom prst="rect">
            <a:avLst/>
          </a:prstGeom>
        </p:spPr>
      </p:pic>
    </p:spTree>
    <p:extLst>
      <p:ext uri="{BB962C8B-B14F-4D97-AF65-F5344CB8AC3E}">
        <p14:creationId xmlns:p14="http://schemas.microsoft.com/office/powerpoint/2010/main" val="2908088902"/>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237067"/>
            <a:ext cx="8229600" cy="1143000"/>
          </a:xfrm>
          <a:prstGeom prst="rect">
            <a:avLst/>
          </a:prstGeom>
          <a:noFill/>
          <a:ln>
            <a:noFill/>
          </a:ln>
        </p:spPr>
        <p:txBody>
          <a:bodyPr lIns="91425" tIns="45700" rIns="91425" bIns="45700" anchor="ctr" anchorCtr="0">
            <a:noAutofit/>
          </a:bodyPr>
          <a:lstStyle/>
          <a:p>
            <a:pPr>
              <a:buClr>
                <a:schemeClr val="dk1"/>
              </a:buClr>
              <a:buSzPct val="25000"/>
            </a:pPr>
            <a:br>
              <a:rPr lang="en-US" sz="2400" dirty="0">
                <a:latin typeface="Calibri"/>
                <a:ea typeface="Calibri"/>
                <a:cs typeface="Calibri"/>
              </a:rPr>
            </a:br>
            <a:r>
              <a:rPr lang="en-US" sz="2400" dirty="0">
                <a:solidFill>
                  <a:schemeClr val="dk1"/>
                </a:solidFill>
                <a:latin typeface="Calibri"/>
                <a:ea typeface="Calibri"/>
                <a:cs typeface="Calibri"/>
                <a:sym typeface="Calibri"/>
              </a:rPr>
              <a:t>Apple (AAPL)- Quadruple Position</a:t>
            </a:r>
            <a:br>
              <a:rPr lang="en-US" sz="1800" dirty="0"/>
            </a:br>
            <a:r>
              <a:rPr lang="en-US" sz="1800" dirty="0"/>
              <a:t>share buyback program jumped by an eye popping $90 billion</a:t>
            </a:r>
            <a:br>
              <a:rPr lang="en-US" sz="2400" dirty="0">
                <a:latin typeface="Calibri"/>
                <a:ea typeface="Calibri"/>
                <a:cs typeface="Calibri"/>
              </a:rPr>
            </a:br>
            <a:r>
              <a:rPr lang="en-US" sz="1800" dirty="0">
                <a:solidFill>
                  <a:schemeClr val="tx1"/>
                </a:solidFill>
                <a:latin typeface="Calibri"/>
                <a:ea typeface="Calibri"/>
                <a:cs typeface="Calibri"/>
                <a:sym typeface="Calibri"/>
              </a:rPr>
              <a:t>  </a:t>
            </a:r>
            <a:r>
              <a:rPr lang="en-US" sz="1800" dirty="0">
                <a:solidFill>
                  <a:schemeClr val="tx1"/>
                </a:solidFill>
              </a:rPr>
              <a:t>long 6/$155-$165 put spread, long 6/$125-135 call spread,</a:t>
            </a:r>
            <a:br>
              <a:rPr lang="en-US" sz="1800" dirty="0"/>
            </a:br>
            <a:r>
              <a:rPr lang="en-US" sz="1800" dirty="0">
                <a:solidFill>
                  <a:schemeClr val="tx1"/>
                </a:solidFill>
                <a:latin typeface="Calibri"/>
                <a:ea typeface="Calibri"/>
                <a:cs typeface="Calibri"/>
                <a:sym typeface="Calibri"/>
              </a:rPr>
              <a:t> </a:t>
            </a:r>
            <a:r>
              <a:rPr lang="en-US" sz="1800" dirty="0">
                <a:solidFill>
                  <a:schemeClr val="tx1"/>
                </a:solidFill>
              </a:rPr>
              <a:t>long 6/$110-$120 call spread, </a:t>
            </a:r>
            <a:r>
              <a:rPr lang="en-US" sz="1800" dirty="0">
                <a:solidFill>
                  <a:srgbClr val="00B050"/>
                </a:solidFill>
              </a:rPr>
              <a:t>took</a:t>
            </a:r>
            <a:r>
              <a:rPr lang="en-US" sz="1800" dirty="0">
                <a:solidFill>
                  <a:schemeClr val="tx1"/>
                </a:solidFill>
                <a:latin typeface="Calibri"/>
                <a:ea typeface="Calibri"/>
                <a:cs typeface="Calibri"/>
                <a:sym typeface="Calibri"/>
              </a:rPr>
              <a:t> </a:t>
            </a:r>
            <a:r>
              <a:rPr lang="en-US" sz="1800" dirty="0">
                <a:solidFill>
                  <a:srgbClr val="00A64B"/>
                </a:solidFill>
                <a:latin typeface="Calibri"/>
                <a:ea typeface="Calibri"/>
                <a:cs typeface="Calibri"/>
                <a:sym typeface="Calibri"/>
              </a:rPr>
              <a:t>profits on </a:t>
            </a:r>
            <a:r>
              <a:rPr lang="en-US" sz="1800" dirty="0">
                <a:solidFill>
                  <a:srgbClr val="00A64B"/>
                </a:solidFill>
              </a:rPr>
              <a:t>long 2/$180-$190 put spread</a:t>
            </a:r>
            <a:endParaRPr lang="en-US" sz="2400" dirty="0">
              <a:latin typeface="Calibri"/>
              <a:ea typeface="Calibri"/>
              <a:cs typeface="Calibri"/>
            </a:endParaRPr>
          </a:p>
        </p:txBody>
      </p:sp>
      <p:pic>
        <p:nvPicPr>
          <p:cNvPr id="2" name="Picture 2" descr="Chart, histogram&#10;&#10;Description automatically generated">
            <a:extLst>
              <a:ext uri="{FF2B5EF4-FFF2-40B4-BE49-F238E27FC236}">
                <a16:creationId xmlns:a16="http://schemas.microsoft.com/office/drawing/2014/main" id="{CEE56ED5-B1DD-9E3A-BBC4-F54C4A26D75B}"/>
              </a:ext>
            </a:extLst>
          </p:cNvPr>
          <p:cNvPicPr>
            <a:picLocks noChangeAspect="1"/>
          </p:cNvPicPr>
          <p:nvPr/>
        </p:nvPicPr>
        <p:blipFill>
          <a:blip r:embed="rId3"/>
          <a:stretch>
            <a:fillRect/>
          </a:stretch>
        </p:blipFill>
        <p:spPr>
          <a:xfrm>
            <a:off x="3165122" y="1872139"/>
            <a:ext cx="6268575" cy="4748794"/>
          </a:xfrm>
          <a:prstGeom prst="rect">
            <a:avLst/>
          </a:prstGeom>
        </p:spPr>
      </p:pic>
    </p:spTree>
    <p:extLst>
      <p:ext uri="{BB962C8B-B14F-4D97-AF65-F5344CB8AC3E}">
        <p14:creationId xmlns:p14="http://schemas.microsoft.com/office/powerpoint/2010/main" val="3170697041"/>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Alphabet (GOOGL) – </a:t>
            </a:r>
            <a:r>
              <a:rPr lang="en-US" sz="1800" dirty="0">
                <a:solidFill>
                  <a:schemeClr val="dk1"/>
                </a:solidFill>
                <a:latin typeface="Calibri"/>
                <a:ea typeface="Calibri"/>
                <a:cs typeface="Calibri"/>
                <a:sym typeface="Calibri"/>
              </a:rPr>
              <a:t>Ad king on economic recovery</a:t>
            </a:r>
            <a:br>
              <a:rPr lang="en-US" sz="2400" dirty="0">
                <a:solidFill>
                  <a:schemeClr val="dk1"/>
                </a:solidFill>
                <a:latin typeface="Calibri"/>
                <a:ea typeface="Calibri"/>
                <a:cs typeface="Calibri"/>
                <a:sym typeface="Calibri"/>
              </a:rPr>
            </a:br>
            <a:r>
              <a:rPr lang="en-US" sz="1800" dirty="0"/>
              <a:t>Alphabet Misses on Top and Bottom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12/$1,200-$1,230 bull call spread</a:t>
            </a:r>
            <a:br>
              <a:rPr lang="en-US" sz="1700" dirty="0">
                <a:solidFill>
                  <a:srgbClr val="00A64B"/>
                </a:solidFill>
                <a:latin typeface="Calibri"/>
                <a:ea typeface="Calibri"/>
                <a:cs typeface="Calibri"/>
                <a:sym typeface="Calibri"/>
              </a:rPr>
            </a:br>
            <a:r>
              <a:rPr lang="en-US" sz="1700" dirty="0">
                <a:solidFill>
                  <a:srgbClr val="00A64B"/>
                </a:solidFill>
                <a:latin typeface="Calibri"/>
                <a:ea typeface="Calibri"/>
                <a:cs typeface="Calibri"/>
                <a:sym typeface="Calibri"/>
              </a:rPr>
              <a:t>took profits on long 9/$1,030-$1,080 vertical bull call spread</a:t>
            </a:r>
            <a:endParaRPr lang="en-US" sz="1800" dirty="0">
              <a:latin typeface="Calibri"/>
              <a:ea typeface="Calibri"/>
              <a:cs typeface="Calibri"/>
            </a:endParaRPr>
          </a:p>
        </p:txBody>
      </p:sp>
      <p:pic>
        <p:nvPicPr>
          <p:cNvPr id="2" name="Picture 2" descr="Chart&#10;&#10;Description automatically generated">
            <a:extLst>
              <a:ext uri="{FF2B5EF4-FFF2-40B4-BE49-F238E27FC236}">
                <a16:creationId xmlns:a16="http://schemas.microsoft.com/office/drawing/2014/main" id="{B4B0FC2B-7828-5788-AD7D-B4EEC7EF0DA0}"/>
              </a:ext>
            </a:extLst>
          </p:cNvPr>
          <p:cNvPicPr>
            <a:picLocks noChangeAspect="1"/>
          </p:cNvPicPr>
          <p:nvPr/>
        </p:nvPicPr>
        <p:blipFill>
          <a:blip r:embed="rId3"/>
          <a:stretch>
            <a:fillRect/>
          </a:stretch>
        </p:blipFill>
        <p:spPr>
          <a:xfrm>
            <a:off x="3005959" y="1687957"/>
            <a:ext cx="6347858" cy="4801175"/>
          </a:xfrm>
          <a:prstGeom prst="rect">
            <a:avLst/>
          </a:prstGeom>
        </p:spPr>
      </p:pic>
    </p:spTree>
    <p:extLst>
      <p:ext uri="{BB962C8B-B14F-4D97-AF65-F5344CB8AC3E}">
        <p14:creationId xmlns:p14="http://schemas.microsoft.com/office/powerpoint/2010/main" val="1552476274"/>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 (AMZN) –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2/$3,400-$3,500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9/$2,800-$2,900 bull call spread</a:t>
            </a:r>
            <a:endParaRPr lang="en-US" sz="2400" dirty="0">
              <a:latin typeface="Calibri"/>
              <a:ea typeface="Calibri"/>
              <a:cs typeface="Calibri"/>
            </a:endParaRPr>
          </a:p>
        </p:txBody>
      </p:sp>
      <p:pic>
        <p:nvPicPr>
          <p:cNvPr id="3" name="Picture 3">
            <a:extLst>
              <a:ext uri="{FF2B5EF4-FFF2-40B4-BE49-F238E27FC236}">
                <a16:creationId xmlns:a16="http://schemas.microsoft.com/office/drawing/2014/main" id="{66062A83-C4FA-7A16-90AC-D600712C635C}"/>
              </a:ext>
            </a:extLst>
          </p:cNvPr>
          <p:cNvPicPr>
            <a:picLocks noChangeAspect="1"/>
          </p:cNvPicPr>
          <p:nvPr/>
        </p:nvPicPr>
        <p:blipFill>
          <a:blip r:embed="rId3"/>
          <a:stretch>
            <a:fillRect/>
          </a:stretch>
        </p:blipFill>
        <p:spPr>
          <a:xfrm>
            <a:off x="2816772" y="1456961"/>
            <a:ext cx="6680637" cy="5058415"/>
          </a:xfrm>
          <a:prstGeom prst="rect">
            <a:avLst/>
          </a:prstGeom>
        </p:spPr>
      </p:pic>
    </p:spTree>
    <p:extLst>
      <p:ext uri="{BB962C8B-B14F-4D97-AF65-F5344CB8AC3E}">
        <p14:creationId xmlns:p14="http://schemas.microsoft.com/office/powerpoint/2010/main" val="4071336853"/>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PayPal (PYPL)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4/$90-$95 call spread</a:t>
            </a:r>
            <a:br>
              <a:rPr lang="en-US" sz="2000" dirty="0">
                <a:solidFill>
                  <a:schemeClr val="dk1"/>
                </a:solidFill>
                <a:latin typeface="Calibri"/>
                <a:ea typeface="Calibri"/>
                <a:cs typeface="Calibri"/>
                <a:sym typeface="Calibri"/>
              </a:rPr>
            </a:br>
            <a:endParaRPr lang="en-US" sz="2400" dirty="0">
              <a:latin typeface="Calibri"/>
              <a:ea typeface="Calibri"/>
              <a:cs typeface="Calibri"/>
            </a:endParaRPr>
          </a:p>
        </p:txBody>
      </p:sp>
      <p:pic>
        <p:nvPicPr>
          <p:cNvPr id="2" name="Picture 2">
            <a:extLst>
              <a:ext uri="{FF2B5EF4-FFF2-40B4-BE49-F238E27FC236}">
                <a16:creationId xmlns:a16="http://schemas.microsoft.com/office/drawing/2014/main" id="{F3B4A499-41B0-D617-9E1C-3AF78D843F2D}"/>
              </a:ext>
            </a:extLst>
          </p:cNvPr>
          <p:cNvPicPr>
            <a:picLocks noChangeAspect="1"/>
          </p:cNvPicPr>
          <p:nvPr/>
        </p:nvPicPr>
        <p:blipFill>
          <a:blip r:embed="rId3"/>
          <a:stretch>
            <a:fillRect/>
          </a:stretch>
        </p:blipFill>
        <p:spPr>
          <a:xfrm>
            <a:off x="2438400" y="1115539"/>
            <a:ext cx="7065773" cy="5352964"/>
          </a:xfrm>
          <a:prstGeom prst="rect">
            <a:avLst/>
          </a:prstGeom>
        </p:spPr>
      </p:pic>
    </p:spTree>
    <p:extLst>
      <p:ext uri="{BB962C8B-B14F-4D97-AF65-F5344CB8AC3E}">
        <p14:creationId xmlns:p14="http://schemas.microsoft.com/office/powerpoint/2010/main" val="3122220561"/>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209800" y="381000"/>
            <a:ext cx="8229600" cy="990600"/>
          </a:xfrm>
          <a:prstGeom prst="rect">
            <a:avLst/>
          </a:prstGeom>
          <a:noFill/>
          <a:ln>
            <a:noFill/>
          </a:ln>
        </p:spPr>
        <p:txBody>
          <a:bodyPr lIns="91425" tIns="45700" rIns="91425" bIns="45700" anchor="ctr" anchorCtr="0">
            <a:noAutofit/>
          </a:bodyPr>
          <a:lstStyle/>
          <a:p>
            <a:pPr>
              <a:buClr>
                <a:schemeClr val="dk1"/>
              </a:buClr>
              <a:buSzPct val="25000"/>
            </a:pPr>
            <a:br>
              <a:rPr lang="en-US" sz="32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r>
              <a:rPr lang="en-US" sz="3200">
                <a:solidFill>
                  <a:schemeClr val="dk1"/>
                </a:solidFill>
                <a:latin typeface="Calibri"/>
                <a:ea typeface="Calibri"/>
                <a:cs typeface="Calibri"/>
                <a:sym typeface="Calibri"/>
              </a:rPr>
              <a:t>Trade Alert Performance</a:t>
            </a:r>
            <a:br>
              <a:rPr lang="en-US" sz="32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New All Time Highs!</a:t>
            </a:r>
            <a:br>
              <a:rPr lang="en-US" sz="24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endParaRPr lang="en-US" sz="2400" b="1" i="1">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1371600" y="1676400"/>
            <a:ext cx="8305800" cy="4800599"/>
          </a:xfrm>
          <a:prstGeom prst="rect">
            <a:avLst/>
          </a:prstGeom>
          <a:noFill/>
          <a:ln>
            <a:noFill/>
          </a:ln>
        </p:spPr>
        <p:txBody>
          <a:bodyPr lIns="91425" tIns="45700" rIns="91425" bIns="45700" anchor="t" anchorCtr="0">
            <a:noAutofit/>
          </a:bodyPr>
          <a:lstStyle/>
          <a:p>
            <a:pPr marL="0" indent="0">
              <a:spcBef>
                <a:spcPts val="0"/>
              </a:spcBef>
              <a:buSzPct val="25000"/>
              <a:buNone/>
            </a:pPr>
            <a:br>
              <a:rPr lang="en-US" sz="2200"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*January  </a:t>
            </a:r>
            <a:r>
              <a:rPr lang="en-US" sz="2200" dirty="0">
                <a:solidFill>
                  <a:srgbClr val="008000"/>
                </a:solidFill>
                <a:latin typeface="Calibri"/>
                <a:ea typeface="Calibri"/>
                <a:cs typeface="Calibri"/>
                <a:sym typeface="Calibri"/>
              </a:rPr>
              <a:t> 14.59% </a:t>
            </a:r>
            <a:r>
              <a:rPr lang="en-US" sz="2200" dirty="0">
                <a:solidFill>
                  <a:schemeClr val="tx1"/>
                </a:solidFill>
                <a:latin typeface="Calibri"/>
                <a:ea typeface="Calibri"/>
                <a:cs typeface="Calibri"/>
                <a:sym typeface="Calibri"/>
              </a:rPr>
              <a:t>Final          *July  </a:t>
            </a:r>
            <a:r>
              <a:rPr lang="en-US" sz="2200" dirty="0">
                <a:solidFill>
                  <a:srgbClr val="008000"/>
                </a:solidFill>
                <a:latin typeface="Calibri"/>
                <a:ea typeface="Calibri"/>
                <a:cs typeface="Calibri"/>
                <a:sym typeface="Calibri"/>
              </a:rPr>
              <a:t>+0.61%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200" dirty="0">
                <a:solidFill>
                  <a:srgbClr val="00A64B"/>
                </a:solidFill>
                <a:latin typeface="Calibri"/>
                <a:ea typeface="Calibri"/>
                <a:cs typeface="Calibri"/>
                <a:sym typeface="Calibri"/>
              </a:rPr>
              <a:t>+8.78% </a:t>
            </a:r>
            <a:r>
              <a:rPr lang="en-US" sz="2000" dirty="0">
                <a:solidFill>
                  <a:schemeClr val="dk1"/>
                </a:solidFill>
                <a:latin typeface="Calibri"/>
                <a:ea typeface="Calibri"/>
                <a:cs typeface="Calibri"/>
                <a:sym typeface="Calibri"/>
              </a:rPr>
              <a:t>MTD      </a:t>
            </a:r>
            <a:r>
              <a:rPr lang="en-US" sz="2000" dirty="0">
                <a:solidFill>
                  <a:schemeClr val="tx1"/>
                </a:solidFill>
                <a:latin typeface="Calibri"/>
                <a:ea typeface="Calibri"/>
                <a:cs typeface="Calibri"/>
                <a:sym typeface="Calibri"/>
              </a:rPr>
              <a:t> </a:t>
            </a:r>
            <a:r>
              <a:rPr lang="en-US" sz="2000" b="1" dirty="0">
                <a:solidFill>
                  <a:schemeClr val="tx1"/>
                </a:solidFill>
                <a:latin typeface="Calibri"/>
                <a:ea typeface="Calibri"/>
                <a:cs typeface="Calibri"/>
                <a:sym typeface="Calibri"/>
              </a:rPr>
              <a:t> </a:t>
            </a:r>
            <a:r>
              <a:rPr lang="en-US" sz="2000" dirty="0">
                <a:solidFill>
                  <a:schemeClr val="tx1"/>
                </a:solidFill>
                <a:latin typeface="Calibri"/>
                <a:ea typeface="Calibri"/>
                <a:cs typeface="Calibri"/>
                <a:sym typeface="Calibri"/>
              </a:rPr>
              <a:t> </a:t>
            </a:r>
            <a:r>
              <a:rPr lang="en-US" sz="2200" dirty="0">
                <a:latin typeface="Calibri"/>
                <a:ea typeface="Calibri"/>
                <a:cs typeface="Calibri"/>
                <a:sym typeface="Calibri"/>
              </a:rPr>
              <a:t>*August </a:t>
            </a:r>
            <a:r>
              <a:rPr lang="en-US" sz="2200" dirty="0">
                <a:solidFill>
                  <a:srgbClr val="00A64B"/>
                </a:solidFill>
                <a:latin typeface="Calibri"/>
                <a:ea typeface="Calibri"/>
                <a:cs typeface="Calibri"/>
                <a:sym typeface="Calibri"/>
              </a:rPr>
              <a:t>+9.36%</a:t>
            </a:r>
            <a:r>
              <a:rPr lang="en-US" sz="2200" dirty="0">
                <a:solidFill>
                  <a:srgbClr val="FF0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br>
              <a:rPr lang="en-US" sz="2000"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A64B"/>
                </a:solidFill>
                <a:latin typeface="Calibri"/>
                <a:ea typeface="Calibri"/>
                <a:cs typeface="Calibri"/>
                <a:sym typeface="Calibri"/>
              </a:rPr>
              <a:t>+3.43% </a:t>
            </a:r>
            <a:r>
              <a:rPr lang="en-US" sz="2200" dirty="0">
                <a:solidFill>
                  <a:schemeClr val="tx1"/>
                </a:solidFill>
                <a:latin typeface="Calibri"/>
                <a:ea typeface="Calibri"/>
                <a:cs typeface="Calibri"/>
                <a:sym typeface="Calibri"/>
              </a:rPr>
              <a:t>Final      </a:t>
            </a:r>
            <a:r>
              <a:rPr lang="en-US" sz="2200" b="1" dirty="0">
                <a:solidFill>
                  <a:schemeClr val="tx1"/>
                </a:solidFill>
                <a:latin typeface="Calibri"/>
                <a:ea typeface="Calibri"/>
                <a:cs typeface="Calibri"/>
                <a:sym typeface="Calibri"/>
              </a:rPr>
              <a:t>  </a:t>
            </a:r>
            <a:r>
              <a:rPr lang="en-US" sz="2200" dirty="0">
                <a:solidFill>
                  <a:schemeClr val="tx1"/>
                </a:solidFill>
                <a:latin typeface="Calibri"/>
                <a:ea typeface="Calibri"/>
                <a:cs typeface="Calibri"/>
                <a:sym typeface="Calibri"/>
              </a:rPr>
              <a:t>*September </a:t>
            </a:r>
            <a:r>
              <a:rPr lang="en-US" sz="2200" dirty="0">
                <a:solidFill>
                  <a:srgbClr val="008000"/>
                </a:solidFill>
                <a:latin typeface="Calibri"/>
                <a:ea typeface="Calibri"/>
                <a:cs typeface="Calibri"/>
                <a:sym typeface="Calibri"/>
              </a:rPr>
              <a:t>1.03% </a:t>
            </a:r>
            <a:r>
              <a:rPr lang="en-US" sz="2200" dirty="0">
                <a:solidFill>
                  <a:schemeClr val="tx1"/>
                </a:solidFill>
                <a:latin typeface="Calibri"/>
                <a:ea typeface="Calibri"/>
                <a:cs typeface="Calibri"/>
                <a:sym typeface="Calibri"/>
              </a:rPr>
              <a:t>Final</a:t>
            </a:r>
            <a:br>
              <a:rPr lang="en-US" sz="2200" dirty="0">
                <a:solidFill>
                  <a:srgbClr val="FF0000"/>
                </a:solidFill>
                <a:latin typeface="Calibri"/>
                <a:ea typeface="Calibri"/>
                <a:cs typeface="Calibri"/>
                <a:sym typeface="Calibri"/>
              </a:rPr>
            </a:br>
            <a:r>
              <a:rPr lang="en-US" sz="2200" dirty="0">
                <a:latin typeface="Calibri"/>
                <a:ea typeface="Calibri"/>
                <a:cs typeface="Calibri"/>
                <a:sym typeface="Calibri"/>
              </a:rPr>
              <a:t>*April       </a:t>
            </a:r>
            <a:r>
              <a:rPr lang="en-US" sz="2200" dirty="0">
                <a:solidFill>
                  <a:srgbClr val="00A64B"/>
                </a:solidFill>
                <a:latin typeface="Calibri"/>
                <a:ea typeface="Calibri"/>
                <a:cs typeface="Calibri"/>
                <a:sym typeface="Calibri"/>
              </a:rPr>
              <a:t>+3.33% </a:t>
            </a:r>
            <a:r>
              <a:rPr lang="en-US" sz="2200" dirty="0">
                <a:solidFill>
                  <a:schemeClr val="tx1"/>
                </a:solidFill>
                <a:latin typeface="Calibri"/>
                <a:ea typeface="Calibri"/>
                <a:cs typeface="Calibri"/>
                <a:sym typeface="Calibri"/>
              </a:rPr>
              <a:t>Final         *October </a:t>
            </a:r>
            <a:r>
              <a:rPr lang="en-US" sz="2200" dirty="0">
                <a:solidFill>
                  <a:srgbClr val="00A64B"/>
                </a:solidFill>
                <a:latin typeface="Calibri"/>
                <a:ea typeface="Calibri"/>
                <a:cs typeface="Calibri"/>
                <a:sym typeface="Calibri"/>
              </a:rPr>
              <a:t>+8.91% </a:t>
            </a:r>
            <a:r>
              <a:rPr lang="en-US" sz="2200" dirty="0">
                <a:solidFill>
                  <a:schemeClr val="tx1"/>
                </a:solidFill>
                <a:latin typeface="Calibri"/>
                <a:ea typeface="Calibri"/>
                <a:cs typeface="Calibri"/>
                <a:sym typeface="Calibri"/>
              </a:rPr>
              <a:t>MTD</a:t>
            </a:r>
            <a:br>
              <a:rPr lang="en-US" sz="2200" b="1" dirty="0">
                <a:solidFill>
                  <a:schemeClr val="tx1"/>
                </a:solidFill>
                <a:latin typeface="Calibri"/>
                <a:ea typeface="Calibri"/>
                <a:cs typeface="Calibri"/>
                <a:sym typeface="Calibri"/>
              </a:rPr>
            </a:br>
            <a:r>
              <a:rPr lang="en-US" sz="2200" b="1" dirty="0">
                <a:solidFill>
                  <a:schemeClr val="tx1"/>
                </a:solidFill>
                <a:latin typeface="Calibri"/>
                <a:ea typeface="Calibri"/>
                <a:cs typeface="Calibri"/>
                <a:sym typeface="Calibri"/>
              </a:rPr>
              <a:t>*May</a:t>
            </a:r>
            <a:r>
              <a:rPr lang="en-US" sz="2200" b="1" dirty="0">
                <a:solidFill>
                  <a:srgbClr val="00A64B"/>
                </a:solidFill>
                <a:latin typeface="Calibri"/>
                <a:ea typeface="Calibri"/>
                <a:cs typeface="Calibri"/>
                <a:sym typeface="Calibri"/>
              </a:rPr>
              <a:t>        +6.08% </a:t>
            </a:r>
            <a:r>
              <a:rPr lang="en-US" sz="2200" b="1" dirty="0">
                <a:solidFill>
                  <a:schemeClr val="tx1"/>
                </a:solidFill>
                <a:latin typeface="Calibri"/>
                <a:ea typeface="Calibri"/>
                <a:cs typeface="Calibri"/>
                <a:sym typeface="Calibri"/>
              </a:rPr>
              <a:t>  MTD         </a:t>
            </a:r>
            <a:r>
              <a:rPr lang="en-US" sz="2200" dirty="0">
                <a:solidFill>
                  <a:schemeClr val="tx1"/>
                </a:solidFill>
                <a:latin typeface="Calibri"/>
                <a:ea typeface="Calibri"/>
                <a:cs typeface="Calibri"/>
                <a:sym typeface="Calibri"/>
              </a:rPr>
              <a:t>*November </a:t>
            </a:r>
            <a:r>
              <a:rPr lang="en-US" sz="2200" dirty="0">
                <a:solidFill>
                  <a:srgbClr val="FF0000"/>
                </a:solidFill>
                <a:latin typeface="Calibri"/>
                <a:ea typeface="Calibri"/>
                <a:cs typeface="Calibri"/>
                <a:sym typeface="Calibri"/>
              </a:rPr>
              <a:t>-11.79%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a:t>
            </a:r>
            <a:r>
              <a:rPr lang="en-US" sz="2200" dirty="0">
                <a:solidFill>
                  <a:srgbClr val="00A64B"/>
                </a:solidFill>
                <a:latin typeface="Calibri"/>
                <a:ea typeface="Calibri"/>
                <a:cs typeface="Calibri"/>
                <a:sym typeface="Calibri"/>
              </a:rPr>
              <a:t>+0.71% </a:t>
            </a:r>
            <a:r>
              <a:rPr lang="en-US" sz="2400" dirty="0">
                <a:solidFill>
                  <a:schemeClr val="tx1"/>
                </a:solidFill>
                <a:latin typeface="Calibri"/>
                <a:ea typeface="Calibri"/>
                <a:cs typeface="Calibri"/>
                <a:sym typeface="Calibri"/>
              </a:rPr>
              <a:t>Final         </a:t>
            </a:r>
            <a:r>
              <a:rPr lang="en-US" sz="2200" dirty="0">
                <a:solidFill>
                  <a:schemeClr val="tx1"/>
                </a:solidFill>
                <a:latin typeface="Calibri"/>
                <a:ea typeface="Calibri"/>
                <a:cs typeface="Calibri"/>
                <a:sym typeface="Calibri"/>
              </a:rPr>
              <a:t>*December </a:t>
            </a:r>
            <a:r>
              <a:rPr lang="en-US" sz="2200" dirty="0">
                <a:solidFill>
                  <a:srgbClr val="00A64B"/>
                </a:solidFill>
                <a:latin typeface="Calibri"/>
                <a:ea typeface="Calibri"/>
                <a:cs typeface="Calibri"/>
                <a:sym typeface="Calibri"/>
              </a:rPr>
              <a:t>+11.26%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rgbClr val="00A64B"/>
                </a:solidFill>
                <a:latin typeface="Calibri"/>
                <a:ea typeface="Calibri"/>
                <a:cs typeface="Calibri"/>
                <a:sym typeface="Calibri"/>
              </a:rPr>
              <a:t>*2022 YTD +36.26%</a:t>
            </a:r>
            <a:br>
              <a:rPr lang="en-US" sz="2000" dirty="0">
                <a:solidFill>
                  <a:srgbClr val="00A64B"/>
                </a:solidFill>
                <a:latin typeface="Calibri"/>
                <a:ea typeface="Calibri"/>
                <a:cs typeface="Calibri"/>
                <a:sym typeface="Calibri"/>
              </a:rPr>
            </a:br>
            <a:r>
              <a:rPr lang="en-US" sz="2000" dirty="0">
                <a:latin typeface="Calibri"/>
                <a:ea typeface="Calibri"/>
                <a:cs typeface="Calibri"/>
                <a:sym typeface="Calibri"/>
              </a:rPr>
              <a:t>compared to </a:t>
            </a:r>
            <a:r>
              <a:rPr lang="en-US" sz="2000" dirty="0">
                <a:solidFill>
                  <a:srgbClr val="FF0000"/>
                </a:solidFill>
                <a:latin typeface="Calibri"/>
                <a:ea typeface="Calibri"/>
                <a:cs typeface="Calibri"/>
                <a:sym typeface="Calibri"/>
              </a:rPr>
              <a:t>-12.7% </a:t>
            </a:r>
            <a:r>
              <a:rPr lang="en-US" sz="2000" dirty="0">
                <a:latin typeface="Calibri"/>
                <a:ea typeface="Calibri"/>
                <a:cs typeface="Calibri"/>
                <a:sym typeface="Calibri"/>
              </a:rPr>
              <a:t>for the Dow Average</a:t>
            </a: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latin typeface="Calibri"/>
                <a:ea typeface="Calibri"/>
                <a:cs typeface="Calibri"/>
                <a:sym typeface="Calibri"/>
              </a:rPr>
              <a:t>*</a:t>
            </a:r>
            <a:r>
              <a:rPr lang="en-US" sz="2000" dirty="0">
                <a:solidFill>
                  <a:srgbClr val="008000"/>
                </a:solidFill>
                <a:latin typeface="Calibri"/>
                <a:ea typeface="Calibri"/>
                <a:cs typeface="Calibri"/>
                <a:sym typeface="Calibri"/>
              </a:rPr>
              <a:t>+$548.82% </a:t>
            </a:r>
            <a:r>
              <a:rPr lang="en-US" sz="2000" dirty="0">
                <a:solidFill>
                  <a:schemeClr val="tx1"/>
                </a:solidFill>
                <a:latin typeface="Calibri"/>
                <a:ea typeface="Calibri"/>
                <a:cs typeface="Calibri"/>
                <a:sym typeface="Calibri"/>
              </a:rPr>
              <a:t>since inception</a:t>
            </a:r>
            <a:br>
              <a:rPr lang="en-US" sz="2000"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*Average annualized return of </a:t>
            </a:r>
            <a:r>
              <a:rPr lang="en-US" sz="2000" dirty="0">
                <a:solidFill>
                  <a:srgbClr val="008000"/>
                </a:solidFill>
                <a:latin typeface="Calibri"/>
                <a:ea typeface="Calibri"/>
                <a:cs typeface="Calibri"/>
                <a:sym typeface="Calibri"/>
              </a:rPr>
              <a:t>43.78% </a:t>
            </a:r>
            <a:r>
              <a:rPr lang="en-US" sz="2000" dirty="0">
                <a:solidFill>
                  <a:schemeClr val="tx1"/>
                </a:solidFill>
                <a:latin typeface="Calibri"/>
                <a:ea typeface="Calibri"/>
                <a:cs typeface="Calibri"/>
                <a:sym typeface="Calibri"/>
              </a:rPr>
              <a:t>for 14 years</a:t>
            </a:r>
            <a:endParaRPr sz="2000" dirty="0">
              <a:solidFill>
                <a:schemeClr val="tx1"/>
              </a:solidFill>
            </a:endParaRPr>
          </a:p>
        </p:txBody>
      </p:sp>
      <p:pic>
        <p:nvPicPr>
          <p:cNvPr id="4" name="Picture 3"/>
          <p:cNvPicPr>
            <a:picLocks noChangeAspect="1"/>
          </p:cNvPicPr>
          <p:nvPr/>
        </p:nvPicPr>
        <p:blipFill>
          <a:blip r:embed="rId3"/>
          <a:srcRect/>
          <a:stretch>
            <a:fillRect/>
          </a:stretch>
        </p:blipFill>
        <p:spPr bwMode="auto">
          <a:xfrm>
            <a:off x="9220200" y="1943099"/>
            <a:ext cx="2133600" cy="2133600"/>
          </a:xfrm>
          <a:prstGeom prst="rect">
            <a:avLst/>
          </a:prstGeom>
          <a:noFill/>
          <a:ln w="9525">
            <a:noFill/>
            <a:miter lim="800000"/>
            <a:headEnd/>
            <a:tailEnd/>
          </a:ln>
        </p:spPr>
      </p:pic>
    </p:spTree>
    <p:extLst>
      <p:ext uri="{BB962C8B-B14F-4D97-AF65-F5344CB8AC3E}">
        <p14:creationId xmlns:p14="http://schemas.microsoft.com/office/powerpoint/2010/main" val="1474796037"/>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23900" y="706186"/>
            <a:ext cx="10744200" cy="1125071"/>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Tesla (TSLA) –Twitter Drag</a:t>
            </a:r>
            <a:br>
              <a:rPr lang="en-US" sz="24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Aiming for 1.5 million cars in 2022</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but Elon’s stock was put up for margin loan to buy Twitter, tanking the stock</a:t>
            </a:r>
            <a:br>
              <a:rPr lang="en-US" sz="1800" dirty="0"/>
            </a:br>
            <a:r>
              <a:rPr lang="en-US" sz="1800" dirty="0"/>
              <a:t>Tesla to Split Shares and Pay Dividend </a:t>
            </a:r>
            <a:br>
              <a:rPr lang="en-US" sz="2400" dirty="0"/>
            </a:br>
            <a:r>
              <a:rPr lang="en-US" sz="1800" dirty="0">
                <a:solidFill>
                  <a:srgbClr val="00A64B"/>
                </a:solidFill>
              </a:rPr>
              <a:t>took profits on long 2/$550-$600 call spread</a:t>
            </a:r>
            <a:br>
              <a:rPr lang="en-US" sz="2400" dirty="0"/>
            </a:br>
            <a:r>
              <a:rPr lang="en-US" sz="1800" dirty="0">
                <a:solidFill>
                  <a:srgbClr val="00A64B"/>
                </a:solidFill>
              </a:rPr>
              <a:t>took profits on long 2/$600-$650 call spread</a:t>
            </a:r>
            <a:endParaRPr lang="en-US" sz="2400" dirty="0">
              <a:ea typeface="Calibri"/>
            </a:endParaRPr>
          </a:p>
        </p:txBody>
      </p:sp>
      <p:pic>
        <p:nvPicPr>
          <p:cNvPr id="2" name="Picture 2">
            <a:extLst>
              <a:ext uri="{FF2B5EF4-FFF2-40B4-BE49-F238E27FC236}">
                <a16:creationId xmlns:a16="http://schemas.microsoft.com/office/drawing/2014/main" id="{D30157AC-5D6A-1460-842B-7970201B0C07}"/>
              </a:ext>
            </a:extLst>
          </p:cNvPr>
          <p:cNvPicPr>
            <a:picLocks noChangeAspect="1"/>
          </p:cNvPicPr>
          <p:nvPr/>
        </p:nvPicPr>
        <p:blipFill>
          <a:blip r:embed="rId3"/>
          <a:stretch>
            <a:fillRect/>
          </a:stretch>
        </p:blipFill>
        <p:spPr>
          <a:xfrm>
            <a:off x="3300248" y="2299010"/>
            <a:ext cx="5804241" cy="4398043"/>
          </a:xfrm>
          <a:prstGeom prst="rect">
            <a:avLst/>
          </a:prstGeom>
        </p:spPr>
      </p:pic>
    </p:spTree>
    <p:extLst>
      <p:ext uri="{BB962C8B-B14F-4D97-AF65-F5344CB8AC3E}">
        <p14:creationId xmlns:p14="http://schemas.microsoft.com/office/powerpoint/2010/main" val="2079140126"/>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3632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NVIDIA (NVDA) – </a:t>
            </a:r>
            <a:br>
              <a:rPr lang="en-US" sz="2400">
                <a:latin typeface="Calibri" panose="020F0502020204030204" pitchFamily="34" charset="0"/>
                <a:cs typeface="Calibri" panose="020F0502020204030204" pitchFamily="34" charset="0"/>
              </a:rPr>
            </a:br>
            <a:r>
              <a:rPr lang="en-US" sz="1800">
                <a:latin typeface="Calibri"/>
                <a:cs typeface="Calibri"/>
              </a:rPr>
              <a:t>A Mad Hedge 50 bagger – Global</a:t>
            </a:r>
            <a:r>
              <a:rPr lang="en-US" sz="1800" b="1" i="1"/>
              <a:t> </a:t>
            </a:r>
            <a:r>
              <a:rPr lang="en-US" sz="1800"/>
              <a:t>Semiconductor Shortage Slows Auto Industry,</a:t>
            </a:r>
            <a:br>
              <a:rPr lang="en-US" sz="1800"/>
            </a:br>
            <a:r>
              <a:rPr lang="en-US" sz="1800">
                <a:solidFill>
                  <a:srgbClr val="00A64B"/>
                </a:solidFill>
                <a:latin typeface="Calibri"/>
                <a:ea typeface="Calibri"/>
                <a:cs typeface="Calibri"/>
                <a:sym typeface="Calibri"/>
              </a:rPr>
              <a:t> </a:t>
            </a:r>
            <a:r>
              <a:rPr lang="en-US" sz="1800">
                <a:solidFill>
                  <a:srgbClr val="00A64B"/>
                </a:solidFill>
              </a:rPr>
              <a:t>long 6/$120-$130 call spread</a:t>
            </a:r>
            <a:br>
              <a:rPr lang="en-US" sz="1800">
                <a:latin typeface="Calibri"/>
                <a:ea typeface="Calibri"/>
                <a:cs typeface="Calibri"/>
              </a:rPr>
            </a:br>
            <a:endParaRPr lang="en-US" sz="18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764341C6-A23B-7315-45C1-1B69EC27E624}"/>
              </a:ext>
            </a:extLst>
          </p:cNvPr>
          <p:cNvPicPr>
            <a:picLocks noChangeAspect="1"/>
          </p:cNvPicPr>
          <p:nvPr/>
        </p:nvPicPr>
        <p:blipFill>
          <a:blip r:embed="rId3"/>
          <a:stretch>
            <a:fillRect/>
          </a:stretch>
        </p:blipFill>
        <p:spPr>
          <a:xfrm>
            <a:off x="2381956" y="1487392"/>
            <a:ext cx="6807199" cy="5153216"/>
          </a:xfrm>
          <a:prstGeom prst="rect">
            <a:avLst/>
          </a:prstGeom>
        </p:spPr>
      </p:pic>
    </p:spTree>
    <p:extLst>
      <p:ext uri="{BB962C8B-B14F-4D97-AF65-F5344CB8AC3E}">
        <p14:creationId xmlns:p14="http://schemas.microsoft.com/office/powerpoint/2010/main" val="4091641890"/>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a:solidFill>
                  <a:schemeClr val="dk1"/>
                </a:solidFill>
                <a:latin typeface="Calibri"/>
                <a:ea typeface="Calibri"/>
                <a:cs typeface="Calibri"/>
                <a:sym typeface="Calibri"/>
              </a:rPr>
              <a:t>Palo Alto Networks (PANW)- </a:t>
            </a:r>
            <a:br>
              <a:rPr lang="en-US" sz="24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Hacking never goes out of fashion</a:t>
            </a:r>
          </a:p>
        </p:txBody>
      </p:sp>
      <p:pic>
        <p:nvPicPr>
          <p:cNvPr id="2" name="Picture 2">
            <a:extLst>
              <a:ext uri="{FF2B5EF4-FFF2-40B4-BE49-F238E27FC236}">
                <a16:creationId xmlns:a16="http://schemas.microsoft.com/office/drawing/2014/main" id="{F75B94D7-5F93-351B-2174-3FCDAB108E9A}"/>
              </a:ext>
            </a:extLst>
          </p:cNvPr>
          <p:cNvPicPr>
            <a:picLocks noChangeAspect="1"/>
          </p:cNvPicPr>
          <p:nvPr/>
        </p:nvPicPr>
        <p:blipFill>
          <a:blip r:embed="rId3"/>
          <a:stretch>
            <a:fillRect/>
          </a:stretch>
        </p:blipFill>
        <p:spPr>
          <a:xfrm>
            <a:off x="2438400" y="1374503"/>
            <a:ext cx="6962422" cy="5273160"/>
          </a:xfrm>
          <a:prstGeom prst="rect">
            <a:avLst/>
          </a:prstGeom>
        </p:spPr>
      </p:pic>
    </p:spTree>
    <p:extLst>
      <p:ext uri="{BB962C8B-B14F-4D97-AF65-F5344CB8AC3E}">
        <p14:creationId xmlns:p14="http://schemas.microsoft.com/office/powerpoint/2010/main" val="1273941948"/>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Advanced Micro Devices (AMD)- Recession fears</a:t>
            </a:r>
            <a:br>
              <a:rPr lang="en-US" sz="24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programable logic devices</a:t>
            </a:r>
            <a:br>
              <a:rPr lang="en-US" sz="1800">
                <a:solidFill>
                  <a:srgbClr val="00B050"/>
                </a:solidFill>
                <a:latin typeface="Calibri"/>
                <a:ea typeface="Calibri"/>
                <a:cs typeface="Calibri"/>
                <a:sym typeface="Calibri"/>
              </a:rPr>
            </a:br>
            <a:r>
              <a:rPr lang="en-US" sz="1800">
                <a:solidFill>
                  <a:srgbClr val="00B050"/>
                </a:solidFill>
                <a:latin typeface="Calibri"/>
                <a:ea typeface="Calibri"/>
                <a:cs typeface="Calibri"/>
                <a:sym typeface="Calibri"/>
              </a:rPr>
              <a:t>took profits on long 2/$75-$80 call spread</a:t>
            </a: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endParaRPr lang="en-US" sz="2000">
              <a:solidFill>
                <a:schemeClr val="dk1"/>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0921C66E-33A9-6F07-653E-FE96681352C1}"/>
              </a:ext>
            </a:extLst>
          </p:cNvPr>
          <p:cNvPicPr>
            <a:picLocks noChangeAspect="1"/>
          </p:cNvPicPr>
          <p:nvPr/>
        </p:nvPicPr>
        <p:blipFill>
          <a:blip r:embed="rId3"/>
          <a:stretch>
            <a:fillRect/>
          </a:stretch>
        </p:blipFill>
        <p:spPr>
          <a:xfrm>
            <a:off x="2974622" y="1797836"/>
            <a:ext cx="6158088" cy="4666382"/>
          </a:xfrm>
          <a:prstGeom prst="rect">
            <a:avLst/>
          </a:prstGeom>
        </p:spPr>
      </p:pic>
    </p:spTree>
    <p:extLst>
      <p:ext uri="{BB962C8B-B14F-4D97-AF65-F5344CB8AC3E}">
        <p14:creationId xmlns:p14="http://schemas.microsoft.com/office/powerpoint/2010/main" val="3427302224"/>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a:buClr>
                <a:schemeClr val="dk1"/>
              </a:buClr>
              <a:buSzPct val="25000"/>
            </a:pP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Salesforce (CRM)- Massive Online Migration</a:t>
            </a:r>
            <a:br>
              <a:rPr lang="en-US" sz="2400">
                <a:solidFill>
                  <a:schemeClr val="dk1"/>
                </a:solidFill>
                <a:latin typeface="Calibri"/>
                <a:ea typeface="Calibri"/>
                <a:cs typeface="Calibri"/>
                <a:sym typeface="Calibri"/>
              </a:rPr>
            </a:br>
            <a:r>
              <a:rPr lang="en-US" sz="1800">
                <a:solidFill>
                  <a:srgbClr val="00A64B"/>
                </a:solidFill>
                <a:latin typeface="Calibri"/>
                <a:ea typeface="Calibri"/>
                <a:cs typeface="Calibri"/>
                <a:sym typeface="Calibri"/>
              </a:rPr>
              <a:t>took profits on long 9/$125-$130 vertical bull call spread</a:t>
            </a:r>
            <a:br>
              <a:rPr lang="en-US" sz="1800">
                <a:solidFill>
                  <a:srgbClr val="00A64B"/>
                </a:solidFill>
                <a:latin typeface="Calibri"/>
                <a:ea typeface="Calibri"/>
                <a:cs typeface="Calibri"/>
                <a:sym typeface="Calibri"/>
              </a:rPr>
            </a:br>
            <a:r>
              <a:rPr lang="en-US" sz="1800">
                <a:solidFill>
                  <a:srgbClr val="00A64B"/>
                </a:solidFill>
                <a:latin typeface="Calibri"/>
                <a:ea typeface="Calibri"/>
                <a:cs typeface="Calibri"/>
                <a:sym typeface="Calibri"/>
              </a:rPr>
              <a:t>took profits on long 8/$125-$130 vertical bull call spread</a:t>
            </a:r>
            <a:br>
              <a:rPr lang="en-US" sz="1800">
                <a:solidFill>
                  <a:schemeClr val="dk1"/>
                </a:solidFill>
                <a:latin typeface="Calibri"/>
                <a:ea typeface="Calibri"/>
                <a:cs typeface="Calibri"/>
                <a:sym typeface="Calibri"/>
              </a:rPr>
            </a:br>
            <a:r>
              <a:rPr lang="en-US" sz="1800">
                <a:solidFill>
                  <a:srgbClr val="00B050"/>
                </a:solidFill>
                <a:latin typeface="Calibri"/>
                <a:ea typeface="Calibri"/>
                <a:cs typeface="Calibri"/>
                <a:sym typeface="Calibri"/>
              </a:rPr>
              <a:t>took profits on long 2/$105-$115 call spread </a:t>
            </a:r>
            <a:endParaRPr lang="en-US" sz="2000">
              <a:latin typeface="Calibri"/>
              <a:ea typeface="Calibri"/>
              <a:cs typeface="Calibri"/>
            </a:endParaRPr>
          </a:p>
        </p:txBody>
      </p:sp>
      <p:pic>
        <p:nvPicPr>
          <p:cNvPr id="2" name="Picture 2">
            <a:extLst>
              <a:ext uri="{FF2B5EF4-FFF2-40B4-BE49-F238E27FC236}">
                <a16:creationId xmlns:a16="http://schemas.microsoft.com/office/drawing/2014/main" id="{4F4CEF30-FABC-A561-9B7A-4EFCEF0306E9}"/>
              </a:ext>
            </a:extLst>
          </p:cNvPr>
          <p:cNvPicPr>
            <a:picLocks noChangeAspect="1"/>
          </p:cNvPicPr>
          <p:nvPr/>
        </p:nvPicPr>
        <p:blipFill>
          <a:blip r:embed="rId3"/>
          <a:stretch>
            <a:fillRect/>
          </a:stretch>
        </p:blipFill>
        <p:spPr>
          <a:xfrm>
            <a:off x="2861733" y="1938947"/>
            <a:ext cx="6031089" cy="4567605"/>
          </a:xfrm>
          <a:prstGeom prst="rect">
            <a:avLst/>
          </a:prstGeom>
        </p:spPr>
      </p:pic>
    </p:spTree>
    <p:extLst>
      <p:ext uri="{BB962C8B-B14F-4D97-AF65-F5344CB8AC3E}">
        <p14:creationId xmlns:p14="http://schemas.microsoft.com/office/powerpoint/2010/main" val="417376878"/>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Adobe (ADBE)- Cloud play</a:t>
            </a:r>
            <a:br>
              <a:rPr lang="en-US" sz="24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The Quality Non-China tech play</a:t>
            </a:r>
            <a:br>
              <a:rPr lang="en-US" sz="1800">
                <a:solidFill>
                  <a:srgbClr val="00B050"/>
                </a:solidFill>
                <a:latin typeface="Calibri"/>
                <a:ea typeface="Calibri"/>
                <a:cs typeface="Calibri"/>
                <a:sym typeface="Calibri"/>
              </a:rPr>
            </a:br>
            <a:endParaRPr lang="en-US" sz="2400">
              <a:latin typeface="Calibri"/>
              <a:ea typeface="Calibri"/>
              <a:cs typeface="Calibri"/>
            </a:endParaRPr>
          </a:p>
        </p:txBody>
      </p:sp>
      <p:pic>
        <p:nvPicPr>
          <p:cNvPr id="2" name="Picture 2">
            <a:extLst>
              <a:ext uri="{FF2B5EF4-FFF2-40B4-BE49-F238E27FC236}">
                <a16:creationId xmlns:a16="http://schemas.microsoft.com/office/drawing/2014/main" id="{D6911D05-908A-8963-3540-5BAC2468AB28}"/>
              </a:ext>
            </a:extLst>
          </p:cNvPr>
          <p:cNvPicPr>
            <a:picLocks noChangeAspect="1"/>
          </p:cNvPicPr>
          <p:nvPr/>
        </p:nvPicPr>
        <p:blipFill>
          <a:blip r:embed="rId3"/>
          <a:stretch>
            <a:fillRect/>
          </a:stretch>
        </p:blipFill>
        <p:spPr>
          <a:xfrm>
            <a:off x="2565400" y="1346281"/>
            <a:ext cx="6898922" cy="5223771"/>
          </a:xfrm>
          <a:prstGeom prst="rect">
            <a:avLst/>
          </a:prstGeom>
        </p:spPr>
      </p:pic>
    </p:spTree>
    <p:extLst>
      <p:ext uri="{BB962C8B-B14F-4D97-AF65-F5344CB8AC3E}">
        <p14:creationId xmlns:p14="http://schemas.microsoft.com/office/powerpoint/2010/main" val="2709265113"/>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4394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a:solidFill>
                  <a:schemeClr val="dk1"/>
                </a:solidFill>
                <a:latin typeface="Calibri"/>
                <a:ea typeface="Calibri"/>
                <a:cs typeface="Calibri"/>
                <a:sym typeface="Calibri"/>
              </a:rPr>
              <a:t>ProShares Ultra Technology ETF (ROM) – 2X Long Technology ETF</a:t>
            </a:r>
            <a:br>
              <a:rPr lang="en-US" sz="2800">
                <a:solidFill>
                  <a:schemeClr val="dk1"/>
                </a:solidFill>
                <a:latin typeface="Calibri"/>
                <a:ea typeface="Calibri"/>
                <a:cs typeface="Calibri"/>
                <a:sym typeface="Calibri"/>
              </a:rPr>
            </a:br>
            <a:r>
              <a:rPr lang="en-US" sz="1800">
                <a:solidFill>
                  <a:srgbClr val="00B050"/>
                </a:solidFill>
                <a:latin typeface="Calibri"/>
                <a:ea typeface="Calibri"/>
                <a:cs typeface="Calibri"/>
                <a:sym typeface="Calibri"/>
              </a:rPr>
              <a:t>took profits on long 10/$62-65 call spread</a:t>
            </a:r>
          </a:p>
        </p:txBody>
      </p:sp>
      <p:pic>
        <p:nvPicPr>
          <p:cNvPr id="2" name="Picture 2" descr="Chart&#10;&#10;Description automatically generated">
            <a:extLst>
              <a:ext uri="{FF2B5EF4-FFF2-40B4-BE49-F238E27FC236}">
                <a16:creationId xmlns:a16="http://schemas.microsoft.com/office/drawing/2014/main" id="{608D59E5-F007-A460-5E5F-1AE7066D077D}"/>
              </a:ext>
            </a:extLst>
          </p:cNvPr>
          <p:cNvPicPr>
            <a:picLocks noChangeAspect="1"/>
          </p:cNvPicPr>
          <p:nvPr/>
        </p:nvPicPr>
        <p:blipFill>
          <a:blip r:embed="rId3"/>
          <a:stretch>
            <a:fillRect/>
          </a:stretch>
        </p:blipFill>
        <p:spPr>
          <a:xfrm>
            <a:off x="2904067" y="1487392"/>
            <a:ext cx="6595533" cy="4997993"/>
          </a:xfrm>
          <a:prstGeom prst="rect">
            <a:avLst/>
          </a:prstGeom>
        </p:spPr>
      </p:pic>
    </p:spTree>
    <p:extLst>
      <p:ext uri="{BB962C8B-B14F-4D97-AF65-F5344CB8AC3E}">
        <p14:creationId xmlns:p14="http://schemas.microsoft.com/office/powerpoint/2010/main" val="2372921760"/>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E290-8620-E44F-B34C-8D5D6A2742C8}"/>
              </a:ext>
            </a:extLst>
          </p:cNvPr>
          <p:cNvSpPr>
            <a:spLocks noGrp="1"/>
          </p:cNvSpPr>
          <p:nvPr>
            <p:ph type="title"/>
          </p:nvPr>
        </p:nvSpPr>
        <p:spPr/>
        <p:txBody>
          <a:bodyPr/>
          <a:lstStyle/>
          <a:p>
            <a:r>
              <a:rPr lang="en-US" sz="2800"/>
              <a:t>The Second Half of the Barbell</a:t>
            </a:r>
          </a:p>
        </p:txBody>
      </p:sp>
      <p:sp>
        <p:nvSpPr>
          <p:cNvPr id="3" name="Text Placeholder 2">
            <a:extLst>
              <a:ext uri="{FF2B5EF4-FFF2-40B4-BE49-F238E27FC236}">
                <a16:creationId xmlns:a16="http://schemas.microsoft.com/office/drawing/2014/main" id="{47D575CE-B87A-6849-80FB-D9B4B0F97B05}"/>
              </a:ext>
            </a:extLst>
          </p:cNvPr>
          <p:cNvSpPr>
            <a:spLocks noGrp="1"/>
          </p:cNvSpPr>
          <p:nvPr>
            <p:ph type="body" idx="1"/>
          </p:nvPr>
        </p:nvSpPr>
        <p:spPr>
          <a:xfrm>
            <a:off x="609600" y="1417637"/>
            <a:ext cx="10972800" cy="4526100"/>
          </a:xfrm>
        </p:spPr>
        <p:txBody>
          <a:bodyPr/>
          <a:lstStyle/>
          <a:p>
            <a:pPr marL="203200" indent="0">
              <a:buNone/>
            </a:pPr>
            <a:r>
              <a:rPr lang="en-US" sz="2400">
                <a:solidFill>
                  <a:schemeClr val="tx1"/>
                </a:solidFill>
              </a:rPr>
              <a:t>*Bets on a domestic recovery in 2022 Q4</a:t>
            </a:r>
            <a:br>
              <a:rPr lang="en-US" sz="2400">
                <a:solidFill>
                  <a:schemeClr val="tx1"/>
                </a:solidFill>
              </a:rPr>
            </a:br>
            <a:br>
              <a:rPr lang="en-US" sz="2400">
                <a:solidFill>
                  <a:schemeClr val="tx1"/>
                </a:solidFill>
              </a:rPr>
            </a:br>
            <a:r>
              <a:rPr lang="en-US" sz="2400">
                <a:solidFill>
                  <a:schemeClr val="tx1"/>
                </a:solidFill>
              </a:rPr>
              <a:t>*Upside potential in 2022 far greater than tech</a:t>
            </a:r>
            <a:br>
              <a:rPr lang="en-US" sz="2400">
                <a:solidFill>
                  <a:schemeClr val="tx1"/>
                </a:solidFill>
              </a:rPr>
            </a:br>
            <a:br>
              <a:rPr lang="en-US" sz="2400">
                <a:solidFill>
                  <a:schemeClr val="tx1"/>
                </a:solidFill>
              </a:rPr>
            </a:br>
            <a:r>
              <a:rPr lang="en-US" sz="2400">
                <a:solidFill>
                  <a:schemeClr val="tx1"/>
                </a:solidFill>
              </a:rPr>
              <a:t>*Some of these have not moved for 5 or 10 years</a:t>
            </a:r>
            <a:br>
              <a:rPr lang="en-US" sz="2400">
                <a:solidFill>
                  <a:schemeClr val="tx1"/>
                </a:solidFill>
              </a:rPr>
            </a:br>
            <a:br>
              <a:rPr lang="en-US" sz="2400">
                <a:solidFill>
                  <a:schemeClr val="tx1"/>
                </a:solidFill>
              </a:rPr>
            </a:br>
            <a:r>
              <a:rPr lang="en-US" sz="2400">
                <a:solidFill>
                  <a:schemeClr val="tx1"/>
                </a:solidFill>
              </a:rPr>
              <a:t>*Focuses on economically sensitive cyclical industries</a:t>
            </a:r>
            <a:br>
              <a:rPr lang="en-US" sz="2400">
                <a:solidFill>
                  <a:schemeClr val="tx1"/>
                </a:solidFill>
              </a:rPr>
            </a:br>
            <a:br>
              <a:rPr lang="en-US" sz="2400">
                <a:solidFill>
                  <a:schemeClr val="tx1"/>
                </a:solidFill>
              </a:rPr>
            </a:br>
            <a:r>
              <a:rPr lang="en-US" sz="2400">
                <a:solidFill>
                  <a:schemeClr val="tx1"/>
                </a:solidFill>
              </a:rPr>
              <a:t>*Makes a great counterweight to </a:t>
            </a:r>
            <a:br>
              <a:rPr lang="en-US" sz="2400">
                <a:solidFill>
                  <a:schemeClr val="tx1"/>
                </a:solidFill>
              </a:rPr>
            </a:br>
            <a:r>
              <a:rPr lang="en-US" sz="2400">
                <a:solidFill>
                  <a:schemeClr val="tx1"/>
                </a:solidFill>
              </a:rPr>
              <a:t>high-growth technology</a:t>
            </a:r>
            <a:br>
              <a:rPr lang="en-US" sz="2400">
                <a:solidFill>
                  <a:schemeClr val="tx1"/>
                </a:solidFill>
              </a:rPr>
            </a:br>
            <a:br>
              <a:rPr lang="en-US" sz="2400">
                <a:solidFill>
                  <a:schemeClr val="tx1"/>
                </a:solidFill>
              </a:rPr>
            </a:br>
            <a:r>
              <a:rPr lang="en-US" sz="2400">
                <a:solidFill>
                  <a:schemeClr val="tx1"/>
                </a:solidFill>
              </a:rPr>
              <a:t>*We could spend all of next year rotating</a:t>
            </a:r>
            <a:br>
              <a:rPr lang="en-US" sz="2400">
                <a:solidFill>
                  <a:schemeClr val="tx1"/>
                </a:solidFill>
              </a:rPr>
            </a:br>
            <a:r>
              <a:rPr lang="en-US" sz="2400">
                <a:solidFill>
                  <a:schemeClr val="tx1"/>
                </a:solidFill>
              </a:rPr>
              <a:t>between the two groups</a:t>
            </a:r>
          </a:p>
        </p:txBody>
      </p:sp>
      <p:pic>
        <p:nvPicPr>
          <p:cNvPr id="4" name="Picture 3">
            <a:extLst>
              <a:ext uri="{FF2B5EF4-FFF2-40B4-BE49-F238E27FC236}">
                <a16:creationId xmlns:a16="http://schemas.microsoft.com/office/drawing/2014/main" id="{47A5B89D-3A51-744C-A09A-6149553A09D3}"/>
              </a:ext>
            </a:extLst>
          </p:cNvPr>
          <p:cNvPicPr>
            <a:picLocks noChangeAspect="1"/>
          </p:cNvPicPr>
          <p:nvPr/>
        </p:nvPicPr>
        <p:blipFill>
          <a:blip r:embed="rId2"/>
          <a:stretch>
            <a:fillRect/>
          </a:stretch>
        </p:blipFill>
        <p:spPr>
          <a:xfrm>
            <a:off x="8458200" y="4194493"/>
            <a:ext cx="3429000" cy="2388870"/>
          </a:xfrm>
          <a:prstGeom prst="rect">
            <a:avLst/>
          </a:prstGeom>
        </p:spPr>
      </p:pic>
    </p:spTree>
    <p:extLst>
      <p:ext uri="{BB962C8B-B14F-4D97-AF65-F5344CB8AC3E}">
        <p14:creationId xmlns:p14="http://schemas.microsoft.com/office/powerpoint/2010/main" val="3205194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676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Boeing (BA) –Disastrous Earnings</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$2.7 loss booked in Q1</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long 3/$146-$149 call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2/$150-$160 call spread</a:t>
            </a:r>
            <a:br>
              <a:rPr lang="en-US" sz="2400" dirty="0">
                <a:solidFill>
                  <a:schemeClr val="dk1"/>
                </a:solidFill>
                <a:latin typeface="Calibri"/>
                <a:ea typeface="Calibri"/>
                <a:cs typeface="Calibri"/>
                <a:sym typeface="Calibri"/>
              </a:rPr>
            </a:br>
            <a:endParaRPr lang="en-US" sz="2400" dirty="0">
              <a:latin typeface="Calibri"/>
              <a:ea typeface="Calibri"/>
              <a:cs typeface="Calibri"/>
            </a:endParaRPr>
          </a:p>
        </p:txBody>
      </p:sp>
      <p:pic>
        <p:nvPicPr>
          <p:cNvPr id="2" name="Picture 2">
            <a:extLst>
              <a:ext uri="{FF2B5EF4-FFF2-40B4-BE49-F238E27FC236}">
                <a16:creationId xmlns:a16="http://schemas.microsoft.com/office/drawing/2014/main" id="{6CD07E5E-D18E-F59C-7FC1-3F4D050149A2}"/>
              </a:ext>
            </a:extLst>
          </p:cNvPr>
          <p:cNvPicPr>
            <a:picLocks noChangeAspect="1"/>
          </p:cNvPicPr>
          <p:nvPr/>
        </p:nvPicPr>
        <p:blipFill>
          <a:blip r:embed="rId3"/>
          <a:stretch>
            <a:fillRect/>
          </a:stretch>
        </p:blipFill>
        <p:spPr>
          <a:xfrm>
            <a:off x="3069021" y="1858980"/>
            <a:ext cx="6202612" cy="4699978"/>
          </a:xfrm>
          <a:prstGeom prst="rect">
            <a:avLst/>
          </a:prstGeom>
        </p:spPr>
      </p:pic>
    </p:spTree>
    <p:extLst>
      <p:ext uri="{BB962C8B-B14F-4D97-AF65-F5344CB8AC3E}">
        <p14:creationId xmlns:p14="http://schemas.microsoft.com/office/powerpoint/2010/main" val="3443278853"/>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Package Delivery- United Parcel Service (UPS) - Package Delivery</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record profits</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11/$130-$140 call spread</a:t>
            </a:r>
            <a:endParaRPr lang="en-US" sz="1800" dirty="0">
              <a:latin typeface="Calibri"/>
              <a:ea typeface="Calibri"/>
              <a:cs typeface="Calibri"/>
            </a:endParaRPr>
          </a:p>
        </p:txBody>
      </p:sp>
      <p:pic>
        <p:nvPicPr>
          <p:cNvPr id="2" name="Picture 2" descr="Chart&#10;&#10;Description automatically generated">
            <a:extLst>
              <a:ext uri="{FF2B5EF4-FFF2-40B4-BE49-F238E27FC236}">
                <a16:creationId xmlns:a16="http://schemas.microsoft.com/office/drawing/2014/main" id="{662C466F-221F-18FA-F035-D1114F91DF2E}"/>
              </a:ext>
            </a:extLst>
          </p:cNvPr>
          <p:cNvPicPr>
            <a:picLocks noChangeAspect="1"/>
          </p:cNvPicPr>
          <p:nvPr/>
        </p:nvPicPr>
        <p:blipFill>
          <a:blip r:embed="rId3"/>
          <a:stretch>
            <a:fillRect/>
          </a:stretch>
        </p:blipFill>
        <p:spPr>
          <a:xfrm>
            <a:off x="3048000" y="1753821"/>
            <a:ext cx="6368588" cy="4822849"/>
          </a:xfrm>
          <a:prstGeom prst="rect">
            <a:avLst/>
          </a:prstGeom>
        </p:spPr>
      </p:pic>
    </p:spTree>
    <p:extLst>
      <p:ext uri="{BB962C8B-B14F-4D97-AF65-F5344CB8AC3E}">
        <p14:creationId xmlns:p14="http://schemas.microsoft.com/office/powerpoint/2010/main" val="1166806769"/>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504497" y="192201"/>
            <a:ext cx="10509289" cy="2646878"/>
          </a:xfrm>
          <a:prstGeom prst="rect">
            <a:avLst/>
          </a:prstGeom>
          <a:noFill/>
        </p:spPr>
        <p:txBody>
          <a:bodyPr wrap="square" rtlCol="0">
            <a:spAutoFit/>
          </a:bodyPr>
          <a:lstStyle/>
          <a:p>
            <a:pPr algn="ctr"/>
            <a:r>
              <a:rPr lang="en-US" sz="2800" dirty="0"/>
              <a:t>Portfolio Review</a:t>
            </a:r>
            <a:br>
              <a:rPr lang="en-US" sz="2000" dirty="0"/>
            </a:br>
            <a:r>
              <a:rPr lang="en-US" sz="2000" b="1" dirty="0"/>
              <a:t>80% Long, 20% short, 0% cash-up 13% in 3 Days!!!</a:t>
            </a:r>
            <a:br>
              <a:rPr lang="en-US" sz="2000" b="1" dirty="0"/>
            </a:br>
            <a:r>
              <a:rPr lang="en-US" sz="2000" b="1" dirty="0"/>
              <a:t>Bullish at the bottom of the range, with a huge long stock/short (VIX) position</a:t>
            </a:r>
            <a:br>
              <a:rPr lang="en-US" sz="2000" b="1" dirty="0"/>
            </a:br>
            <a:br>
              <a:rPr lang="en-US" sz="2000" dirty="0"/>
            </a:br>
            <a:br>
              <a:rPr lang="en-US" sz="1800" dirty="0"/>
            </a:br>
            <a:br>
              <a:rPr lang="en-US" sz="2000" dirty="0"/>
            </a:br>
            <a:br>
              <a:rPr lang="en-US" sz="2000" dirty="0"/>
            </a:br>
            <a:endParaRPr lang="en-US" sz="2000" dirty="0"/>
          </a:p>
        </p:txBody>
      </p:sp>
      <p:sp>
        <p:nvSpPr>
          <p:cNvPr id="10" name="TextBox 9">
            <a:extLst>
              <a:ext uri="{FF2B5EF4-FFF2-40B4-BE49-F238E27FC236}">
                <a16:creationId xmlns:a16="http://schemas.microsoft.com/office/drawing/2014/main" id="{B4A79E0C-D03C-894E-8D0C-D6C1DECB54F1}"/>
              </a:ext>
            </a:extLst>
          </p:cNvPr>
          <p:cNvSpPr txBox="1"/>
          <p:nvPr/>
        </p:nvSpPr>
        <p:spPr>
          <a:xfrm>
            <a:off x="7624760" y="2008082"/>
            <a:ext cx="2593980" cy="830997"/>
          </a:xfrm>
          <a:prstGeom prst="rect">
            <a:avLst/>
          </a:prstGeom>
          <a:noFill/>
        </p:spPr>
        <p:txBody>
          <a:bodyPr wrap="none" rtlCol="0">
            <a:spAutoFit/>
          </a:bodyPr>
          <a:lstStyle/>
          <a:p>
            <a:pPr algn="ctr"/>
            <a:r>
              <a:rPr lang="en-US" sz="2400" b="1"/>
              <a:t>Expiration Value</a:t>
            </a:r>
            <a:br>
              <a:rPr lang="en-US" sz="2400" b="1"/>
            </a:br>
            <a:r>
              <a:rPr lang="en-US" sz="2400" b="1"/>
              <a:t>+43.58%</a:t>
            </a:r>
          </a:p>
        </p:txBody>
      </p:sp>
      <p:pic>
        <p:nvPicPr>
          <p:cNvPr id="7" name="Picture 6" descr="Chart, pie chart&#10;&#10;Description automatically generated">
            <a:extLst>
              <a:ext uri="{FF2B5EF4-FFF2-40B4-BE49-F238E27FC236}">
                <a16:creationId xmlns:a16="http://schemas.microsoft.com/office/drawing/2014/main" id="{CDC28365-A1D7-2202-902E-33618333E1B0}"/>
              </a:ext>
            </a:extLst>
          </p:cNvPr>
          <p:cNvPicPr>
            <a:picLocks noChangeAspect="1"/>
          </p:cNvPicPr>
          <p:nvPr/>
        </p:nvPicPr>
        <p:blipFill>
          <a:blip r:embed="rId3"/>
          <a:stretch>
            <a:fillRect/>
          </a:stretch>
        </p:blipFill>
        <p:spPr>
          <a:xfrm>
            <a:off x="7600515" y="3276600"/>
            <a:ext cx="3034512" cy="2990850"/>
          </a:xfrm>
          <a:prstGeom prst="rect">
            <a:avLst/>
          </a:prstGeom>
        </p:spPr>
      </p:pic>
      <p:graphicFrame>
        <p:nvGraphicFramePr>
          <p:cNvPr id="3" name="Table 2">
            <a:extLst>
              <a:ext uri="{FF2B5EF4-FFF2-40B4-BE49-F238E27FC236}">
                <a16:creationId xmlns:a16="http://schemas.microsoft.com/office/drawing/2014/main" id="{A84CD5E3-6BD0-BCEE-AD35-CAE44F8F1C57}"/>
              </a:ext>
            </a:extLst>
          </p:cNvPr>
          <p:cNvGraphicFramePr>
            <a:graphicFrameLocks noGrp="1"/>
          </p:cNvGraphicFramePr>
          <p:nvPr>
            <p:extLst>
              <p:ext uri="{D42A27DB-BD31-4B8C-83A1-F6EECF244321}">
                <p14:modId xmlns:p14="http://schemas.microsoft.com/office/powerpoint/2010/main" val="3917159873"/>
              </p:ext>
            </p:extLst>
          </p:nvPr>
        </p:nvGraphicFramePr>
        <p:xfrm>
          <a:off x="1069306" y="1663333"/>
          <a:ext cx="3541442" cy="4586799"/>
        </p:xfrm>
        <a:graphic>
          <a:graphicData uri="http://schemas.openxmlformats.org/drawingml/2006/table">
            <a:tbl>
              <a:tblPr>
                <a:tableStyleId>{D65DD7F7-462A-4F70-8277-D15755171BC1}</a:tableStyleId>
              </a:tblPr>
              <a:tblGrid>
                <a:gridCol w="2757639">
                  <a:extLst>
                    <a:ext uri="{9D8B030D-6E8A-4147-A177-3AD203B41FA5}">
                      <a16:colId xmlns:a16="http://schemas.microsoft.com/office/drawing/2014/main" val="515979891"/>
                    </a:ext>
                  </a:extLst>
                </a:gridCol>
                <a:gridCol w="783803">
                  <a:extLst>
                    <a:ext uri="{9D8B030D-6E8A-4147-A177-3AD203B41FA5}">
                      <a16:colId xmlns:a16="http://schemas.microsoft.com/office/drawing/2014/main" val="4198672330"/>
                    </a:ext>
                  </a:extLst>
                </a:gridCol>
              </a:tblGrid>
              <a:tr h="215522">
                <a:tc>
                  <a:txBody>
                    <a:bodyPr/>
                    <a:lstStyle/>
                    <a:p>
                      <a:pPr algn="ctr" fontAlgn="b"/>
                      <a:r>
                        <a:rPr lang="en-US" sz="1400" u="sng" strike="noStrike">
                          <a:effectLst/>
                        </a:rPr>
                        <a:t>Risk On</a:t>
                      </a:r>
                      <a:endParaRPr lang="en-US" sz="1400" b="1" i="0" u="sng"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12348337"/>
                  </a:ext>
                </a:extLst>
              </a:tr>
              <a:tr h="215522">
                <a:tc>
                  <a:txBody>
                    <a:bodyPr/>
                    <a:lstStyle/>
                    <a:p>
                      <a:pPr algn="ctr" fontAlgn="b"/>
                      <a:r>
                        <a:rPr lang="en-US" sz="1400" u="none" strike="noStrike">
                          <a:effectLst/>
                        </a:rPr>
                        <a:t>World is Getting Better</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456764069"/>
                  </a:ext>
                </a:extLst>
              </a:tr>
              <a:tr h="215522">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3827622227"/>
                  </a:ext>
                </a:extLst>
              </a:tr>
              <a:tr h="215522">
                <a:tc>
                  <a:txBody>
                    <a:bodyPr/>
                    <a:lstStyle/>
                    <a:p>
                      <a:pPr algn="l" fontAlgn="b"/>
                      <a:r>
                        <a:rPr lang="en-US" sz="1400" u="none" strike="noStrike">
                          <a:effectLst/>
                        </a:rPr>
                        <a:t>(TLT) 6/$124-$127 put spread</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10.00%</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3788475914"/>
                  </a:ext>
                </a:extLst>
              </a:tr>
              <a:tr h="215522">
                <a:tc>
                  <a:txBody>
                    <a:bodyPr/>
                    <a:lstStyle/>
                    <a:p>
                      <a:pPr algn="l" fontAlgn="b"/>
                      <a:r>
                        <a:rPr lang="en-US" sz="1400" u="none" strike="noStrike">
                          <a:effectLst/>
                        </a:rPr>
                        <a:t>(SPY) 5/$365-$375 call spread</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10.00%</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2248169707"/>
                  </a:ext>
                </a:extLst>
              </a:tr>
              <a:tr h="215522">
                <a:tc>
                  <a:txBody>
                    <a:bodyPr/>
                    <a:lstStyle/>
                    <a:p>
                      <a:pPr algn="l" fontAlgn="b"/>
                      <a:r>
                        <a:rPr lang="en-US" sz="1400" u="none" strike="noStrike">
                          <a:effectLst/>
                        </a:rPr>
                        <a:t>(NVDA) 6/$120-$130 call spread</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10.00%</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2789817631"/>
                  </a:ext>
                </a:extLst>
              </a:tr>
              <a:tr h="215522">
                <a:tc>
                  <a:txBody>
                    <a:bodyPr/>
                    <a:lstStyle/>
                    <a:p>
                      <a:pPr algn="l" fontAlgn="b"/>
                      <a:r>
                        <a:rPr lang="en-US" sz="1400" u="none" strike="noStrike">
                          <a:effectLst/>
                        </a:rPr>
                        <a:t>(AAPL) 6/$135-$135 call spread</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10.00%</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1933889963"/>
                  </a:ext>
                </a:extLst>
              </a:tr>
              <a:tr h="215522">
                <a:tc>
                  <a:txBody>
                    <a:bodyPr/>
                    <a:lstStyle/>
                    <a:p>
                      <a:pPr algn="l" fontAlgn="b"/>
                      <a:r>
                        <a:rPr lang="en-US" sz="1400" u="none" strike="noStrike">
                          <a:effectLst/>
                        </a:rPr>
                        <a:t>(AAPL) 6/$110-$120 call spread</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20.00%</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1662653040"/>
                  </a:ext>
                </a:extLst>
              </a:tr>
              <a:tr h="215522">
                <a:tc>
                  <a:txBody>
                    <a:bodyPr/>
                    <a:lstStyle/>
                    <a:p>
                      <a:pPr algn="l" fontAlgn="b"/>
                      <a:r>
                        <a:rPr lang="en-US" sz="1400" u="none" strike="noStrike">
                          <a:effectLst/>
                        </a:rPr>
                        <a:t>(BRKB) 6/$260-$270 call spread</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10.00%</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1034621124"/>
                  </a:ext>
                </a:extLst>
              </a:tr>
              <a:tr h="215522">
                <a:tc>
                  <a:txBody>
                    <a:bodyPr/>
                    <a:lstStyle/>
                    <a:p>
                      <a:pPr algn="l" fontAlgn="b"/>
                      <a:r>
                        <a:rPr lang="en-US" sz="1400" u="none" strike="noStrike">
                          <a:effectLst/>
                        </a:rPr>
                        <a:t>(V) 6/$150-$160 call spread</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10.00%</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2265000"/>
                  </a:ext>
                </a:extLst>
              </a:tr>
              <a:tr h="215522">
                <a:tc>
                  <a:txBody>
                    <a:bodyPr/>
                    <a:lstStyle/>
                    <a:p>
                      <a:pPr algn="l"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507896744"/>
                  </a:ext>
                </a:extLst>
              </a:tr>
              <a:tr h="215522">
                <a:tc>
                  <a:txBody>
                    <a:bodyPr/>
                    <a:lstStyle/>
                    <a:p>
                      <a:pPr algn="ctr" fontAlgn="b"/>
                      <a:r>
                        <a:rPr lang="en-US" sz="1400" u="sng" strike="noStrike">
                          <a:effectLst/>
                        </a:rPr>
                        <a:t>Risk Off</a:t>
                      </a:r>
                      <a:endParaRPr lang="en-US" sz="1400" b="1" i="0" u="sng"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1905367886"/>
                  </a:ext>
                </a:extLst>
              </a:tr>
              <a:tr h="215522">
                <a:tc>
                  <a:txBody>
                    <a:bodyPr/>
                    <a:lstStyle/>
                    <a:p>
                      <a:pPr algn="ctr" fontAlgn="b"/>
                      <a:r>
                        <a:rPr lang="en-US" sz="1400" u="none" strike="noStrike">
                          <a:effectLst/>
                        </a:rPr>
                        <a:t>World is Getting Worse</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1709511449"/>
                  </a:ext>
                </a:extLst>
              </a:tr>
              <a:tr h="215522">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3665820588"/>
                  </a:ext>
                </a:extLst>
              </a:tr>
              <a:tr h="215522">
                <a:tc>
                  <a:txBody>
                    <a:bodyPr/>
                    <a:lstStyle/>
                    <a:p>
                      <a:pPr algn="l" fontAlgn="b"/>
                      <a:r>
                        <a:rPr lang="en-US" sz="1400" u="none" strike="noStrike">
                          <a:effectLst/>
                        </a:rPr>
                        <a:t>(AAPL) 6/$155-$1365 put spread</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-10.00%</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2654346320"/>
                  </a:ext>
                </a:extLst>
              </a:tr>
              <a:tr h="215522">
                <a:tc>
                  <a:txBody>
                    <a:bodyPr/>
                    <a:lstStyle/>
                    <a:p>
                      <a:pPr algn="ctr" fontAlgn="b"/>
                      <a:r>
                        <a:rPr lang="en-US" sz="1400" u="none" strike="noStrike">
                          <a:effectLst/>
                        </a:rPr>
                        <a:t>(SPY) 6$435-$445 put spread</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-10.00%</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869554697"/>
                  </a:ext>
                </a:extLst>
              </a:tr>
              <a:tr h="215522">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2213737047"/>
                  </a:ext>
                </a:extLst>
              </a:tr>
              <a:tr h="215522">
                <a:tc>
                  <a:txBody>
                    <a:bodyPr/>
                    <a:lstStyle/>
                    <a:p>
                      <a:pPr algn="ctr" fontAlgn="b"/>
                      <a:r>
                        <a:rPr lang="en-US" sz="1400" u="none" strike="noStrike">
                          <a:effectLst/>
                        </a:rPr>
                        <a:t>Total Net Position</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60.00%</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3177684307"/>
                  </a:ext>
                </a:extLst>
              </a:tr>
              <a:tr h="215522">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1756928214"/>
                  </a:ext>
                </a:extLst>
              </a:tr>
              <a:tr h="215522">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1711879453"/>
                  </a:ext>
                </a:extLst>
              </a:tr>
              <a:tr h="215522">
                <a:tc>
                  <a:txBody>
                    <a:bodyPr/>
                    <a:lstStyle/>
                    <a:p>
                      <a:pPr algn="ctr" fontAlgn="b"/>
                      <a:r>
                        <a:rPr lang="en-US" sz="1400" u="none" strike="noStrike">
                          <a:effectLst/>
                        </a:rPr>
                        <a:t>Total Aggregate Position</a:t>
                      </a:r>
                      <a:endParaRPr lang="en-US" sz="1400" b="1" i="0" u="none" strike="noStrike">
                        <a:solidFill>
                          <a:srgbClr val="000000"/>
                        </a:solidFill>
                        <a:effectLst/>
                        <a:latin typeface="Helvetica" pitchFamily="2" charset="0"/>
                      </a:endParaRPr>
                    </a:p>
                  </a:txBody>
                  <a:tcPr marL="5059" marR="5059" marT="5059" marB="0" anchor="b"/>
                </a:tc>
                <a:tc>
                  <a:txBody>
                    <a:bodyPr/>
                    <a:lstStyle/>
                    <a:p>
                      <a:pPr algn="ctr" fontAlgn="b"/>
                      <a:r>
                        <a:rPr lang="en-US" sz="1400" u="none" strike="noStrike">
                          <a:effectLst/>
                        </a:rPr>
                        <a:t>100.00%</a:t>
                      </a:r>
                      <a:endParaRPr lang="en-US" sz="1400" b="1" i="0" u="none" strike="noStrike">
                        <a:solidFill>
                          <a:srgbClr val="000000"/>
                        </a:solidFill>
                        <a:effectLst/>
                        <a:latin typeface="Helvetica" pitchFamily="2" charset="0"/>
                      </a:endParaRPr>
                    </a:p>
                  </a:txBody>
                  <a:tcPr marL="5059" marR="5059" marT="5059" marB="0" anchor="b"/>
                </a:tc>
                <a:extLst>
                  <a:ext uri="{0D108BD9-81ED-4DB2-BD59-A6C34878D82A}">
                    <a16:rowId xmlns:a16="http://schemas.microsoft.com/office/drawing/2014/main" val="779436571"/>
                  </a:ext>
                </a:extLst>
              </a:tr>
            </a:tbl>
          </a:graphicData>
        </a:graphic>
      </p:graphicFrame>
    </p:spTree>
    <p:extLst>
      <p:ext uri="{BB962C8B-B14F-4D97-AF65-F5344CB8AC3E}">
        <p14:creationId xmlns:p14="http://schemas.microsoft.com/office/powerpoint/2010/main" val="2505852961"/>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Caterpillar (CAT)- Ag + Infrastructure + Housing</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12/$145-$150 call spread</a:t>
            </a:r>
            <a:br>
              <a:rPr lang="en-US" sz="1800" dirty="0">
                <a:solidFill>
                  <a:srgbClr val="00B05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11/$125-$135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8F4D4F0B-856A-1894-9DD4-1DBA703D5AFF}"/>
              </a:ext>
            </a:extLst>
          </p:cNvPr>
          <p:cNvPicPr>
            <a:picLocks noChangeAspect="1"/>
          </p:cNvPicPr>
          <p:nvPr/>
        </p:nvPicPr>
        <p:blipFill>
          <a:blip r:embed="rId3"/>
          <a:stretch>
            <a:fillRect/>
          </a:stretch>
        </p:blipFill>
        <p:spPr>
          <a:xfrm>
            <a:off x="2070538" y="1341233"/>
            <a:ext cx="6681173" cy="5059488"/>
          </a:xfrm>
          <a:prstGeom prst="rect">
            <a:avLst/>
          </a:prstGeom>
        </p:spPr>
      </p:pic>
    </p:spTree>
    <p:extLst>
      <p:ext uri="{BB962C8B-B14F-4D97-AF65-F5344CB8AC3E}">
        <p14:creationId xmlns:p14="http://schemas.microsoft.com/office/powerpoint/2010/main" val="3872091623"/>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828800" y="7620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Walt Disney (DIS)- Florida Declares War</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10/$165-$175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3/$170-$180 call spread</a:t>
            </a: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latin typeface="Calibri"/>
              <a:ea typeface="Calibri"/>
              <a:cs typeface="Calibri"/>
            </a:endParaRPr>
          </a:p>
        </p:txBody>
      </p:sp>
      <p:pic>
        <p:nvPicPr>
          <p:cNvPr id="2" name="Picture 2" descr="Chart&#10;&#10;Description automatically generated">
            <a:extLst>
              <a:ext uri="{FF2B5EF4-FFF2-40B4-BE49-F238E27FC236}">
                <a16:creationId xmlns:a16="http://schemas.microsoft.com/office/drawing/2014/main" id="{E55FC60C-4760-54C1-1F45-4BB6C8B180EE}"/>
              </a:ext>
            </a:extLst>
          </p:cNvPr>
          <p:cNvPicPr>
            <a:picLocks noChangeAspect="1"/>
          </p:cNvPicPr>
          <p:nvPr/>
        </p:nvPicPr>
        <p:blipFill>
          <a:blip r:embed="rId3"/>
          <a:stretch>
            <a:fillRect/>
          </a:stretch>
        </p:blipFill>
        <p:spPr>
          <a:xfrm>
            <a:off x="2822222" y="1646521"/>
            <a:ext cx="6547555" cy="4962118"/>
          </a:xfrm>
          <a:prstGeom prst="rect">
            <a:avLst/>
          </a:prstGeom>
        </p:spPr>
      </p:pic>
    </p:spTree>
    <p:extLst>
      <p:ext uri="{BB962C8B-B14F-4D97-AF65-F5344CB8AC3E}">
        <p14:creationId xmlns:p14="http://schemas.microsoft.com/office/powerpoint/2010/main" val="558430399"/>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Industrials Sector SPDR (XLI)-</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p>
        </p:txBody>
      </p:sp>
      <p:pic>
        <p:nvPicPr>
          <p:cNvPr id="2" name="Picture 2">
            <a:extLst>
              <a:ext uri="{FF2B5EF4-FFF2-40B4-BE49-F238E27FC236}">
                <a16:creationId xmlns:a16="http://schemas.microsoft.com/office/drawing/2014/main" id="{E0CBDE1F-64F8-10B7-53E4-072BB60AA040}"/>
              </a:ext>
            </a:extLst>
          </p:cNvPr>
          <p:cNvPicPr>
            <a:picLocks noChangeAspect="1"/>
          </p:cNvPicPr>
          <p:nvPr/>
        </p:nvPicPr>
        <p:blipFill>
          <a:blip r:embed="rId3"/>
          <a:stretch>
            <a:fillRect/>
          </a:stretch>
        </p:blipFill>
        <p:spPr>
          <a:xfrm>
            <a:off x="2325511" y="1303948"/>
            <a:ext cx="6962422" cy="5273160"/>
          </a:xfrm>
          <a:prstGeom prst="rect">
            <a:avLst/>
          </a:prstGeom>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US Steel (X) – Commodity Boom and Wartime boost</a:t>
            </a:r>
            <a:br>
              <a:rPr lang="en-US" sz="2400">
                <a:solidFill>
                  <a:schemeClr val="dk1"/>
                </a:solidFill>
                <a:latin typeface="Calibri"/>
                <a:ea typeface="Calibri"/>
                <a:cs typeface="Calibri"/>
                <a:sym typeface="Calibri"/>
              </a:rPr>
            </a:br>
            <a:br>
              <a:rPr lang="en-US" sz="1800">
                <a:latin typeface="Calibri"/>
                <a:ea typeface="Calibri"/>
                <a:cs typeface="Calibri"/>
              </a:rPr>
            </a:br>
            <a:endParaRPr lang="en-US" sz="1800">
              <a:solidFill>
                <a:schemeClr val="dk1"/>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12E0BAB7-C827-5B0C-79E3-DAF086B06669}"/>
              </a:ext>
            </a:extLst>
          </p:cNvPr>
          <p:cNvPicPr>
            <a:picLocks noChangeAspect="1"/>
          </p:cNvPicPr>
          <p:nvPr/>
        </p:nvPicPr>
        <p:blipFill>
          <a:blip r:embed="rId3"/>
          <a:stretch>
            <a:fillRect/>
          </a:stretch>
        </p:blipFill>
        <p:spPr>
          <a:xfrm>
            <a:off x="2706512" y="1543837"/>
            <a:ext cx="6355644" cy="4814549"/>
          </a:xfrm>
          <a:prstGeom prst="rect">
            <a:avLst/>
          </a:prstGeom>
        </p:spPr>
      </p:pic>
    </p:spTree>
    <p:extLst>
      <p:ext uri="{BB962C8B-B14F-4D97-AF65-F5344CB8AC3E}">
        <p14:creationId xmlns:p14="http://schemas.microsoft.com/office/powerpoint/2010/main" val="3365214631"/>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Union Pacific RR (UNP)- Big Stuff to Ship</a:t>
            </a:r>
            <a:br>
              <a:rPr lang="en-US" sz="24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near record earnings announced</a:t>
            </a:r>
            <a:br>
              <a:rPr lang="en-US" sz="2000">
                <a:solidFill>
                  <a:schemeClr val="dk1"/>
                </a:solidFill>
                <a:latin typeface="Calibri"/>
                <a:ea typeface="Calibri"/>
                <a:cs typeface="Calibri"/>
                <a:sym typeface="Calibri"/>
              </a:rPr>
            </a:br>
            <a:r>
              <a:rPr lang="en-US" sz="2000">
                <a:solidFill>
                  <a:srgbClr val="00A64B"/>
                </a:solidFill>
                <a:latin typeface="Calibri"/>
                <a:ea typeface="Calibri"/>
                <a:cs typeface="Calibri"/>
                <a:sym typeface="Calibri"/>
              </a:rPr>
              <a:t>took profits on </a:t>
            </a:r>
            <a:r>
              <a:rPr lang="en-US" sz="1800">
                <a:solidFill>
                  <a:srgbClr val="00A64B"/>
                </a:solidFill>
                <a:latin typeface="Calibri"/>
                <a:ea typeface="Calibri"/>
                <a:cs typeface="Calibri"/>
                <a:sym typeface="Calibri"/>
              </a:rPr>
              <a:t>long 5/$200-$210 call spread</a:t>
            </a:r>
            <a:br>
              <a:rPr lang="en-US" sz="2400">
                <a:solidFill>
                  <a:schemeClr val="dk1"/>
                </a:solidFill>
                <a:latin typeface="Calibri"/>
                <a:ea typeface="Calibri"/>
                <a:cs typeface="Calibri"/>
                <a:sym typeface="Calibri"/>
              </a:rPr>
            </a:br>
            <a:r>
              <a:rPr lang="en-US" sz="1800">
                <a:solidFill>
                  <a:srgbClr val="00A64B"/>
                </a:solidFill>
                <a:latin typeface="Calibri"/>
                <a:ea typeface="Calibri"/>
                <a:cs typeface="Calibri"/>
                <a:sym typeface="Calibri"/>
              </a:rPr>
              <a:t>took profits on 11/$150-$160 call spread</a:t>
            </a:r>
            <a:br>
              <a:rPr lang="en-US" sz="1800">
                <a:latin typeface="Calibri"/>
                <a:ea typeface="Calibri"/>
                <a:cs typeface="Calibri"/>
              </a:rPr>
            </a:br>
            <a:endParaRPr lang="en-US" sz="18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592E3520-5E39-3968-8185-88C9419D9AB8}"/>
              </a:ext>
            </a:extLst>
          </p:cNvPr>
          <p:cNvPicPr>
            <a:picLocks noChangeAspect="1"/>
          </p:cNvPicPr>
          <p:nvPr/>
        </p:nvPicPr>
        <p:blipFill>
          <a:blip r:embed="rId3"/>
          <a:stretch>
            <a:fillRect/>
          </a:stretch>
        </p:blipFill>
        <p:spPr>
          <a:xfrm>
            <a:off x="3045178" y="1896614"/>
            <a:ext cx="6059311" cy="4588772"/>
          </a:xfrm>
          <a:prstGeom prst="rect">
            <a:avLst/>
          </a:prstGeom>
        </p:spPr>
      </p:pic>
    </p:spTree>
    <p:extLst>
      <p:ext uri="{BB962C8B-B14F-4D97-AF65-F5344CB8AC3E}">
        <p14:creationId xmlns:p14="http://schemas.microsoft.com/office/powerpoint/2010/main" val="2758988918"/>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Wal-Mart (WMT)-</a:t>
            </a:r>
            <a:br>
              <a:rPr lang="en-US" sz="2400">
                <a:solidFill>
                  <a:schemeClr val="dk1"/>
                </a:solidFill>
                <a:latin typeface="Calibri"/>
                <a:ea typeface="Calibri"/>
                <a:cs typeface="Calibri"/>
                <a:sym typeface="Calibri"/>
              </a:rPr>
            </a:br>
            <a:r>
              <a:rPr lang="en-US" sz="1800">
                <a:solidFill>
                  <a:srgbClr val="00A64B"/>
                </a:solidFill>
                <a:latin typeface="Calibri"/>
                <a:ea typeface="Calibri"/>
                <a:cs typeface="Calibri"/>
                <a:sym typeface="Calibri"/>
              </a:rPr>
              <a:t>took profit on Long 11/$125-$130 bear put spread</a:t>
            </a:r>
            <a:br>
              <a:rPr lang="en-US" sz="1800">
                <a:solidFill>
                  <a:srgbClr val="00A64B"/>
                </a:solidFill>
                <a:latin typeface="Calibri"/>
                <a:ea typeface="Calibri"/>
                <a:cs typeface="Calibri"/>
                <a:sym typeface="Calibri"/>
              </a:rPr>
            </a:br>
            <a:r>
              <a:rPr lang="en-US" sz="1800">
                <a:solidFill>
                  <a:srgbClr val="00A64B"/>
                </a:solidFill>
                <a:latin typeface="Calibri"/>
                <a:ea typeface="Calibri"/>
                <a:cs typeface="Calibri"/>
                <a:sym typeface="Calibri"/>
              </a:rPr>
              <a:t>took profit on Long 10/$119-$121 bear put spread</a:t>
            </a:r>
            <a:br>
              <a:rPr lang="en-US" sz="2400">
                <a:solidFill>
                  <a:schemeClr val="dk1"/>
                </a:solidFill>
                <a:latin typeface="Calibri"/>
                <a:ea typeface="Calibri"/>
                <a:cs typeface="Calibri"/>
                <a:sym typeface="Calibri"/>
              </a:rPr>
            </a:br>
            <a:r>
              <a:rPr lang="en-US" sz="1800">
                <a:solidFill>
                  <a:srgbClr val="00A64B"/>
                </a:solidFill>
                <a:latin typeface="Calibri"/>
                <a:ea typeface="Calibri"/>
                <a:cs typeface="Calibri"/>
                <a:sym typeface="Calibri"/>
              </a:rPr>
              <a:t>took profits on Long 8/$114-$117 bear put spread</a:t>
            </a:r>
            <a:br>
              <a:rPr lang="en-US" sz="2400">
                <a:solidFill>
                  <a:schemeClr val="dk1"/>
                </a:solidFill>
                <a:latin typeface="Calibri"/>
                <a:ea typeface="Calibri"/>
                <a:cs typeface="Calibri"/>
                <a:sym typeface="Calibri"/>
              </a:rPr>
            </a:br>
            <a:br>
              <a:rPr lang="en-US" sz="1800">
                <a:solidFill>
                  <a:schemeClr val="dk1"/>
                </a:solidFill>
                <a:latin typeface="Calibri"/>
                <a:ea typeface="Calibri"/>
                <a:cs typeface="Calibri"/>
                <a:sym typeface="Calibri"/>
              </a:rPr>
            </a:br>
            <a:endParaRPr lang="en-US" sz="18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5F3250A6-2080-E13B-2AA4-6D1FE2DE2CBF}"/>
              </a:ext>
            </a:extLst>
          </p:cNvPr>
          <p:cNvPicPr>
            <a:picLocks noChangeAspect="1"/>
          </p:cNvPicPr>
          <p:nvPr/>
        </p:nvPicPr>
        <p:blipFill>
          <a:blip r:embed="rId3"/>
          <a:stretch>
            <a:fillRect/>
          </a:stretch>
        </p:blipFill>
        <p:spPr>
          <a:xfrm>
            <a:off x="2766416" y="1587715"/>
            <a:ext cx="6659168" cy="5041685"/>
          </a:xfrm>
          <a:prstGeom prst="rect">
            <a:avLst/>
          </a:prstGeom>
        </p:spPr>
      </p:pic>
    </p:spTree>
    <p:extLst>
      <p:ext uri="{BB962C8B-B14F-4D97-AF65-F5344CB8AC3E}">
        <p14:creationId xmlns:p14="http://schemas.microsoft.com/office/powerpoint/2010/main" val="418722781"/>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Macys’ (M) – Retail Punished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8/$23-$25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EEFBBD0D-1C78-4A48-E935-77022F86438F}"/>
              </a:ext>
            </a:extLst>
          </p:cNvPr>
          <p:cNvPicPr>
            <a:picLocks noChangeAspect="1"/>
          </p:cNvPicPr>
          <p:nvPr/>
        </p:nvPicPr>
        <p:blipFill>
          <a:blip r:embed="rId3"/>
          <a:stretch>
            <a:fillRect/>
          </a:stretch>
        </p:blipFill>
        <p:spPr>
          <a:xfrm>
            <a:off x="2647002" y="1219199"/>
            <a:ext cx="7164990" cy="5431221"/>
          </a:xfrm>
          <a:prstGeom prst="rect">
            <a:avLst/>
          </a:prstGeom>
        </p:spPr>
      </p:pic>
    </p:spTree>
    <p:extLst>
      <p:ext uri="{BB962C8B-B14F-4D97-AF65-F5344CB8AC3E}">
        <p14:creationId xmlns:p14="http://schemas.microsoft.com/office/powerpoint/2010/main" val="1468596761"/>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318911"/>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Delta Airlines (DAL) – Travel is Back! </a:t>
            </a: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endParaRPr lang="en-US" sz="16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7015CC53-34BE-1BAD-3A2B-4F4211B2D8B2}"/>
              </a:ext>
            </a:extLst>
          </p:cNvPr>
          <p:cNvPicPr>
            <a:picLocks noChangeAspect="1"/>
          </p:cNvPicPr>
          <p:nvPr/>
        </p:nvPicPr>
        <p:blipFill>
          <a:blip r:embed="rId3"/>
          <a:stretch>
            <a:fillRect/>
          </a:stretch>
        </p:blipFill>
        <p:spPr>
          <a:xfrm>
            <a:off x="2452512" y="1007614"/>
            <a:ext cx="7145866" cy="5414271"/>
          </a:xfrm>
          <a:prstGeom prst="rect">
            <a:avLst/>
          </a:prstGeom>
        </p:spPr>
      </p:pic>
    </p:spTree>
    <p:extLst>
      <p:ext uri="{BB962C8B-B14F-4D97-AF65-F5344CB8AC3E}">
        <p14:creationId xmlns:p14="http://schemas.microsoft.com/office/powerpoint/2010/main" val="127491653"/>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Transports Sector SPDR (XTN)- Worst Hit Sector</a:t>
            </a:r>
            <a:br>
              <a:rPr lang="en-US" sz="24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(ALGT),  (ALK), (JBLU), (LUV), (CHRW), (DAL) </a:t>
            </a:r>
          </a:p>
        </p:txBody>
      </p:sp>
      <p:pic>
        <p:nvPicPr>
          <p:cNvPr id="2" name="Picture 2" descr="Chart&#10;&#10;Description automatically generated">
            <a:extLst>
              <a:ext uri="{FF2B5EF4-FFF2-40B4-BE49-F238E27FC236}">
                <a16:creationId xmlns:a16="http://schemas.microsoft.com/office/drawing/2014/main" id="{7185EDC9-0904-6EE0-6F3D-E2F0F3F6567C}"/>
              </a:ext>
            </a:extLst>
          </p:cNvPr>
          <p:cNvPicPr>
            <a:picLocks noChangeAspect="1"/>
          </p:cNvPicPr>
          <p:nvPr/>
        </p:nvPicPr>
        <p:blipFill>
          <a:blip r:embed="rId3"/>
          <a:stretch>
            <a:fillRect/>
          </a:stretch>
        </p:blipFill>
        <p:spPr>
          <a:xfrm>
            <a:off x="2918178" y="1543836"/>
            <a:ext cx="6059311" cy="4588771"/>
          </a:xfrm>
          <a:prstGeom prst="rect">
            <a:avLst/>
          </a:prstGeom>
        </p:spPr>
      </p:pic>
    </p:spTree>
    <p:extLst>
      <p:ext uri="{BB962C8B-B14F-4D97-AF65-F5344CB8AC3E}">
        <p14:creationId xmlns:p14="http://schemas.microsoft.com/office/powerpoint/2010/main" val="3767774040"/>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Health Care Sector (XLV)</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B6654626-3BA5-76C3-6368-CBEAA3EBEBF0}"/>
              </a:ext>
            </a:extLst>
          </p:cNvPr>
          <p:cNvPicPr>
            <a:picLocks noChangeAspect="1"/>
          </p:cNvPicPr>
          <p:nvPr/>
        </p:nvPicPr>
        <p:blipFill>
          <a:blip r:embed="rId3"/>
          <a:stretch>
            <a:fillRect/>
          </a:stretch>
        </p:blipFill>
        <p:spPr>
          <a:xfrm>
            <a:off x="2583858" y="985271"/>
            <a:ext cx="7024284" cy="5341956"/>
          </a:xfrm>
          <a:prstGeom prst="rect">
            <a:avLst/>
          </a:prstGeom>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F78A3-65B4-5607-9D96-3A6B62198E7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0183F99-4E82-9A48-48D8-8BCF229D9807}"/>
              </a:ext>
            </a:extLst>
          </p:cNvPr>
          <p:cNvSpPr>
            <a:spLocks noGrp="1"/>
          </p:cNvSpPr>
          <p:nvPr>
            <p:ph type="body" idx="1"/>
          </p:nvPr>
        </p:nvSpPr>
        <p:spPr/>
        <p:txBody>
          <a:bodyPr/>
          <a:lstStyle/>
          <a:p>
            <a:endParaRPr lang="en-US"/>
          </a:p>
        </p:txBody>
      </p:sp>
      <p:pic>
        <p:nvPicPr>
          <p:cNvPr id="6" name="Picture 5" descr="Chart, line chart&#10;&#10;Description automatically generated">
            <a:extLst>
              <a:ext uri="{FF2B5EF4-FFF2-40B4-BE49-F238E27FC236}">
                <a16:creationId xmlns:a16="http://schemas.microsoft.com/office/drawing/2014/main" id="{76BC8AA8-9C03-AA87-2E25-CCCCD004D0D2}"/>
              </a:ext>
            </a:extLst>
          </p:cNvPr>
          <p:cNvPicPr>
            <a:picLocks noChangeAspect="1"/>
          </p:cNvPicPr>
          <p:nvPr/>
        </p:nvPicPr>
        <p:blipFill>
          <a:blip r:embed="rId2"/>
          <a:stretch>
            <a:fillRect/>
          </a:stretch>
        </p:blipFill>
        <p:spPr>
          <a:xfrm>
            <a:off x="742950" y="419100"/>
            <a:ext cx="10706100" cy="6019800"/>
          </a:xfrm>
          <a:prstGeom prst="rect">
            <a:avLst/>
          </a:prstGeom>
        </p:spPr>
      </p:pic>
    </p:spTree>
    <p:extLst>
      <p:ext uri="{BB962C8B-B14F-4D97-AF65-F5344CB8AC3E}">
        <p14:creationId xmlns:p14="http://schemas.microsoft.com/office/powerpoint/2010/main" val="970705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a:solidFill>
                  <a:schemeClr val="dk1"/>
                </a:solidFill>
                <a:latin typeface="Calibri"/>
                <a:ea typeface="Calibri"/>
                <a:cs typeface="Calibri"/>
                <a:sym typeface="Calibri"/>
              </a:rPr>
              <a:t>Amgen (AMGN)</a:t>
            </a:r>
            <a:br>
              <a:rPr lang="en-US" sz="2400">
                <a:solidFill>
                  <a:schemeClr val="dk1"/>
                </a:solidFill>
                <a:latin typeface="Calibri"/>
                <a:ea typeface="Calibri"/>
                <a:cs typeface="Calibri"/>
                <a:sym typeface="Calibri"/>
              </a:rPr>
            </a:br>
            <a:r>
              <a:rPr lang="en-US" sz="1800">
                <a:solidFill>
                  <a:srgbClr val="00A64B"/>
                </a:solidFill>
                <a:latin typeface="Calibri"/>
                <a:ea typeface="Calibri"/>
                <a:cs typeface="Calibri"/>
                <a:sym typeface="Calibri"/>
              </a:rPr>
              <a:t>took profits on </a:t>
            </a:r>
            <a:r>
              <a:rPr lang="en-US" sz="2000">
                <a:solidFill>
                  <a:srgbClr val="00A64B"/>
                </a:solidFill>
                <a:latin typeface="Calibri"/>
                <a:ea typeface="Calibri"/>
                <a:cs typeface="Calibri"/>
                <a:sym typeface="Calibri"/>
              </a:rPr>
              <a:t>long 11/$185-$200 bull call spread</a:t>
            </a:r>
            <a:endParaRPr lang="en-US" sz="20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CDE1146F-63BD-8836-BEAE-D0D43C73E6BB}"/>
              </a:ext>
            </a:extLst>
          </p:cNvPr>
          <p:cNvPicPr>
            <a:picLocks noChangeAspect="1"/>
          </p:cNvPicPr>
          <p:nvPr/>
        </p:nvPicPr>
        <p:blipFill>
          <a:blip r:embed="rId3"/>
          <a:stretch>
            <a:fillRect/>
          </a:stretch>
        </p:blipFill>
        <p:spPr>
          <a:xfrm>
            <a:off x="2875845" y="1543836"/>
            <a:ext cx="6228644" cy="4715771"/>
          </a:xfrm>
          <a:prstGeom prst="rect">
            <a:avLst/>
          </a:prstGeom>
        </p:spPr>
      </p:pic>
    </p:spTree>
    <p:extLst>
      <p:ext uri="{BB962C8B-B14F-4D97-AF65-F5344CB8AC3E}">
        <p14:creationId xmlns:p14="http://schemas.microsoft.com/office/powerpoint/2010/main" val="2414779783"/>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a:solidFill>
                  <a:schemeClr val="dk1"/>
                </a:solidFill>
                <a:latin typeface="Calibri"/>
                <a:ea typeface="Calibri"/>
                <a:cs typeface="Calibri"/>
                <a:sym typeface="Calibri"/>
              </a:rPr>
              <a:t>Goldman Sachs (GS) – </a:t>
            </a:r>
            <a:br>
              <a:rPr lang="en-US" sz="1800">
                <a:solidFill>
                  <a:srgbClr val="00A64B"/>
                </a:solidFill>
                <a:latin typeface="Calibri"/>
                <a:ea typeface="Calibri"/>
                <a:cs typeface="Calibri"/>
                <a:sym typeface="Calibri"/>
              </a:rPr>
            </a:br>
            <a:r>
              <a:rPr lang="en-US" sz="1800">
                <a:solidFill>
                  <a:srgbClr val="00A64B"/>
                </a:solidFill>
                <a:latin typeface="Calibri"/>
                <a:ea typeface="Calibri"/>
                <a:cs typeface="Calibri"/>
                <a:sym typeface="Calibri"/>
              </a:rPr>
              <a:t>took profits 12/$330-$350 call spread</a:t>
            </a:r>
            <a:br>
              <a:rPr lang="en-US" sz="1800">
                <a:solidFill>
                  <a:srgbClr val="00A64B"/>
                </a:solidFill>
                <a:latin typeface="Calibri"/>
                <a:ea typeface="Calibri"/>
                <a:cs typeface="Calibri"/>
                <a:sym typeface="Calibri"/>
              </a:rPr>
            </a:br>
            <a:r>
              <a:rPr lang="en-US" sz="1800">
                <a:solidFill>
                  <a:srgbClr val="00A64B"/>
                </a:solidFill>
                <a:latin typeface="Calibri"/>
                <a:ea typeface="Calibri"/>
                <a:cs typeface="Calibri"/>
                <a:sym typeface="Calibri"/>
              </a:rPr>
              <a:t>took profits 11/$330-$350 call spread</a:t>
            </a:r>
            <a:br>
              <a:rPr lang="en-US" sz="1800">
                <a:solidFill>
                  <a:srgbClr val="00A64B"/>
                </a:solidFill>
                <a:latin typeface="Calibri"/>
                <a:ea typeface="Calibri"/>
                <a:cs typeface="Calibri"/>
                <a:sym typeface="Calibri"/>
              </a:rPr>
            </a:br>
            <a:r>
              <a:rPr lang="en-US" sz="1800">
                <a:solidFill>
                  <a:srgbClr val="FF0000"/>
                </a:solidFill>
                <a:latin typeface="Calibri"/>
                <a:ea typeface="Calibri"/>
                <a:cs typeface="Calibri"/>
                <a:sym typeface="Calibri"/>
              </a:rPr>
              <a:t>stop loss on long 11/$385-$395 call spreads</a:t>
            </a:r>
            <a:br>
              <a:rPr lang="en-US" sz="1800">
                <a:solidFill>
                  <a:schemeClr val="tx1"/>
                </a:solidFill>
                <a:latin typeface="Calibri"/>
                <a:ea typeface="Calibri"/>
                <a:cs typeface="Calibri"/>
                <a:sym typeface="Calibri"/>
              </a:rPr>
            </a:br>
            <a:br>
              <a:rPr lang="en-US" sz="1800">
                <a:solidFill>
                  <a:srgbClr val="00A64B"/>
                </a:solidFill>
                <a:latin typeface="Calibri"/>
                <a:ea typeface="Calibri"/>
                <a:cs typeface="Calibri"/>
                <a:sym typeface="Calibri"/>
              </a:rPr>
            </a:br>
            <a:endParaRPr lang="en-US" sz="1800">
              <a:solidFill>
                <a:srgbClr val="00A64B"/>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25E93E76-9519-3D64-EA11-76CFDD61B9C3}"/>
              </a:ext>
            </a:extLst>
          </p:cNvPr>
          <p:cNvPicPr>
            <a:picLocks noChangeAspect="1"/>
          </p:cNvPicPr>
          <p:nvPr/>
        </p:nvPicPr>
        <p:blipFill>
          <a:blip r:embed="rId3"/>
          <a:stretch>
            <a:fillRect/>
          </a:stretch>
        </p:blipFill>
        <p:spPr>
          <a:xfrm>
            <a:off x="3045179" y="1826059"/>
            <a:ext cx="5833532" cy="4419437"/>
          </a:xfrm>
          <a:prstGeom prst="rect">
            <a:avLst/>
          </a:prstGeom>
        </p:spPr>
      </p:pic>
    </p:spTree>
    <p:extLst>
      <p:ext uri="{BB962C8B-B14F-4D97-AF65-F5344CB8AC3E}">
        <p14:creationId xmlns:p14="http://schemas.microsoft.com/office/powerpoint/2010/main" val="438612644"/>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a:solidFill>
                  <a:schemeClr val="dk1"/>
                </a:solidFill>
                <a:latin typeface="Calibri"/>
                <a:ea typeface="Calibri"/>
                <a:cs typeface="Calibri"/>
                <a:sym typeface="Calibri"/>
              </a:rPr>
              <a:t>Morgan Stanley (MS) –</a:t>
            </a:r>
            <a:r>
              <a:rPr lang="en-US" sz="2000" b="1" i="1"/>
              <a:t> </a:t>
            </a:r>
            <a:r>
              <a:rPr lang="en-US" sz="2000"/>
              <a:t>Blows Away Earnings</a:t>
            </a:r>
            <a:br>
              <a:rPr lang="en-US" sz="2000"/>
            </a:br>
            <a:r>
              <a:rPr lang="en-US" sz="1800"/>
              <a:t>Equity trading came in a hot $3.2 billion and bond trading $2.9 billion  </a:t>
            </a:r>
            <a:br>
              <a:rPr lang="en-US" sz="1800">
                <a:solidFill>
                  <a:schemeClr val="tx1"/>
                </a:solidFill>
                <a:latin typeface="Calibri"/>
                <a:ea typeface="Calibri"/>
                <a:cs typeface="Calibri"/>
                <a:sym typeface="Calibri"/>
              </a:rPr>
            </a:br>
            <a:r>
              <a:rPr lang="en-US" sz="1800">
                <a:solidFill>
                  <a:srgbClr val="00A64B"/>
                </a:solidFill>
                <a:latin typeface="Calibri"/>
                <a:ea typeface="Calibri"/>
                <a:cs typeface="Calibri"/>
                <a:sym typeface="Calibri"/>
              </a:rPr>
              <a:t>took profits on long 11/$85-$90 call spread</a:t>
            </a:r>
            <a:br>
              <a:rPr lang="en-US" sz="1800">
                <a:solidFill>
                  <a:srgbClr val="00A64B"/>
                </a:solidFill>
                <a:latin typeface="Calibri"/>
                <a:ea typeface="Calibri"/>
                <a:cs typeface="Calibri"/>
                <a:sym typeface="Calibri"/>
              </a:rPr>
            </a:br>
            <a:r>
              <a:rPr lang="en-US" sz="1800">
                <a:solidFill>
                  <a:srgbClr val="FF0000"/>
                </a:solidFill>
                <a:latin typeface="Calibri"/>
                <a:ea typeface="Calibri"/>
                <a:cs typeface="Calibri"/>
                <a:sym typeface="Calibri"/>
              </a:rPr>
              <a:t>stop loss on long 11/$95-$98 call spread</a:t>
            </a:r>
            <a:br>
              <a:rPr lang="en-US" sz="1800">
                <a:solidFill>
                  <a:schemeClr val="tx1"/>
                </a:solidFill>
                <a:latin typeface="Calibri"/>
                <a:ea typeface="Calibri"/>
                <a:cs typeface="Calibri"/>
                <a:sym typeface="Calibri"/>
              </a:rPr>
            </a:br>
            <a:r>
              <a:rPr lang="en-US" sz="1800">
                <a:solidFill>
                  <a:srgbClr val="00B050"/>
                </a:solidFill>
                <a:latin typeface="Calibri"/>
                <a:ea typeface="Calibri"/>
                <a:cs typeface="Calibri"/>
                <a:sym typeface="Calibri"/>
              </a:rPr>
              <a:t>took profits on long 10/$85-$90 call spread</a:t>
            </a:r>
            <a:br>
              <a:rPr lang="en-US" sz="1800">
                <a:solidFill>
                  <a:srgbClr val="00A64B"/>
                </a:solidFill>
                <a:latin typeface="Calibri"/>
                <a:ea typeface="Calibri"/>
                <a:cs typeface="Calibri"/>
                <a:sym typeface="Calibri"/>
              </a:rPr>
            </a:br>
            <a:r>
              <a:rPr lang="en-US" sz="1800">
                <a:solidFill>
                  <a:srgbClr val="00A64B"/>
                </a:solidFill>
                <a:latin typeface="Calibri"/>
                <a:ea typeface="Calibri"/>
                <a:cs typeface="Calibri"/>
                <a:sym typeface="Calibri"/>
              </a:rPr>
              <a:t> profits on long 2/$55-$60 call spread</a:t>
            </a:r>
          </a:p>
        </p:txBody>
      </p:sp>
      <p:pic>
        <p:nvPicPr>
          <p:cNvPr id="2" name="Picture 2" descr="Chart&#10;&#10;Description automatically generated">
            <a:extLst>
              <a:ext uri="{FF2B5EF4-FFF2-40B4-BE49-F238E27FC236}">
                <a16:creationId xmlns:a16="http://schemas.microsoft.com/office/drawing/2014/main" id="{94C135B4-662F-6A19-2F7C-060192B76A61}"/>
              </a:ext>
            </a:extLst>
          </p:cNvPr>
          <p:cNvPicPr>
            <a:picLocks noChangeAspect="1"/>
          </p:cNvPicPr>
          <p:nvPr/>
        </p:nvPicPr>
        <p:blipFill>
          <a:blip r:embed="rId3"/>
          <a:stretch>
            <a:fillRect/>
          </a:stretch>
        </p:blipFill>
        <p:spPr>
          <a:xfrm>
            <a:off x="3228623" y="2348170"/>
            <a:ext cx="5367866" cy="4080771"/>
          </a:xfrm>
          <a:prstGeom prst="rect">
            <a:avLst/>
          </a:prstGeom>
        </p:spPr>
      </p:pic>
    </p:spTree>
    <p:extLst>
      <p:ext uri="{BB962C8B-B14F-4D97-AF65-F5344CB8AC3E}">
        <p14:creationId xmlns:p14="http://schemas.microsoft.com/office/powerpoint/2010/main" val="3545310563"/>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5334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JP Morgan Chase (JPM)-</a:t>
            </a:r>
            <a:br>
              <a:rPr lang="en-US" sz="2800" dirty="0">
                <a:solidFill>
                  <a:schemeClr val="dk1"/>
                </a:solidFill>
                <a:latin typeface="Calibri"/>
                <a:ea typeface="Calibri"/>
                <a:cs typeface="Calibri"/>
                <a:sym typeface="Calibri"/>
              </a:rPr>
            </a:br>
            <a:r>
              <a:rPr lang="en-US" sz="2000" b="1" i="1" dirty="0"/>
              <a:t>Takes a Russia Hit</a:t>
            </a:r>
            <a:r>
              <a:rPr lang="en-US" sz="2000" dirty="0"/>
              <a:t>, losing $524 billion on its exposure there. </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12/$148-$152.50 call spread</a:t>
            </a:r>
            <a:br>
              <a:rPr lang="en-US" sz="18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br>
            <a:endParaRPr lang="en-US" sz="1800" dirty="0">
              <a:solidFill>
                <a:srgbClr val="FF0000"/>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1AA1872A-B4CF-2A66-2CCA-9DC602739B39}"/>
              </a:ext>
            </a:extLst>
          </p:cNvPr>
          <p:cNvPicPr>
            <a:picLocks noChangeAspect="1"/>
          </p:cNvPicPr>
          <p:nvPr/>
        </p:nvPicPr>
        <p:blipFill>
          <a:blip r:embed="rId3"/>
          <a:stretch>
            <a:fillRect/>
          </a:stretch>
        </p:blipFill>
        <p:spPr>
          <a:xfrm>
            <a:off x="2748456" y="1615056"/>
            <a:ext cx="6445956" cy="4878407"/>
          </a:xfrm>
          <a:prstGeom prst="rect">
            <a:avLst/>
          </a:prstGeom>
        </p:spPr>
      </p:pic>
    </p:spTree>
    <p:extLst>
      <p:ext uri="{BB962C8B-B14F-4D97-AF65-F5344CB8AC3E}">
        <p14:creationId xmlns:p14="http://schemas.microsoft.com/office/powerpoint/2010/main" val="3445315692"/>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Bank of America (BAC)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long 12/$39-$42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0357310E-9347-4EE1-9D38-483096488B0A}"/>
              </a:ext>
            </a:extLst>
          </p:cNvPr>
          <p:cNvPicPr>
            <a:picLocks noChangeAspect="1"/>
          </p:cNvPicPr>
          <p:nvPr/>
        </p:nvPicPr>
        <p:blipFill>
          <a:blip r:embed="rId3"/>
          <a:stretch>
            <a:fillRect/>
          </a:stretch>
        </p:blipFill>
        <p:spPr>
          <a:xfrm>
            <a:off x="2774733" y="1320366"/>
            <a:ext cx="6804572" cy="5156634"/>
          </a:xfrm>
          <a:prstGeom prst="rect">
            <a:avLst/>
          </a:prstGeom>
        </p:spPr>
      </p:pic>
    </p:spTree>
    <p:extLst>
      <p:ext uri="{BB962C8B-B14F-4D97-AF65-F5344CB8AC3E}">
        <p14:creationId xmlns:p14="http://schemas.microsoft.com/office/powerpoint/2010/main" val="1161969903"/>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a:solidFill>
                  <a:schemeClr val="dk1"/>
                </a:solidFill>
                <a:latin typeface="Calibri"/>
                <a:ea typeface="Calibri"/>
                <a:cs typeface="Calibri"/>
                <a:sym typeface="Calibri"/>
              </a:rPr>
              <a:t> SPDR Metals &amp; Mining ETF (XME) – </a:t>
            </a:r>
            <a:br>
              <a:rPr lang="en-US" sz="2800">
                <a:solidFill>
                  <a:schemeClr val="dk1"/>
                </a:solidFill>
                <a:latin typeface="Calibri"/>
                <a:ea typeface="Calibri"/>
                <a:cs typeface="Calibri"/>
                <a:sym typeface="Calibri"/>
              </a:rPr>
            </a:br>
            <a:r>
              <a:rPr lang="en-US" sz="1800">
                <a:solidFill>
                  <a:srgbClr val="00A64B"/>
                </a:solidFill>
                <a:latin typeface="Calibri"/>
                <a:ea typeface="Calibri"/>
                <a:cs typeface="Calibri"/>
                <a:sym typeface="Calibri"/>
              </a:rPr>
              <a:t>long 2/$28-$30 call spread</a:t>
            </a:r>
          </a:p>
        </p:txBody>
      </p:sp>
      <p:pic>
        <p:nvPicPr>
          <p:cNvPr id="2" name="Picture 2" descr="Chart&#10;&#10;Description automatically generated">
            <a:extLst>
              <a:ext uri="{FF2B5EF4-FFF2-40B4-BE49-F238E27FC236}">
                <a16:creationId xmlns:a16="http://schemas.microsoft.com/office/drawing/2014/main" id="{D1347112-DFB6-9419-C742-896D98892885}"/>
              </a:ext>
            </a:extLst>
          </p:cNvPr>
          <p:cNvPicPr>
            <a:picLocks noChangeAspect="1"/>
          </p:cNvPicPr>
          <p:nvPr/>
        </p:nvPicPr>
        <p:blipFill>
          <a:blip r:embed="rId3"/>
          <a:stretch>
            <a:fillRect/>
          </a:stretch>
        </p:blipFill>
        <p:spPr>
          <a:xfrm>
            <a:off x="3122789" y="1677892"/>
            <a:ext cx="5946422" cy="4489994"/>
          </a:xfrm>
          <a:prstGeom prst="rect">
            <a:avLst/>
          </a:prstGeom>
        </p:spPr>
      </p:pic>
    </p:spTree>
    <p:extLst>
      <p:ext uri="{BB962C8B-B14F-4D97-AF65-F5344CB8AC3E}">
        <p14:creationId xmlns:p14="http://schemas.microsoft.com/office/powerpoint/2010/main" val="1980431317"/>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Blackrock (BLK)-Asset Collection Boom</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3/$770-$790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3/$310-$340 call spread</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63E815A0-5DD7-C4BB-9830-4843C217ABB5}"/>
              </a:ext>
            </a:extLst>
          </p:cNvPr>
          <p:cNvPicPr>
            <a:picLocks noChangeAspect="1"/>
          </p:cNvPicPr>
          <p:nvPr/>
        </p:nvPicPr>
        <p:blipFill>
          <a:blip r:embed="rId3"/>
          <a:stretch>
            <a:fillRect/>
          </a:stretch>
        </p:blipFill>
        <p:spPr>
          <a:xfrm>
            <a:off x="2732690" y="1490632"/>
            <a:ext cx="6566727" cy="4986368"/>
          </a:xfrm>
          <a:prstGeom prst="rect">
            <a:avLst/>
          </a:prstGeom>
        </p:spPr>
      </p:pic>
    </p:spTree>
    <p:extLst>
      <p:ext uri="{BB962C8B-B14F-4D97-AF65-F5344CB8AC3E}">
        <p14:creationId xmlns:p14="http://schemas.microsoft.com/office/powerpoint/2010/main" val="1729873532"/>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170793"/>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Visa (V) – “Touchless” Bitcoin Drag</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6/$150-$160 bull call spread</a:t>
            </a:r>
            <a:endParaRPr lang="en-US" sz="1600" dirty="0">
              <a:solidFill>
                <a:srgbClr val="00A64B"/>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35455E90-DA68-CAF0-FFF1-663E1044BAE2}"/>
              </a:ext>
            </a:extLst>
          </p:cNvPr>
          <p:cNvPicPr>
            <a:picLocks noChangeAspect="1"/>
          </p:cNvPicPr>
          <p:nvPr/>
        </p:nvPicPr>
        <p:blipFill>
          <a:blip r:embed="rId3"/>
          <a:stretch>
            <a:fillRect/>
          </a:stretch>
        </p:blipFill>
        <p:spPr>
          <a:xfrm>
            <a:off x="2809327" y="1466193"/>
            <a:ext cx="6573345" cy="4976050"/>
          </a:xfrm>
          <a:prstGeom prst="rect">
            <a:avLst/>
          </a:prstGeom>
        </p:spPr>
      </p:pic>
    </p:spTree>
    <p:extLst>
      <p:ext uri="{BB962C8B-B14F-4D97-AF65-F5344CB8AC3E}">
        <p14:creationId xmlns:p14="http://schemas.microsoft.com/office/powerpoint/2010/main" val="3240956804"/>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a:solidFill>
                  <a:schemeClr val="dk1"/>
                </a:solidFill>
                <a:latin typeface="Calibri"/>
                <a:ea typeface="Calibri"/>
                <a:cs typeface="Calibri"/>
                <a:sym typeface="Calibri"/>
              </a:rPr>
              <a:t>Consumer Discretionary SPDR (XLY)</a:t>
            </a:r>
            <a:br>
              <a:rPr lang="en-US" sz="28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(DIS), (AMZN), (HD), (CMCSA), (MCD), (SBUX)</a:t>
            </a:r>
            <a:br>
              <a:rPr lang="en-US" sz="2000">
                <a:solidFill>
                  <a:schemeClr val="dk1"/>
                </a:solidFill>
                <a:latin typeface="Calibri"/>
                <a:ea typeface="Calibri"/>
                <a:cs typeface="Calibri"/>
                <a:sym typeface="Calibri"/>
              </a:rPr>
            </a:br>
            <a:endParaRPr lang="en-US" sz="20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11927B32-0D48-2867-577C-5590F5A6CD9E}"/>
              </a:ext>
            </a:extLst>
          </p:cNvPr>
          <p:cNvPicPr>
            <a:picLocks noChangeAspect="1"/>
          </p:cNvPicPr>
          <p:nvPr/>
        </p:nvPicPr>
        <p:blipFill>
          <a:blip r:embed="rId3"/>
          <a:stretch>
            <a:fillRect/>
          </a:stretch>
        </p:blipFill>
        <p:spPr>
          <a:xfrm>
            <a:off x="2770741" y="1559022"/>
            <a:ext cx="6650518" cy="5021639"/>
          </a:xfrm>
          <a:prstGeom prst="rect">
            <a:avLst/>
          </a:prstGeom>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05000" y="381000"/>
            <a:ext cx="8229600" cy="9144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Berkshire Hathaway (BRKB)- Natural Barbell</a:t>
            </a:r>
            <a:br>
              <a:rPr lang="en-US" sz="2800" dirty="0">
                <a:solidFill>
                  <a:schemeClr val="dk1"/>
                </a:solidFill>
                <a:latin typeface="Calibri"/>
                <a:ea typeface="Calibri"/>
                <a:cs typeface="Calibri"/>
                <a:sym typeface="Calibri"/>
              </a:rPr>
            </a:br>
            <a:r>
              <a:rPr lang="en-US" sz="1800" dirty="0"/>
              <a:t>Buys Alleghany Insurance, for $11.6 billion </a:t>
            </a:r>
            <a:br>
              <a:rPr lang="en-US" sz="1800" dirty="0">
                <a:solidFill>
                  <a:schemeClr val="dk1"/>
                </a:solidFill>
                <a:latin typeface="Calibri"/>
                <a:ea typeface="Calibri"/>
                <a:cs typeface="Calibri"/>
                <a:sym typeface="Calibri"/>
              </a:rPr>
            </a:br>
            <a:r>
              <a:rPr lang="en-US" sz="1800" dirty="0">
                <a:solidFill>
                  <a:schemeClr val="tx1"/>
                </a:solidFill>
                <a:ea typeface="Calibri"/>
                <a:cs typeface="Calibri" panose="020F0502020204030204" pitchFamily="34" charset="0"/>
                <a:sym typeface="Calibri"/>
              </a:rPr>
              <a:t>long 6/$260-$270 call spread</a:t>
            </a:r>
            <a:r>
              <a:rPr lang="en-US" sz="1800" dirty="0">
                <a:solidFill>
                  <a:srgbClr val="FF0000"/>
                </a:solidFill>
                <a:ea typeface="Calibri"/>
                <a:cs typeface="Calibri" panose="020F0502020204030204" pitchFamily="34" charset="0"/>
                <a:sym typeface="Calibri"/>
              </a:rPr>
              <a:t>, </a:t>
            </a:r>
            <a:r>
              <a:rPr lang="en-US" sz="1800" dirty="0">
                <a:solidFill>
                  <a:srgbClr val="FF0000"/>
                </a:solidFill>
                <a:latin typeface="Calibri"/>
                <a:ea typeface="Calibri"/>
                <a:cs typeface="Calibri"/>
                <a:sym typeface="Calibri"/>
              </a:rPr>
              <a:t>stopped out of </a:t>
            </a:r>
            <a:r>
              <a:rPr lang="en-US" sz="1800" dirty="0">
                <a:solidFill>
                  <a:srgbClr val="FF0000"/>
                </a:solidFill>
                <a:ea typeface="Calibri"/>
                <a:cs typeface="Calibri" panose="020F0502020204030204" pitchFamily="34" charset="0"/>
                <a:sym typeface="Calibri"/>
              </a:rPr>
              <a:t>long 5/$300-$310 call spread</a:t>
            </a:r>
            <a:r>
              <a:rPr lang="en-US" sz="1800" dirty="0">
                <a:solidFill>
                  <a:srgbClr val="00A64B"/>
                </a:solidFill>
                <a:ea typeface="Calibri"/>
                <a:cs typeface="Calibri" panose="020F0502020204030204" pitchFamily="34" charset="0"/>
                <a:sym typeface="Calibri"/>
              </a:rPr>
              <a:t>, </a:t>
            </a:r>
            <a:r>
              <a:rPr lang="en-US" sz="1800" dirty="0">
                <a:solidFill>
                  <a:srgbClr val="00A64B"/>
                </a:solidFill>
                <a:latin typeface="Calibri"/>
                <a:ea typeface="Calibri"/>
                <a:cs typeface="Calibri"/>
                <a:sym typeface="Calibri"/>
              </a:rPr>
              <a:t>took profits on </a:t>
            </a:r>
            <a:r>
              <a:rPr lang="en-US" sz="1800" dirty="0">
                <a:solidFill>
                  <a:srgbClr val="00A64B"/>
                </a:solidFill>
                <a:ea typeface="Calibri"/>
                <a:cs typeface="Calibri" panose="020F0502020204030204" pitchFamily="34" charset="0"/>
                <a:sym typeface="Calibri"/>
              </a:rPr>
              <a:t>long 2/$270-$280 call spread</a:t>
            </a:r>
            <a:br>
              <a:rPr lang="en-US" sz="1800" dirty="0">
                <a:solidFill>
                  <a:srgbClr val="00A64B"/>
                </a:solidFill>
                <a:ea typeface="Calibri"/>
                <a:cs typeface="Calibri" panose="020F0502020204030204" pitchFamily="34" charset="0"/>
                <a:sym typeface="Calibri"/>
              </a:rPr>
            </a:br>
            <a:endParaRPr lang="en-US" sz="1800" dirty="0">
              <a:solidFill>
                <a:srgbClr val="00A64B"/>
              </a:solidFill>
              <a:latin typeface="+mj-lt"/>
              <a:ea typeface="Calibri"/>
              <a:cs typeface="Calibri" panose="020F0502020204030204" pitchFamily="34" charset="0"/>
              <a:sym typeface="Calibri"/>
            </a:endParaRPr>
          </a:p>
        </p:txBody>
      </p:sp>
      <p:pic>
        <p:nvPicPr>
          <p:cNvPr id="2" name="Picture 2" descr="Chart&#10;&#10;Description automatically generated">
            <a:extLst>
              <a:ext uri="{FF2B5EF4-FFF2-40B4-BE49-F238E27FC236}">
                <a16:creationId xmlns:a16="http://schemas.microsoft.com/office/drawing/2014/main" id="{FCE887DC-09C8-FE4F-CC1C-4D9B1B7ED263}"/>
              </a:ext>
            </a:extLst>
          </p:cNvPr>
          <p:cNvPicPr>
            <a:picLocks noChangeAspect="1"/>
          </p:cNvPicPr>
          <p:nvPr/>
        </p:nvPicPr>
        <p:blipFill>
          <a:blip r:embed="rId3"/>
          <a:stretch>
            <a:fillRect/>
          </a:stretch>
        </p:blipFill>
        <p:spPr>
          <a:xfrm>
            <a:off x="2837794" y="1896321"/>
            <a:ext cx="6281487" cy="4760101"/>
          </a:xfrm>
          <a:prstGeom prst="rect">
            <a:avLst/>
          </a:prstGeom>
        </p:spPr>
      </p:pic>
    </p:spTree>
    <p:extLst>
      <p:ext uri="{BB962C8B-B14F-4D97-AF65-F5344CB8AC3E}">
        <p14:creationId xmlns:p14="http://schemas.microsoft.com/office/powerpoint/2010/main" val="1825226466"/>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29F0-1F49-7D47-AB99-CE86A4CFF560}"/>
              </a:ext>
            </a:extLst>
          </p:cNvPr>
          <p:cNvSpPr>
            <a:spLocks noGrp="1"/>
          </p:cNvSpPr>
          <p:nvPr>
            <p:ph type="title"/>
          </p:nvPr>
        </p:nvSpPr>
        <p:spPr/>
        <p:txBody>
          <a:bodyPr/>
          <a:lstStyle/>
          <a:p>
            <a:endParaRPr lang="en-US"/>
          </a:p>
        </p:txBody>
      </p:sp>
      <p:pic>
        <p:nvPicPr>
          <p:cNvPr id="4" name="Picture 3" descr="Chart&#10;&#10;Description automatically generated">
            <a:extLst>
              <a:ext uri="{FF2B5EF4-FFF2-40B4-BE49-F238E27FC236}">
                <a16:creationId xmlns:a16="http://schemas.microsoft.com/office/drawing/2014/main" id="{F5B2AE3F-0C02-4AF4-C01A-DC58D42FC659}"/>
              </a:ext>
            </a:extLst>
          </p:cNvPr>
          <p:cNvPicPr>
            <a:picLocks noChangeAspect="1"/>
          </p:cNvPicPr>
          <p:nvPr/>
        </p:nvPicPr>
        <p:blipFill>
          <a:blip r:embed="rId2"/>
          <a:stretch>
            <a:fillRect/>
          </a:stretch>
        </p:blipFill>
        <p:spPr>
          <a:xfrm>
            <a:off x="290709" y="533401"/>
            <a:ext cx="11672691" cy="6107928"/>
          </a:xfrm>
          <a:prstGeom prst="rect">
            <a:avLst/>
          </a:prstGeom>
        </p:spPr>
      </p:pic>
    </p:spTree>
    <p:extLst>
      <p:ext uri="{BB962C8B-B14F-4D97-AF65-F5344CB8AC3E}">
        <p14:creationId xmlns:p14="http://schemas.microsoft.com/office/powerpoint/2010/main" val="534133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a:solidFill>
                  <a:schemeClr val="dk1"/>
                </a:solidFill>
                <a:latin typeface="Calibri"/>
                <a:ea typeface="Calibri"/>
                <a:cs typeface="Calibri"/>
                <a:sym typeface="Calibri"/>
              </a:rPr>
              <a:t>Europe Hedged Equity (HEDJ)-</a:t>
            </a:r>
            <a:br>
              <a:rPr lang="en-US" sz="2400">
                <a:solidFill>
                  <a:schemeClr val="dk1"/>
                </a:solidFill>
                <a:latin typeface="Calibri"/>
                <a:ea typeface="Calibri"/>
                <a:cs typeface="Calibri"/>
                <a:sym typeface="Calibri"/>
              </a:rPr>
            </a:br>
            <a:endParaRPr lang="en-US" sz="20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084B9919-93C2-5B55-8E46-D808B62FB598}"/>
              </a:ext>
            </a:extLst>
          </p:cNvPr>
          <p:cNvPicPr>
            <a:picLocks noChangeAspect="1"/>
          </p:cNvPicPr>
          <p:nvPr/>
        </p:nvPicPr>
        <p:blipFill>
          <a:blip r:embed="rId3"/>
          <a:stretch>
            <a:fillRect/>
          </a:stretch>
        </p:blipFill>
        <p:spPr>
          <a:xfrm>
            <a:off x="2367845" y="1148725"/>
            <a:ext cx="6821311" cy="5167327"/>
          </a:xfrm>
          <a:prstGeom prst="rect">
            <a:avLst/>
          </a:prstGeom>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a:solidFill>
                  <a:schemeClr val="dk1"/>
                </a:solidFill>
                <a:latin typeface="Calibri"/>
                <a:ea typeface="Calibri"/>
                <a:cs typeface="Calibri"/>
                <a:sym typeface="Calibri"/>
              </a:rPr>
              <a:t>Japan (DXJ)-</a:t>
            </a:r>
            <a:br>
              <a:rPr lang="en-US" sz="2400">
                <a:solidFill>
                  <a:schemeClr val="dk1"/>
                </a:solidFill>
                <a:latin typeface="Calibri"/>
                <a:ea typeface="Calibri"/>
                <a:cs typeface="Calibri"/>
                <a:sym typeface="Calibri"/>
              </a:rPr>
            </a:br>
            <a:endParaRPr lang="en-US" sz="20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A97BD0D9-9D4B-885D-E2D5-2C28854531F4}"/>
              </a:ext>
            </a:extLst>
          </p:cNvPr>
          <p:cNvPicPr>
            <a:picLocks noChangeAspect="1"/>
          </p:cNvPicPr>
          <p:nvPr/>
        </p:nvPicPr>
        <p:blipFill>
          <a:blip r:embed="rId3"/>
          <a:stretch>
            <a:fillRect/>
          </a:stretch>
        </p:blipFill>
        <p:spPr>
          <a:xfrm>
            <a:off x="2811517" y="1295400"/>
            <a:ext cx="6869289" cy="5200810"/>
          </a:xfrm>
          <a:prstGeom prst="rect">
            <a:avLst/>
          </a:prstGeom>
        </p:spPr>
      </p:pic>
    </p:spTree>
    <p:extLst>
      <p:ext uri="{BB962C8B-B14F-4D97-AF65-F5344CB8AC3E}">
        <p14:creationId xmlns:p14="http://schemas.microsoft.com/office/powerpoint/2010/main" val="216247106"/>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1981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a:solidFill>
                  <a:schemeClr val="dk1"/>
                </a:solidFill>
                <a:latin typeface="Calibri"/>
                <a:ea typeface="Calibri"/>
                <a:cs typeface="Calibri"/>
                <a:sym typeface="Calibri"/>
              </a:rPr>
              <a:t> Emerging Markets (EEM) - Pro trade, </a:t>
            </a:r>
            <a:r>
              <a:rPr lang="en-US" sz="2000">
                <a:solidFill>
                  <a:schemeClr val="dk1"/>
                </a:solidFill>
                <a:latin typeface="Calibri"/>
                <a:ea typeface="Calibri"/>
                <a:cs typeface="Calibri"/>
                <a:sym typeface="Calibri"/>
              </a:rPr>
              <a:t>Weak Dollar, Long Recovery Play</a:t>
            </a:r>
          </a:p>
        </p:txBody>
      </p:sp>
      <p:pic>
        <p:nvPicPr>
          <p:cNvPr id="2" name="Picture 2" descr="Chart&#10;&#10;Description automatically generated">
            <a:extLst>
              <a:ext uri="{FF2B5EF4-FFF2-40B4-BE49-F238E27FC236}">
                <a16:creationId xmlns:a16="http://schemas.microsoft.com/office/drawing/2014/main" id="{56C55055-2C6D-7462-9118-FADF76295B11}"/>
              </a:ext>
            </a:extLst>
          </p:cNvPr>
          <p:cNvPicPr>
            <a:picLocks noChangeAspect="1"/>
          </p:cNvPicPr>
          <p:nvPr/>
        </p:nvPicPr>
        <p:blipFill>
          <a:blip r:embed="rId3"/>
          <a:stretch>
            <a:fillRect/>
          </a:stretch>
        </p:blipFill>
        <p:spPr>
          <a:xfrm>
            <a:off x="2343808" y="1069310"/>
            <a:ext cx="7266346" cy="5501425"/>
          </a:xfrm>
          <a:prstGeom prst="rect">
            <a:avLst/>
          </a:prstGeom>
        </p:spPr>
      </p:pic>
    </p:spTree>
    <p:extLst>
      <p:ext uri="{BB962C8B-B14F-4D97-AF65-F5344CB8AC3E}">
        <p14:creationId xmlns:p14="http://schemas.microsoft.com/office/powerpoint/2010/main" val="3000030826"/>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body" idx="1"/>
          </p:nvPr>
        </p:nvSpPr>
        <p:spPr>
          <a:xfrm>
            <a:off x="457200" y="1416377"/>
            <a:ext cx="11430000" cy="4755823"/>
          </a:xfrm>
          <a:prstGeom prst="rect">
            <a:avLst/>
          </a:prstGeom>
          <a:noFill/>
          <a:ln>
            <a:noFill/>
          </a:ln>
        </p:spPr>
        <p:txBody>
          <a:bodyPr lIns="91425" tIns="45700" rIns="91425" bIns="45700" anchor="t" anchorCtr="0">
            <a:noAutofit/>
          </a:bodyPr>
          <a:lstStyle/>
          <a:p>
            <a:pPr marL="0" indent="0">
              <a:lnSpc>
                <a:spcPts val="2040"/>
              </a:lnSpc>
              <a:spcBef>
                <a:spcPts val="0"/>
              </a:spcBef>
              <a:buClr>
                <a:srgbClr val="000000"/>
              </a:buClr>
              <a:buSzPct val="25000"/>
              <a:buNone/>
            </a:pPr>
            <a:r>
              <a:rPr lang="en-US" sz="1800">
                <a:solidFill>
                  <a:schemeClr val="tx1"/>
                </a:solidFill>
              </a:rPr>
              <a:t>*</a:t>
            </a:r>
            <a:r>
              <a:rPr lang="en-US" sz="1800" b="1" i="1">
                <a:solidFill>
                  <a:schemeClr val="tx1"/>
                </a:solidFill>
              </a:rPr>
              <a:t>Bonds Hit New Three-Year Lows</a:t>
            </a:r>
            <a:r>
              <a:rPr lang="en-US" sz="1800">
                <a:solidFill>
                  <a:schemeClr val="tx1"/>
                </a:solidFill>
              </a:rPr>
              <a:t>, with yields soaring to 3.12% overnight</a:t>
            </a:r>
            <a:br>
              <a:rPr lang="en-US" sz="1800">
                <a:solidFill>
                  <a:schemeClr val="tx1"/>
                </a:solidFill>
              </a:rPr>
            </a:br>
            <a:br>
              <a:rPr lang="en-US" sz="1800">
                <a:solidFill>
                  <a:schemeClr val="tx1"/>
                </a:solidFill>
              </a:rPr>
            </a:br>
            <a:r>
              <a:rPr lang="en-US" sz="1800">
                <a:solidFill>
                  <a:schemeClr val="tx1"/>
                </a:solidFill>
              </a:rPr>
              <a:t>*</a:t>
            </a:r>
            <a:r>
              <a:rPr lang="en-US" sz="1800" b="1" i="1"/>
              <a:t>The US Budget </a:t>
            </a:r>
            <a:r>
              <a:rPr lang="en-US" sz="1800"/>
              <a:t>Deficit is in Free Fall, putting our hefty bond shorts at risk</a:t>
            </a:r>
            <a:br>
              <a:rPr lang="en-US" sz="1800"/>
            </a:br>
            <a:br>
              <a:rPr lang="en-US" sz="1800"/>
            </a:br>
            <a:r>
              <a:rPr lang="en-US" sz="1800"/>
              <a:t>*While Trump was president the national debt exploded by $4 trillion, a dream come true for bond shorts</a:t>
            </a:r>
            <a:br>
              <a:rPr lang="en-US" sz="1800"/>
            </a:br>
            <a:br>
              <a:rPr lang="en-US" sz="1800"/>
            </a:br>
            <a:r>
              <a:rPr lang="en-US" sz="1800"/>
              <a:t>*Since Biden became president, the annual budget deficit has plunged from $3.1 trillion to $360 billion for the first seven months of fiscal 2022, and we could approach zero by yearend</a:t>
            </a:r>
            <a:br>
              <a:rPr lang="en-US" sz="1800"/>
            </a:br>
            <a:br>
              <a:rPr lang="en-US" sz="1800"/>
            </a:br>
            <a:r>
              <a:rPr lang="en-US" sz="1800"/>
              <a:t>*An exploding economy has sent tax revenues soaring, and taxpayers still have to pay a gigantic bill for last year’s monster capital gains in the stock market</a:t>
            </a:r>
            <a:br>
              <a:rPr lang="en-US" sz="1800"/>
            </a:br>
            <a:br>
              <a:rPr lang="en-US" sz="1800"/>
            </a:br>
            <a:r>
              <a:rPr lang="en-US" sz="1800"/>
              <a:t>*Biden has also been unable to get many spending bills</a:t>
            </a:r>
            <a:br>
              <a:rPr lang="en-US" sz="1800"/>
            </a:br>
            <a:r>
              <a:rPr lang="en-US" sz="1800"/>
              <a:t> through the Senate, where he lacks a clear majority. </a:t>
            </a:r>
            <a:br>
              <a:rPr lang="en-US" sz="1800">
                <a:solidFill>
                  <a:schemeClr val="tx1"/>
                </a:solidFill>
              </a:rPr>
            </a:br>
            <a:br>
              <a:rPr lang="en-US" sz="2000">
                <a:solidFill>
                  <a:schemeClr val="tx1"/>
                </a:solidFill>
                <a:latin typeface="+mj-lt"/>
                <a:ea typeface="Calibri"/>
                <a:cs typeface="Calibri" panose="020F0502020204030204" pitchFamily="34" charset="0"/>
                <a:sym typeface="Calibri"/>
              </a:rPr>
            </a:br>
            <a:r>
              <a:rPr lang="en-US" sz="2000">
                <a:solidFill>
                  <a:schemeClr val="tx1"/>
                </a:solidFill>
                <a:latin typeface="+mj-lt"/>
                <a:ea typeface="Calibri"/>
                <a:cs typeface="Calibri" panose="020F0502020204030204" pitchFamily="34" charset="0"/>
                <a:sym typeface="Calibri"/>
              </a:rPr>
              <a:t>*US Treasury bond fund (TLT) could plunge from</a:t>
            </a:r>
            <a:br>
              <a:rPr lang="en-US" sz="2000">
                <a:solidFill>
                  <a:schemeClr val="tx1"/>
                </a:solidFill>
                <a:latin typeface="+mj-lt"/>
                <a:ea typeface="Calibri"/>
                <a:cs typeface="Calibri" panose="020F0502020204030204" pitchFamily="34" charset="0"/>
                <a:sym typeface="Calibri"/>
              </a:rPr>
            </a:br>
            <a:r>
              <a:rPr lang="en-US" sz="2000">
                <a:solidFill>
                  <a:schemeClr val="tx1"/>
                </a:solidFill>
                <a:latin typeface="+mj-lt"/>
                <a:ea typeface="Calibri"/>
                <a:cs typeface="Calibri" panose="020F0502020204030204" pitchFamily="34" charset="0"/>
                <a:sym typeface="Calibri"/>
              </a:rPr>
              <a:t> $180 in 2020  to $100 by 2023</a:t>
            </a:r>
            <a:br>
              <a:rPr lang="en-US" sz="2000">
                <a:solidFill>
                  <a:schemeClr val="tx1"/>
                </a:solidFill>
                <a:latin typeface="+mj-lt"/>
                <a:ea typeface="Calibri"/>
                <a:cs typeface="Calibri" panose="020F0502020204030204" pitchFamily="34" charset="0"/>
                <a:sym typeface="Calibri"/>
              </a:rPr>
            </a:br>
            <a:br>
              <a:rPr lang="en-US" sz="2000">
                <a:solidFill>
                  <a:schemeClr val="tx1"/>
                </a:solidFill>
                <a:latin typeface="+mn-lt"/>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rPr>
            </a:br>
            <a:br>
              <a:rPr lang="en-US" sz="2000">
                <a:solidFill>
                  <a:srgbClr val="FF0000"/>
                </a:solidFill>
                <a:latin typeface="Calibri"/>
                <a:ea typeface="Calibri"/>
                <a:cs typeface="Calibri"/>
                <a:sym typeface="Calibri"/>
              </a:rPr>
            </a:br>
            <a:br>
              <a:rPr lang="en-US" sz="2000">
                <a:solidFill>
                  <a:srgbClr val="FF0000"/>
                </a:solidFill>
              </a:rPr>
            </a:br>
            <a:endParaRPr lang="en-US" sz="2000">
              <a:solidFill>
                <a:srgbClr val="FF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3F388A-175F-0D45-84CB-4FFDB83A2EF4}"/>
              </a:ext>
            </a:extLst>
          </p:cNvPr>
          <p:cNvSpPr>
            <a:spLocks noGrp="1"/>
          </p:cNvSpPr>
          <p:nvPr>
            <p:ph type="title"/>
          </p:nvPr>
        </p:nvSpPr>
        <p:spPr>
          <a:xfrm>
            <a:off x="609600" y="273377"/>
            <a:ext cx="10972800" cy="1143000"/>
          </a:xfrm>
        </p:spPr>
        <p:txBody>
          <a:bodyPr/>
          <a:lstStyle/>
          <a:p>
            <a:r>
              <a:rPr lang="en-US" sz="2800"/>
              <a:t>Bonds – End of the Game?</a:t>
            </a:r>
            <a:endParaRPr lang="en-US" sz="2400"/>
          </a:p>
        </p:txBody>
      </p:sp>
      <p:pic>
        <p:nvPicPr>
          <p:cNvPr id="3" name="Picture 2">
            <a:extLst>
              <a:ext uri="{FF2B5EF4-FFF2-40B4-BE49-F238E27FC236}">
                <a16:creationId xmlns:a16="http://schemas.microsoft.com/office/drawing/2014/main" id="{821C9036-2F50-0E0F-D836-80423EEFDE55}"/>
              </a:ext>
            </a:extLst>
          </p:cNvPr>
          <p:cNvPicPr>
            <a:picLocks noChangeAspect="1"/>
          </p:cNvPicPr>
          <p:nvPr/>
        </p:nvPicPr>
        <p:blipFill>
          <a:blip r:embed="rId3"/>
          <a:stretch>
            <a:fillRect/>
          </a:stretch>
        </p:blipFill>
        <p:spPr>
          <a:xfrm>
            <a:off x="7620000" y="4197961"/>
            <a:ext cx="4298373" cy="2417835"/>
          </a:xfrm>
          <a:prstGeom prst="rect">
            <a:avLst/>
          </a:prstGeom>
        </p:spPr>
      </p:pic>
    </p:spTree>
    <p:extLst>
      <p:ext uri="{BB962C8B-B14F-4D97-AF65-F5344CB8AC3E}">
        <p14:creationId xmlns:p14="http://schemas.microsoft.com/office/powerpoint/2010/main" val="2952436408"/>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706"/>
            <a:ext cx="10363200" cy="2209800"/>
          </a:xfrm>
        </p:spPr>
        <p:txBody>
          <a:bodyPr/>
          <a:lstStyle/>
          <a:p>
            <a:r>
              <a:rPr lang="en-US" sz="2400"/>
              <a:t> </a:t>
            </a:r>
            <a:br>
              <a:rPr lang="en-US" sz="2400"/>
            </a:br>
            <a:br>
              <a:rPr lang="en-US" sz="2400"/>
            </a:br>
            <a:br>
              <a:rPr lang="en-US" sz="2400"/>
            </a:br>
            <a:br>
              <a:rPr lang="en-US" sz="2400"/>
            </a:br>
            <a:br>
              <a:rPr lang="en-US" sz="2400"/>
            </a:br>
            <a:br>
              <a:rPr lang="en-US" sz="2400"/>
            </a:br>
            <a:br>
              <a:rPr lang="en-US" sz="2400"/>
            </a:br>
            <a:br>
              <a:rPr lang="en-US" sz="2400"/>
            </a:br>
            <a:br>
              <a:rPr lang="en-US" sz="2400"/>
            </a:br>
            <a:br>
              <a:rPr lang="en-US" sz="2400"/>
            </a:br>
            <a:br>
              <a:rPr lang="en-US" sz="2400"/>
            </a:br>
            <a:br>
              <a:rPr lang="en-US" sz="2400"/>
            </a:br>
            <a:br>
              <a:rPr lang="en-US" sz="2400"/>
            </a:br>
            <a:r>
              <a:rPr lang="en-US" sz="2400"/>
              <a:t>Treasury ETF (TLT) </a:t>
            </a:r>
            <a:r>
              <a:rPr lang="mr-IN" sz="2400"/>
              <a:t>–</a:t>
            </a:r>
            <a:r>
              <a:rPr lang="en-US" sz="2400"/>
              <a:t> Breaking Down</a:t>
            </a:r>
            <a:br>
              <a:rPr lang="en-US" sz="2400"/>
            </a:br>
            <a:r>
              <a:rPr lang="en-US" sz="1600">
                <a:solidFill>
                  <a:srgbClr val="00A64B"/>
                </a:solidFill>
              </a:rPr>
              <a:t>took profits on long 5/$128-$131 put spread</a:t>
            </a:r>
            <a:r>
              <a:rPr lang="en-US" sz="1800">
                <a:solidFill>
                  <a:schemeClr val="tx1"/>
                </a:solidFill>
              </a:rPr>
              <a:t>,</a:t>
            </a:r>
            <a:r>
              <a:rPr lang="en-US" sz="2400">
                <a:solidFill>
                  <a:schemeClr val="tx1"/>
                </a:solidFill>
              </a:rPr>
              <a:t> </a:t>
            </a:r>
            <a:r>
              <a:rPr lang="en-US" sz="1800">
                <a:solidFill>
                  <a:srgbClr val="00A64B"/>
                </a:solidFill>
              </a:rPr>
              <a:t>look profits on long 5/$127-$130 put spread</a:t>
            </a:r>
            <a:br>
              <a:rPr lang="en-US" sz="1800">
                <a:solidFill>
                  <a:schemeClr val="tx1"/>
                </a:solidFill>
              </a:rPr>
            </a:br>
            <a:r>
              <a:rPr lang="en-US" sz="1800">
                <a:solidFill>
                  <a:srgbClr val="00A64B"/>
                </a:solidFill>
              </a:rPr>
              <a:t>took profits on long 5/$110-$113 call spread</a:t>
            </a:r>
            <a:r>
              <a:rPr lang="en-US" sz="2400">
                <a:solidFill>
                  <a:srgbClr val="00A64B"/>
                </a:solidFill>
              </a:rPr>
              <a:t>, </a:t>
            </a:r>
            <a:r>
              <a:rPr lang="en-US" sz="1800">
                <a:solidFill>
                  <a:srgbClr val="FF0000"/>
                </a:solidFill>
              </a:rPr>
              <a:t>stopped out of long 4/$127-$130 call spread</a:t>
            </a:r>
            <a:br>
              <a:rPr lang="en-US" sz="2400"/>
            </a:br>
            <a:br>
              <a:rPr lang="en-US" sz="1800">
                <a:solidFill>
                  <a:srgbClr val="00A64B"/>
                </a:solidFill>
              </a:rPr>
            </a:br>
            <a:br>
              <a:rPr lang="en-US" sz="1800">
                <a:solidFill>
                  <a:schemeClr val="tx1"/>
                </a:solidFill>
              </a:rPr>
            </a:br>
            <a:br>
              <a:rPr lang="en-US" sz="1800"/>
            </a:br>
            <a:br>
              <a:rPr lang="en-US" sz="1800">
                <a:solidFill>
                  <a:schemeClr val="tx1"/>
                </a:solidFill>
              </a:rPr>
            </a:br>
            <a:br>
              <a:rPr lang="en-US" sz="1800">
                <a:solidFill>
                  <a:srgbClr val="00A64B"/>
                </a:solidFill>
              </a:rPr>
            </a:br>
            <a:br>
              <a:rPr lang="en-US" sz="1800">
                <a:solidFill>
                  <a:srgbClr val="00A64B"/>
                </a:solidFill>
              </a:rPr>
            </a:br>
            <a:br>
              <a:rPr lang="en-US" sz="1800">
                <a:solidFill>
                  <a:schemeClr val="tx1"/>
                </a:solidFill>
              </a:rPr>
            </a:br>
            <a:br>
              <a:rPr lang="en-US" sz="1800">
                <a:solidFill>
                  <a:schemeClr val="tx1"/>
                </a:solidFill>
              </a:rPr>
            </a:br>
            <a:br>
              <a:rPr lang="en-US" sz="1800">
                <a:solidFill>
                  <a:schemeClr val="tx1"/>
                </a:solidFill>
              </a:rPr>
            </a:br>
            <a:br>
              <a:rPr lang="en-US" sz="2400"/>
            </a:br>
            <a:br>
              <a:rPr lang="en-US" sz="2400"/>
            </a:br>
            <a:br>
              <a:rPr lang="en-US" sz="2400"/>
            </a:br>
            <a:br>
              <a:rPr lang="en-US" sz="1800">
                <a:solidFill>
                  <a:srgbClr val="00A64B"/>
                </a:solidFill>
              </a:rPr>
            </a:br>
            <a:br>
              <a:rPr lang="en-US" sz="2000">
                <a:solidFill>
                  <a:srgbClr val="00A64B"/>
                </a:solidFill>
              </a:rPr>
            </a:br>
            <a:br>
              <a:rPr lang="en-US" sz="1800"/>
            </a:br>
            <a:br>
              <a:rPr lang="en-US"/>
            </a:br>
            <a:br>
              <a:rPr lang="en-US" sz="1600">
                <a:solidFill>
                  <a:srgbClr val="00B050"/>
                </a:solidFill>
                <a:latin typeface="Calibri"/>
                <a:ea typeface="Calibri"/>
                <a:cs typeface="Calibri"/>
                <a:sym typeface="Calibri"/>
              </a:rPr>
            </a:br>
            <a:endParaRPr lang="en-US" sz="1600">
              <a:solidFill>
                <a:srgbClr val="00B050"/>
              </a:solidFill>
            </a:endParaRPr>
          </a:p>
        </p:txBody>
      </p:sp>
      <p:pic>
        <p:nvPicPr>
          <p:cNvPr id="3" name="Picture 3" descr="Chart&#10;&#10;Description automatically generated">
            <a:extLst>
              <a:ext uri="{FF2B5EF4-FFF2-40B4-BE49-F238E27FC236}">
                <a16:creationId xmlns:a16="http://schemas.microsoft.com/office/drawing/2014/main" id="{A412E42F-A21C-FD29-5133-371BA5E9C75C}"/>
              </a:ext>
            </a:extLst>
          </p:cNvPr>
          <p:cNvPicPr>
            <a:picLocks noChangeAspect="1"/>
          </p:cNvPicPr>
          <p:nvPr/>
        </p:nvPicPr>
        <p:blipFill>
          <a:blip r:embed="rId2"/>
          <a:stretch>
            <a:fillRect/>
          </a:stretch>
        </p:blipFill>
        <p:spPr>
          <a:xfrm>
            <a:off x="2875845" y="1755503"/>
            <a:ext cx="6285088" cy="4758105"/>
          </a:xfrm>
          <a:prstGeom prst="rect">
            <a:avLst/>
          </a:prstGeom>
        </p:spPr>
      </p:pic>
    </p:spTree>
    <p:extLst>
      <p:ext uri="{BB962C8B-B14F-4D97-AF65-F5344CB8AC3E}">
        <p14:creationId xmlns:p14="http://schemas.microsoft.com/office/powerpoint/2010/main" val="1128653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99611"/>
            <a:ext cx="8229600" cy="1143000"/>
          </a:xfrm>
        </p:spPr>
        <p:txBody>
          <a:bodyPr/>
          <a:lstStyle/>
          <a:p>
            <a:br>
              <a:rPr lang="en-US" sz="2400"/>
            </a:br>
            <a:r>
              <a:rPr lang="en-US" sz="2400"/>
              <a:t>Ten Year Treasury Yield ($TNX) – 2.92%</a:t>
            </a:r>
            <a:br>
              <a:rPr lang="en-US" sz="2400"/>
            </a:br>
            <a:br>
              <a:rPr lang="en-US" sz="2400"/>
            </a:br>
            <a:endParaRPr lang="en-US" sz="2000"/>
          </a:p>
        </p:txBody>
      </p:sp>
      <p:pic>
        <p:nvPicPr>
          <p:cNvPr id="3" name="Picture 3" descr="Chart&#10;&#10;Description automatically generated">
            <a:extLst>
              <a:ext uri="{FF2B5EF4-FFF2-40B4-BE49-F238E27FC236}">
                <a16:creationId xmlns:a16="http://schemas.microsoft.com/office/drawing/2014/main" id="{1E888749-9926-F20B-38EC-3231D8E96728}"/>
              </a:ext>
            </a:extLst>
          </p:cNvPr>
          <p:cNvPicPr>
            <a:picLocks noChangeAspect="1"/>
          </p:cNvPicPr>
          <p:nvPr/>
        </p:nvPicPr>
        <p:blipFill>
          <a:blip r:embed="rId2"/>
          <a:stretch>
            <a:fillRect/>
          </a:stretch>
        </p:blipFill>
        <p:spPr>
          <a:xfrm>
            <a:off x="2854678" y="1339225"/>
            <a:ext cx="6482644" cy="4913327"/>
          </a:xfrm>
          <a:prstGeom prst="rect">
            <a:avLst/>
          </a:prstGeom>
        </p:spPr>
      </p:pic>
    </p:spTree>
    <p:extLst>
      <p:ext uri="{BB962C8B-B14F-4D97-AF65-F5344CB8AC3E}">
        <p14:creationId xmlns:p14="http://schemas.microsoft.com/office/powerpoint/2010/main" val="3169372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a:buClr>
                <a:schemeClr val="dk1"/>
              </a:buClr>
              <a:buSzPct val="25000"/>
            </a:pP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Junk Bonds (HYG) 6.10% Yield to Maturity</a:t>
            </a:r>
            <a:br>
              <a:rPr lang="en-US" sz="2800">
                <a:solidFill>
                  <a:schemeClr val="dk1"/>
                </a:solidFill>
                <a:latin typeface="Calibri"/>
                <a:ea typeface="Calibri"/>
                <a:cs typeface="Calibri"/>
                <a:sym typeface="Calibri"/>
              </a:rPr>
            </a:br>
            <a:br>
              <a:rPr lang="en-US" sz="2800">
                <a:solidFill>
                  <a:schemeClr val="dk1"/>
                </a:solidFill>
                <a:latin typeface="Calibri"/>
                <a:ea typeface="Calibri"/>
                <a:cs typeface="Calibri"/>
                <a:sym typeface="Calibri"/>
              </a:rPr>
            </a:br>
            <a:endParaRPr lang="en-US" sz="18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E395BDE2-E646-CA6D-27F1-925250D8A8A5}"/>
              </a:ext>
            </a:extLst>
          </p:cNvPr>
          <p:cNvPicPr>
            <a:picLocks noChangeAspect="1"/>
          </p:cNvPicPr>
          <p:nvPr/>
        </p:nvPicPr>
        <p:blipFill>
          <a:blip r:embed="rId3"/>
          <a:stretch>
            <a:fillRect/>
          </a:stretch>
        </p:blipFill>
        <p:spPr>
          <a:xfrm>
            <a:off x="2339623" y="1092281"/>
            <a:ext cx="7272866" cy="5505993"/>
          </a:xfrm>
          <a:prstGeom prst="rect">
            <a:avLst/>
          </a:prstGeom>
        </p:spPr>
      </p:pic>
    </p:spTree>
    <p:extLst>
      <p:ext uri="{BB962C8B-B14F-4D97-AF65-F5344CB8AC3E}">
        <p14:creationId xmlns:p14="http://schemas.microsoft.com/office/powerpoint/2010/main" val="3247776870"/>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2X Short Treasuries (TBT)-Another run at highs</a:t>
            </a:r>
            <a:endParaRPr lang="en-US" sz="20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0460818A-7904-0746-989E-A62055B17E30}"/>
              </a:ext>
            </a:extLst>
          </p:cNvPr>
          <p:cNvPicPr>
            <a:picLocks noChangeAspect="1"/>
          </p:cNvPicPr>
          <p:nvPr/>
        </p:nvPicPr>
        <p:blipFill>
          <a:blip r:embed="rId3"/>
          <a:stretch>
            <a:fillRect/>
          </a:stretch>
        </p:blipFill>
        <p:spPr>
          <a:xfrm>
            <a:off x="2452512" y="1198114"/>
            <a:ext cx="7174088" cy="5435438"/>
          </a:xfrm>
          <a:prstGeom prst="rect">
            <a:avLst/>
          </a:prstGeom>
        </p:spPr>
      </p:pic>
    </p:spTree>
    <p:extLst>
      <p:ext uri="{BB962C8B-B14F-4D97-AF65-F5344CB8AC3E}">
        <p14:creationId xmlns:p14="http://schemas.microsoft.com/office/powerpoint/2010/main" val="734828789"/>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a:solidFill>
                  <a:schemeClr val="dk1"/>
                </a:solidFill>
                <a:latin typeface="Calibri"/>
                <a:ea typeface="Calibri"/>
                <a:cs typeface="Calibri"/>
                <a:sym typeface="Calibri"/>
              </a:rPr>
              <a:t>Foreign Currencies – Dollar High</a:t>
            </a:r>
            <a:br>
              <a:rPr lang="en-US" sz="2800">
                <a:solidFill>
                  <a:schemeClr val="dk1"/>
                </a:solidFill>
                <a:latin typeface="Calibri"/>
                <a:ea typeface="Calibri"/>
                <a:cs typeface="Calibri"/>
                <a:sym typeface="Calibri"/>
              </a:rPr>
            </a:br>
            <a:endParaRPr lang="en-US" sz="240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16973" y="990600"/>
            <a:ext cx="9677400" cy="5410199"/>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1800">
                <a:solidFill>
                  <a:schemeClr val="tx1"/>
                </a:solidFill>
                <a:latin typeface="Calibri" panose="020F0502020204030204" pitchFamily="34" charset="0"/>
                <a:cs typeface="Calibri" panose="020F0502020204030204" pitchFamily="34" charset="0"/>
                <a:sym typeface="Calibri"/>
              </a:rPr>
            </a:br>
            <a:r>
              <a:rPr lang="en-US" sz="1800">
                <a:solidFill>
                  <a:schemeClr val="tx1"/>
                </a:solidFill>
                <a:latin typeface="Calibri" panose="020F0502020204030204" pitchFamily="34" charset="0"/>
                <a:cs typeface="Calibri" panose="020F0502020204030204" pitchFamily="34" charset="0"/>
                <a:sym typeface="Calibri"/>
              </a:rPr>
              <a:t>*</a:t>
            </a:r>
            <a:r>
              <a:rPr lang="en-US" sz="1800" b="1">
                <a:solidFill>
                  <a:schemeClr val="tx1"/>
                </a:solidFill>
              </a:rPr>
              <a:t>US Dollar </a:t>
            </a:r>
            <a:r>
              <a:rPr lang="en-US" sz="1800">
                <a:solidFill>
                  <a:schemeClr val="tx1"/>
                </a:solidFill>
              </a:rPr>
              <a:t>Blasts Through to 20-Year High </a:t>
            </a:r>
            <a:br>
              <a:rPr lang="en-US" sz="1800">
                <a:solidFill>
                  <a:srgbClr val="FF0000"/>
                </a:solidFill>
                <a:latin typeface="Calibri" panose="020F0502020204030204" pitchFamily="34" charset="0"/>
                <a:cs typeface="Calibri" panose="020F0502020204030204" pitchFamily="34" charset="0"/>
                <a:sym typeface="Calibri"/>
              </a:rPr>
            </a:br>
            <a:br>
              <a:rPr lang="en-US" sz="1800">
                <a:solidFill>
                  <a:schemeClr val="tx1"/>
                </a:solidFill>
                <a:latin typeface="Calibri" panose="020F0502020204030204" pitchFamily="34" charset="0"/>
                <a:cs typeface="Calibri" panose="020F0502020204030204" pitchFamily="34" charset="0"/>
                <a:sym typeface="Calibri"/>
              </a:rPr>
            </a:br>
            <a:r>
              <a:rPr lang="en-US" sz="2000">
                <a:solidFill>
                  <a:schemeClr val="tx1"/>
                </a:solidFill>
                <a:latin typeface="Calibri" panose="020F0502020204030204" pitchFamily="34" charset="0"/>
                <a:cs typeface="Calibri" panose="020F0502020204030204" pitchFamily="34" charset="0"/>
                <a:sym typeface="Calibri"/>
              </a:rPr>
              <a:t>*Soaring US interest rates and flight to safety turbocharge the buck</a:t>
            </a:r>
            <a:br>
              <a:rPr lang="en-US" sz="2000">
                <a:solidFill>
                  <a:schemeClr val="tx1"/>
                </a:solidFill>
                <a:latin typeface="Calibri" panose="020F0502020204030204" pitchFamily="34" charset="0"/>
                <a:cs typeface="Calibri" panose="020F0502020204030204" pitchFamily="34" charset="0"/>
                <a:sym typeface="Calibri"/>
              </a:rPr>
            </a:br>
            <a:br>
              <a:rPr lang="en-US" sz="2000">
                <a:solidFill>
                  <a:schemeClr val="tx1"/>
                </a:solidFill>
                <a:latin typeface="Calibri" panose="020F0502020204030204" pitchFamily="34" charset="0"/>
                <a:cs typeface="Calibri" panose="020F0502020204030204" pitchFamily="34" charset="0"/>
                <a:sym typeface="Calibri"/>
              </a:rPr>
            </a:br>
            <a:r>
              <a:rPr lang="en-US" sz="2000">
                <a:solidFill>
                  <a:schemeClr val="tx1"/>
                </a:solidFill>
                <a:latin typeface="Calibri" panose="020F0502020204030204" pitchFamily="34" charset="0"/>
                <a:cs typeface="Calibri" panose="020F0502020204030204" pitchFamily="34" charset="0"/>
                <a:sym typeface="Calibri"/>
              </a:rPr>
              <a:t>*Ukraine war crushes the Euro</a:t>
            </a:r>
            <a:br>
              <a:rPr lang="en-US" sz="2000">
                <a:solidFill>
                  <a:schemeClr val="tx1"/>
                </a:solidFill>
                <a:latin typeface="Calibri" panose="020F0502020204030204" pitchFamily="34" charset="0"/>
                <a:cs typeface="Calibri" panose="020F0502020204030204" pitchFamily="34" charset="0"/>
                <a:sym typeface="Calibri"/>
              </a:rPr>
            </a:br>
            <a:br>
              <a:rPr lang="en-US" sz="2000">
                <a:solidFill>
                  <a:schemeClr val="tx1"/>
                </a:solidFill>
                <a:latin typeface="Calibri" panose="020F0502020204030204" pitchFamily="34" charset="0"/>
                <a:cs typeface="Calibri" panose="020F0502020204030204" pitchFamily="34" charset="0"/>
                <a:sym typeface="Calibri"/>
              </a:rPr>
            </a:br>
            <a:r>
              <a:rPr lang="en-US" sz="2000">
                <a:solidFill>
                  <a:schemeClr val="tx1"/>
                </a:solidFill>
                <a:latin typeface="Calibri" panose="020F0502020204030204" pitchFamily="34" charset="0"/>
                <a:cs typeface="Calibri" panose="020F0502020204030204" pitchFamily="34" charset="0"/>
                <a:sym typeface="Calibri"/>
              </a:rPr>
              <a:t>*Shanghai shutdown crushes the Chinese Yuan </a:t>
            </a:r>
            <a:br>
              <a:rPr lang="en-US" sz="2000">
                <a:solidFill>
                  <a:schemeClr val="tx1"/>
                </a:solidFill>
              </a:rPr>
            </a:br>
            <a:br>
              <a:rPr lang="en-US" sz="2000">
                <a:solidFill>
                  <a:schemeClr val="tx1"/>
                </a:solidFill>
              </a:rPr>
            </a:br>
            <a:r>
              <a:rPr lang="en-US" sz="2000">
                <a:solidFill>
                  <a:schemeClr val="tx1"/>
                </a:solidFill>
              </a:rPr>
              <a:t>*Commodity currencies like (FXA) and (FXC) take</a:t>
            </a:r>
            <a:br>
              <a:rPr lang="en-US" sz="2000">
                <a:solidFill>
                  <a:schemeClr val="tx1"/>
                </a:solidFill>
              </a:rPr>
            </a:br>
            <a:r>
              <a:rPr lang="en-US" sz="2000">
                <a:solidFill>
                  <a:schemeClr val="tx1"/>
                </a:solidFill>
              </a:rPr>
              <a:t> a break on commodities selloff</a:t>
            </a:r>
            <a:br>
              <a:rPr lang="en-US" sz="2000">
                <a:solidFill>
                  <a:schemeClr val="tx1"/>
                </a:solidFill>
                <a:latin typeface="Calibri" panose="020F0502020204030204" pitchFamily="34" charset="0"/>
                <a:cs typeface="Calibri" panose="020F0502020204030204" pitchFamily="34" charset="0"/>
              </a:rPr>
            </a:br>
            <a:br>
              <a:rPr lang="en-US" sz="2000">
                <a:solidFill>
                  <a:schemeClr val="tx1"/>
                </a:solidFill>
                <a:latin typeface="Calibri" panose="020F0502020204030204" pitchFamily="34" charset="0"/>
                <a:cs typeface="Calibri" panose="020F0502020204030204" pitchFamily="34" charset="0"/>
              </a:rPr>
            </a:br>
            <a:r>
              <a:rPr lang="en-US" sz="2000">
                <a:solidFill>
                  <a:schemeClr val="tx1"/>
                </a:solidFill>
                <a:latin typeface="Calibri" panose="020F0502020204030204" pitchFamily="34" charset="0"/>
                <a:cs typeface="Calibri" panose="020F0502020204030204" pitchFamily="34" charset="0"/>
              </a:rPr>
              <a:t>*Long-term US dollar </a:t>
            </a:r>
            <a:r>
              <a:rPr lang="en-US" sz="2000" b="1">
                <a:solidFill>
                  <a:schemeClr val="tx1"/>
                </a:solidFill>
                <a:latin typeface="Calibri" panose="020F0502020204030204" pitchFamily="34" charset="0"/>
                <a:cs typeface="Calibri" panose="020F0502020204030204" pitchFamily="34" charset="0"/>
              </a:rPr>
              <a:t>fundamentals are still poor</a:t>
            </a:r>
            <a:r>
              <a:rPr lang="en-US" sz="2000">
                <a:solidFill>
                  <a:schemeClr val="tx1"/>
                </a:solidFill>
                <a:latin typeface="Calibri" panose="020F0502020204030204" pitchFamily="34" charset="0"/>
                <a:cs typeface="Calibri" panose="020F0502020204030204" pitchFamily="34" charset="0"/>
              </a:rPr>
              <a:t>,</a:t>
            </a:r>
            <a:br>
              <a:rPr lang="en-US" sz="2000">
                <a:solidFill>
                  <a:schemeClr val="tx1"/>
                </a:solidFill>
                <a:latin typeface="Calibri" panose="020F0502020204030204" pitchFamily="34" charset="0"/>
                <a:cs typeface="Calibri" panose="020F0502020204030204" pitchFamily="34" charset="0"/>
              </a:rPr>
            </a:br>
            <a:r>
              <a:rPr lang="en-US" sz="2000">
                <a:solidFill>
                  <a:schemeClr val="tx1"/>
                </a:solidFill>
                <a:latin typeface="Calibri" panose="020F0502020204030204" pitchFamily="34" charset="0"/>
                <a:cs typeface="Calibri" panose="020F0502020204030204" pitchFamily="34" charset="0"/>
              </a:rPr>
              <a:t> a dollar short could be the</a:t>
            </a:r>
            <a:br>
              <a:rPr lang="en-US" sz="2000">
                <a:solidFill>
                  <a:schemeClr val="tx1"/>
                </a:solidFill>
                <a:latin typeface="Calibri" panose="020F0502020204030204" pitchFamily="34" charset="0"/>
                <a:cs typeface="Calibri" panose="020F0502020204030204" pitchFamily="34" charset="0"/>
              </a:rPr>
            </a:br>
            <a:r>
              <a:rPr lang="en-US" sz="2000">
                <a:solidFill>
                  <a:schemeClr val="tx1"/>
                </a:solidFill>
                <a:latin typeface="Calibri" panose="020F0502020204030204" pitchFamily="34" charset="0"/>
                <a:cs typeface="Calibri" panose="020F0502020204030204" pitchFamily="34" charset="0"/>
              </a:rPr>
              <a:t> new ten-year trade, but not yet</a:t>
            </a:r>
            <a:br>
              <a:rPr lang="en-US" sz="2000">
                <a:solidFill>
                  <a:schemeClr val="tx1"/>
                </a:solidFill>
                <a:latin typeface="Calibri" panose="020F0502020204030204" pitchFamily="34" charset="0"/>
                <a:cs typeface="Calibri" panose="020F0502020204030204" pitchFamily="34" charset="0"/>
              </a:rPr>
            </a:br>
            <a:br>
              <a:rPr lang="en-US" sz="2000">
                <a:solidFill>
                  <a:schemeClr val="tx1"/>
                </a:solidFill>
                <a:latin typeface="Calibri" panose="020F0502020204030204" pitchFamily="34" charset="0"/>
                <a:cs typeface="Calibri" panose="020F0502020204030204" pitchFamily="34" charset="0"/>
              </a:rPr>
            </a:br>
            <a:r>
              <a:rPr lang="en-US" sz="2000">
                <a:solidFill>
                  <a:schemeClr val="tx1"/>
                </a:solidFill>
                <a:latin typeface="Calibri" panose="020F0502020204030204" pitchFamily="34" charset="0"/>
                <a:cs typeface="Calibri" panose="020F0502020204030204" pitchFamily="34" charset="0"/>
              </a:rPr>
              <a:t>*Stand aside from forex for now, there are getting fish to fry</a:t>
            </a:r>
            <a:br>
              <a:rPr lang="en-US" sz="1800">
                <a:solidFill>
                  <a:schemeClr val="tx1"/>
                </a:solidFill>
                <a:latin typeface="Calibri" panose="020F0502020204030204" pitchFamily="34" charset="0"/>
                <a:ea typeface="Calibri"/>
                <a:cs typeface="Calibri" panose="020F0502020204030204" pitchFamily="34" charset="0"/>
                <a:sym typeface="Calibri"/>
              </a:rPr>
            </a:br>
            <a:br>
              <a:rPr lang="en-US" sz="1800">
                <a:solidFill>
                  <a:srgbClr val="FF0000"/>
                </a:solidFill>
                <a:latin typeface="Calibri" panose="020F0502020204030204" pitchFamily="34" charset="0"/>
                <a:ea typeface="Calibri"/>
                <a:cs typeface="Calibri" panose="020F0502020204030204" pitchFamily="34" charset="0"/>
                <a:sym typeface="Calibri"/>
              </a:rPr>
            </a:br>
            <a:br>
              <a:rPr lang="en-US" sz="1800">
                <a:solidFill>
                  <a:srgbClr val="FF0000"/>
                </a:solidFill>
                <a:latin typeface="Calibri" panose="020F0502020204030204" pitchFamily="34" charset="0"/>
                <a:ea typeface="Calibri"/>
                <a:cs typeface="Calibri" panose="020F0502020204030204" pitchFamily="34" charset="0"/>
                <a:sym typeface="Calibri"/>
              </a:rPr>
            </a:br>
            <a:br>
              <a:rPr lang="en-US" sz="1800">
                <a:solidFill>
                  <a:srgbClr val="FF0000"/>
                </a:solidFill>
                <a:latin typeface="Calibri" panose="020F0502020204030204" pitchFamily="34" charset="0"/>
                <a:ea typeface="Calibri"/>
                <a:cs typeface="Calibri" panose="020F0502020204030204" pitchFamily="34" charset="0"/>
                <a:sym typeface="Calibri"/>
              </a:rPr>
            </a:br>
            <a:br>
              <a:rPr lang="en-US" sz="18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endParaRPr lang="en-US" sz="200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a:solidFill>
                  <a:srgbClr val="FF0000"/>
                </a:solidFill>
                <a:latin typeface="Calibri"/>
                <a:ea typeface="Calibri"/>
                <a:cs typeface="Calibri"/>
                <a:sym typeface="Calibri"/>
              </a:rPr>
            </a:br>
            <a:endParaRPr lang="en-US" sz="180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020B011-1E55-20D0-F82C-C0F95ECD7031}"/>
              </a:ext>
            </a:extLst>
          </p:cNvPr>
          <p:cNvPicPr>
            <a:picLocks noChangeAspect="1"/>
          </p:cNvPicPr>
          <p:nvPr/>
        </p:nvPicPr>
        <p:blipFill>
          <a:blip r:embed="rId3"/>
          <a:stretch>
            <a:fillRect/>
          </a:stretch>
        </p:blipFill>
        <p:spPr>
          <a:xfrm>
            <a:off x="7235538" y="3581400"/>
            <a:ext cx="4727862" cy="2836717"/>
          </a:xfrm>
          <a:prstGeom prst="rect">
            <a:avLst/>
          </a:prstGeom>
        </p:spPr>
      </p:pic>
    </p:spTree>
    <p:extLst>
      <p:ext uri="{BB962C8B-B14F-4D97-AF65-F5344CB8AC3E}">
        <p14:creationId xmlns:p14="http://schemas.microsoft.com/office/powerpoint/2010/main" val="2586439849"/>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Japanese Yen (FXY)</a:t>
            </a: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br>
              <a:rPr lang="en-US" sz="2000">
                <a:solidFill>
                  <a:schemeClr val="dk1"/>
                </a:solidFill>
                <a:latin typeface="Calibri"/>
                <a:ea typeface="Calibri"/>
                <a:cs typeface="Calibri"/>
                <a:sym typeface="Calibri"/>
              </a:rPr>
            </a:br>
            <a:endParaRPr lang="en-US" sz="20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554BE0CA-258E-8003-40E1-9FAE821308C2}"/>
              </a:ext>
            </a:extLst>
          </p:cNvPr>
          <p:cNvPicPr>
            <a:picLocks noChangeAspect="1"/>
          </p:cNvPicPr>
          <p:nvPr/>
        </p:nvPicPr>
        <p:blipFill>
          <a:blip r:embed="rId3"/>
          <a:stretch>
            <a:fillRect/>
          </a:stretch>
        </p:blipFill>
        <p:spPr>
          <a:xfrm>
            <a:off x="2593623" y="1254559"/>
            <a:ext cx="6793088" cy="5146160"/>
          </a:xfrm>
          <a:prstGeom prst="rect">
            <a:avLst/>
          </a:prstGeom>
        </p:spPr>
      </p:pic>
    </p:spTree>
    <p:extLst>
      <p:ext uri="{BB962C8B-B14F-4D97-AF65-F5344CB8AC3E}">
        <p14:creationId xmlns:p14="http://schemas.microsoft.com/office/powerpoint/2010/main" val="3849977844"/>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AE4-C9CF-1A46-8746-7CAC76C2C70E}"/>
              </a:ext>
            </a:extLst>
          </p:cNvPr>
          <p:cNvSpPr>
            <a:spLocks noGrp="1"/>
          </p:cNvSpPr>
          <p:nvPr>
            <p:ph type="title"/>
          </p:nvPr>
        </p:nvSpPr>
        <p:spPr>
          <a:xfrm>
            <a:off x="1981200" y="274638"/>
            <a:ext cx="8229600" cy="868363"/>
          </a:xfrm>
        </p:spPr>
        <p:txBody>
          <a:bodyPr/>
          <a:lstStyle/>
          <a:p>
            <a:r>
              <a:rPr lang="en-US" sz="2800" b="1"/>
              <a:t>The Method to My </a:t>
            </a:r>
            <a:r>
              <a:rPr lang="en-US" sz="2800" b="1" i="1"/>
              <a:t>Madness</a:t>
            </a:r>
            <a:br>
              <a:rPr lang="en-US" sz="2800" b="1" i="1"/>
            </a:br>
            <a:r>
              <a:rPr lang="en-US" sz="1800" b="1" i="1"/>
              <a:t>Searching of a Risk Bottom</a:t>
            </a:r>
            <a:endParaRPr lang="en-US" sz="1800" b="1"/>
          </a:p>
        </p:txBody>
      </p:sp>
      <p:sp>
        <p:nvSpPr>
          <p:cNvPr id="3" name="Text Placeholder 2">
            <a:extLst>
              <a:ext uri="{FF2B5EF4-FFF2-40B4-BE49-F238E27FC236}">
                <a16:creationId xmlns:a16="http://schemas.microsoft.com/office/drawing/2014/main" id="{9182DC3C-3A8F-9541-A211-CE5669DBF4BA}"/>
              </a:ext>
            </a:extLst>
          </p:cNvPr>
          <p:cNvSpPr>
            <a:spLocks noGrp="1"/>
          </p:cNvSpPr>
          <p:nvPr>
            <p:ph type="body" idx="1"/>
          </p:nvPr>
        </p:nvSpPr>
        <p:spPr>
          <a:xfrm>
            <a:off x="381000" y="1133657"/>
            <a:ext cx="11811000" cy="5543736"/>
          </a:xfrm>
        </p:spPr>
        <p:txBody>
          <a:bodyPr/>
          <a:lstStyle/>
          <a:p>
            <a:pPr marL="203200" indent="0">
              <a:buNone/>
            </a:pPr>
            <a:br>
              <a:rPr lang="en-US" sz="1800" b="1">
                <a:solidFill>
                  <a:schemeClr val="tx1"/>
                </a:solidFill>
              </a:rPr>
            </a:br>
            <a:r>
              <a:rPr lang="en-US" sz="1800">
                <a:solidFill>
                  <a:schemeClr val="tx1"/>
                </a:solidFill>
              </a:rPr>
              <a:t>*”Sell Everything” panic reached a crescendo</a:t>
            </a:r>
            <a:br>
              <a:rPr lang="en-US" sz="1800">
                <a:solidFill>
                  <a:srgbClr val="FF0000"/>
                </a:solidFill>
              </a:rPr>
            </a:br>
            <a:br>
              <a:rPr lang="en-US" sz="1800">
                <a:solidFill>
                  <a:srgbClr val="FF0000"/>
                </a:solidFill>
              </a:rPr>
            </a:br>
            <a:r>
              <a:rPr lang="en-US" sz="1800">
                <a:solidFill>
                  <a:schemeClr val="tx1"/>
                </a:solidFill>
              </a:rPr>
              <a:t>*Traders piled into technology stocks that capitulated earlier in the week</a:t>
            </a:r>
            <a:br>
              <a:rPr lang="en-US" sz="1800">
                <a:solidFill>
                  <a:srgbClr val="FF0000"/>
                </a:solidFill>
              </a:rPr>
            </a:br>
            <a:br>
              <a:rPr lang="en-US" sz="1800">
                <a:solidFill>
                  <a:srgbClr val="FF0000"/>
                </a:solidFill>
              </a:rPr>
            </a:br>
            <a:r>
              <a:rPr lang="en-US" sz="1800">
                <a:solidFill>
                  <a:schemeClr val="tx1"/>
                </a:solidFill>
              </a:rPr>
              <a:t>*Market is raising recession risks, even though the data is not</a:t>
            </a:r>
            <a:br>
              <a:rPr lang="en-US" sz="1800">
                <a:solidFill>
                  <a:srgbClr val="FF0000"/>
                </a:solidFill>
              </a:rPr>
            </a:br>
            <a:br>
              <a:rPr lang="en-US" sz="1800">
                <a:solidFill>
                  <a:srgbClr val="FF0000"/>
                </a:solidFill>
              </a:rPr>
            </a:br>
            <a:r>
              <a:rPr lang="en-US" sz="1800">
                <a:solidFill>
                  <a:schemeClr val="tx1"/>
                </a:solidFill>
              </a:rPr>
              <a:t>*Half point rate hikes take us out of the frying pan into the fire, and we could get three more</a:t>
            </a:r>
            <a:br>
              <a:rPr lang="en-US" sz="1800" b="1">
                <a:solidFill>
                  <a:srgbClr val="FF0000"/>
                </a:solidFill>
              </a:rPr>
            </a:br>
            <a:br>
              <a:rPr lang="en-US" sz="1800" b="1">
                <a:solidFill>
                  <a:srgbClr val="FF0000"/>
                </a:solidFill>
              </a:rPr>
            </a:br>
            <a:r>
              <a:rPr lang="en-US" sz="1800">
                <a:solidFill>
                  <a:schemeClr val="tx1"/>
                </a:solidFill>
              </a:rPr>
              <a:t>*The first 200 basis points of Interest rate rises are in the market, but 300 are not</a:t>
            </a:r>
            <a:br>
              <a:rPr lang="en-US" sz="1800">
                <a:solidFill>
                  <a:srgbClr val="FF0000"/>
                </a:solidFill>
              </a:rPr>
            </a:br>
            <a:br>
              <a:rPr lang="en-US" sz="1800">
                <a:solidFill>
                  <a:schemeClr val="tx1"/>
                </a:solidFill>
              </a:rPr>
            </a:br>
            <a:r>
              <a:rPr lang="en-US" sz="1800">
                <a:solidFill>
                  <a:schemeClr val="tx1"/>
                </a:solidFill>
              </a:rPr>
              <a:t>*Bonds may be reaching the last ten points of their move down</a:t>
            </a:r>
            <a:br>
              <a:rPr lang="en-US" sz="1800">
                <a:solidFill>
                  <a:schemeClr val="tx1"/>
                </a:solidFill>
                <a:latin typeface="+mn-lt"/>
                <a:ea typeface="Calibri"/>
                <a:cs typeface="Calibri" panose="020F0502020204030204" pitchFamily="34" charset="0"/>
                <a:sym typeface="Calibri"/>
              </a:rPr>
            </a:br>
            <a:br>
              <a:rPr lang="en-US" sz="1800">
                <a:solidFill>
                  <a:srgbClr val="FF0000"/>
                </a:solidFill>
                <a:latin typeface="+mn-lt"/>
                <a:ea typeface="Calibri"/>
                <a:cs typeface="Calibri" panose="020F0502020204030204" pitchFamily="34" charset="0"/>
                <a:sym typeface="Calibri"/>
              </a:rPr>
            </a:br>
            <a:r>
              <a:rPr lang="en-US" sz="1800">
                <a:solidFill>
                  <a:schemeClr val="tx1"/>
                </a:solidFill>
                <a:latin typeface="+mn-lt"/>
                <a:ea typeface="Calibri"/>
                <a:cs typeface="Calibri" panose="020F0502020204030204" pitchFamily="34" charset="0"/>
                <a:sym typeface="Calibri"/>
              </a:rPr>
              <a:t>*Pandemic cases are increasing modestly but are no longer a </a:t>
            </a:r>
            <a:br>
              <a:rPr lang="en-US" sz="1800">
                <a:solidFill>
                  <a:schemeClr val="tx1"/>
                </a:solidFill>
                <a:latin typeface="+mn-lt"/>
                <a:ea typeface="Calibri"/>
                <a:cs typeface="Calibri" panose="020F0502020204030204" pitchFamily="34" charset="0"/>
                <a:sym typeface="Calibri"/>
              </a:rPr>
            </a:br>
            <a:r>
              <a:rPr lang="en-US" sz="1800">
                <a:solidFill>
                  <a:schemeClr val="tx1"/>
                </a:solidFill>
                <a:latin typeface="+mn-lt"/>
                <a:ea typeface="Calibri"/>
                <a:cs typeface="Calibri" panose="020F0502020204030204" pitchFamily="34" charset="0"/>
                <a:sym typeface="Calibri"/>
              </a:rPr>
              <a:t>factor for the economy</a:t>
            </a:r>
            <a:br>
              <a:rPr lang="en-US" sz="1800">
                <a:solidFill>
                  <a:srgbClr val="FF0000"/>
                </a:solidFill>
                <a:latin typeface="+mn-lt"/>
                <a:ea typeface="Calibri"/>
                <a:cs typeface="Calibri" panose="020F0502020204030204" pitchFamily="34" charset="0"/>
                <a:sym typeface="Calibri"/>
              </a:rPr>
            </a:br>
            <a:br>
              <a:rPr lang="en-US" sz="1800">
                <a:solidFill>
                  <a:srgbClr val="FF0000"/>
                </a:solidFill>
                <a:latin typeface="+mn-lt"/>
                <a:ea typeface="Calibri"/>
                <a:cs typeface="Calibri" panose="020F0502020204030204" pitchFamily="34" charset="0"/>
                <a:sym typeface="Calibri"/>
              </a:rPr>
            </a:br>
            <a:r>
              <a:rPr lang="en-US" sz="1800">
                <a:solidFill>
                  <a:schemeClr val="tx1"/>
                </a:solidFill>
                <a:latin typeface="+mn-lt"/>
                <a:ea typeface="Calibri"/>
                <a:cs typeface="Calibri" panose="020F0502020204030204" pitchFamily="34" charset="0"/>
                <a:sym typeface="Calibri"/>
              </a:rPr>
              <a:t>*VIX over $30 is the ideal entry point for new long positions</a:t>
            </a:r>
            <a:br>
              <a:rPr lang="en-US" sz="1800">
                <a:solidFill>
                  <a:srgbClr val="FF0000"/>
                </a:solidFill>
                <a:latin typeface="+mn-lt"/>
                <a:ea typeface="Calibri"/>
                <a:cs typeface="Calibri" panose="020F0502020204030204" pitchFamily="34" charset="0"/>
                <a:sym typeface="Calibri"/>
              </a:rPr>
            </a:br>
            <a:br>
              <a:rPr lang="en-US" sz="1800">
                <a:solidFill>
                  <a:srgbClr val="FF0000"/>
                </a:solidFill>
                <a:latin typeface="+mn-lt"/>
                <a:ea typeface="Calibri"/>
                <a:cs typeface="Calibri" panose="020F0502020204030204" pitchFamily="34" charset="0"/>
                <a:sym typeface="Calibri"/>
              </a:rPr>
            </a:br>
            <a:br>
              <a:rPr lang="en-US" sz="1800">
                <a:solidFill>
                  <a:srgbClr val="FF0000"/>
                </a:solidFill>
                <a:latin typeface="+mn-lt"/>
                <a:ea typeface="Calibri"/>
                <a:cs typeface="Calibri" panose="020F0502020204030204" pitchFamily="34" charset="0"/>
                <a:sym typeface="Calibri"/>
              </a:rPr>
            </a:br>
            <a:br>
              <a:rPr lang="en-US" sz="1800">
                <a:solidFill>
                  <a:srgbClr val="FF0000"/>
                </a:solidFill>
                <a:latin typeface="+mn-lt"/>
                <a:ea typeface="Calibri"/>
                <a:cs typeface="Calibri" panose="020F0502020204030204" pitchFamily="34" charset="0"/>
                <a:sym typeface="Calibri"/>
              </a:rPr>
            </a:br>
            <a:br>
              <a:rPr lang="en-US" sz="1800">
                <a:solidFill>
                  <a:srgbClr val="FF0000"/>
                </a:solidFill>
                <a:latin typeface="+mn-lt"/>
                <a:ea typeface="Calibri"/>
                <a:cs typeface="Calibri" panose="020F0502020204030204" pitchFamily="34" charset="0"/>
                <a:sym typeface="Calibri"/>
              </a:rPr>
            </a:br>
            <a:br>
              <a:rPr lang="en-US" sz="1800">
                <a:solidFill>
                  <a:srgbClr val="FF0000"/>
                </a:solidFill>
                <a:latin typeface="+mn-lt"/>
                <a:ea typeface="Calibri"/>
                <a:cs typeface="Calibri" panose="020F0502020204030204" pitchFamily="34" charset="0"/>
                <a:sym typeface="Calibri"/>
              </a:rPr>
            </a:br>
            <a:br>
              <a:rPr lang="en-US" sz="1800">
                <a:solidFill>
                  <a:srgbClr val="FF0000"/>
                </a:solidFill>
                <a:latin typeface="Calibri" panose="020F0502020204030204" pitchFamily="34" charset="0"/>
                <a:ea typeface="Calibri"/>
                <a:cs typeface="Calibri" panose="020F0502020204030204" pitchFamily="34" charset="0"/>
                <a:sym typeface="Calibri"/>
              </a:rPr>
            </a:br>
            <a:br>
              <a:rPr lang="en-US" sz="18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1800">
                <a:solidFill>
                  <a:srgbClr val="FF0000"/>
                </a:solidFill>
              </a:rPr>
            </a:br>
            <a:br>
              <a:rPr lang="en-US" sz="1800">
                <a:solidFill>
                  <a:srgbClr val="FF0000"/>
                </a:solidFill>
              </a:rPr>
            </a:br>
            <a:br>
              <a:rPr lang="en-US" sz="1800">
                <a:solidFill>
                  <a:srgbClr val="FF0000"/>
                </a:solidFill>
              </a:rPr>
            </a:br>
            <a:br>
              <a:rPr lang="en-US" sz="1800">
                <a:solidFill>
                  <a:srgbClr val="FF0000"/>
                </a:solidFill>
              </a:rPr>
            </a:br>
            <a:br>
              <a:rPr lang="en-US" sz="1800">
                <a:solidFill>
                  <a:srgbClr val="FF0000"/>
                </a:solidFill>
              </a:rPr>
            </a:br>
            <a:br>
              <a:rPr lang="en-US" sz="1800">
                <a:solidFill>
                  <a:srgbClr val="FF0000"/>
                </a:solidFill>
              </a:rPr>
            </a:br>
            <a:br>
              <a:rPr lang="en-US" sz="2000">
                <a:solidFill>
                  <a:srgbClr val="FF0000"/>
                </a:solidFill>
              </a:rPr>
            </a:br>
            <a:br>
              <a:rPr lang="en-US" sz="2000">
                <a:solidFill>
                  <a:srgbClr val="FF0000"/>
                </a:solidFill>
              </a:rPr>
            </a:br>
            <a:br>
              <a:rPr lang="en-US" sz="1800">
                <a:solidFill>
                  <a:srgbClr val="FF0000"/>
                </a:solidFill>
              </a:rPr>
            </a:br>
            <a:endParaRPr lang="en-US" sz="1800">
              <a:solidFill>
                <a:srgbClr val="FF0000"/>
              </a:solidFill>
            </a:endParaRPr>
          </a:p>
        </p:txBody>
      </p:sp>
      <p:pic>
        <p:nvPicPr>
          <p:cNvPr id="6" name="Picture 5" descr="A person wearing headphones&#10;&#10;Description automatically generated with medium confidence">
            <a:extLst>
              <a:ext uri="{FF2B5EF4-FFF2-40B4-BE49-F238E27FC236}">
                <a16:creationId xmlns:a16="http://schemas.microsoft.com/office/drawing/2014/main" id="{9B521974-2212-F14A-BB5B-94214332B44C}"/>
              </a:ext>
            </a:extLst>
          </p:cNvPr>
          <p:cNvPicPr>
            <a:picLocks noChangeAspect="1"/>
          </p:cNvPicPr>
          <p:nvPr/>
        </p:nvPicPr>
        <p:blipFill>
          <a:blip r:embed="rId2"/>
          <a:stretch>
            <a:fillRect/>
          </a:stretch>
        </p:blipFill>
        <p:spPr>
          <a:xfrm>
            <a:off x="8915400" y="4253808"/>
            <a:ext cx="3062540" cy="2409729"/>
          </a:xfrm>
          <a:prstGeom prst="rect">
            <a:avLst/>
          </a:prstGeom>
        </p:spPr>
      </p:pic>
    </p:spTree>
    <p:extLst>
      <p:ext uri="{BB962C8B-B14F-4D97-AF65-F5344CB8AC3E}">
        <p14:creationId xmlns:p14="http://schemas.microsoft.com/office/powerpoint/2010/main" val="5776835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Euro (FXE)-</a:t>
            </a:r>
            <a:endParaRPr lang="en-US" sz="2400" dirty="0">
              <a:solidFill>
                <a:schemeClr val="dk1"/>
              </a:solidFill>
              <a:latin typeface="Calibri"/>
              <a:ea typeface="Calibri"/>
              <a:cs typeface="Calibri"/>
            </a:endParaRPr>
          </a:p>
        </p:txBody>
      </p:sp>
      <p:pic>
        <p:nvPicPr>
          <p:cNvPr id="2" name="Picture 2" descr="Chart&#10;&#10;Description automatically generated">
            <a:extLst>
              <a:ext uri="{FF2B5EF4-FFF2-40B4-BE49-F238E27FC236}">
                <a16:creationId xmlns:a16="http://schemas.microsoft.com/office/drawing/2014/main" id="{6B3585EC-F852-B218-F227-EB381B22474E}"/>
              </a:ext>
            </a:extLst>
          </p:cNvPr>
          <p:cNvPicPr>
            <a:picLocks noChangeAspect="1"/>
          </p:cNvPicPr>
          <p:nvPr/>
        </p:nvPicPr>
        <p:blipFill>
          <a:blip r:embed="rId3"/>
          <a:stretch>
            <a:fillRect/>
          </a:stretch>
        </p:blipFill>
        <p:spPr>
          <a:xfrm>
            <a:off x="2764221" y="948604"/>
            <a:ext cx="7034827" cy="5327840"/>
          </a:xfrm>
          <a:prstGeom prst="rect">
            <a:avLst/>
          </a:prstGeom>
        </p:spPr>
      </p:pic>
    </p:spTree>
    <p:extLst>
      <p:ext uri="{BB962C8B-B14F-4D97-AF65-F5344CB8AC3E}">
        <p14:creationId xmlns:p14="http://schemas.microsoft.com/office/powerpoint/2010/main" val="320155807"/>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latin typeface="Calibri"/>
                <a:ea typeface="Calibri"/>
                <a:cs typeface="Calibri"/>
              </a:rPr>
            </a:br>
            <a:r>
              <a:rPr lang="en-US" sz="2400" dirty="0">
                <a:solidFill>
                  <a:schemeClr val="dk1"/>
                </a:solidFill>
                <a:latin typeface="Calibri"/>
                <a:ea typeface="Calibri"/>
                <a:cs typeface="Calibri"/>
                <a:sym typeface="Calibri"/>
              </a:rPr>
              <a:t>British Pound (FXB)-</a:t>
            </a:r>
            <a:br>
              <a:rPr lang="en-US" sz="2400" dirty="0">
                <a:latin typeface="Calibri"/>
                <a:ea typeface="Calibri"/>
                <a:cs typeface="Calibri"/>
              </a:rPr>
            </a:br>
            <a:endParaRPr lang="en-US" sz="1800" dirty="0">
              <a:latin typeface="Calibri"/>
              <a:ea typeface="Calibri"/>
              <a:cs typeface="Calibri"/>
            </a:endParaRPr>
          </a:p>
        </p:txBody>
      </p:sp>
      <p:pic>
        <p:nvPicPr>
          <p:cNvPr id="2" name="Picture 2" descr="Chart&#10;&#10;Description automatically generated">
            <a:extLst>
              <a:ext uri="{FF2B5EF4-FFF2-40B4-BE49-F238E27FC236}">
                <a16:creationId xmlns:a16="http://schemas.microsoft.com/office/drawing/2014/main" id="{DFD406EE-C755-E21C-EF8F-3065278C2C72}"/>
              </a:ext>
            </a:extLst>
          </p:cNvPr>
          <p:cNvPicPr>
            <a:picLocks noChangeAspect="1"/>
          </p:cNvPicPr>
          <p:nvPr/>
        </p:nvPicPr>
        <p:blipFill>
          <a:blip r:embed="rId3"/>
          <a:stretch>
            <a:fillRect/>
          </a:stretch>
        </p:blipFill>
        <p:spPr>
          <a:xfrm>
            <a:off x="2650066" y="1134615"/>
            <a:ext cx="6793088" cy="5146160"/>
          </a:xfrm>
          <a:prstGeom prst="rect">
            <a:avLst/>
          </a:prstGeom>
        </p:spPr>
      </p:pic>
    </p:spTree>
    <p:extLst>
      <p:ext uri="{BB962C8B-B14F-4D97-AF65-F5344CB8AC3E}">
        <p14:creationId xmlns:p14="http://schemas.microsoft.com/office/powerpoint/2010/main" val="1860823595"/>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2122311" y="685800"/>
            <a:ext cx="8229600" cy="533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Australian Dollar (FXA)- The Global Recovery Play</a:t>
            </a:r>
            <a:br>
              <a:rPr lang="en-US" sz="2400" dirty="0">
                <a:latin typeface="Calibri"/>
                <a:ea typeface="Calibri"/>
                <a:cs typeface="Calibri"/>
              </a:rPr>
            </a:br>
            <a:r>
              <a:rPr lang="en-US" sz="1800" dirty="0">
                <a:solidFill>
                  <a:srgbClr val="00A64B"/>
                </a:solidFill>
                <a:latin typeface="Calibri"/>
                <a:ea typeface="Calibri"/>
                <a:cs typeface="Calibri"/>
                <a:sym typeface="Calibri"/>
              </a:rPr>
              <a:t>took profits on long 8/$67-$69 call spread</a:t>
            </a:r>
            <a:br>
              <a:rPr lang="en-US" sz="2400" dirty="0">
                <a:latin typeface="Calibri"/>
                <a:ea typeface="Calibri"/>
                <a:cs typeface="Calibri"/>
              </a:rPr>
            </a:br>
            <a:endParaRPr lang="en-US" sz="1800" dirty="0">
              <a:solidFill>
                <a:schemeClr val="tx1"/>
              </a:solidFill>
              <a:latin typeface="Calibri"/>
              <a:ea typeface="Calibri"/>
              <a:cs typeface="Calibri"/>
            </a:endParaRPr>
          </a:p>
        </p:txBody>
      </p:sp>
      <p:pic>
        <p:nvPicPr>
          <p:cNvPr id="2" name="Picture 2" descr="Chart&#10;&#10;Description automatically generated">
            <a:extLst>
              <a:ext uri="{FF2B5EF4-FFF2-40B4-BE49-F238E27FC236}">
                <a16:creationId xmlns:a16="http://schemas.microsoft.com/office/drawing/2014/main" id="{742BB16E-264D-CB8B-5724-68FBB8466820}"/>
              </a:ext>
            </a:extLst>
          </p:cNvPr>
          <p:cNvPicPr>
            <a:picLocks noChangeAspect="1"/>
          </p:cNvPicPr>
          <p:nvPr/>
        </p:nvPicPr>
        <p:blipFill>
          <a:blip r:embed="rId3"/>
          <a:stretch>
            <a:fillRect/>
          </a:stretch>
        </p:blipFill>
        <p:spPr>
          <a:xfrm>
            <a:off x="2833511" y="1289836"/>
            <a:ext cx="6609644" cy="5005049"/>
          </a:xfrm>
          <a:prstGeom prst="rect">
            <a:avLst/>
          </a:prstGeom>
        </p:spPr>
      </p:pic>
    </p:spTree>
    <p:extLst>
      <p:ext uri="{BB962C8B-B14F-4D97-AF65-F5344CB8AC3E}">
        <p14:creationId xmlns:p14="http://schemas.microsoft.com/office/powerpoint/2010/main" val="1232135388"/>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1981200" y="838200"/>
            <a:ext cx="8229600" cy="12192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Emerging Market Currencies (CEW)</a:t>
            </a: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br>
              <a:rPr lang="en-US" sz="3200">
                <a:solidFill>
                  <a:schemeClr val="dk1"/>
                </a:solidFill>
                <a:latin typeface="Calibri"/>
                <a:ea typeface="Calibri"/>
                <a:cs typeface="Calibri"/>
                <a:sym typeface="Calibri"/>
              </a:rPr>
            </a:br>
            <a:endParaRPr lang="en-US" sz="32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89BCE3B0-D9ED-27B2-1211-B2FE98C02A9A}"/>
              </a:ext>
            </a:extLst>
          </p:cNvPr>
          <p:cNvPicPr>
            <a:picLocks noChangeAspect="1"/>
          </p:cNvPicPr>
          <p:nvPr/>
        </p:nvPicPr>
        <p:blipFill>
          <a:blip r:embed="rId3"/>
          <a:stretch>
            <a:fillRect/>
          </a:stretch>
        </p:blipFill>
        <p:spPr>
          <a:xfrm>
            <a:off x="2664178" y="1353337"/>
            <a:ext cx="6778977" cy="5132049"/>
          </a:xfrm>
          <a:prstGeom prst="rect">
            <a:avLst/>
          </a:prstGeom>
        </p:spPr>
      </p:pic>
    </p:spTree>
    <p:extLst>
      <p:ext uri="{BB962C8B-B14F-4D97-AF65-F5344CB8AC3E}">
        <p14:creationId xmlns:p14="http://schemas.microsoft.com/office/powerpoint/2010/main" val="460849687"/>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1981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Chinese Yuan- (CYB)- Shanghai Shutdown </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0FA2E4D8-B2F3-0493-BA50-1F2DADBE1845}"/>
              </a:ext>
            </a:extLst>
          </p:cNvPr>
          <p:cNvPicPr>
            <a:picLocks noChangeAspect="1"/>
          </p:cNvPicPr>
          <p:nvPr/>
        </p:nvPicPr>
        <p:blipFill>
          <a:blip r:embed="rId3"/>
          <a:stretch>
            <a:fillRect/>
          </a:stretch>
        </p:blipFill>
        <p:spPr>
          <a:xfrm>
            <a:off x="2711670" y="1261686"/>
            <a:ext cx="7182701" cy="5443914"/>
          </a:xfrm>
          <a:prstGeom prst="rect">
            <a:avLst/>
          </a:prstGeom>
        </p:spPr>
      </p:pic>
    </p:spTree>
    <p:extLst>
      <p:ext uri="{BB962C8B-B14F-4D97-AF65-F5344CB8AC3E}">
        <p14:creationId xmlns:p14="http://schemas.microsoft.com/office/powerpoint/2010/main" val="2110325036"/>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326956"/>
            <a:ext cx="8229600" cy="990600"/>
          </a:xfrm>
          <a:prstGeom prst="rect">
            <a:avLst/>
          </a:prstGeom>
          <a:noFill/>
          <a:ln>
            <a:noFill/>
          </a:ln>
        </p:spPr>
        <p:txBody>
          <a:bodyPr lIns="91425" tIns="45700" rIns="91425" bIns="45700" anchor="ctr" anchorCtr="0">
            <a:noAutofit/>
          </a:bodyPr>
          <a:lstStyle/>
          <a:p>
            <a:pPr lvl="0">
              <a:buClr>
                <a:schemeClr val="dk1"/>
              </a:buClr>
              <a:buSzPct val="25000"/>
            </a:pPr>
            <a:br>
              <a:rPr lang="en-US" sz="2800">
                <a:solidFill>
                  <a:schemeClr val="dk1"/>
                </a:solidFill>
                <a:latin typeface="Calibri"/>
                <a:ea typeface="Calibri"/>
                <a:cs typeface="Calibri"/>
                <a:sym typeface="Calibri"/>
              </a:rPr>
            </a:b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Bitcoin – Breakdown</a:t>
            </a:r>
            <a:br>
              <a:rPr lang="en-US" sz="2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Buy the </a:t>
            </a:r>
            <a:r>
              <a:rPr lang="en-US" sz="1800" b="1" i="1">
                <a:solidFill>
                  <a:schemeClr val="dk1"/>
                </a:solidFill>
                <a:latin typeface="Calibri"/>
                <a:ea typeface="Calibri"/>
                <a:cs typeface="Calibri"/>
                <a:sym typeface="Calibri"/>
              </a:rPr>
              <a:t>Mad Hedge Bitcoin Letter </a:t>
            </a:r>
            <a:r>
              <a:rPr lang="en-US" sz="1800">
                <a:solidFill>
                  <a:schemeClr val="dk1"/>
                </a:solidFill>
                <a:latin typeface="Calibri"/>
                <a:ea typeface="Calibri"/>
                <a:cs typeface="Calibri"/>
                <a:sym typeface="Calibri"/>
              </a:rPr>
              <a:t>at </a:t>
            </a:r>
            <a:r>
              <a:rPr lang="en-US" sz="1800">
                <a:solidFill>
                  <a:schemeClr val="dk1"/>
                </a:solidFill>
                <a:latin typeface="Calibri"/>
                <a:ea typeface="Calibri"/>
                <a:cs typeface="Calibri"/>
                <a:sym typeface="Calibri"/>
                <a:hlinkClick r:id="rId3"/>
              </a:rPr>
              <a:t>https://www.madhedgefundtrader.com/store/</a:t>
            </a:r>
            <a:r>
              <a:rPr lang="en-US" sz="1800">
                <a:solidFill>
                  <a:schemeClr val="dk1"/>
                </a:solidFill>
                <a:latin typeface="Calibri"/>
                <a:ea typeface="Calibri"/>
                <a:cs typeface="Calibri"/>
                <a:sym typeface="Calibri"/>
              </a:rPr>
              <a:t> </a:t>
            </a:r>
            <a:br>
              <a:rPr lang="en-US" sz="1800">
                <a:solidFill>
                  <a:schemeClr val="dk1"/>
                </a:solidFill>
                <a:latin typeface="Calibri"/>
                <a:ea typeface="Calibri"/>
                <a:cs typeface="Calibri"/>
                <a:sym typeface="Calibri"/>
              </a:rPr>
            </a:br>
            <a:endParaRPr lang="en-US" sz="180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09600" y="1600201"/>
            <a:ext cx="9372600" cy="4800600"/>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1800">
                <a:solidFill>
                  <a:srgbClr val="FF0000"/>
                </a:solidFill>
              </a:rPr>
            </a:br>
            <a:r>
              <a:rPr lang="en-US" sz="1800">
                <a:solidFill>
                  <a:schemeClr val="tx1"/>
                </a:solidFill>
              </a:rPr>
              <a:t>*Bitcoin backs off, from $69,000 to $28,000, or 60%</a:t>
            </a:r>
            <a:br>
              <a:rPr lang="en-US" sz="1800">
                <a:solidFill>
                  <a:schemeClr val="tx1"/>
                </a:solidFill>
              </a:rPr>
            </a:br>
            <a:br>
              <a:rPr lang="en-US" sz="1800">
                <a:solidFill>
                  <a:schemeClr val="tx1"/>
                </a:solidFill>
              </a:rPr>
            </a:br>
            <a:r>
              <a:rPr lang="en-US" sz="1800">
                <a:solidFill>
                  <a:schemeClr val="tx1"/>
                </a:solidFill>
              </a:rPr>
              <a:t>*Disappearing global liquidity is not the time to be in Bitcoin</a:t>
            </a:r>
            <a:br>
              <a:rPr lang="en-US" sz="1800">
                <a:solidFill>
                  <a:srgbClr val="FF0000"/>
                </a:solidFill>
              </a:rPr>
            </a:br>
            <a:br>
              <a:rPr lang="en-US" sz="1800">
                <a:solidFill>
                  <a:srgbClr val="FF0000"/>
                </a:solidFill>
              </a:rPr>
            </a:br>
            <a:r>
              <a:rPr lang="en-US" sz="1800">
                <a:solidFill>
                  <a:schemeClr val="tx1"/>
                </a:solidFill>
              </a:rPr>
              <a:t>*</a:t>
            </a:r>
            <a:r>
              <a:rPr lang="en-US" sz="1800"/>
              <a:t>Tether, a stablecoin tied to the US dollar, has fallen to 69% of its face value, but later recovers</a:t>
            </a:r>
            <a:br>
              <a:rPr lang="en-US"/>
            </a:br>
            <a:br>
              <a:rPr lang="en-US" sz="1800">
                <a:solidFill>
                  <a:srgbClr val="FF0000"/>
                </a:solidFill>
              </a:rPr>
            </a:br>
            <a:r>
              <a:rPr lang="en-US" sz="1800">
                <a:solidFill>
                  <a:schemeClr val="tx1"/>
                </a:solidFill>
              </a:rPr>
              <a:t>*</a:t>
            </a:r>
            <a:r>
              <a:rPr lang="en-US" sz="1800" b="1" i="1">
                <a:solidFill>
                  <a:schemeClr val="tx1"/>
                </a:solidFill>
              </a:rPr>
              <a:t>Luna </a:t>
            </a:r>
            <a:r>
              <a:rPr lang="en-US" sz="1800">
                <a:solidFill>
                  <a:schemeClr val="tx1"/>
                </a:solidFill>
              </a:rPr>
              <a:t>Crashes to Earth, the crypto diving from $75 to $1 </a:t>
            </a:r>
            <a:br>
              <a:rPr lang="en-US" sz="1800">
                <a:solidFill>
                  <a:srgbClr val="FF0000"/>
                </a:solidFill>
              </a:rPr>
            </a:br>
            <a:br>
              <a:rPr lang="en-US" sz="1800">
                <a:solidFill>
                  <a:srgbClr val="FF0000"/>
                </a:solidFill>
              </a:rPr>
            </a:br>
            <a:r>
              <a:rPr lang="en-US" sz="1800">
                <a:solidFill>
                  <a:schemeClr val="tx1"/>
                </a:solidFill>
              </a:rPr>
              <a:t>*</a:t>
            </a:r>
            <a:r>
              <a:rPr lang="en-US" sz="1800" b="1" i="1"/>
              <a:t>Coinbase </a:t>
            </a:r>
            <a:r>
              <a:rPr lang="en-US" sz="1800"/>
              <a:t>Crashes on Earnings Miss, taking the stock down 19%</a:t>
            </a:r>
            <a:br>
              <a:rPr lang="en-US" sz="1800">
                <a:solidFill>
                  <a:srgbClr val="FF0000"/>
                </a:solidFill>
              </a:rPr>
            </a:br>
            <a:br>
              <a:rPr lang="en-US" sz="1800">
                <a:solidFill>
                  <a:srgbClr val="FF0000"/>
                </a:solidFill>
              </a:rPr>
            </a:br>
            <a:r>
              <a:rPr lang="en-US" sz="1800">
                <a:solidFill>
                  <a:schemeClr val="tx1"/>
                </a:solidFill>
                <a:latin typeface="Calibri" panose="020F0502020204030204" pitchFamily="34" charset="0"/>
                <a:cs typeface="Calibri" panose="020F0502020204030204" pitchFamily="34" charset="0"/>
                <a:sym typeface="Calibri"/>
              </a:rPr>
              <a:t>*</a:t>
            </a:r>
            <a:r>
              <a:rPr lang="en-US" sz="1800">
                <a:solidFill>
                  <a:schemeClr val="tx1"/>
                </a:solidFill>
              </a:rPr>
              <a:t>Buy Bitcoin and Ethereum on the bigger dip,</a:t>
            </a:r>
            <a:br>
              <a:rPr lang="en-US" sz="1800">
                <a:solidFill>
                  <a:schemeClr val="tx1"/>
                </a:solidFill>
              </a:rPr>
            </a:br>
            <a:r>
              <a:rPr lang="en-US" sz="1800">
                <a:solidFill>
                  <a:schemeClr val="tx1"/>
                </a:solidFill>
              </a:rPr>
              <a:t>but not now </a:t>
            </a: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chemeClr val="tx1"/>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endParaRPr lang="en-US" sz="200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a:solidFill>
                  <a:srgbClr val="FF0000"/>
                </a:solidFill>
                <a:latin typeface="Calibri"/>
                <a:ea typeface="Calibri"/>
                <a:cs typeface="Calibri"/>
                <a:sym typeface="Calibri"/>
              </a:rPr>
            </a:br>
            <a:endParaRPr lang="en-US" sz="180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B52130B-4F67-554A-A2C3-32DC3E4C38F7}"/>
              </a:ext>
            </a:extLst>
          </p:cNvPr>
          <p:cNvPicPr>
            <a:picLocks noChangeAspect="1"/>
          </p:cNvPicPr>
          <p:nvPr/>
        </p:nvPicPr>
        <p:blipFill>
          <a:blip r:embed="rId4"/>
          <a:stretch>
            <a:fillRect/>
          </a:stretch>
        </p:blipFill>
        <p:spPr>
          <a:xfrm>
            <a:off x="7924800" y="3723363"/>
            <a:ext cx="3657600" cy="2755725"/>
          </a:xfrm>
          <a:prstGeom prst="rect">
            <a:avLst/>
          </a:prstGeom>
        </p:spPr>
      </p:pic>
    </p:spTree>
    <p:extLst>
      <p:ext uri="{BB962C8B-B14F-4D97-AF65-F5344CB8AC3E}">
        <p14:creationId xmlns:p14="http://schemas.microsoft.com/office/powerpoint/2010/main" val="3705641599"/>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Bitcoin ($BTCUSD) – Finding a bid </a:t>
            </a:r>
            <a:br>
              <a:rPr lang="en-US" sz="2400">
                <a:solidFill>
                  <a:schemeClr val="dk1"/>
                </a:solidFill>
                <a:latin typeface="Calibri"/>
                <a:ea typeface="Calibri"/>
                <a:cs typeface="Calibri"/>
                <a:sym typeface="Calibri"/>
              </a:rPr>
            </a:br>
            <a:br>
              <a:rPr lang="en-US" sz="2000">
                <a:solidFill>
                  <a:schemeClr val="dk1"/>
                </a:solidFill>
                <a:latin typeface="Calibri"/>
                <a:ea typeface="Calibri"/>
                <a:cs typeface="Calibri"/>
                <a:sym typeface="Calibri"/>
              </a:rPr>
            </a:br>
            <a:endParaRPr lang="en-US" sz="1000">
              <a:solidFill>
                <a:schemeClr val="dk1"/>
              </a:solidFill>
              <a:latin typeface="Calibri"/>
              <a:ea typeface="Calibri"/>
              <a:cs typeface="Calibri"/>
              <a:sym typeface="Calibri"/>
            </a:endParaRPr>
          </a:p>
        </p:txBody>
      </p:sp>
      <p:pic>
        <p:nvPicPr>
          <p:cNvPr id="2" name="Picture 2" descr="Chart, histogram&#10;&#10;Description automatically generated">
            <a:extLst>
              <a:ext uri="{FF2B5EF4-FFF2-40B4-BE49-F238E27FC236}">
                <a16:creationId xmlns:a16="http://schemas.microsoft.com/office/drawing/2014/main" id="{60D8F597-130F-574B-ACA6-C57D1F326565}"/>
              </a:ext>
            </a:extLst>
          </p:cNvPr>
          <p:cNvPicPr>
            <a:picLocks noChangeAspect="1"/>
          </p:cNvPicPr>
          <p:nvPr/>
        </p:nvPicPr>
        <p:blipFill>
          <a:blip r:embed="rId3"/>
          <a:stretch>
            <a:fillRect/>
          </a:stretch>
        </p:blipFill>
        <p:spPr>
          <a:xfrm>
            <a:off x="2452511" y="1064059"/>
            <a:ext cx="7371644" cy="5583605"/>
          </a:xfrm>
          <a:prstGeom prst="rect">
            <a:avLst/>
          </a:prstGeom>
        </p:spPr>
      </p:pic>
    </p:spTree>
    <p:extLst>
      <p:ext uri="{BB962C8B-B14F-4D97-AF65-F5344CB8AC3E}">
        <p14:creationId xmlns:p14="http://schemas.microsoft.com/office/powerpoint/2010/main" val="137072283"/>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Ethereum (ETHE) – </a:t>
            </a:r>
            <a:br>
              <a:rPr lang="en-US" sz="2400">
                <a:solidFill>
                  <a:schemeClr val="dk1"/>
                </a:solidFill>
                <a:latin typeface="Calibri"/>
                <a:ea typeface="Calibri"/>
                <a:cs typeface="Calibri"/>
                <a:sym typeface="Calibri"/>
              </a:rPr>
            </a:br>
            <a:br>
              <a:rPr lang="en-US" sz="2000">
                <a:solidFill>
                  <a:schemeClr val="dk1"/>
                </a:solidFill>
                <a:latin typeface="Calibri"/>
                <a:ea typeface="Calibri"/>
                <a:cs typeface="Calibri"/>
                <a:sym typeface="Calibri"/>
              </a:rPr>
            </a:br>
            <a:endParaRPr lang="en-US" sz="10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17750D87-DFDF-92C3-28E5-D3F3D32D47F4}"/>
              </a:ext>
            </a:extLst>
          </p:cNvPr>
          <p:cNvPicPr>
            <a:picLocks noChangeAspect="1"/>
          </p:cNvPicPr>
          <p:nvPr/>
        </p:nvPicPr>
        <p:blipFill>
          <a:blip r:embed="rId3"/>
          <a:stretch>
            <a:fillRect/>
          </a:stretch>
        </p:blipFill>
        <p:spPr>
          <a:xfrm>
            <a:off x="2523067" y="1021725"/>
            <a:ext cx="7301088" cy="5527160"/>
          </a:xfrm>
          <a:prstGeom prst="rect">
            <a:avLst/>
          </a:prstGeom>
        </p:spPr>
      </p:pic>
    </p:spTree>
    <p:extLst>
      <p:ext uri="{BB962C8B-B14F-4D97-AF65-F5344CB8AC3E}">
        <p14:creationId xmlns:p14="http://schemas.microsoft.com/office/powerpoint/2010/main" val="2747695461"/>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MicroStrategy (MSTR) – </a:t>
            </a:r>
            <a:br>
              <a:rPr lang="en-US" sz="2400">
                <a:solidFill>
                  <a:schemeClr val="dk1"/>
                </a:solidFill>
                <a:latin typeface="Calibri"/>
                <a:ea typeface="Calibri"/>
                <a:cs typeface="Calibri"/>
                <a:sym typeface="Calibri"/>
              </a:rPr>
            </a:br>
            <a:br>
              <a:rPr lang="en-US" sz="2000">
                <a:solidFill>
                  <a:schemeClr val="dk1"/>
                </a:solidFill>
                <a:latin typeface="Calibri"/>
                <a:ea typeface="Calibri"/>
                <a:cs typeface="Calibri"/>
                <a:sym typeface="Calibri"/>
              </a:rPr>
            </a:br>
            <a:endParaRPr lang="en-US" sz="10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0759E232-58E3-FA37-124A-B4BC2826AD3B}"/>
              </a:ext>
            </a:extLst>
          </p:cNvPr>
          <p:cNvPicPr>
            <a:picLocks noChangeAspect="1"/>
          </p:cNvPicPr>
          <p:nvPr/>
        </p:nvPicPr>
        <p:blipFill>
          <a:blip r:embed="rId3"/>
          <a:stretch>
            <a:fillRect/>
          </a:stretch>
        </p:blipFill>
        <p:spPr>
          <a:xfrm>
            <a:off x="2530122" y="1035836"/>
            <a:ext cx="7131755" cy="5400160"/>
          </a:xfrm>
          <a:prstGeom prst="rect">
            <a:avLst/>
          </a:prstGeom>
        </p:spPr>
      </p:pic>
    </p:spTree>
    <p:extLst>
      <p:ext uri="{BB962C8B-B14F-4D97-AF65-F5344CB8AC3E}">
        <p14:creationId xmlns:p14="http://schemas.microsoft.com/office/powerpoint/2010/main" val="3238117425"/>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762000" y="381000"/>
            <a:ext cx="10896600" cy="9906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Amplify Transformational Data Sharing ETF  (BLOK) – </a:t>
            </a:r>
            <a:br>
              <a:rPr lang="en-US" sz="2400">
                <a:solidFill>
                  <a:schemeClr val="dk1"/>
                </a:solidFill>
                <a:latin typeface="Calibri"/>
                <a:ea typeface="Calibri"/>
                <a:cs typeface="Calibri"/>
                <a:sym typeface="Calibri"/>
              </a:rPr>
            </a:br>
            <a:br>
              <a:rPr lang="en-US" sz="2000">
                <a:solidFill>
                  <a:schemeClr val="dk1"/>
                </a:solidFill>
                <a:latin typeface="Calibri"/>
                <a:ea typeface="Calibri"/>
                <a:cs typeface="Calibri"/>
                <a:sym typeface="Calibri"/>
              </a:rPr>
            </a:br>
            <a:endParaRPr lang="en-US" sz="1000">
              <a:solidFill>
                <a:schemeClr val="dk1"/>
              </a:solidFill>
              <a:latin typeface="Calibri"/>
              <a:ea typeface="Calibri"/>
              <a:cs typeface="Calibri"/>
              <a:sym typeface="Calibri"/>
            </a:endParaRPr>
          </a:p>
        </p:txBody>
      </p:sp>
      <p:pic>
        <p:nvPicPr>
          <p:cNvPr id="2" name="Picture 2" descr="Chart, histogram&#10;&#10;Description automatically generated">
            <a:extLst>
              <a:ext uri="{FF2B5EF4-FFF2-40B4-BE49-F238E27FC236}">
                <a16:creationId xmlns:a16="http://schemas.microsoft.com/office/drawing/2014/main" id="{65040B71-D557-574F-AD72-A056FC0FA2BB}"/>
              </a:ext>
            </a:extLst>
          </p:cNvPr>
          <p:cNvPicPr>
            <a:picLocks noChangeAspect="1"/>
          </p:cNvPicPr>
          <p:nvPr/>
        </p:nvPicPr>
        <p:blipFill>
          <a:blip r:embed="rId3"/>
          <a:stretch>
            <a:fillRect/>
          </a:stretch>
        </p:blipFill>
        <p:spPr>
          <a:xfrm>
            <a:off x="2770011" y="1318059"/>
            <a:ext cx="6651977" cy="5040327"/>
          </a:xfrm>
          <a:prstGeom prst="rect">
            <a:avLst/>
          </a:prstGeom>
        </p:spPr>
      </p:pic>
    </p:spTree>
    <p:extLst>
      <p:ext uri="{BB962C8B-B14F-4D97-AF65-F5344CB8AC3E}">
        <p14:creationId xmlns:p14="http://schemas.microsoft.com/office/powerpoint/2010/main" val="1433503983"/>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92CF-F2C3-4C4C-8302-CBEE5CE39A64}"/>
              </a:ext>
            </a:extLst>
          </p:cNvPr>
          <p:cNvSpPr>
            <a:spLocks noGrp="1"/>
          </p:cNvSpPr>
          <p:nvPr>
            <p:ph type="title"/>
          </p:nvPr>
        </p:nvSpPr>
        <p:spPr>
          <a:xfrm>
            <a:off x="609600" y="38100"/>
            <a:ext cx="10972800" cy="1143000"/>
          </a:xfrm>
        </p:spPr>
        <p:txBody>
          <a:bodyPr/>
          <a:lstStyle/>
          <a:p>
            <a:r>
              <a:rPr lang="en-US" sz="2800"/>
              <a:t>Corona Update – </a:t>
            </a:r>
          </a:p>
        </p:txBody>
      </p:sp>
      <p:sp>
        <p:nvSpPr>
          <p:cNvPr id="3" name="Text Placeholder 2">
            <a:extLst>
              <a:ext uri="{FF2B5EF4-FFF2-40B4-BE49-F238E27FC236}">
                <a16:creationId xmlns:a16="http://schemas.microsoft.com/office/drawing/2014/main" id="{3F79DE79-C20A-B64C-AAB6-37308D4A9D01}"/>
              </a:ext>
            </a:extLst>
          </p:cNvPr>
          <p:cNvSpPr>
            <a:spLocks noGrp="1"/>
          </p:cNvSpPr>
          <p:nvPr>
            <p:ph type="body" idx="1"/>
          </p:nvPr>
        </p:nvSpPr>
        <p:spPr>
          <a:xfrm>
            <a:off x="598714" y="990600"/>
            <a:ext cx="11212286" cy="5181600"/>
          </a:xfrm>
        </p:spPr>
        <p:txBody>
          <a:bodyPr/>
          <a:lstStyle/>
          <a:p>
            <a:pPr marL="203200" indent="0">
              <a:buNone/>
            </a:pPr>
            <a:br>
              <a:rPr lang="en-US" sz="1700">
                <a:solidFill>
                  <a:srgbClr val="FF0000"/>
                </a:solidFill>
              </a:rPr>
            </a:br>
            <a:r>
              <a:rPr lang="en-US" sz="1700">
                <a:solidFill>
                  <a:schemeClr val="tx1"/>
                </a:solidFill>
              </a:rPr>
              <a:t>* US Deaths top 1 million, 3% of those over 85 died</a:t>
            </a:r>
            <a:br>
              <a:rPr lang="en-US" sz="1700">
                <a:solidFill>
                  <a:srgbClr val="FF0000"/>
                </a:solidFill>
              </a:rPr>
            </a:br>
            <a:br>
              <a:rPr lang="en-US" sz="1700">
                <a:solidFill>
                  <a:srgbClr val="FF0000"/>
                </a:solidFill>
              </a:rPr>
            </a:br>
            <a:r>
              <a:rPr lang="en-US" sz="1700">
                <a:solidFill>
                  <a:schemeClr val="tx1"/>
                </a:solidFill>
              </a:rPr>
              <a:t>*Corona virus cases at </a:t>
            </a:r>
            <a:r>
              <a:rPr lang="en-US" sz="1700" b="1">
                <a:solidFill>
                  <a:schemeClr val="tx1"/>
                </a:solidFill>
              </a:rPr>
              <a:t>82.5 million, up 1,000,000 in a week, </a:t>
            </a:r>
            <a:r>
              <a:rPr lang="en-US" sz="1700">
                <a:solidFill>
                  <a:schemeClr val="tx1"/>
                </a:solidFill>
              </a:rPr>
              <a:t>but lifting mask requirement on airplanes will bring a new spike</a:t>
            </a:r>
            <a:br>
              <a:rPr lang="en-US" sz="1700" b="1">
                <a:solidFill>
                  <a:schemeClr val="tx1"/>
                </a:solidFill>
              </a:rPr>
            </a:br>
            <a:br>
              <a:rPr lang="en-US" sz="1700" b="1">
                <a:solidFill>
                  <a:schemeClr val="tx1"/>
                </a:solidFill>
              </a:rPr>
            </a:br>
            <a:r>
              <a:rPr lang="en-US" sz="1700" b="1">
                <a:solidFill>
                  <a:schemeClr val="tx1"/>
                </a:solidFill>
              </a:rPr>
              <a:t>*</a:t>
            </a:r>
            <a:r>
              <a:rPr lang="en-US" sz="1700">
                <a:solidFill>
                  <a:schemeClr val="tx1"/>
                </a:solidFill>
              </a:rPr>
              <a:t> Deaths topping </a:t>
            </a:r>
            <a:r>
              <a:rPr lang="en-US" sz="1700" b="1">
                <a:solidFill>
                  <a:schemeClr val="tx1"/>
                </a:solidFill>
              </a:rPr>
              <a:t>1,000</a:t>
            </a:r>
            <a:r>
              <a:rPr lang="en-US" sz="1700">
                <a:solidFill>
                  <a:schemeClr val="tx1"/>
                </a:solidFill>
              </a:rPr>
              <a:t> and have only increased by 2,000 in the past week</a:t>
            </a:r>
            <a:br>
              <a:rPr lang="en-US" sz="1700">
                <a:solidFill>
                  <a:srgbClr val="FF0000"/>
                </a:solidFill>
              </a:rPr>
            </a:br>
            <a:br>
              <a:rPr lang="en-US" sz="1700">
                <a:solidFill>
                  <a:srgbClr val="FF0000"/>
                </a:solidFill>
              </a:rPr>
            </a:br>
            <a:r>
              <a:rPr lang="en-US" sz="1700">
                <a:solidFill>
                  <a:schemeClr val="tx1"/>
                </a:solidFill>
              </a:rPr>
              <a:t>*Vaccine for under fives due this summer</a:t>
            </a:r>
            <a:br>
              <a:rPr lang="en-US" sz="1700">
                <a:solidFill>
                  <a:srgbClr val="FF0000"/>
                </a:solidFill>
              </a:rPr>
            </a:br>
            <a:br>
              <a:rPr lang="en-US" sz="1700">
                <a:solidFill>
                  <a:srgbClr val="FF0000"/>
                </a:solidFill>
              </a:rPr>
            </a:br>
            <a:r>
              <a:rPr lang="en-US" sz="1700">
                <a:solidFill>
                  <a:schemeClr val="tx1"/>
                </a:solidFill>
              </a:rPr>
              <a:t>*Pandemic is still going to near zero by summer,</a:t>
            </a:r>
            <a:br>
              <a:rPr lang="en-US" sz="1700">
                <a:solidFill>
                  <a:schemeClr val="tx1"/>
                </a:solidFill>
              </a:rPr>
            </a:br>
            <a:r>
              <a:rPr lang="en-US" sz="1700">
                <a:solidFill>
                  <a:schemeClr val="tx1"/>
                </a:solidFill>
              </a:rPr>
              <a:t> book those cruises</a:t>
            </a:r>
            <a:br>
              <a:rPr lang="en-US" sz="1700">
                <a:solidFill>
                  <a:schemeClr val="tx1"/>
                </a:solidFill>
              </a:rPr>
            </a:br>
            <a:br>
              <a:rPr lang="en-US" sz="1700">
                <a:solidFill>
                  <a:schemeClr val="tx1"/>
                </a:solidFill>
              </a:rPr>
            </a:br>
            <a:r>
              <a:rPr lang="en-US" sz="1700">
                <a:solidFill>
                  <a:schemeClr val="tx1"/>
                </a:solidFill>
              </a:rPr>
              <a:t>*Covid is with us for good and big pharma will offer combined</a:t>
            </a:r>
            <a:br>
              <a:rPr lang="en-US" sz="1700">
                <a:solidFill>
                  <a:schemeClr val="tx1"/>
                </a:solidFill>
              </a:rPr>
            </a:br>
            <a:r>
              <a:rPr lang="en-US" sz="1700">
                <a:solidFill>
                  <a:schemeClr val="tx1"/>
                </a:solidFill>
              </a:rPr>
              <a:t>annual covid and flu shots by the fall</a:t>
            </a:r>
            <a:br>
              <a:rPr lang="en-US" sz="2000">
                <a:solidFill>
                  <a:srgbClr val="FF0000"/>
                </a:solidFill>
              </a:rPr>
            </a:br>
            <a:br>
              <a:rPr lang="en-US" sz="2000" b="1">
                <a:solidFill>
                  <a:schemeClr val="tx1"/>
                </a:solidFill>
              </a:rPr>
            </a:br>
            <a:br>
              <a:rPr lang="en-US" sz="1800">
                <a:solidFill>
                  <a:srgbClr val="FF0000"/>
                </a:solidFill>
              </a:rPr>
            </a:br>
            <a:br>
              <a:rPr lang="en-US" sz="1800">
                <a:solidFill>
                  <a:srgbClr val="FF0000"/>
                </a:solidFill>
              </a:rPr>
            </a:br>
            <a:br>
              <a:rPr lang="en-US" sz="1800">
                <a:solidFill>
                  <a:srgbClr val="FF0000"/>
                </a:solidFill>
              </a:rPr>
            </a:br>
            <a:br>
              <a:rPr lang="en-US" sz="1800">
                <a:solidFill>
                  <a:srgbClr val="FF0000"/>
                </a:solidFill>
              </a:rPr>
            </a:br>
            <a:br>
              <a:rPr lang="en-US" sz="1800">
                <a:solidFill>
                  <a:schemeClr val="tx1"/>
                </a:solidFill>
              </a:rPr>
            </a:br>
            <a:br>
              <a:rPr lang="en-US" sz="1800">
                <a:solidFill>
                  <a:srgbClr val="FF0000"/>
                </a:solidFill>
              </a:rPr>
            </a:br>
            <a:br>
              <a:rPr lang="en-US" sz="1800">
                <a:solidFill>
                  <a:srgbClr val="FF0000"/>
                </a:solidFill>
              </a:rPr>
            </a:br>
            <a:br>
              <a:rPr lang="en-US" sz="1800">
                <a:solidFill>
                  <a:srgbClr val="FF0000"/>
                </a:solidFill>
              </a:rPr>
            </a:br>
            <a:br>
              <a:rPr lang="en-US" sz="1800">
                <a:solidFill>
                  <a:schemeClr val="tx1"/>
                </a:solidFill>
              </a:rPr>
            </a:br>
            <a:endParaRPr lang="en-US" sz="1800" b="1">
              <a:solidFill>
                <a:schemeClr val="tx1"/>
              </a:solidFill>
            </a:endParaRPr>
          </a:p>
        </p:txBody>
      </p:sp>
      <p:pic>
        <p:nvPicPr>
          <p:cNvPr id="7" name="Picture 6" descr="A close up of a flower&#10;&#10;Description automatically generated">
            <a:extLst>
              <a:ext uri="{FF2B5EF4-FFF2-40B4-BE49-F238E27FC236}">
                <a16:creationId xmlns:a16="http://schemas.microsoft.com/office/drawing/2014/main" id="{D03B3CC6-48A6-5743-A726-F72B3F66D198}"/>
              </a:ext>
            </a:extLst>
          </p:cNvPr>
          <p:cNvPicPr>
            <a:picLocks noChangeAspect="1"/>
          </p:cNvPicPr>
          <p:nvPr/>
        </p:nvPicPr>
        <p:blipFill>
          <a:blip r:embed="rId2"/>
          <a:stretch>
            <a:fillRect/>
          </a:stretch>
        </p:blipFill>
        <p:spPr>
          <a:xfrm>
            <a:off x="6991193" y="3657600"/>
            <a:ext cx="5205131" cy="2925761"/>
          </a:xfrm>
          <a:prstGeom prst="rect">
            <a:avLst/>
          </a:prstGeom>
        </p:spPr>
      </p:pic>
    </p:spTree>
    <p:extLst>
      <p:ext uri="{BB962C8B-B14F-4D97-AF65-F5344CB8AC3E}">
        <p14:creationId xmlns:p14="http://schemas.microsoft.com/office/powerpoint/2010/main" val="34187758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225552"/>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a:solidFill>
                  <a:srgbClr val="FFFFFF"/>
                </a:solidFill>
                <a:latin typeface="Calibri"/>
                <a:ea typeface="Calibri"/>
                <a:cs typeface="Calibri"/>
                <a:sym typeface="Calibri"/>
              </a:rPr>
              <a:t>Energy &amp; Commodities –    </a:t>
            </a:r>
          </a:p>
        </p:txBody>
      </p:sp>
      <p:sp>
        <p:nvSpPr>
          <p:cNvPr id="423" name="Shape 423"/>
          <p:cNvSpPr txBox="1"/>
          <p:nvPr/>
        </p:nvSpPr>
        <p:spPr>
          <a:xfrm>
            <a:off x="2133601"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a:p>
          <a:p>
            <a:pPr lvl="0">
              <a:buClr>
                <a:srgbClr val="000000"/>
              </a:buClr>
              <a:buSzPct val="25000"/>
            </a:pPr>
            <a:br>
              <a:rPr lang="en-US" sz="18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endParaRPr lang="en-US" sz="1600">
              <a:solidFill>
                <a:srgbClr val="FF0000"/>
              </a:solidFill>
            </a:endParaRPr>
          </a:p>
        </p:txBody>
      </p:sp>
      <p:sp>
        <p:nvSpPr>
          <p:cNvPr id="7" name="Shape 423"/>
          <p:cNvSpPr txBox="1"/>
          <p:nvPr/>
        </p:nvSpPr>
        <p:spPr>
          <a:xfrm>
            <a:off x="381000" y="677707"/>
            <a:ext cx="11430000" cy="5410200"/>
          </a:xfrm>
          <a:prstGeom prst="rect">
            <a:avLst/>
          </a:prstGeom>
          <a:noFill/>
          <a:ln>
            <a:noFill/>
          </a:ln>
        </p:spPr>
        <p:txBody>
          <a:bodyPr lIns="91425" tIns="45700" rIns="91425" bIns="45700" anchor="t" anchorCtr="0">
            <a:noAutofit/>
          </a:bodyPr>
          <a:lstStyle/>
          <a:p>
            <a:pPr>
              <a:buClr>
                <a:srgbClr val="000000"/>
              </a:buClr>
              <a:buSzPct val="25000"/>
            </a:pPr>
            <a:br>
              <a:rPr lang="en-US" sz="1800" dirty="0">
                <a:latin typeface="Calibri" panose="020F0502020204030204" pitchFamily="34" charset="0"/>
                <a:cs typeface="Calibri" panose="020F0502020204030204" pitchFamily="34" charset="0"/>
              </a:rPr>
            </a:br>
            <a:br>
              <a:rPr lang="en-US" sz="1800" dirty="0"/>
            </a:br>
            <a:br>
              <a:rPr lang="en-US" sz="1800" dirty="0"/>
            </a:br>
            <a:r>
              <a:rPr lang="en-US" sz="1800" dirty="0">
                <a:solidFill>
                  <a:schemeClr val="tx1"/>
                </a:solidFill>
              </a:rPr>
              <a:t>*Russia cuts </a:t>
            </a:r>
            <a:r>
              <a:rPr lang="en-US" sz="1800" b="1" dirty="0">
                <a:solidFill>
                  <a:schemeClr val="tx1"/>
                </a:solidFill>
              </a:rPr>
              <a:t>electricity exports </a:t>
            </a:r>
            <a:r>
              <a:rPr lang="en-US" sz="1800" dirty="0">
                <a:solidFill>
                  <a:schemeClr val="tx1"/>
                </a:solidFill>
              </a:rPr>
              <a:t>to Finland as it joins NATO</a:t>
            </a:r>
            <a:br>
              <a:rPr lang="en-US" sz="1800" dirty="0"/>
            </a:br>
            <a:br>
              <a:rPr lang="en-US" sz="1800" dirty="0"/>
            </a:br>
            <a:r>
              <a:rPr lang="en-US" sz="1800" dirty="0">
                <a:solidFill>
                  <a:schemeClr val="tx1"/>
                </a:solidFill>
              </a:rPr>
              <a:t>*</a:t>
            </a:r>
            <a:r>
              <a:rPr lang="en-US" sz="1800" b="1" i="1" dirty="0"/>
              <a:t>Natural Gas </a:t>
            </a:r>
            <a:r>
              <a:rPr lang="en-US" sz="1800" dirty="0"/>
              <a:t>Soars by 9% in Europe as the continent tries to wean itself off Russian supplies</a:t>
            </a:r>
            <a:br>
              <a:rPr lang="en-US" sz="1800" dirty="0"/>
            </a:br>
            <a:br>
              <a:rPr lang="en-US" sz="1800" dirty="0"/>
            </a:br>
            <a:r>
              <a:rPr lang="en-US" sz="1800" dirty="0"/>
              <a:t>*The average household is spending $5,000 a year on gasoline, except the 2 million EV owners </a:t>
            </a:r>
            <a:br>
              <a:rPr lang="en-US" sz="1800" dirty="0"/>
            </a:br>
            <a:br>
              <a:rPr lang="en-US" sz="1800" dirty="0"/>
            </a:br>
            <a:r>
              <a:rPr lang="en-US" sz="1800" dirty="0">
                <a:solidFill>
                  <a:schemeClr val="tx1"/>
                </a:solidFill>
              </a:rPr>
              <a:t>*It’s a race against time as Germany races to wean itself  of Russian Oil by next winter</a:t>
            </a:r>
            <a:br>
              <a:rPr lang="en-US" sz="1800" dirty="0"/>
            </a:br>
            <a:br>
              <a:rPr lang="en-US" sz="1800" dirty="0"/>
            </a:br>
            <a:r>
              <a:rPr lang="en-US" sz="1800" dirty="0">
                <a:solidFill>
                  <a:schemeClr val="tx1"/>
                </a:solidFill>
              </a:rPr>
              <a:t>*Watch for the “</a:t>
            </a:r>
            <a:r>
              <a:rPr lang="en-US" sz="1800" b="1" dirty="0">
                <a:solidFill>
                  <a:schemeClr val="tx1"/>
                </a:solidFill>
              </a:rPr>
              <a:t>Putin Resigns” or “Putin Declares Victory” </a:t>
            </a:r>
            <a:r>
              <a:rPr lang="en-US" sz="1800" dirty="0">
                <a:solidFill>
                  <a:schemeClr val="tx1"/>
                </a:solidFill>
              </a:rPr>
              <a:t>headline, which could take</a:t>
            </a:r>
            <a:br>
              <a:rPr lang="en-US" sz="1800" dirty="0"/>
            </a:br>
            <a:r>
              <a:rPr lang="en-US" sz="1800" dirty="0">
                <a:solidFill>
                  <a:schemeClr val="tx1"/>
                </a:solidFill>
              </a:rPr>
              <a:t> oil down $50 overnight</a:t>
            </a:r>
            <a:br>
              <a:rPr lang="en-US" sz="1800" dirty="0"/>
            </a:br>
            <a:br>
              <a:rPr lang="en-US" sz="1800" dirty="0"/>
            </a:br>
            <a:r>
              <a:rPr lang="en-US" sz="1800" dirty="0">
                <a:solidFill>
                  <a:schemeClr val="tx1"/>
                </a:solidFill>
              </a:rPr>
              <a:t>*Russian invasion highlights the risk of relying on oil as an energy source.</a:t>
            </a:r>
            <a:br>
              <a:rPr lang="en-US" sz="1800" dirty="0"/>
            </a:br>
            <a:br>
              <a:rPr lang="en-US" sz="1800" dirty="0"/>
            </a:br>
            <a:r>
              <a:rPr lang="en-US" sz="1800" dirty="0">
                <a:solidFill>
                  <a:schemeClr val="tx1"/>
                </a:solidFill>
              </a:rPr>
              <a:t>*New bull market in uranium will continue for years as energy</a:t>
            </a:r>
            <a:br>
              <a:rPr lang="en-US" sz="1800" dirty="0"/>
            </a:br>
            <a:r>
              <a:rPr lang="en-US" sz="1800" dirty="0">
                <a:solidFill>
                  <a:schemeClr val="tx1"/>
                </a:solidFill>
              </a:rPr>
              <a:t>hungry nations look for new non-carbon sources to replace Russia</a:t>
            </a:r>
            <a:br>
              <a:rPr lang="en-US" sz="1800" dirty="0">
                <a:latin typeface="+mj-lt"/>
              </a:rPr>
            </a:br>
            <a:br>
              <a:rPr lang="en-US" sz="1800" dirty="0">
                <a:latin typeface="+mj-lt"/>
              </a:rPr>
            </a:br>
            <a:r>
              <a:rPr lang="en-US" sz="1800" dirty="0">
                <a:solidFill>
                  <a:schemeClr val="tx1"/>
                </a:solidFill>
                <a:latin typeface="+mj-lt"/>
              </a:rPr>
              <a:t>*</a:t>
            </a:r>
            <a:r>
              <a:rPr lang="en-US" sz="1800" b="1" dirty="0">
                <a:solidFill>
                  <a:schemeClr val="tx1"/>
                </a:solidFill>
                <a:latin typeface="+mj-lt"/>
              </a:rPr>
              <a:t>Avoid all energy plays like the plague</a:t>
            </a:r>
            <a:r>
              <a:rPr lang="en-US" sz="1800" dirty="0">
                <a:solidFill>
                  <a:schemeClr val="tx1"/>
                </a:solidFill>
                <a:latin typeface="+mj-lt"/>
              </a:rPr>
              <a:t>, it’s the new</a:t>
            </a:r>
            <a:br>
              <a:rPr lang="en-US" sz="1800" dirty="0">
                <a:latin typeface="+mj-lt"/>
              </a:rPr>
            </a:br>
            <a:r>
              <a:rPr lang="en-US" sz="1800" dirty="0">
                <a:solidFill>
                  <a:schemeClr val="tx1"/>
                </a:solidFill>
                <a:latin typeface="+mj-lt"/>
              </a:rPr>
              <a:t>buggy whip industry as the US de-carbonizes</a:t>
            </a:r>
            <a:br>
              <a:rPr lang="en-US" sz="1800" dirty="0">
                <a:latin typeface="+mj-lt"/>
              </a:rPr>
            </a:br>
            <a:br>
              <a:rPr lang="en-US" sz="2000" dirty="0"/>
            </a:br>
            <a:br>
              <a:rPr lang="en-US" sz="2000" dirty="0"/>
            </a:br>
            <a:br>
              <a:rPr lang="en-US" sz="2000" dirty="0">
                <a:latin typeface="+mj-lt"/>
              </a:rPr>
            </a:br>
            <a:br>
              <a:rPr lang="en-US" sz="2000" b="1" dirty="0"/>
            </a:br>
            <a:br>
              <a:rPr lang="en-US" sz="2000" b="1" dirty="0"/>
            </a:br>
            <a:br>
              <a:rPr lang="en-US" sz="1800" dirty="0"/>
            </a:br>
            <a:br>
              <a:rPr lang="en-US" sz="1800" dirty="0"/>
            </a:br>
            <a:br>
              <a:rPr lang="en-US" sz="1800" dirty="0"/>
            </a:br>
            <a:br>
              <a:rPr lang="en-US" sz="1800" dirty="0"/>
            </a:br>
            <a:br>
              <a:rPr lang="en-US" sz="2000" dirty="0"/>
            </a:br>
            <a:endParaRPr lang="en-US" sz="2000" dirty="0">
              <a:solidFill>
                <a:srgbClr val="FF0000"/>
              </a:solidFill>
            </a:endParaRPr>
          </a:p>
        </p:txBody>
      </p:sp>
      <p:pic>
        <p:nvPicPr>
          <p:cNvPr id="2" name="Picture 1">
            <a:extLst>
              <a:ext uri="{FF2B5EF4-FFF2-40B4-BE49-F238E27FC236}">
                <a16:creationId xmlns:a16="http://schemas.microsoft.com/office/drawing/2014/main" id="{6A6A896F-1DA5-BB6B-99C2-23EEA158E9B6}"/>
              </a:ext>
            </a:extLst>
          </p:cNvPr>
          <p:cNvPicPr>
            <a:picLocks noChangeAspect="1"/>
          </p:cNvPicPr>
          <p:nvPr/>
        </p:nvPicPr>
        <p:blipFill>
          <a:blip r:embed="rId3"/>
          <a:stretch>
            <a:fillRect/>
          </a:stretch>
        </p:blipFill>
        <p:spPr>
          <a:xfrm>
            <a:off x="8166678" y="4572000"/>
            <a:ext cx="3879850" cy="2171521"/>
          </a:xfrm>
          <a:prstGeom prst="rect">
            <a:avLst/>
          </a:prstGeom>
        </p:spPr>
      </p:pic>
    </p:spTree>
    <p:extLst>
      <p:ext uri="{BB962C8B-B14F-4D97-AF65-F5344CB8AC3E}">
        <p14:creationId xmlns:p14="http://schemas.microsoft.com/office/powerpoint/2010/main" val="4129246150"/>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Oil-($WTIC)</a:t>
            </a:r>
            <a:endParaRPr lang="en-US" sz="2000">
              <a:solidFill>
                <a:schemeClr val="dk1"/>
              </a:solidFill>
              <a:latin typeface="Calibri"/>
              <a:ea typeface="Calibri"/>
              <a:cs typeface="Calibri"/>
              <a:sym typeface="Calibri"/>
            </a:endParaRPr>
          </a:p>
        </p:txBody>
      </p:sp>
      <p:pic>
        <p:nvPicPr>
          <p:cNvPr id="2" name="Picture 2" descr="Chart, histogram&#10;&#10;Description automatically generated">
            <a:extLst>
              <a:ext uri="{FF2B5EF4-FFF2-40B4-BE49-F238E27FC236}">
                <a16:creationId xmlns:a16="http://schemas.microsoft.com/office/drawing/2014/main" id="{8817693E-6160-FE39-9B6E-1368728B3555}"/>
              </a:ext>
            </a:extLst>
          </p:cNvPr>
          <p:cNvPicPr>
            <a:picLocks noChangeAspect="1"/>
          </p:cNvPicPr>
          <p:nvPr/>
        </p:nvPicPr>
        <p:blipFill>
          <a:blip r:embed="rId3"/>
          <a:stretch>
            <a:fillRect/>
          </a:stretch>
        </p:blipFill>
        <p:spPr>
          <a:xfrm>
            <a:off x="2353733" y="1064059"/>
            <a:ext cx="7117644" cy="5393105"/>
          </a:xfrm>
          <a:prstGeom prst="rect">
            <a:avLst/>
          </a:prstGeom>
        </p:spPr>
      </p:pic>
    </p:spTree>
    <p:extLst>
      <p:ext uri="{BB962C8B-B14F-4D97-AF65-F5344CB8AC3E}">
        <p14:creationId xmlns:p14="http://schemas.microsoft.com/office/powerpoint/2010/main" val="4034835644"/>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10644" y="-56444"/>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latin typeface="Calibri"/>
                <a:ea typeface="Calibri"/>
                <a:cs typeface="Calibri"/>
              </a:rPr>
            </a:br>
            <a:br>
              <a:rPr lang="en-US" sz="2400" dirty="0">
                <a:latin typeface="Calibri"/>
                <a:ea typeface="Calibri"/>
                <a:cs typeface="Calibri"/>
              </a:rPr>
            </a:br>
            <a:r>
              <a:rPr lang="en-US" sz="2400" dirty="0">
                <a:solidFill>
                  <a:schemeClr val="dk1"/>
                </a:solidFill>
                <a:latin typeface="Calibri"/>
                <a:ea typeface="Calibri"/>
                <a:cs typeface="Calibri"/>
                <a:sym typeface="Calibri"/>
              </a:rPr>
              <a:t>United States Oil Fund (USO)</a:t>
            </a:r>
            <a:br>
              <a:rPr lang="en-US" sz="2400" dirty="0">
                <a:latin typeface="Calibri"/>
                <a:ea typeface="Calibri"/>
                <a:cs typeface="Calibri"/>
              </a:rPr>
            </a:br>
            <a:r>
              <a:rPr lang="en-US" sz="1800" dirty="0">
                <a:solidFill>
                  <a:srgbClr val="00A64B"/>
                </a:solidFill>
                <a:latin typeface="Calibri"/>
                <a:ea typeface="Calibri"/>
                <a:cs typeface="Calibri"/>
                <a:sym typeface="Calibri"/>
              </a:rPr>
              <a:t>long 10/$9.50-$10 Vertical bull call spread</a:t>
            </a:r>
            <a:endParaRPr lang="en-US" sz="2400" dirty="0">
              <a:latin typeface="Calibri"/>
              <a:ea typeface="Calibri"/>
              <a:cs typeface="Calibri"/>
            </a:endParaRPr>
          </a:p>
        </p:txBody>
      </p:sp>
      <p:pic>
        <p:nvPicPr>
          <p:cNvPr id="2" name="Picture 2" descr="Chart, histogram&#10;&#10;Description automatically generated">
            <a:extLst>
              <a:ext uri="{FF2B5EF4-FFF2-40B4-BE49-F238E27FC236}">
                <a16:creationId xmlns:a16="http://schemas.microsoft.com/office/drawing/2014/main" id="{7E0B96D8-51E9-5A65-11A0-B751CCEE9C5E}"/>
              </a:ext>
            </a:extLst>
          </p:cNvPr>
          <p:cNvPicPr>
            <a:picLocks noChangeAspect="1"/>
          </p:cNvPicPr>
          <p:nvPr/>
        </p:nvPicPr>
        <p:blipFill>
          <a:blip r:embed="rId3"/>
          <a:stretch>
            <a:fillRect/>
          </a:stretch>
        </p:blipFill>
        <p:spPr>
          <a:xfrm>
            <a:off x="2816772" y="1277245"/>
            <a:ext cx="6914881" cy="5235779"/>
          </a:xfrm>
          <a:prstGeom prst="rect">
            <a:avLst/>
          </a:prstGeom>
        </p:spPr>
      </p:pic>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Energy Select Sector SPDR (XLE)-No Performance!</a:t>
            </a:r>
            <a:br>
              <a:rPr lang="en-US" sz="32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(XOM), (CVX), (SLB), (KMI), (EOG), (COP)</a:t>
            </a:r>
            <a:br>
              <a:rPr lang="en-US" sz="2000">
                <a:solidFill>
                  <a:schemeClr val="dk1"/>
                </a:solidFill>
                <a:latin typeface="Calibri"/>
                <a:ea typeface="Calibri"/>
                <a:cs typeface="Calibri"/>
                <a:sym typeface="Calibri"/>
              </a:rPr>
            </a:br>
            <a:endParaRPr lang="en-US" sz="20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58376D0C-B6B8-8FA9-CC45-81715C803C09}"/>
              </a:ext>
            </a:extLst>
          </p:cNvPr>
          <p:cNvPicPr>
            <a:picLocks noChangeAspect="1"/>
          </p:cNvPicPr>
          <p:nvPr/>
        </p:nvPicPr>
        <p:blipFill>
          <a:blip r:embed="rId3"/>
          <a:stretch>
            <a:fillRect/>
          </a:stretch>
        </p:blipFill>
        <p:spPr>
          <a:xfrm>
            <a:off x="2438400" y="1423892"/>
            <a:ext cx="6863644" cy="5202605"/>
          </a:xfrm>
          <a:prstGeom prst="rect">
            <a:avLst/>
          </a:prstGeom>
        </p:spPr>
      </p:pic>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Halliburton (HAL)-</a:t>
            </a:r>
            <a:br>
              <a:rPr lang="en-US" sz="2400">
                <a:solidFill>
                  <a:schemeClr val="dk1"/>
                </a:solidFill>
                <a:latin typeface="Calibri"/>
                <a:ea typeface="Calibri"/>
                <a:cs typeface="Calibri"/>
                <a:sym typeface="Calibri"/>
              </a:rPr>
            </a:br>
            <a:endParaRPr lang="en-US" sz="18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ED4C3DFB-AEBE-917F-9037-AAED0FF3BFB4}"/>
              </a:ext>
            </a:extLst>
          </p:cNvPr>
          <p:cNvPicPr>
            <a:picLocks noChangeAspect="1"/>
          </p:cNvPicPr>
          <p:nvPr/>
        </p:nvPicPr>
        <p:blipFill>
          <a:blip r:embed="rId3"/>
          <a:stretch>
            <a:fillRect/>
          </a:stretch>
        </p:blipFill>
        <p:spPr>
          <a:xfrm>
            <a:off x="2627586" y="1008993"/>
            <a:ext cx="7249802" cy="5489136"/>
          </a:xfrm>
          <a:prstGeom prst="rect">
            <a:avLst/>
          </a:prstGeom>
        </p:spPr>
      </p:pic>
    </p:spTree>
    <p:extLst>
      <p:ext uri="{BB962C8B-B14F-4D97-AF65-F5344CB8AC3E}">
        <p14:creationId xmlns:p14="http://schemas.microsoft.com/office/powerpoint/2010/main" val="1999640514"/>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Natural Gas (UNG) -</a:t>
            </a:r>
            <a:br>
              <a:rPr lang="en-US" sz="2400">
                <a:solidFill>
                  <a:schemeClr val="dk1"/>
                </a:solidFill>
                <a:latin typeface="Calibri"/>
                <a:ea typeface="Calibri"/>
                <a:cs typeface="Calibri"/>
                <a:sym typeface="Calibri"/>
              </a:rPr>
            </a:br>
            <a:endParaRPr lang="en-US" sz="20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C49B9FD4-F8B2-A382-02EC-9FADA915F560}"/>
              </a:ext>
            </a:extLst>
          </p:cNvPr>
          <p:cNvPicPr>
            <a:picLocks noChangeAspect="1"/>
          </p:cNvPicPr>
          <p:nvPr/>
        </p:nvPicPr>
        <p:blipFill>
          <a:blip r:embed="rId3"/>
          <a:stretch>
            <a:fillRect/>
          </a:stretch>
        </p:blipFill>
        <p:spPr>
          <a:xfrm>
            <a:off x="2621844" y="922947"/>
            <a:ext cx="7159977" cy="5421327"/>
          </a:xfrm>
          <a:prstGeom prst="rect">
            <a:avLst/>
          </a:prstGeom>
        </p:spPr>
      </p:pic>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Freeport McMoRan (FCX) -</a:t>
            </a:r>
            <a:br>
              <a:rPr lang="en-US" sz="2400">
                <a:solidFill>
                  <a:schemeClr val="dk1"/>
                </a:solidFill>
                <a:latin typeface="Calibri"/>
                <a:ea typeface="Calibri"/>
                <a:cs typeface="Calibri"/>
                <a:sym typeface="Calibri"/>
              </a:rPr>
            </a:br>
            <a:endParaRPr lang="en-US" sz="20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1A12F7DA-EFEE-A970-93D6-7D77712106A9}"/>
              </a:ext>
            </a:extLst>
          </p:cNvPr>
          <p:cNvPicPr>
            <a:picLocks noChangeAspect="1"/>
          </p:cNvPicPr>
          <p:nvPr/>
        </p:nvPicPr>
        <p:blipFill>
          <a:blip r:embed="rId3"/>
          <a:stretch>
            <a:fillRect/>
          </a:stretch>
        </p:blipFill>
        <p:spPr>
          <a:xfrm>
            <a:off x="2889956" y="1176947"/>
            <a:ext cx="6609644" cy="5005049"/>
          </a:xfrm>
          <a:prstGeom prst="rect">
            <a:avLst/>
          </a:prstGeom>
        </p:spPr>
      </p:pic>
    </p:spTree>
    <p:extLst>
      <p:ext uri="{BB962C8B-B14F-4D97-AF65-F5344CB8AC3E}">
        <p14:creationId xmlns:p14="http://schemas.microsoft.com/office/powerpoint/2010/main" val="1301034162"/>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a:solidFill>
                  <a:schemeClr val="dk1"/>
                </a:solidFill>
                <a:latin typeface="Calibri"/>
                <a:ea typeface="Calibri"/>
                <a:cs typeface="Calibri"/>
                <a:sym typeface="Calibri"/>
              </a:rPr>
              <a:t>Cameco (CCJ) -</a:t>
            </a:r>
            <a:br>
              <a:rPr lang="en-US" sz="2400">
                <a:solidFill>
                  <a:schemeClr val="dk1"/>
                </a:solidFill>
                <a:latin typeface="Calibri"/>
                <a:ea typeface="Calibri"/>
                <a:cs typeface="Calibri"/>
                <a:sym typeface="Calibri"/>
              </a:rPr>
            </a:br>
            <a:r>
              <a:rPr lang="en-US" sz="2000">
                <a:solidFill>
                  <a:schemeClr val="tx1"/>
                </a:solidFill>
                <a:latin typeface="Calibri"/>
                <a:ea typeface="Calibri"/>
                <a:cs typeface="Calibri"/>
                <a:sym typeface="Calibri"/>
              </a:rPr>
              <a:t>long 5/$20-$23 bull call spread</a:t>
            </a:r>
          </a:p>
        </p:txBody>
      </p:sp>
      <p:pic>
        <p:nvPicPr>
          <p:cNvPr id="2" name="Picture 2" descr="Chart&#10;&#10;Description automatically generated">
            <a:extLst>
              <a:ext uri="{FF2B5EF4-FFF2-40B4-BE49-F238E27FC236}">
                <a16:creationId xmlns:a16="http://schemas.microsoft.com/office/drawing/2014/main" id="{7EE9407B-8054-9A1A-DAEB-A9B71029F735}"/>
              </a:ext>
            </a:extLst>
          </p:cNvPr>
          <p:cNvPicPr>
            <a:picLocks noChangeAspect="1"/>
          </p:cNvPicPr>
          <p:nvPr/>
        </p:nvPicPr>
        <p:blipFill>
          <a:blip r:embed="rId3"/>
          <a:stretch>
            <a:fillRect/>
          </a:stretch>
        </p:blipFill>
        <p:spPr>
          <a:xfrm>
            <a:off x="2325511" y="1064059"/>
            <a:ext cx="7540977" cy="5710605"/>
          </a:xfrm>
          <a:prstGeom prst="rect">
            <a:avLst/>
          </a:prstGeom>
        </p:spPr>
      </p:pic>
    </p:spTree>
    <p:extLst>
      <p:ext uri="{BB962C8B-B14F-4D97-AF65-F5344CB8AC3E}">
        <p14:creationId xmlns:p14="http://schemas.microsoft.com/office/powerpoint/2010/main" val="2368652995"/>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513840" y="30480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a:solidFill>
                  <a:srgbClr val="FFFFFF"/>
                </a:solidFill>
                <a:latin typeface="Calibri"/>
                <a:ea typeface="Calibri"/>
                <a:cs typeface="Calibri"/>
                <a:sym typeface="Calibri"/>
              </a:rPr>
              <a:t>Precious Metals – Gold Takes a Break</a:t>
            </a:r>
            <a:endParaRPr lang="en-US" sz="2400">
              <a:solidFill>
                <a:srgbClr val="FFFFFF"/>
              </a:solidFill>
              <a:latin typeface="Calibri"/>
              <a:ea typeface="Calibri"/>
              <a:cs typeface="Calibri"/>
              <a:sym typeface="Calibri"/>
            </a:endParaRPr>
          </a:p>
        </p:txBody>
      </p:sp>
      <p:sp>
        <p:nvSpPr>
          <p:cNvPr id="493" name="Shape 493"/>
          <p:cNvSpPr txBox="1">
            <a:spLocks noGrp="1"/>
          </p:cNvSpPr>
          <p:nvPr>
            <p:ph type="body" idx="1"/>
          </p:nvPr>
        </p:nvSpPr>
        <p:spPr>
          <a:xfrm>
            <a:off x="457200" y="1318419"/>
            <a:ext cx="9982200" cy="5135561"/>
          </a:xfrm>
          <a:prstGeom prst="rect">
            <a:avLst/>
          </a:prstGeom>
          <a:noFill/>
          <a:ln>
            <a:noFill/>
          </a:ln>
        </p:spPr>
        <p:txBody>
          <a:bodyPr lIns="91425" tIns="45700" rIns="91425" bIns="45700" anchor="t" anchorCtr="0">
            <a:noAutofit/>
          </a:bodyPr>
          <a:lstStyle/>
          <a:p>
            <a:pPr>
              <a:spcBef>
                <a:spcPts val="0"/>
              </a:spcBef>
              <a:buClr>
                <a:srgbClr val="000000"/>
              </a:buClr>
              <a:buSzPct val="25000"/>
              <a:buNone/>
            </a:pPr>
            <a:br>
              <a:rPr lang="en-US" sz="1800">
                <a:solidFill>
                  <a:schemeClr val="tx1"/>
                </a:solidFill>
                <a:latin typeface="+mj-lt"/>
                <a:cs typeface="Calibri" panose="020F0502020204030204" pitchFamily="34" charset="0"/>
              </a:rPr>
            </a:br>
            <a:br>
              <a:rPr lang="en-US" sz="1800">
                <a:solidFill>
                  <a:schemeClr val="tx1"/>
                </a:solidFill>
                <a:latin typeface="+mj-lt"/>
                <a:cs typeface="Calibri" panose="020F0502020204030204" pitchFamily="34" charset="0"/>
              </a:rPr>
            </a:br>
            <a:r>
              <a:rPr lang="en-US" sz="1800">
                <a:solidFill>
                  <a:schemeClr val="tx1"/>
                </a:solidFill>
                <a:latin typeface="+mj-lt"/>
                <a:cs typeface="Calibri" panose="020F0502020204030204" pitchFamily="34" charset="0"/>
              </a:rPr>
              <a:t>*Gold takes a break on global “RISK OFF” move</a:t>
            </a:r>
            <a:br>
              <a:rPr lang="en-US" sz="1800">
                <a:solidFill>
                  <a:srgbClr val="FF0000"/>
                </a:solidFill>
              </a:rPr>
            </a:br>
            <a:br>
              <a:rPr lang="en-US" sz="1800">
                <a:solidFill>
                  <a:srgbClr val="FF0000"/>
                </a:solidFill>
              </a:rPr>
            </a:br>
            <a:r>
              <a:rPr lang="en-US" sz="1800">
                <a:solidFill>
                  <a:schemeClr val="tx1"/>
                </a:solidFill>
              </a:rPr>
              <a:t>*Gold is more of a commodity play now than a risk hedge</a:t>
            </a:r>
            <a:br>
              <a:rPr lang="en-US" sz="1800">
                <a:solidFill>
                  <a:srgbClr val="FF0000"/>
                </a:solidFill>
                <a:latin typeface="+mj-lt"/>
                <a:cs typeface="Calibri" panose="020F0502020204030204" pitchFamily="34" charset="0"/>
              </a:rPr>
            </a:br>
            <a:br>
              <a:rPr lang="en-US" sz="1800">
                <a:solidFill>
                  <a:srgbClr val="FF0000"/>
                </a:solidFill>
                <a:latin typeface="+mj-lt"/>
                <a:cs typeface="Calibri" panose="020F0502020204030204" pitchFamily="34" charset="0"/>
              </a:rPr>
            </a:br>
            <a:r>
              <a:rPr lang="en-US" sz="1800">
                <a:solidFill>
                  <a:schemeClr val="tx1"/>
                </a:solidFill>
                <a:latin typeface="+mj-lt"/>
                <a:cs typeface="Calibri" panose="020F0502020204030204" pitchFamily="34" charset="0"/>
              </a:rPr>
              <a:t>*Recently falling interest rates give gold and additional boost</a:t>
            </a:r>
            <a:br>
              <a:rPr lang="en-US" sz="1800">
                <a:solidFill>
                  <a:schemeClr val="tx1"/>
                </a:solidFill>
                <a:latin typeface="+mj-lt"/>
                <a:cs typeface="Calibri" panose="020F0502020204030204" pitchFamily="34" charset="0"/>
              </a:rPr>
            </a:br>
            <a:br>
              <a:rPr lang="en-US" sz="1800">
                <a:solidFill>
                  <a:schemeClr val="tx1"/>
                </a:solidFill>
                <a:latin typeface="+mj-lt"/>
                <a:cs typeface="Calibri" panose="020F0502020204030204" pitchFamily="34" charset="0"/>
              </a:rPr>
            </a:br>
            <a:r>
              <a:rPr lang="en-US" sz="1800">
                <a:solidFill>
                  <a:schemeClr val="tx1"/>
                </a:solidFill>
                <a:latin typeface="+mj-lt"/>
                <a:cs typeface="Calibri" panose="020F0502020204030204" pitchFamily="34" charset="0"/>
              </a:rPr>
              <a:t> *It is after all a classic inflation play, which will rise</a:t>
            </a:r>
            <a:br>
              <a:rPr lang="en-US" sz="1800">
                <a:solidFill>
                  <a:schemeClr val="tx1"/>
                </a:solidFill>
                <a:latin typeface="+mj-lt"/>
                <a:cs typeface="Calibri" panose="020F0502020204030204" pitchFamily="34" charset="0"/>
              </a:rPr>
            </a:br>
            <a:r>
              <a:rPr lang="en-US" sz="1800">
                <a:solidFill>
                  <a:schemeClr val="tx1"/>
                </a:solidFill>
                <a:latin typeface="+mj-lt"/>
                <a:cs typeface="Calibri" panose="020F0502020204030204" pitchFamily="34" charset="0"/>
              </a:rPr>
              <a:t>before it falls</a:t>
            </a:r>
            <a:br>
              <a:rPr lang="en-US" sz="1800">
                <a:solidFill>
                  <a:schemeClr val="tx1"/>
                </a:solidFill>
                <a:latin typeface="+mj-lt"/>
                <a:ea typeface="Calibri"/>
                <a:cs typeface="Calibri" panose="020F0502020204030204" pitchFamily="34" charset="0"/>
                <a:sym typeface="Calibri"/>
              </a:rPr>
            </a:br>
            <a:br>
              <a:rPr lang="en-US" sz="1800">
                <a:solidFill>
                  <a:schemeClr val="tx1"/>
                </a:solidFill>
                <a:latin typeface="+mj-lt"/>
                <a:ea typeface="Calibri"/>
                <a:cs typeface="Calibri" panose="020F0502020204030204" pitchFamily="34" charset="0"/>
                <a:sym typeface="Calibri"/>
              </a:rPr>
            </a:br>
            <a:r>
              <a:rPr lang="en-US" sz="1800">
                <a:solidFill>
                  <a:schemeClr val="tx1"/>
                </a:solidFill>
                <a:latin typeface="+mj-lt"/>
                <a:ea typeface="Calibri"/>
                <a:cs typeface="Calibri" panose="020F0502020204030204" pitchFamily="34" charset="0"/>
                <a:sym typeface="Calibri"/>
              </a:rPr>
              <a:t>*Silver is still the bigger and better long-term play</a:t>
            </a: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Calibri" panose="020F0502020204030204" pitchFamily="34" charset="0"/>
                <a:ea typeface="Calibri"/>
                <a:cs typeface="Calibri" panose="020F0502020204030204" pitchFamily="34" charset="0"/>
                <a:sym typeface="Calibri"/>
              </a:rPr>
            </a:br>
            <a:br>
              <a:rPr lang="en-US" sz="2000">
                <a:solidFill>
                  <a:srgbClr val="FF0000"/>
                </a:solidFill>
                <a:latin typeface="+mj-lt"/>
                <a:ea typeface="Calibri"/>
                <a:cs typeface="Calibri"/>
                <a:sym typeface="Calibri"/>
              </a:rPr>
            </a:br>
            <a:br>
              <a:rPr lang="en-US" sz="2000">
                <a:solidFill>
                  <a:srgbClr val="FF0000"/>
                </a:solidFill>
                <a:latin typeface="Calibri"/>
                <a:ea typeface="Calibri"/>
                <a:cs typeface="Calibri"/>
                <a:sym typeface="Calibri"/>
              </a:rPr>
            </a:br>
            <a:br>
              <a:rPr lang="en-US">
                <a:solidFill>
                  <a:schemeClr val="tx1"/>
                </a:solidFill>
                <a:latin typeface="Calibri"/>
                <a:ea typeface="Calibri"/>
                <a:cs typeface="Calibri"/>
                <a:sym typeface="Calibri"/>
              </a:rPr>
            </a:br>
            <a:br>
              <a:rPr lang="en-US" b="0" i="0" u="none" strike="noStrike" cap="none" baseline="0">
                <a:solidFill>
                  <a:srgbClr val="FF0000"/>
                </a:solidFill>
                <a:latin typeface="Calibri"/>
                <a:ea typeface="Calibri"/>
                <a:cs typeface="Calibri"/>
                <a:sym typeface="Calibri"/>
              </a:rPr>
            </a:br>
            <a:br>
              <a:rPr lang="en-US" sz="1600">
                <a:solidFill>
                  <a:srgbClr val="FF0000"/>
                </a:solidFill>
                <a:latin typeface="Calibri"/>
                <a:ea typeface="Calibri"/>
                <a:cs typeface="Calibri"/>
                <a:sym typeface="Calibri"/>
              </a:rPr>
            </a:br>
            <a:endParaRPr lang="en-US" sz="160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DA83FD5-9ED5-96FF-8C59-818FE61A9F1E}"/>
              </a:ext>
            </a:extLst>
          </p:cNvPr>
          <p:cNvPicPr>
            <a:picLocks noChangeAspect="1"/>
          </p:cNvPicPr>
          <p:nvPr/>
        </p:nvPicPr>
        <p:blipFill>
          <a:blip r:embed="rId3"/>
          <a:stretch>
            <a:fillRect/>
          </a:stretch>
        </p:blipFill>
        <p:spPr>
          <a:xfrm>
            <a:off x="7029826" y="4267200"/>
            <a:ext cx="4955164" cy="2265218"/>
          </a:xfrm>
          <a:prstGeom prst="rect">
            <a:avLst/>
          </a:prstGeom>
        </p:spPr>
      </p:pic>
    </p:spTree>
    <p:extLst>
      <p:ext uri="{BB962C8B-B14F-4D97-AF65-F5344CB8AC3E}">
        <p14:creationId xmlns:p14="http://schemas.microsoft.com/office/powerpoint/2010/main" val="40703420"/>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1981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Gold (GLD)-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5/$165-$170 bull call spread</a:t>
            </a: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A25563EB-6821-88C4-C458-51516CF6F0AA}"/>
              </a:ext>
            </a:extLst>
          </p:cNvPr>
          <p:cNvPicPr>
            <a:picLocks noChangeAspect="1"/>
          </p:cNvPicPr>
          <p:nvPr/>
        </p:nvPicPr>
        <p:blipFill>
          <a:blip r:embed="rId3"/>
          <a:stretch>
            <a:fillRect/>
          </a:stretch>
        </p:blipFill>
        <p:spPr>
          <a:xfrm>
            <a:off x="2359134" y="1175389"/>
            <a:ext cx="6837417" cy="5171079"/>
          </a:xfrm>
          <a:prstGeom prst="rect">
            <a:avLst/>
          </a:prstGeom>
        </p:spPr>
      </p:pic>
    </p:spTree>
    <p:extLst>
      <p:ext uri="{BB962C8B-B14F-4D97-AF65-F5344CB8AC3E}">
        <p14:creationId xmlns:p14="http://schemas.microsoft.com/office/powerpoint/2010/main" val="855198796"/>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7ACB54-BBCE-934D-B4DE-79730C871B84}"/>
              </a:ext>
            </a:extLst>
          </p:cNvPr>
          <p:cNvSpPr txBox="1"/>
          <p:nvPr/>
        </p:nvSpPr>
        <p:spPr>
          <a:xfrm>
            <a:off x="4499298" y="235629"/>
            <a:ext cx="3398687" cy="830997"/>
          </a:xfrm>
          <a:prstGeom prst="rect">
            <a:avLst/>
          </a:prstGeom>
          <a:noFill/>
        </p:spPr>
        <p:txBody>
          <a:bodyPr wrap="none" rtlCol="0">
            <a:spAutoFit/>
          </a:bodyPr>
          <a:lstStyle/>
          <a:p>
            <a:pPr algn="ctr"/>
            <a:r>
              <a:rPr lang="en-US" sz="2400" b="1"/>
              <a:t>The Pandemic is Over</a:t>
            </a:r>
            <a:br>
              <a:rPr lang="en-US" sz="2400" b="1"/>
            </a:br>
            <a:endParaRPr lang="en-US" sz="2400" b="1"/>
          </a:p>
        </p:txBody>
      </p:sp>
      <p:cxnSp>
        <p:nvCxnSpPr>
          <p:cNvPr id="10" name="Straight Arrow Connector 9">
            <a:extLst>
              <a:ext uri="{FF2B5EF4-FFF2-40B4-BE49-F238E27FC236}">
                <a16:creationId xmlns:a16="http://schemas.microsoft.com/office/drawing/2014/main" id="{3A26B6A8-121F-8B4B-B83F-3EE52C8A7AF9}"/>
              </a:ext>
            </a:extLst>
          </p:cNvPr>
          <p:cNvCxnSpPr>
            <a:cxnSpLocks/>
          </p:cNvCxnSpPr>
          <p:nvPr/>
        </p:nvCxnSpPr>
        <p:spPr>
          <a:xfrm>
            <a:off x="10743086" y="5734720"/>
            <a:ext cx="367188" cy="19607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Chart&#10;&#10;Description automatically generated">
            <a:extLst>
              <a:ext uri="{FF2B5EF4-FFF2-40B4-BE49-F238E27FC236}">
                <a16:creationId xmlns:a16="http://schemas.microsoft.com/office/drawing/2014/main" id="{72AA21F2-ED8D-A312-DE3F-2DCD2224B31B}"/>
              </a:ext>
            </a:extLst>
          </p:cNvPr>
          <p:cNvPicPr>
            <a:picLocks noChangeAspect="1"/>
          </p:cNvPicPr>
          <p:nvPr/>
        </p:nvPicPr>
        <p:blipFill>
          <a:blip r:embed="rId2"/>
          <a:stretch>
            <a:fillRect/>
          </a:stretch>
        </p:blipFill>
        <p:spPr>
          <a:xfrm>
            <a:off x="930612" y="1066626"/>
            <a:ext cx="10083800" cy="5295900"/>
          </a:xfrm>
          <a:prstGeom prst="rect">
            <a:avLst/>
          </a:prstGeom>
        </p:spPr>
      </p:pic>
    </p:spTree>
    <p:extLst>
      <p:ext uri="{BB962C8B-B14F-4D97-AF65-F5344CB8AC3E}">
        <p14:creationId xmlns:p14="http://schemas.microsoft.com/office/powerpoint/2010/main" val="12135359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Market Vectors Gold Miners ETF- (GDX) – </a:t>
            </a:r>
            <a:br>
              <a:rPr lang="en-US" sz="2400">
                <a:solidFill>
                  <a:schemeClr val="dk1"/>
                </a:solidFill>
                <a:latin typeface="Calibri"/>
                <a:ea typeface="Calibri"/>
                <a:cs typeface="Calibri"/>
                <a:sym typeface="Calibri"/>
              </a:rPr>
            </a:br>
            <a:br>
              <a:rPr lang="en-US" sz="1800">
                <a:solidFill>
                  <a:schemeClr val="dk1"/>
                </a:solidFill>
                <a:latin typeface="Calibri"/>
                <a:ea typeface="Calibri"/>
                <a:cs typeface="Calibri"/>
                <a:sym typeface="Calibri"/>
              </a:rPr>
            </a:br>
            <a:endParaRPr lang="en-US" sz="18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C14B1935-76B2-E291-4A6F-6DAFA6BB31DE}"/>
              </a:ext>
            </a:extLst>
          </p:cNvPr>
          <p:cNvPicPr>
            <a:picLocks noChangeAspect="1"/>
          </p:cNvPicPr>
          <p:nvPr/>
        </p:nvPicPr>
        <p:blipFill>
          <a:blip r:embed="rId3"/>
          <a:stretch>
            <a:fillRect/>
          </a:stretch>
        </p:blipFill>
        <p:spPr>
          <a:xfrm>
            <a:off x="2135936" y="802467"/>
            <a:ext cx="7176230" cy="5432969"/>
          </a:xfrm>
          <a:prstGeom prst="rect">
            <a:avLst/>
          </a:prstGeom>
        </p:spPr>
      </p:pic>
    </p:spTree>
    <p:extLst>
      <p:ext uri="{BB962C8B-B14F-4D97-AF65-F5344CB8AC3E}">
        <p14:creationId xmlns:p14="http://schemas.microsoft.com/office/powerpoint/2010/main" val="1952419888"/>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Barrick Gold (GOLD)</a:t>
            </a:r>
            <a:br>
              <a:rPr lang="en-US" sz="2400">
                <a:solidFill>
                  <a:schemeClr val="dk1"/>
                </a:solidFill>
                <a:latin typeface="Calibri"/>
                <a:ea typeface="Calibri"/>
                <a:cs typeface="Calibri"/>
                <a:sym typeface="Calibri"/>
              </a:rPr>
            </a:br>
            <a:r>
              <a:rPr lang="en-US" sz="1800">
                <a:solidFill>
                  <a:srgbClr val="00A64B"/>
                </a:solidFill>
                <a:latin typeface="Calibri"/>
                <a:ea typeface="Calibri"/>
                <a:cs typeface="Calibri"/>
                <a:sym typeface="Calibri"/>
              </a:rPr>
              <a:t>took profits on long 1/$21-$23 call spread</a:t>
            </a:r>
            <a:br>
              <a:rPr lang="en-US" sz="2400">
                <a:solidFill>
                  <a:schemeClr val="dk1"/>
                </a:solidFill>
                <a:latin typeface="Calibri"/>
                <a:ea typeface="Calibri"/>
                <a:cs typeface="Calibri"/>
                <a:sym typeface="Calibri"/>
              </a:rPr>
            </a:br>
            <a:r>
              <a:rPr lang="en-US" sz="1800">
                <a:solidFill>
                  <a:srgbClr val="00A64B"/>
                </a:solidFill>
                <a:latin typeface="Calibri"/>
                <a:ea typeface="Calibri"/>
                <a:cs typeface="Calibri"/>
                <a:sym typeface="Calibri"/>
              </a:rPr>
              <a:t>took profits on long 11/$22-$24 call spread</a:t>
            </a:r>
            <a:endParaRPr lang="en-US" sz="1800">
              <a:solidFill>
                <a:srgbClr val="FF0000"/>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BDA99CBF-76C1-8960-8FC9-32D852E91D0D}"/>
              </a:ext>
            </a:extLst>
          </p:cNvPr>
          <p:cNvPicPr>
            <a:picLocks noChangeAspect="1"/>
          </p:cNvPicPr>
          <p:nvPr/>
        </p:nvPicPr>
        <p:blipFill>
          <a:blip r:embed="rId3"/>
          <a:stretch>
            <a:fillRect/>
          </a:stretch>
        </p:blipFill>
        <p:spPr>
          <a:xfrm>
            <a:off x="2946146" y="1234560"/>
            <a:ext cx="6732228" cy="5103178"/>
          </a:xfrm>
          <a:prstGeom prst="rect">
            <a:avLst/>
          </a:prstGeom>
        </p:spPr>
      </p:pic>
    </p:spTree>
    <p:extLst>
      <p:ext uri="{BB962C8B-B14F-4D97-AF65-F5344CB8AC3E}">
        <p14:creationId xmlns:p14="http://schemas.microsoft.com/office/powerpoint/2010/main" val="1836714637"/>
      </p:ext>
    </p:extLst>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Newmont Mining- (NEM)-</a:t>
            </a:r>
            <a:br>
              <a:rPr lang="en-US" sz="2400">
                <a:solidFill>
                  <a:schemeClr val="dk1"/>
                </a:solidFill>
                <a:latin typeface="Calibri"/>
                <a:ea typeface="Calibri"/>
                <a:cs typeface="Calibri"/>
                <a:sym typeface="Calibri"/>
              </a:rPr>
            </a:br>
            <a:r>
              <a:rPr lang="en-US" sz="1800">
                <a:solidFill>
                  <a:srgbClr val="00A64B"/>
                </a:solidFill>
                <a:latin typeface="Calibri"/>
                <a:ea typeface="Calibri"/>
                <a:cs typeface="Calibri"/>
                <a:sym typeface="Calibri"/>
              </a:rPr>
              <a:t>took profits on long $55-60 call spread</a:t>
            </a:r>
          </a:p>
        </p:txBody>
      </p:sp>
      <p:pic>
        <p:nvPicPr>
          <p:cNvPr id="2" name="Picture 2" descr="Chart&#10;&#10;Description automatically generated">
            <a:extLst>
              <a:ext uri="{FF2B5EF4-FFF2-40B4-BE49-F238E27FC236}">
                <a16:creationId xmlns:a16="http://schemas.microsoft.com/office/drawing/2014/main" id="{CF3FE75D-CB2E-88A4-1255-23D081D3D80F}"/>
              </a:ext>
            </a:extLst>
          </p:cNvPr>
          <p:cNvPicPr>
            <a:picLocks noChangeAspect="1"/>
          </p:cNvPicPr>
          <p:nvPr/>
        </p:nvPicPr>
        <p:blipFill>
          <a:blip r:embed="rId3"/>
          <a:stretch>
            <a:fillRect/>
          </a:stretch>
        </p:blipFill>
        <p:spPr>
          <a:xfrm>
            <a:off x="2650067" y="1360392"/>
            <a:ext cx="6482644" cy="4913327"/>
          </a:xfrm>
          <a:prstGeom prst="rect">
            <a:avLst/>
          </a:prstGeom>
        </p:spPr>
      </p:pic>
    </p:spTree>
    <p:extLst>
      <p:ext uri="{BB962C8B-B14F-4D97-AF65-F5344CB8AC3E}">
        <p14:creationId xmlns:p14="http://schemas.microsoft.com/office/powerpoint/2010/main" val="1197858101"/>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Silver- (SLV)-</a:t>
            </a:r>
            <a:br>
              <a:rPr lang="en-US" sz="2400">
                <a:solidFill>
                  <a:schemeClr val="dk1"/>
                </a:solidFill>
                <a:latin typeface="Calibri"/>
                <a:ea typeface="Calibri"/>
                <a:cs typeface="Calibri"/>
                <a:sym typeface="Calibri"/>
              </a:rPr>
            </a:br>
            <a:r>
              <a:rPr lang="en-US" sz="1800">
                <a:solidFill>
                  <a:srgbClr val="00A64B"/>
                </a:solidFill>
                <a:latin typeface="Calibri"/>
                <a:ea typeface="Calibri"/>
                <a:cs typeface="Calibri"/>
                <a:sym typeface="Calibri"/>
              </a:rPr>
              <a:t>took profits on long 11/$19-$20 call spread</a:t>
            </a:r>
            <a:br>
              <a:rPr lang="en-US" sz="1600">
                <a:solidFill>
                  <a:schemeClr val="dk1"/>
                </a:solidFill>
                <a:latin typeface="Calibri"/>
                <a:ea typeface="Calibri"/>
                <a:cs typeface="Calibri"/>
                <a:sym typeface="Calibri"/>
              </a:rPr>
            </a:br>
            <a:endParaRPr lang="en-US" sz="16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5BFB4324-E2CE-80CD-14C4-5A361B0C8C08}"/>
              </a:ext>
            </a:extLst>
          </p:cNvPr>
          <p:cNvPicPr>
            <a:picLocks noChangeAspect="1"/>
          </p:cNvPicPr>
          <p:nvPr/>
        </p:nvPicPr>
        <p:blipFill>
          <a:blip r:embed="rId3"/>
          <a:stretch>
            <a:fillRect/>
          </a:stretch>
        </p:blipFill>
        <p:spPr>
          <a:xfrm>
            <a:off x="2762956" y="1233392"/>
            <a:ext cx="6842477" cy="5181438"/>
          </a:xfrm>
          <a:prstGeom prst="rect">
            <a:avLst/>
          </a:prstGeom>
        </p:spPr>
      </p:pic>
    </p:spTree>
    <p:extLst>
      <p:ext uri="{BB962C8B-B14F-4D97-AF65-F5344CB8AC3E}">
        <p14:creationId xmlns:p14="http://schemas.microsoft.com/office/powerpoint/2010/main" val="2160401597"/>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 Silver Miners - (SIL)-</a:t>
            </a:r>
            <a:br>
              <a:rPr lang="en-US" sz="2400">
                <a:solidFill>
                  <a:schemeClr val="dk1"/>
                </a:solidFill>
                <a:latin typeface="Calibri"/>
                <a:ea typeface="Calibri"/>
                <a:cs typeface="Calibri"/>
                <a:sym typeface="Calibri"/>
              </a:rPr>
            </a:br>
            <a:br>
              <a:rPr lang="en-US" sz="1600">
                <a:solidFill>
                  <a:schemeClr val="dk1"/>
                </a:solidFill>
                <a:latin typeface="Calibri"/>
                <a:ea typeface="Calibri"/>
                <a:cs typeface="Calibri"/>
                <a:sym typeface="Calibri"/>
              </a:rPr>
            </a:br>
            <a:endParaRPr lang="en-US" sz="16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31EA935E-BEC9-646C-1451-BF43C09406D7}"/>
              </a:ext>
            </a:extLst>
          </p:cNvPr>
          <p:cNvPicPr>
            <a:picLocks noChangeAspect="1"/>
          </p:cNvPicPr>
          <p:nvPr/>
        </p:nvPicPr>
        <p:blipFill>
          <a:blip r:embed="rId3"/>
          <a:stretch>
            <a:fillRect/>
          </a:stretch>
        </p:blipFill>
        <p:spPr>
          <a:xfrm>
            <a:off x="2764220" y="942524"/>
            <a:ext cx="7045629" cy="5337229"/>
          </a:xfrm>
          <a:prstGeom prst="rect">
            <a:avLst/>
          </a:prstGeom>
        </p:spPr>
      </p:pic>
    </p:spTree>
    <p:extLst>
      <p:ext uri="{BB962C8B-B14F-4D97-AF65-F5344CB8AC3E}">
        <p14:creationId xmlns:p14="http://schemas.microsoft.com/office/powerpoint/2010/main" val="2668275236"/>
      </p:ext>
    </p:extLst>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 Wheaton Precious Metals - (WPM)-</a:t>
            </a:r>
            <a:br>
              <a:rPr lang="en-US" sz="2400">
                <a:solidFill>
                  <a:schemeClr val="dk1"/>
                </a:solidFill>
                <a:latin typeface="Calibri"/>
                <a:ea typeface="Calibri"/>
                <a:cs typeface="Calibri"/>
                <a:sym typeface="Calibri"/>
              </a:rPr>
            </a:br>
            <a:r>
              <a:rPr lang="en-US" sz="1800">
                <a:solidFill>
                  <a:srgbClr val="00A64B"/>
                </a:solidFill>
                <a:latin typeface="Calibri"/>
                <a:ea typeface="Calibri"/>
                <a:cs typeface="Calibri"/>
                <a:sym typeface="Calibri"/>
              </a:rPr>
              <a:t>took profits on long 2/$39-41 call spread</a:t>
            </a:r>
            <a:br>
              <a:rPr lang="en-US" sz="1600">
                <a:solidFill>
                  <a:schemeClr val="dk1"/>
                </a:solidFill>
                <a:latin typeface="Calibri"/>
                <a:ea typeface="Calibri"/>
                <a:cs typeface="Calibri"/>
                <a:sym typeface="Calibri"/>
              </a:rPr>
            </a:br>
            <a:endParaRPr lang="en-US" sz="1600">
              <a:solidFill>
                <a:schemeClr val="dk1"/>
              </a:solidFill>
              <a:latin typeface="Calibri"/>
              <a:ea typeface="Calibri"/>
              <a:cs typeface="Calibri"/>
              <a:sym typeface="Calibri"/>
            </a:endParaRPr>
          </a:p>
        </p:txBody>
      </p:sp>
      <p:pic>
        <p:nvPicPr>
          <p:cNvPr id="2" name="Picture 2" descr="Chart&#10;&#10;Description automatically generated">
            <a:extLst>
              <a:ext uri="{FF2B5EF4-FFF2-40B4-BE49-F238E27FC236}">
                <a16:creationId xmlns:a16="http://schemas.microsoft.com/office/drawing/2014/main" id="{453EDFE8-6B11-1B22-0982-DCB9EA8B320A}"/>
              </a:ext>
            </a:extLst>
          </p:cNvPr>
          <p:cNvPicPr>
            <a:picLocks noChangeAspect="1"/>
          </p:cNvPicPr>
          <p:nvPr/>
        </p:nvPicPr>
        <p:blipFill>
          <a:blip r:embed="rId3"/>
          <a:stretch>
            <a:fillRect/>
          </a:stretch>
        </p:blipFill>
        <p:spPr>
          <a:xfrm>
            <a:off x="2692400" y="1064059"/>
            <a:ext cx="7174088" cy="5435438"/>
          </a:xfrm>
          <a:prstGeom prst="rect">
            <a:avLst/>
          </a:prstGeom>
        </p:spPr>
      </p:pic>
    </p:spTree>
    <p:extLst>
      <p:ext uri="{BB962C8B-B14F-4D97-AF65-F5344CB8AC3E}">
        <p14:creationId xmlns:p14="http://schemas.microsoft.com/office/powerpoint/2010/main" val="2666960176"/>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C7FF-25FB-D34B-940C-E3108D505599}"/>
              </a:ext>
            </a:extLst>
          </p:cNvPr>
          <p:cNvSpPr>
            <a:spLocks noGrp="1"/>
          </p:cNvSpPr>
          <p:nvPr>
            <p:ph type="title"/>
          </p:nvPr>
        </p:nvSpPr>
        <p:spPr>
          <a:xfrm>
            <a:off x="609600" y="304800"/>
            <a:ext cx="10972800" cy="1143000"/>
          </a:xfrm>
        </p:spPr>
        <p:txBody>
          <a:bodyPr/>
          <a:lstStyle/>
          <a:p>
            <a:r>
              <a:rPr lang="en-US" sz="2400" b="1"/>
              <a:t>Real Estate – Weakness!</a:t>
            </a:r>
          </a:p>
        </p:txBody>
      </p:sp>
      <p:sp>
        <p:nvSpPr>
          <p:cNvPr id="3" name="Text Placeholder 2">
            <a:extLst>
              <a:ext uri="{FF2B5EF4-FFF2-40B4-BE49-F238E27FC236}">
                <a16:creationId xmlns:a16="http://schemas.microsoft.com/office/drawing/2014/main" id="{171950EF-1709-2C4B-8680-4D1BCCA34448}"/>
              </a:ext>
            </a:extLst>
          </p:cNvPr>
          <p:cNvSpPr>
            <a:spLocks noGrp="1"/>
          </p:cNvSpPr>
          <p:nvPr>
            <p:ph type="body" idx="1"/>
          </p:nvPr>
        </p:nvSpPr>
        <p:spPr>
          <a:xfrm>
            <a:off x="457200" y="1165950"/>
            <a:ext cx="10668000" cy="5006250"/>
          </a:xfrm>
        </p:spPr>
        <p:txBody>
          <a:bodyPr/>
          <a:lstStyle/>
          <a:p>
            <a:pPr marL="203200" indent="0">
              <a:buNone/>
            </a:pPr>
            <a:br>
              <a:rPr lang="en-US" sz="1800" dirty="0">
                <a:solidFill>
                  <a:schemeClr val="tx1"/>
                </a:solidFill>
              </a:rPr>
            </a:br>
            <a:br>
              <a:rPr lang="en-US" sz="1800" dirty="0">
                <a:solidFill>
                  <a:schemeClr val="tx1"/>
                </a:solidFill>
              </a:rPr>
            </a:br>
            <a:br>
              <a:rPr lang="en-US" sz="2000" dirty="0">
                <a:solidFill>
                  <a:schemeClr val="tx1"/>
                </a:solidFill>
              </a:rPr>
            </a:br>
            <a:r>
              <a:rPr lang="en-US" sz="2000" dirty="0">
                <a:solidFill>
                  <a:schemeClr val="tx1"/>
                </a:solidFill>
              </a:rPr>
              <a:t>*</a:t>
            </a:r>
            <a:r>
              <a:rPr lang="en-US" sz="2000" b="1" i="1" dirty="0"/>
              <a:t>30-Year Fixed Rate Mortgages </a:t>
            </a:r>
            <a:r>
              <a:rPr lang="en-US" sz="2000" i="1" dirty="0"/>
              <a:t>Top 5.5%</a:t>
            </a:r>
            <a:r>
              <a:rPr lang="en-US" sz="2000" dirty="0"/>
              <a:t> in the fastest rate rise in history</a:t>
            </a:r>
            <a:br>
              <a:rPr lang="en-US" sz="2000" dirty="0"/>
            </a:br>
            <a:br>
              <a:rPr lang="en-US" sz="2000" dirty="0"/>
            </a:br>
            <a:r>
              <a:rPr lang="en-US" sz="2000" dirty="0"/>
              <a:t>*</a:t>
            </a:r>
            <a:r>
              <a:rPr lang="en-US" sz="2000" b="1" i="1" dirty="0"/>
              <a:t>Housing Supply</a:t>
            </a:r>
            <a:r>
              <a:rPr lang="en-US" sz="2000" i="1" dirty="0"/>
              <a:t> Improves</a:t>
            </a:r>
            <a:r>
              <a:rPr lang="en-US" sz="2000" dirty="0"/>
              <a:t> for the first time in three years </a:t>
            </a:r>
            <a:br>
              <a:rPr lang="en-US" sz="2000" dirty="0"/>
            </a:br>
            <a:br>
              <a:rPr lang="en-US" sz="2000" dirty="0"/>
            </a:br>
            <a:r>
              <a:rPr lang="en-US" sz="2000" dirty="0"/>
              <a:t>*</a:t>
            </a:r>
            <a:r>
              <a:rPr lang="en-US" sz="2000" b="1" i="1" dirty="0"/>
              <a:t>Homebuilder Sentiment </a:t>
            </a:r>
            <a:r>
              <a:rPr lang="en-US" sz="2000" dirty="0"/>
              <a:t>Hits Two Year Low, down from 77 to 69 </a:t>
            </a:r>
            <a:br>
              <a:rPr lang="en-US" sz="2000" dirty="0"/>
            </a:br>
            <a:br>
              <a:rPr lang="en-US" sz="2000" dirty="0"/>
            </a:br>
            <a:r>
              <a:rPr lang="en-US" sz="2000" dirty="0"/>
              <a:t>*New home </a:t>
            </a:r>
            <a:r>
              <a:rPr lang="en-US" sz="2000" b="1" dirty="0"/>
              <a:t>materials costs </a:t>
            </a:r>
            <a:r>
              <a:rPr lang="en-US" sz="2000" dirty="0"/>
              <a:t>up 19% YOY</a:t>
            </a:r>
            <a:br>
              <a:rPr lang="en-US" sz="2000" dirty="0"/>
            </a:br>
            <a:br>
              <a:rPr lang="en-US" sz="2000" dirty="0"/>
            </a:br>
            <a:r>
              <a:rPr lang="en-US" sz="2000" dirty="0"/>
              <a:t>*</a:t>
            </a:r>
            <a:r>
              <a:rPr lang="en-US" sz="2000" b="1" dirty="0"/>
              <a:t>Mortgage Demand </a:t>
            </a:r>
            <a:r>
              <a:rPr lang="en-US" sz="2000" dirty="0"/>
              <a:t>Plunges 12%,  </a:t>
            </a:r>
            <a:br>
              <a:rPr lang="en-US" sz="2000" dirty="0"/>
            </a:br>
            <a:br>
              <a:rPr lang="en-US" sz="1800" dirty="0"/>
            </a:br>
            <a:br>
              <a:rPr lang="en-US" sz="1800" dirty="0">
                <a:solidFill>
                  <a:srgbClr val="FF0000"/>
                </a:solidFill>
              </a:rPr>
            </a:br>
            <a:br>
              <a:rPr lang="en-US" dirty="0"/>
            </a:br>
            <a:br>
              <a:rPr lang="en-US" sz="1800" dirty="0">
                <a:solidFill>
                  <a:schemeClr val="tx1"/>
                </a:solidFill>
              </a:rPr>
            </a:br>
            <a:br>
              <a:rPr lang="en-US" sz="1800" dirty="0">
                <a:solidFill>
                  <a:schemeClr val="tx1"/>
                </a:solidFill>
              </a:rPr>
            </a:br>
            <a:endParaRPr lang="en-US" sz="1800" b="1" dirty="0">
              <a:solidFill>
                <a:schemeClr val="tx1"/>
              </a:solidFill>
              <a:latin typeface="+mj-lt"/>
            </a:endParaRPr>
          </a:p>
        </p:txBody>
      </p:sp>
      <p:pic>
        <p:nvPicPr>
          <p:cNvPr id="4" name="Picture 3">
            <a:extLst>
              <a:ext uri="{FF2B5EF4-FFF2-40B4-BE49-F238E27FC236}">
                <a16:creationId xmlns:a16="http://schemas.microsoft.com/office/drawing/2014/main" id="{4E16E02F-D0AF-9A0B-70A9-E1D2F20C749F}"/>
              </a:ext>
            </a:extLst>
          </p:cNvPr>
          <p:cNvPicPr>
            <a:picLocks noChangeAspect="1"/>
          </p:cNvPicPr>
          <p:nvPr/>
        </p:nvPicPr>
        <p:blipFill>
          <a:blip r:embed="rId2"/>
          <a:stretch>
            <a:fillRect/>
          </a:stretch>
        </p:blipFill>
        <p:spPr>
          <a:xfrm>
            <a:off x="7772400" y="3837276"/>
            <a:ext cx="4267200" cy="2833688"/>
          </a:xfrm>
          <a:prstGeom prst="rect">
            <a:avLst/>
          </a:prstGeom>
        </p:spPr>
      </p:pic>
    </p:spTree>
    <p:extLst>
      <p:ext uri="{BB962C8B-B14F-4D97-AF65-F5344CB8AC3E}">
        <p14:creationId xmlns:p14="http://schemas.microsoft.com/office/powerpoint/2010/main" val="16350576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C34A-74A9-7A4F-8DE9-DDB46B42ADAE}"/>
              </a:ext>
            </a:extLst>
          </p:cNvPr>
          <p:cNvSpPr>
            <a:spLocks noGrp="1"/>
          </p:cNvSpPr>
          <p:nvPr>
            <p:ph type="title"/>
          </p:nvPr>
        </p:nvSpPr>
        <p:spPr/>
        <p:txBody>
          <a:bodyPr/>
          <a:lstStyle/>
          <a:p>
            <a:r>
              <a:rPr lang="en-US" sz="2400" b="1"/>
              <a:t>S&amp;P Case Shiller</a:t>
            </a:r>
            <a:br>
              <a:rPr lang="en-US"/>
            </a:br>
            <a:r>
              <a:rPr lang="en-US" sz="1800" b="1" i="1"/>
              <a:t>S&amp;P Case Shiller Rockets 19.8%,</a:t>
            </a:r>
            <a:r>
              <a:rPr lang="en-US" sz="1800"/>
              <a:t> in November with its National Home Price Index</a:t>
            </a:r>
            <a:br>
              <a:rPr lang="en-US" sz="1800"/>
            </a:br>
            <a:r>
              <a:rPr lang="en-US" sz="1800"/>
              <a:t>Phoenix (32.9%), Tampa (32.6%), and Miami (29.7%)</a:t>
            </a:r>
          </a:p>
        </p:txBody>
      </p:sp>
      <p:sp>
        <p:nvSpPr>
          <p:cNvPr id="3" name="Text Placeholder 2">
            <a:extLst>
              <a:ext uri="{FF2B5EF4-FFF2-40B4-BE49-F238E27FC236}">
                <a16:creationId xmlns:a16="http://schemas.microsoft.com/office/drawing/2014/main" id="{A4C98E61-9A17-4F45-9ABF-56B2B305EA44}"/>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053C17D1-9079-1946-93A9-3DEDCE8D10E7}"/>
              </a:ext>
            </a:extLst>
          </p:cNvPr>
          <p:cNvPicPr>
            <a:picLocks noChangeAspect="1"/>
          </p:cNvPicPr>
          <p:nvPr/>
        </p:nvPicPr>
        <p:blipFill>
          <a:blip r:embed="rId2"/>
          <a:stretch>
            <a:fillRect/>
          </a:stretch>
        </p:blipFill>
        <p:spPr>
          <a:xfrm>
            <a:off x="1752600" y="1790268"/>
            <a:ext cx="9169400" cy="4793095"/>
          </a:xfrm>
          <a:prstGeom prst="rect">
            <a:avLst/>
          </a:prstGeom>
        </p:spPr>
      </p:pic>
    </p:spTree>
    <p:extLst>
      <p:ext uri="{BB962C8B-B14F-4D97-AF65-F5344CB8AC3E}">
        <p14:creationId xmlns:p14="http://schemas.microsoft.com/office/powerpoint/2010/main" val="21354870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FFA7-1E61-2247-9AF0-2EE358895442}"/>
              </a:ext>
            </a:extLst>
          </p:cNvPr>
          <p:cNvSpPr>
            <a:spLocks noGrp="1"/>
          </p:cNvSpPr>
          <p:nvPr>
            <p:ph type="title"/>
          </p:nvPr>
        </p:nvSpPr>
        <p:spPr/>
        <p:txBody>
          <a:bodyPr/>
          <a:lstStyle/>
          <a:p>
            <a:r>
              <a:rPr lang="en-US" sz="2400"/>
              <a:t>Crown Castle International (CCI) </a:t>
            </a:r>
            <a:r>
              <a:rPr lang="en-US" sz="2800"/>
              <a:t>– </a:t>
            </a:r>
            <a:r>
              <a:rPr lang="en-US" sz="2000"/>
              <a:t>3.33% yielding cell phone tower REIT</a:t>
            </a:r>
          </a:p>
        </p:txBody>
      </p:sp>
      <p:pic>
        <p:nvPicPr>
          <p:cNvPr id="4" name="Picture 4" descr="Chart, histogram&#10;&#10;Description automatically generated">
            <a:extLst>
              <a:ext uri="{FF2B5EF4-FFF2-40B4-BE49-F238E27FC236}">
                <a16:creationId xmlns:a16="http://schemas.microsoft.com/office/drawing/2014/main" id="{C66312AC-8156-5087-53C6-0A5F7F84DDA4}"/>
              </a:ext>
            </a:extLst>
          </p:cNvPr>
          <p:cNvPicPr>
            <a:picLocks noChangeAspect="1"/>
          </p:cNvPicPr>
          <p:nvPr/>
        </p:nvPicPr>
        <p:blipFill>
          <a:blip r:embed="rId2"/>
          <a:stretch>
            <a:fillRect/>
          </a:stretch>
        </p:blipFill>
        <p:spPr>
          <a:xfrm>
            <a:off x="2960511" y="1557947"/>
            <a:ext cx="6278033" cy="4758105"/>
          </a:xfrm>
          <a:prstGeom prst="rect">
            <a:avLst/>
          </a:prstGeom>
        </p:spPr>
      </p:pic>
    </p:spTree>
    <p:extLst>
      <p:ext uri="{BB962C8B-B14F-4D97-AF65-F5344CB8AC3E}">
        <p14:creationId xmlns:p14="http://schemas.microsoft.com/office/powerpoint/2010/main" val="38453212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US Home Construction Index (ITB)</a:t>
            </a:r>
            <a:br>
              <a:rPr lang="en-US" sz="2400"/>
            </a:br>
            <a:r>
              <a:rPr lang="en-US" sz="1800"/>
              <a:t>(DHI), (LEN), (PHM), (TOL), (NVR) </a:t>
            </a:r>
            <a:br>
              <a:rPr lang="en-US" sz="1800"/>
            </a:br>
            <a:br>
              <a:rPr lang="en-US" sz="2000"/>
            </a:br>
            <a:endParaRPr lang="en-US" sz="2000"/>
          </a:p>
        </p:txBody>
      </p:sp>
      <p:pic>
        <p:nvPicPr>
          <p:cNvPr id="3" name="Picture 3" descr="Chart&#10;&#10;Description automatically generated">
            <a:extLst>
              <a:ext uri="{FF2B5EF4-FFF2-40B4-BE49-F238E27FC236}">
                <a16:creationId xmlns:a16="http://schemas.microsoft.com/office/drawing/2014/main" id="{ABF72186-DCAD-1A30-744D-B63374CEAAD5}"/>
              </a:ext>
            </a:extLst>
          </p:cNvPr>
          <p:cNvPicPr>
            <a:picLocks noChangeAspect="1"/>
          </p:cNvPicPr>
          <p:nvPr/>
        </p:nvPicPr>
        <p:blipFill>
          <a:blip r:embed="rId2"/>
          <a:stretch>
            <a:fillRect/>
          </a:stretch>
        </p:blipFill>
        <p:spPr>
          <a:xfrm>
            <a:off x="2490951" y="1293740"/>
            <a:ext cx="6980231" cy="5289623"/>
          </a:xfrm>
          <a:prstGeom prst="rect">
            <a:avLst/>
          </a:prstGeom>
        </p:spPr>
      </p:pic>
    </p:spTree>
    <p:extLst>
      <p:ext uri="{BB962C8B-B14F-4D97-AF65-F5344CB8AC3E}">
        <p14:creationId xmlns:p14="http://schemas.microsoft.com/office/powerpoint/2010/main" val="177074051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4044</Words>
  <Application>Microsoft Macintosh PowerPoint</Application>
  <PresentationFormat>Widescreen</PresentationFormat>
  <Paragraphs>167</Paragraphs>
  <Slides>102</Slides>
  <Notes>83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102</vt:i4>
      </vt:variant>
    </vt:vector>
  </HeadingPairs>
  <TitlesOfParts>
    <vt:vector size="107" baseType="lpstr">
      <vt:lpstr>Arial</vt:lpstr>
      <vt:lpstr>Calibri</vt:lpstr>
      <vt:lpstr>Helvetica</vt:lpstr>
      <vt:lpstr>Times New Roman</vt:lpstr>
      <vt:lpstr>Office Theme</vt:lpstr>
      <vt:lpstr>    The Mad Hedge Fund Trader “Shooting the Generals” </vt:lpstr>
      <vt:lpstr>PowerPoint Presentation</vt:lpstr>
      <vt:lpstr>  Trade Alert Performance New All Time Highs!   </vt:lpstr>
      <vt:lpstr>PowerPoint Presentation</vt:lpstr>
      <vt:lpstr>PowerPoint Presentation</vt:lpstr>
      <vt:lpstr>PowerPoint Presentation</vt:lpstr>
      <vt:lpstr>The Method to My Madness Searching of a Risk Bottom</vt:lpstr>
      <vt:lpstr>Corona Update – </vt:lpstr>
      <vt:lpstr>PowerPoint Presentation</vt:lpstr>
      <vt:lpstr>February 2 2022 Infection Rate </vt:lpstr>
      <vt:lpstr>May 18 2022 Infection Rate </vt:lpstr>
      <vt:lpstr>The Global Economy – Stronger than it Looks</vt:lpstr>
      <vt:lpstr>The Mad Hedge Profit Predictor Market Timing Index – Buy Territory An artificial intelligence driven algorithm that analyzes 30 different economic, technical, and momentum driven indicators </vt:lpstr>
      <vt:lpstr> Weekly Jobless Claims – Falling  203,000 – up 1,000 </vt:lpstr>
      <vt:lpstr>Stocks – Shooting the Generals  </vt:lpstr>
      <vt:lpstr>         S&amp;P 500 – Back to the Bottom of the Range  long $435-$445 put spread, long $365-$375 call spread, took profits on long $370-$380 put spread Took profits on long 2/$465-$475 bear put spread Took profits on long 2/$410-$420 bull call spread,             </vt:lpstr>
      <vt:lpstr> ProShares Ultra Short S&amp;P 500 (SDS)-  a great hedge for long stocks and bonds long 2X position has a hedge against longs and bond shorts</vt:lpstr>
      <vt:lpstr>(VIX) – Unable to Make a New High  </vt:lpstr>
      <vt:lpstr> (VXX)-  </vt:lpstr>
      <vt:lpstr> Dow Average ($INDU)-</vt:lpstr>
      <vt:lpstr>Russell 2000 (IWM)-  took profits on Long 10/$137-$142 vertical bull call spread took profits on Long 10/$153-$156 vertical bear put spread </vt:lpstr>
      <vt:lpstr>NASDAQ (QQQ) –  long (QQQ) 4/$330-$335 put spread  took profits on long (QQQ) 3/$340-$345 put spread  covered long (QQQ) $325-$330 put spread </vt:lpstr>
      <vt:lpstr>The Barbell Portfolio</vt:lpstr>
      <vt:lpstr>Microsoft (MSFT)- took profits on long 2/$340-$350 bear put spread took profits on long 12/$220-$230 call spread stop loss on long 12/$170-$180 call spread  </vt:lpstr>
      <vt:lpstr>Facebook (FB)- Changes Name to “Meta” took profits on Long 9/$290-$300 vertical bear put spread stopped out of Long 9/$190-$200 vertical bear put spread  </vt:lpstr>
      <vt:lpstr> Apple (AAPL)- Quadruple Position share buyback program jumped by an eye popping $90 billion   long 6/$155-$165 put spread, long 6/$125-135 call spread,  long 6/$110-$120 call spread, took profits on long 2/$180-$190 put spread</vt:lpstr>
      <vt:lpstr>Alphabet (GOOGL) – Ad king on economic recovery Alphabet Misses on Top and Bottom  took profits on long 12/$1,200-$1,230 bull call spread took profits on long 9/$1,030-$1,080 vertical bull call spread</vt:lpstr>
      <vt:lpstr> Amazon (AMZN) –  took profits on long 2/$3,400-$3,500 bear put spread took profits on long 9/$2,800-$2,900 bull call spread</vt:lpstr>
      <vt:lpstr> PayPal (PYPL) - took profits on long 4/$90-$95 call spread </vt:lpstr>
      <vt:lpstr>Tesla (TSLA) –Twitter Drag Aiming for 1.5 million cars in 2022 but Elon’s stock was put up for margin loan to buy Twitter, tanking the stock Tesla to Split Shares and Pay Dividend  took profits on long 2/$550-$600 call spread took profits on long 2/$600-$650 call spread</vt:lpstr>
      <vt:lpstr>  NVIDIA (NVDA) –  A Mad Hedge 50 bagger – Global Semiconductor Shortage Slows Auto Industry,  long 6/$120-$130 call spread </vt:lpstr>
      <vt:lpstr>Palo Alto Networks (PANW)-  Hacking never goes out of fashion</vt:lpstr>
      <vt:lpstr>  Advanced Micro Devices (AMD)- Recession fears programable logic devices took profits on long 2/$75-$80 call spread  </vt:lpstr>
      <vt:lpstr>  Salesforce (CRM)- Massive Online Migration took profits on long 9/$125-$130 vertical bull call spread took profits on long 8/$125-$130 vertical bull call spread took profits on long 2/$105-$115 call spread </vt:lpstr>
      <vt:lpstr>  Adobe (ADBE)- Cloud play The Quality Non-China tech play </vt:lpstr>
      <vt:lpstr>ProShares Ultra Technology ETF (ROM) – 2X Long Technology ETF took profits on long 10/$62-65 call spread</vt:lpstr>
      <vt:lpstr>The Second Half of the Barbell</vt:lpstr>
      <vt:lpstr>Boeing (BA) –Disastrous Earnings $2.7 loss booked in Q1 long 3/$146-$149 call spread took profits on long 2/$150-$160 call spread </vt:lpstr>
      <vt:lpstr>Package Delivery- United Parcel Service (UPS) - Package Delivery record profits took profits on long 11/$130-$140 call spread</vt:lpstr>
      <vt:lpstr> Caterpillar (CAT)- Ag + Infrastructure + Housing took profits on long 12/$145-$150 call spread took profits on long 11/$125-$135 call spread  </vt:lpstr>
      <vt:lpstr>Walt Disney (DIS)- Florida Declares War stopped out of long 10/$165-$175 call spread took profits on long 3/$170-$180 call spread  </vt:lpstr>
      <vt:lpstr>Industrials Sector SPDR (XLI)- (GE), (MMM), (UNP), (UTX), (BA), (HON)</vt:lpstr>
      <vt:lpstr>  US Steel (X) – Commodity Boom and Wartime boost  </vt:lpstr>
      <vt:lpstr>  Union Pacific RR (UNP)- Big Stuff to Ship near record earnings announced took profits on long 5/$200-$210 call spread took profits on 11/$150-$160 call spread </vt:lpstr>
      <vt:lpstr>  Wal-Mart (WMT)- took profit on Long 11/$125-$130 bear put spread took profit on Long 10/$119-$121 bear put spread took profits on Long 8/$114-$117 bear put spread  </vt:lpstr>
      <vt:lpstr> Macys’ (M) – Retail Punished took profits on Long 8/$23-$25 bear put spread  </vt:lpstr>
      <vt:lpstr>Delta Airlines (DAL) – Travel is Back!   </vt:lpstr>
      <vt:lpstr>Transports Sector SPDR (XTN)- Worst Hit Sector (ALGT),  (ALK), (JBLU), (LUV), (CHRW), (DAL) </vt:lpstr>
      <vt:lpstr>Health Care Sector (XLV) (JNJ), (PFE), (MRK), (GILD), (ACT), (AMGN)  </vt:lpstr>
      <vt:lpstr>Amgen (AMGN) took profits on long 11/$185-$200 bull call spread</vt:lpstr>
      <vt:lpstr>Goldman Sachs (GS) –  took profits 12/$330-$350 call spread took profits 11/$330-$350 call spread stop loss on long 11/$385-$395 call spreads  </vt:lpstr>
      <vt:lpstr>Morgan Stanley (MS) – Blows Away Earnings Equity trading came in a hot $3.2 billion and bond trading $2.9 billion   took profits on long 11/$85-$90 call spread stop loss on long 11/$95-$98 call spread took profits on long 10/$85-$90 call spread  profits on long 2/$55-$60 call spread</vt:lpstr>
      <vt:lpstr>  JP Morgan Chase (JPM)- Takes a Russia Hit, losing $524 billion on its exposure there.  took profits 12/$148-$152.50 call spread    </vt:lpstr>
      <vt:lpstr>Bank of America (BAC) –  took profits long 12/$39-$42 call spread </vt:lpstr>
      <vt:lpstr> SPDR Metals &amp; Mining ETF (XME) –  long 2/$28-$30 call spread</vt:lpstr>
      <vt:lpstr>Blackrock (BLK)-Asset Collection Boom took profits on long 3/$770-$790 call spread took profits on long 3/$310-$340 call spread </vt:lpstr>
      <vt:lpstr>Visa (V) – “Touchless” Bitcoin Drag long 6/$150-$160 bull call spread</vt:lpstr>
      <vt:lpstr>Consumer Discretionary SPDR (XLY) (DIS), (AMZN), (HD), (CMCSA), (MCD), (SBUX) </vt:lpstr>
      <vt:lpstr>  Berkshire Hathaway (BRKB)- Natural Barbell Buys Alleghany Insurance, for $11.6 billion  long 6/$260-$270 call spread, stopped out of long 5/$300-$310 call spread, took profits on long 2/$270-$280 call spread </vt:lpstr>
      <vt:lpstr>Europe Hedged Equity (HEDJ)- </vt:lpstr>
      <vt:lpstr>Japan (DXJ)- </vt:lpstr>
      <vt:lpstr> Emerging Markets (EEM) - Pro trade, Weak Dollar, Long Recovery Play</vt:lpstr>
      <vt:lpstr>Bonds – End of the Game?</vt:lpstr>
      <vt:lpstr>              Treasury ETF (TLT) – Breaking Down took profits on long 5/$128-$131 put spread, look profits on long 5/$127-$130 put spread took profits on long 5/$110-$113 call spread, stopped out of long 4/$127-$130 call spread                  </vt:lpstr>
      <vt:lpstr> Ten Year Treasury Yield ($TNX) – 2.92%  </vt:lpstr>
      <vt:lpstr> Junk Bonds (HYG) 6.10% Yield to Maturity  </vt:lpstr>
      <vt:lpstr>2X Short Treasuries (TBT)-Another run at highs</vt:lpstr>
      <vt:lpstr>Foreign Currencies – Dollar High </vt:lpstr>
      <vt:lpstr>   Japanese Yen (FXY)   </vt:lpstr>
      <vt:lpstr>Euro (FXE)-</vt:lpstr>
      <vt:lpstr> British Pound (FXB)- </vt:lpstr>
      <vt:lpstr>Australian Dollar (FXA)- The Global Recovery Play took profits on long 8/$67-$69 call spread </vt:lpstr>
      <vt:lpstr>Emerging Market Currencies (CEW)   </vt:lpstr>
      <vt:lpstr>Chinese Yuan- (CYB)- Shanghai Shutdown  </vt:lpstr>
      <vt:lpstr>  Bitcoin – Breakdown Buy the Mad Hedge Bitcoin Letter at https://www.madhedgefundtrader.com/store/  </vt:lpstr>
      <vt:lpstr>Bitcoin ($BTCUSD) – Finding a bid   </vt:lpstr>
      <vt:lpstr>Ethereum (ETHE) –   </vt:lpstr>
      <vt:lpstr>MicroStrategy (MSTR) –   </vt:lpstr>
      <vt:lpstr>Amplify Transformational Data Sharing ETF  (BLOK) –   </vt:lpstr>
      <vt:lpstr>Energy &amp; Commodities –    </vt:lpstr>
      <vt:lpstr>Oil-($WTIC)</vt:lpstr>
      <vt:lpstr>  United States Oil Fund (USO) long 10/$9.50-$10 Vertical bull call spread</vt:lpstr>
      <vt:lpstr>Energy Select Sector SPDR (XLE)-No Performance! (XOM), (CVX), (SLB), (KMI), (EOG), (COP) </vt:lpstr>
      <vt:lpstr>Halliburton (HAL)- </vt:lpstr>
      <vt:lpstr>Natural Gas (UNG) - </vt:lpstr>
      <vt:lpstr>Freeport McMoRan (FCX) - </vt:lpstr>
      <vt:lpstr>Cameco (CCJ) - long 5/$20-$23 bull call spread</vt:lpstr>
      <vt:lpstr>Precious Metals – Gold Takes a Break</vt:lpstr>
      <vt:lpstr> Gold (GLD)- took profits on long 5/$165-$170 bull call spread   </vt:lpstr>
      <vt:lpstr> Market Vectors Gold Miners ETF- (GDX) –   </vt:lpstr>
      <vt:lpstr> Barrick Gold (GOLD) took profits on long 1/$21-$23 call spread took profits on long 11/$22-$24 call spread</vt:lpstr>
      <vt:lpstr> Newmont Mining- (NEM)- took profits on long $55-60 call spread</vt:lpstr>
      <vt:lpstr> Silver- (SLV)- took profits on long 11/$19-$20 call spread </vt:lpstr>
      <vt:lpstr>  Silver Miners - (SIL)-  </vt:lpstr>
      <vt:lpstr>  Wheaton Precious Metals - (WPM)- took profits on long 2/$39-41 call spread </vt:lpstr>
      <vt:lpstr>Real Estate – Weakness!</vt:lpstr>
      <vt:lpstr>S&amp;P Case Shiller S&amp;P Case Shiller Rockets 19.8%, in November with its National Home Price Index Phoenix (32.9%), Tampa (32.6%), and Miami (29.7%)</vt:lpstr>
      <vt:lpstr>Crown Castle International (CCI) – 3.33% yielding cell phone tower REIT</vt:lpstr>
      <vt:lpstr>US Home Construction Index (ITB) (DHI), (LEN), (PHM), (TOL), (NVR)   </vt:lpstr>
      <vt:lpstr>Trade Sheet- So What Do We Do About All This?</vt:lpstr>
      <vt:lpstr>PowerPoint Presentation</vt:lpstr>
      <vt:lpstr>       Next Strategy Webinar   12:00 EST Wednesday, June 1  from Silicon Valley, CA       email me questions at support@madhedgefundtrader.com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John Thomas</cp:lastModifiedBy>
  <cp:revision>213</cp:revision>
  <cp:lastPrinted>2022-01-05T03:44:27Z</cp:lastPrinted>
  <dcterms:created xsi:type="dcterms:W3CDTF">2015-02-05T17:12:57Z</dcterms:created>
  <dcterms:modified xsi:type="dcterms:W3CDTF">2022-05-18T15:34:05Z</dcterms:modified>
</cp:coreProperties>
</file>