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6"/>
  </p:notesMasterIdLst>
  <p:sldIdLst>
    <p:sldId id="256" r:id="rId2"/>
    <p:sldId id="888" r:id="rId3"/>
    <p:sldId id="605" r:id="rId4"/>
    <p:sldId id="1214" r:id="rId5"/>
    <p:sldId id="997" r:id="rId6"/>
    <p:sldId id="824" r:id="rId7"/>
    <p:sldId id="1106" r:id="rId8"/>
    <p:sldId id="1107" r:id="rId9"/>
    <p:sldId id="1197" r:id="rId10"/>
    <p:sldId id="1109" r:id="rId11"/>
    <p:sldId id="1118" r:id="rId12"/>
    <p:sldId id="1076" r:id="rId13"/>
    <p:sldId id="898" r:id="rId14"/>
    <p:sldId id="1142" r:id="rId15"/>
    <p:sldId id="1113" r:id="rId16"/>
    <p:sldId id="1033" r:id="rId17"/>
    <p:sldId id="1073" r:id="rId18"/>
    <p:sldId id="1074" r:id="rId19"/>
    <p:sldId id="1026" r:id="rId20"/>
    <p:sldId id="570" r:id="rId21"/>
    <p:sldId id="280" r:id="rId22"/>
    <p:sldId id="1057" r:id="rId23"/>
    <p:sldId id="563" r:id="rId24"/>
    <p:sldId id="835" r:id="rId25"/>
    <p:sldId id="613" r:id="rId26"/>
    <p:sldId id="831" r:id="rId27"/>
    <p:sldId id="811" r:id="rId28"/>
    <p:sldId id="891" r:id="rId29"/>
    <p:sldId id="1047" r:id="rId30"/>
    <p:sldId id="814" r:id="rId31"/>
    <p:sldId id="1072" r:id="rId32"/>
    <p:sldId id="764" r:id="rId33"/>
    <p:sldId id="765" r:id="rId34"/>
    <p:sldId id="1071" r:id="rId35"/>
    <p:sldId id="1195" r:id="rId36"/>
    <p:sldId id="1220" r:id="rId37"/>
    <p:sldId id="1070" r:id="rId38"/>
    <p:sldId id="840" r:id="rId39"/>
    <p:sldId id="1068" r:id="rId40"/>
    <p:sldId id="1069" r:id="rId41"/>
    <p:sldId id="893" r:id="rId42"/>
    <p:sldId id="289" r:id="rId43"/>
    <p:sldId id="730" r:id="rId44"/>
    <p:sldId id="1054" r:id="rId45"/>
    <p:sldId id="994" r:id="rId46"/>
    <p:sldId id="996" r:id="rId47"/>
    <p:sldId id="830" r:id="rId48"/>
    <p:sldId id="481" r:id="rId49"/>
    <p:sldId id="290" r:id="rId50"/>
    <p:sldId id="1133" r:id="rId51"/>
    <p:sldId id="669" r:id="rId52"/>
    <p:sldId id="1079" r:id="rId53"/>
    <p:sldId id="1043" r:id="rId54"/>
    <p:sldId id="1083" r:id="rId55"/>
    <p:sldId id="1086" r:id="rId56"/>
    <p:sldId id="1080" r:id="rId57"/>
    <p:sldId id="1049" r:id="rId58"/>
    <p:sldId id="336" r:id="rId59"/>
    <p:sldId id="1084" r:id="rId60"/>
    <p:sldId id="295" r:id="rId61"/>
    <p:sldId id="501" r:id="rId62"/>
    <p:sldId id="539" r:id="rId63"/>
    <p:sldId id="1219" r:id="rId64"/>
    <p:sldId id="1114" r:id="rId65"/>
    <p:sldId id="654" r:id="rId66"/>
    <p:sldId id="659" r:id="rId67"/>
    <p:sldId id="655" r:id="rId68"/>
    <p:sldId id="656" r:id="rId69"/>
    <p:sldId id="1115" r:id="rId70"/>
    <p:sldId id="533" r:id="rId71"/>
    <p:sldId id="756" r:id="rId72"/>
    <p:sldId id="1001" r:id="rId73"/>
    <p:sldId id="786" r:id="rId74"/>
    <p:sldId id="546" r:id="rId75"/>
    <p:sldId id="536" r:id="rId76"/>
    <p:sldId id="1221" r:id="rId77"/>
    <p:sldId id="1150" r:id="rId78"/>
    <p:sldId id="1153" r:id="rId79"/>
    <p:sldId id="1154" r:id="rId80"/>
    <p:sldId id="1168" r:id="rId81"/>
    <p:sldId id="1169" r:id="rId82"/>
    <p:sldId id="1116" r:id="rId83"/>
    <p:sldId id="388" r:id="rId84"/>
    <p:sldId id="312" r:id="rId85"/>
    <p:sldId id="380" r:id="rId86"/>
    <p:sldId id="747" r:id="rId87"/>
    <p:sldId id="313" r:id="rId88"/>
    <p:sldId id="1216" r:id="rId89"/>
    <p:sldId id="1217" r:id="rId90"/>
    <p:sldId id="972" r:id="rId91"/>
    <p:sldId id="907" r:id="rId92"/>
    <p:sldId id="650" r:id="rId93"/>
    <p:sldId id="729" r:id="rId94"/>
    <p:sldId id="737" r:id="rId95"/>
    <p:sldId id="998" r:id="rId96"/>
    <p:sldId id="999" r:id="rId97"/>
    <p:sldId id="1000" r:id="rId98"/>
    <p:sldId id="1130" r:id="rId99"/>
    <p:sldId id="1132" r:id="rId100"/>
    <p:sldId id="1005" r:id="rId101"/>
    <p:sldId id="1006" r:id="rId102"/>
    <p:sldId id="492" r:id="rId103"/>
    <p:sldId id="1222" r:id="rId104"/>
    <p:sldId id="335" r:id="rId10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9D33B-BD4E-4F16-A640-95B620BCB31D}" v="259" dt="2022-05-18T04:05:11.174"/>
    <p1510:client id="{30AAA2A0-D879-44B4-89D9-EC2AF480F0EA}" v="186" dt="2022-05-18T03:17:05.048"/>
    <p1510:client id="{3C418E5A-18F4-42A1-A435-58C7D9EBA279}" v="337" dt="2022-06-01T00:36:44.378"/>
    <p1510:client id="{BB018ABF-A803-4B47-A385-087AD7091C5E}" v="88" dt="2022-05-31T22:53:20.088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7"/>
    <p:restoredTop sz="94694"/>
  </p:normalViewPr>
  <p:slideViewPr>
    <p:cSldViewPr snapToGrid="0">
      <p:cViewPr varScale="1">
        <p:scale>
          <a:sx n="121" d="100"/>
          <a:sy n="121" d="100"/>
        </p:scale>
        <p:origin x="10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“Bear Market Bounce”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June 1,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AC1B8-6547-A996-F439-01375431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805" y="1502978"/>
            <a:ext cx="5764340" cy="32424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June 1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CD128FF-7F96-6AD5-8BD2-F21985E8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81" y="1097204"/>
            <a:ext cx="9067638" cy="56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Crown Castle International (CCI) </a:t>
            </a:r>
            <a:r>
              <a:rPr lang="en-US" sz="2800"/>
              <a:t>– </a:t>
            </a:r>
            <a:r>
              <a:rPr lang="en-US" sz="2000"/>
              <a:t>3.33% yielding cell phone tower REIT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0031C2F-0DB4-8617-3F9B-0B17FB7E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662" y="1717280"/>
            <a:ext cx="5879976" cy="44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364F0AF-9B8F-2DEF-2872-E83DE5EA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78" y="1502736"/>
            <a:ext cx="6131510" cy="46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sunset, mountain&#10;&#10;Description automatically generated">
            <a:extLst>
              <a:ext uri="{FF2B5EF4-FFF2-40B4-BE49-F238E27FC236}">
                <a16:creationId xmlns:a16="http://schemas.microsoft.com/office/drawing/2014/main" id="{70203390-5CB6-1FEB-AC64-B9A382D7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15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 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posing in front of a large sculpture&#10;&#10;Description automatically generated with low confidence">
            <a:extLst>
              <a:ext uri="{FF2B5EF4-FFF2-40B4-BE49-F238E27FC236}">
                <a16:creationId xmlns:a16="http://schemas.microsoft.com/office/drawing/2014/main" id="{691AC040-F8E4-33C3-3B29-997CE8EFA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663" y="734849"/>
            <a:ext cx="3370536" cy="44940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China Covid Bounce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China’s Industrial Production </a:t>
            </a:r>
            <a:r>
              <a:rPr lang="en-US" sz="1800" dirty="0"/>
              <a:t>Collapses by 2.9%, and </a:t>
            </a:r>
            <a:r>
              <a:rPr lang="en-US" sz="1800" b="1" dirty="0"/>
              <a:t>Retail Sales </a:t>
            </a:r>
            <a:r>
              <a:rPr lang="en-US" sz="1800" dirty="0"/>
              <a:t>fell by a shocking 11.1%.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*End of Shanghai shut down could bring global economic recovery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i="1" dirty="0"/>
              <a:t>*The Fed May Overshoot</a:t>
            </a:r>
            <a:r>
              <a:rPr lang="en-US" sz="1800" dirty="0"/>
              <a:t> on raising interest rates. Going too tight may be necessary to break the back of inflation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*Consumer Sentiment Dives</a:t>
            </a:r>
            <a:r>
              <a:rPr lang="en-US" sz="1800" dirty="0"/>
              <a:t>, in April from 59.1 to 58.4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*The Fed Minutes Were Not So Horrible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 downplaying the risk of a full 1% rate rise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*Q1 GDP Dives 1.5%,</a:t>
            </a:r>
            <a:r>
              <a:rPr lang="en-US" sz="1800" dirty="0"/>
              <a:t> in its final read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dirty="0"/>
              <a:t>*The </a:t>
            </a:r>
            <a:r>
              <a:rPr lang="en-US" sz="1800" b="1" dirty="0"/>
              <a:t>Consumer</a:t>
            </a:r>
            <a:r>
              <a:rPr lang="en-US" sz="1800" dirty="0"/>
              <a:t> Will Keep Driving the Economy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*German Inflation </a:t>
            </a:r>
            <a:r>
              <a:rPr lang="en-US" sz="1800" dirty="0"/>
              <a:t>Hits New High, at 8.7%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1DFA7-17C1-89A2-FA9A-96444B42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40" y="3699641"/>
            <a:ext cx="5411660" cy="30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B86A7274-6134-2A92-81A2-6C4FE000C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37" y="1763124"/>
            <a:ext cx="8431925" cy="45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210,000 – down 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Back from the Dead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Only 18% of Americans Will Increase Stockholdings this Year</a:t>
            </a:r>
            <a:r>
              <a:rPr lang="en-US" sz="1800" dirty="0"/>
              <a:t>, which is usually what you get at market bottoms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*Expect another big selloff which you should BUY, the worst case selloff is a PE Multiple of 14X, or (SPY) at 3,500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*Expect the market to continue </a:t>
            </a:r>
            <a:r>
              <a:rPr lang="en-US" sz="1800" b="1" dirty="0"/>
              <a:t>range trading </a:t>
            </a:r>
            <a:r>
              <a:rPr lang="en-US" sz="1800" dirty="0"/>
              <a:t>for the next several months, and possible the rest of the year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Snap Snaps</a:t>
            </a:r>
            <a:r>
              <a:rPr lang="en-US" sz="1800" dirty="0"/>
              <a:t>, taking the stock down an eye-popping 40%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Starbucks</a:t>
            </a:r>
            <a:r>
              <a:rPr lang="en-US" sz="1800" dirty="0"/>
              <a:t> Exit Russia, costing it only 1% of annual revenues, closing some 130 stores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Wells Fargo Takes Another Hit</a:t>
            </a:r>
            <a:r>
              <a:rPr lang="en-US" sz="1800" dirty="0"/>
              <a:t>, suffering a $7 million fine over money laundering lapses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David Tepper is Adding to (MSFT)</a:t>
            </a:r>
            <a:r>
              <a:rPr lang="en-US" sz="1800" dirty="0"/>
              <a:t> and (AMZN), while cutting back on</a:t>
            </a:r>
            <a:br>
              <a:rPr lang="en-US" sz="1800" dirty="0"/>
            </a:br>
            <a:r>
              <a:rPr lang="en-US" sz="1800" dirty="0"/>
              <a:t> Meta (FB) and Google (GOOG)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i="1" dirty="0">
                <a:solidFill>
                  <a:schemeClr val="tx1"/>
                </a:solidFill>
              </a:rPr>
              <a:t>*Look for terrible H1 and strong H2 scenario to continue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2ECCB-2FB5-D00E-9357-B08EF7845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564" y="4968250"/>
            <a:ext cx="1889750" cy="1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Back to the Bottom of the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6/$430-$440 put spread, long $440-$450 put spread, 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82100" y="4349567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380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-20.9%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8873427" y="2556471"/>
            <a:ext cx="1565973" cy="85180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98B17-4C35-2D7C-3A57-D4E469088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68" y="1311901"/>
            <a:ext cx="6815521" cy="51603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752600" y="2996112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152305" y="5242034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C84F74-65B1-C9E9-B6BD-410B8C8B9CF2}"/>
              </a:ext>
            </a:extLst>
          </p:cNvPr>
          <p:cNvCxnSpPr>
            <a:cxnSpLocks/>
          </p:cNvCxnSpPr>
          <p:nvPr/>
        </p:nvCxnSpPr>
        <p:spPr>
          <a:xfrm>
            <a:off x="1752600" y="2476808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Callout 6">
            <a:extLst>
              <a:ext uri="{FF2B5EF4-FFF2-40B4-BE49-F238E27FC236}">
                <a16:creationId xmlns:a16="http://schemas.microsoft.com/office/drawing/2014/main" id="{E20EB9CC-9141-1AB4-18D9-197477EC13F3}"/>
              </a:ext>
            </a:extLst>
          </p:cNvPr>
          <p:cNvSpPr/>
          <p:nvPr/>
        </p:nvSpPr>
        <p:spPr>
          <a:xfrm>
            <a:off x="7561105" y="1284079"/>
            <a:ext cx="1221289" cy="103568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high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2CF00B-762A-3740-81DD-1EF6348656CB}"/>
              </a:ext>
            </a:extLst>
          </p:cNvPr>
          <p:cNvCxnSpPr>
            <a:cxnSpLocks/>
          </p:cNvCxnSpPr>
          <p:nvPr/>
        </p:nvCxnSpPr>
        <p:spPr>
          <a:xfrm flipV="1">
            <a:off x="7690086" y="3079803"/>
            <a:ext cx="996714" cy="200518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701624" y="4084624"/>
            <a:ext cx="988462" cy="11574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40BDF08-2345-A7D2-AC29-5AE15AF5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86" y="1769066"/>
            <a:ext cx="6309064" cy="47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CE10079-0A0E-D337-B0B9-A41B41782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67" y="1221610"/>
            <a:ext cx="6960093" cy="52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850FAE2-B27D-99CD-BFDB-B9DE08FD6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468" y="1221611"/>
            <a:ext cx="7226423" cy="54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1766B3A-30B8-0259-8E40-7886F4B0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76" y="1465746"/>
            <a:ext cx="6531005" cy="49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+11.69%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+0.00%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+41.87%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-8.50%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+$554.43%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43.54%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ABD956-6504-4D85-FF59-3F9714706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992" y="1589548"/>
            <a:ext cx="6158016" cy="46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/>
              <a:t>NASDAQ (QQQ) –</a:t>
            </a:r>
            <a:br>
              <a:rPr lang="en-US" sz="2400"/>
            </a:br>
            <a:r>
              <a:rPr lang="en-US" sz="1800">
                <a:solidFill>
                  <a:srgbClr val="00A64B"/>
                </a:solidFill>
              </a:rPr>
              <a:t> long (QQQ) 4/$330-$335 put spread </a:t>
            </a:r>
            <a:br>
              <a:rPr lang="en-US" sz="1800">
                <a:solidFill>
                  <a:srgbClr val="00A64B"/>
                </a:solidFill>
              </a:rPr>
            </a:br>
            <a:r>
              <a:rPr lang="en-US" sz="180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/>
            </a:br>
            <a:r>
              <a:rPr lang="en-US" sz="180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C1CBA92-9D8C-1B62-0B39-8A9173C1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216" y="1961417"/>
            <a:ext cx="5924364" cy="448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6/$220-$230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558D41D-C8BE-2828-BD72-0E070EE2D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4" y="1159274"/>
            <a:ext cx="6821214" cy="51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9130902-130C-A2B8-DFCF-610B7569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82" y="1717280"/>
            <a:ext cx="6412636" cy="48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2370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Diversifying Production to guard again the next China shutdown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 </a:t>
            </a:r>
            <a:r>
              <a:rPr lang="en-US" sz="1800" dirty="0">
                <a:solidFill>
                  <a:schemeClr val="tx1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49C0D2A-37D3-5A4D-8E31-6CE3C46B4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97" y="1733894"/>
            <a:ext cx="6547690" cy="4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Alphabet Misses on Top and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CEFB8E-E23E-C5A9-3DB3-09F464FD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938" y="1777385"/>
            <a:ext cx="6463964" cy="48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06A16-0219-A05D-0C24-0CD535BFF478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60BC229-1574-7A95-C7BF-954E0C01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183" y="1610442"/>
            <a:ext cx="6739631" cy="50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8C505F-F8CE-C985-A6D2-1DEDEA066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55" y="1295400"/>
            <a:ext cx="7032593" cy="533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–Twitter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for 1.5 million cars in 2022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Tesla is Kicked Out of the ESG Index</a:t>
            </a:r>
            <a:r>
              <a:rPr lang="en-US" sz="1800" dirty="0"/>
              <a:t> in a moronic move by Standard &amp; Poor’s,</a:t>
            </a:r>
            <a:br>
              <a:rPr lang="en-US" sz="1800" dirty="0"/>
            </a:br>
            <a:r>
              <a:rPr lang="en-US" sz="1800" dirty="0"/>
              <a:t> citing weak “G” or governance by Elon Musk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2/$550-$600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2/$600-$650 call spread</a:t>
            </a: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72C9D3-4B49-B796-9260-654BE1C7F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380" y="2346114"/>
            <a:ext cx="5539666" cy="42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Long, 30% short, 10% cash- 12 days to expiration</a:t>
            </a:r>
            <a:br>
              <a:rPr lang="en-US" sz="2000" b="1" dirty="0"/>
            </a:br>
            <a:r>
              <a:rPr lang="en-US" sz="2000" b="1" dirty="0"/>
              <a:t>Bullish at the bottom of the range, with a huge long stock/short (VIX) position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+47.42%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453649-3369-426D-0452-9F0980B04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32321"/>
              </p:ext>
            </p:extLst>
          </p:nvPr>
        </p:nvGraphicFramePr>
        <p:xfrm>
          <a:off x="1178213" y="1687423"/>
          <a:ext cx="4339717" cy="475541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79237">
                  <a:extLst>
                    <a:ext uri="{9D8B030D-6E8A-4147-A177-3AD203B41FA5}">
                      <a16:colId xmlns:a16="http://schemas.microsoft.com/office/drawing/2014/main" val="3566989820"/>
                    </a:ext>
                  </a:extLst>
                </a:gridCol>
                <a:gridCol w="960480">
                  <a:extLst>
                    <a:ext uri="{9D8B030D-6E8A-4147-A177-3AD203B41FA5}">
                      <a16:colId xmlns:a16="http://schemas.microsoft.com/office/drawing/2014/main" val="3071398314"/>
                    </a:ext>
                  </a:extLst>
                </a:gridCol>
              </a:tblGrid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72426512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211607423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763939227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057355962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82929666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6/$124-$127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74228664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7/$128-$131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278340152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(NVDA) 6/$120-$130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759153374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(BRKB) 6/$260-$270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66787900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(V) 6/$150-$160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026811947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(MSFT) 6/$200-$210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28275202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905032586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72811258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840742934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983963248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(AAPL) 6/$155-$165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423403745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6/430-440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141992299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6/$440-$450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640955126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751894353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504135634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529182127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104194874"/>
                  </a:ext>
                </a:extLst>
              </a:tr>
              <a:tr h="206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943648143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0CB2DB12-3CC3-E8B1-2272-12539C098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13" y="3005957"/>
            <a:ext cx="2978253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/>
              <a:t>urprising to the upside on almost every front, sending the stock up $30, or 18.75%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8D97380-609C-DB82-EA1F-AF21986B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672" y="1813454"/>
            <a:ext cx="6346054" cy="48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0F312B4-74D6-D428-984D-E8AE38B9C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287" y="1355834"/>
            <a:ext cx="6749426" cy="51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92E3E-83CF-A996-67F6-4393F7790E0C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CCC6492-0303-9441-3AE7-AA8CE5DA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01" y="1661193"/>
            <a:ext cx="6363197" cy="4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A1A06AA-F78C-46EC-2516-B0E5C574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131" y="1692166"/>
            <a:ext cx="6729273" cy="50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0C0407D-21EC-FC14-1D9F-7721FCBE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06" y="1387367"/>
            <a:ext cx="7083795" cy="53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FAF4779-1CBA-ED14-647E-BB62C586C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17" y="1717280"/>
            <a:ext cx="6331257" cy="481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stone, squirrel&#10;&#10;Description automatically generated">
            <a:extLst>
              <a:ext uri="{FF2B5EF4-FFF2-40B4-BE49-F238E27FC236}">
                <a16:creationId xmlns:a16="http://schemas.microsoft.com/office/drawing/2014/main" id="{A8635B0C-ACDB-E19D-CEBD-7B428BE7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25" y="0"/>
            <a:ext cx="830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2054773" y="23911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$2.7 loss booked in Q1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5015F82-048C-6039-FC97-CE44DFBE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241" y="1592381"/>
            <a:ext cx="6467484" cy="49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6DBC52-AB38-9D9E-4D2F-4DF37393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1" y="1653737"/>
            <a:ext cx="6262686" cy="474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28D4036-EB99-379A-D115-1B6E379FB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5" y="0"/>
            <a:ext cx="11340662" cy="62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DE5BCE1-3419-B746-37B9-861742DA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14" y="1470160"/>
            <a:ext cx="6507127" cy="49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Florida Declares War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0DEA637-D4E2-BB59-80B3-DFCDC63E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357" y="1537563"/>
            <a:ext cx="6837285" cy="51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A9ED5F0-2A92-1FA8-543A-C574B9F5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41" y="1295400"/>
            <a:ext cx="7113973" cy="53918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8B8CA-5CDD-AF9C-3C0F-8E6DED917994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7CDA40E7-912F-9433-5B3A-035008E94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100" y="1059799"/>
            <a:ext cx="7017798" cy="53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FCAF8-201D-ECC5-4C28-50B94CAFABFC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E42C7E9-AC45-2766-D722-28B81A97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43" y="1486314"/>
            <a:ext cx="6591312" cy="501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BA17E3-7A8C-2445-68E9-3E3EE64C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648" y="1209684"/>
            <a:ext cx="6984533" cy="529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Macy’s Surprises to the Upside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197FCE7-03B4-D9FD-EEED-2C12C605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54" y="1532328"/>
            <a:ext cx="6346054" cy="48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EBDFB6-F4D6-A23E-2025-750BD53BA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33" y="1033968"/>
            <a:ext cx="7261933" cy="55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8492603-6BCA-F578-C65E-73D5C1CA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442" y="1295400"/>
            <a:ext cx="6875551" cy="52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9A34F10-7AB0-975F-257D-CBB75D7E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227" y="1045978"/>
            <a:ext cx="7217545" cy="54756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CC8ABF0-9A5F-8867-8931-D5177D40B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95" y="581911"/>
            <a:ext cx="11131650" cy="56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FA1F60-D3E4-9847-E261-E4C28B1F596C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FA44832-F244-2B27-93DF-858C3036F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71" y="1330923"/>
            <a:ext cx="6878255" cy="52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A0DC78-EFCC-5E80-EB89-19374E048764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4136FB7-20AA-04EE-7620-501393D2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394" y="1270869"/>
            <a:ext cx="7069584" cy="53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3D2E70A-11F9-6234-599C-6DB10CDA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594" y="1676400"/>
            <a:ext cx="6286002" cy="47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E857E4-B7AC-14CA-E677-5D21C4792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876" y="1600590"/>
            <a:ext cx="6718253" cy="50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68FFC04-6D70-33E8-8F4C-694CD36E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70" y="1335464"/>
            <a:ext cx="6982899" cy="52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2075793" y="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ACEF67-1843-E58A-C399-EEAF6F005C55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191CFE1-ADF0-6A55-1664-2E38B9A3F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70" y="1295400"/>
            <a:ext cx="6767846" cy="51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902675-AC99-10E4-F3FA-2293CF59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449" y="1549705"/>
            <a:ext cx="6723712" cy="51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DF2A5-06E5-10C9-2478-C040B88B7CA8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455F9EE-BF80-5E6B-1F24-804970251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952" y="1292706"/>
            <a:ext cx="6956878" cy="52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E25B2-270B-BA46-5A3F-3BC5225AC518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A445FCE8-4374-0F99-D0FE-4E0FB374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158" y="1295400"/>
            <a:ext cx="6955757" cy="52793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Buys Alleghany Insurance, for $11.6 billion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B7E537-4334-8CF2-660C-BC701A1A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002" y="1455830"/>
            <a:ext cx="6607996" cy="50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/>
              <a:t>The Method to My </a:t>
            </a:r>
            <a:r>
              <a:rPr lang="en-US" sz="2800" b="1" i="1"/>
              <a:t>Madness</a:t>
            </a:r>
            <a:br>
              <a:rPr lang="en-US" sz="2800" b="1" i="1"/>
            </a:br>
            <a:r>
              <a:rPr lang="en-US" sz="1800" b="1" i="1"/>
              <a:t>Searching of a Risk Bottom</a:t>
            </a:r>
            <a:endParaRPr lang="en-US" sz="1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*Monster short covering rally is turning traders positive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*Traders piled into technology stocks that capitulated earlier in the week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*That will give us time for one or more up/down cycles in the indexes before interest rates peak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first 200 basis points of Interest rate rises are in the market, but 300 are not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has stalled, keep short positions small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*Pandemic cases are increasing modestly but are no longer a 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factor for the economy or the stock market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gives up $30, run existing positions into expiration in 12 days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76" y="3854784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6FBDB8-D555-A69F-9000-9C1277FE7C18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F774625-1F45-F16A-F360-E505A54A7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221" y="1033817"/>
            <a:ext cx="7235556" cy="54878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EE88B-5661-3A04-8BA7-CDC7A61B8C22}"/>
              </a:ext>
            </a:extLst>
          </p:cNvPr>
          <p:cNvSpPr txBox="1"/>
          <p:nvPr/>
        </p:nvSpPr>
        <p:spPr>
          <a:xfrm>
            <a:off x="4724400" y="3200400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34552D2-8950-8057-1188-F0C5D7148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741" y="996514"/>
            <a:ext cx="7328516" cy="55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FD3D0F-1296-4B93-DF54-073887B6B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876" y="1335125"/>
            <a:ext cx="6877082" cy="521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car, tree&#10;&#10;Description automatically generated">
            <a:extLst>
              <a:ext uri="{FF2B5EF4-FFF2-40B4-BE49-F238E27FC236}">
                <a16:creationId xmlns:a16="http://schemas.microsoft.com/office/drawing/2014/main" id="{240D2B64-774E-7D13-C662-A227B3B0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61" y="0"/>
            <a:ext cx="10199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 yields plunge 40 basis points from 3.12% on recession fears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*Short covering of massive short positions is another factor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bulk of the move down in bond prices is done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$100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Rally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C9036-2F50-0E0F-D836-80423EEF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197961"/>
            <a:ext cx="4298373" cy="24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An Intermediate Bottom?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6/$124-$127 put spread,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long 7/$128-$131 put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5/$110-$113 call spread</a:t>
            </a: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F6015C3-9A53-A1C8-19D1-CC3E32DC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74" y="1894833"/>
            <a:ext cx="5990948" cy="45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2.84%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E0ACDEC-EE09-B71B-9ADF-3F115B99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83" y="1221611"/>
            <a:ext cx="7048869" cy="53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6.10% Yield to Maturity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4791BEE-7286-EE6D-303C-06FB869B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720" y="1288192"/>
            <a:ext cx="6871316" cy="52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62DAC51-5600-3A8E-467C-1F6678BD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78" y="1502737"/>
            <a:ext cx="6249879" cy="47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Takes a Break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US Dollar </a:t>
            </a:r>
            <a:r>
              <a:rPr lang="en-US" sz="1800" dirty="0">
                <a:solidFill>
                  <a:schemeClr val="tx1"/>
                </a:solidFill>
              </a:rPr>
              <a:t>takes a break from 20-Year High thanks to falling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*Euro pops on dollar weakness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*Shanghai shutdown end boosts the Yuan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*Commodity currencies like (FXA) and (FXC) go ballistic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on rising oil prices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US dollar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166D8-975F-4CE0-3579-92A88EC3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490" y="2249215"/>
            <a:ext cx="4427481" cy="44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990600"/>
            <a:ext cx="11212286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*Five and under Pfizer vaccine is imminent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*Corona virus cases up 2 million to </a:t>
            </a:r>
            <a:r>
              <a:rPr lang="en-US" sz="1700" b="1" dirty="0">
                <a:solidFill>
                  <a:schemeClr val="tx1"/>
                </a:solidFill>
              </a:rPr>
              <a:t>84.5 million</a:t>
            </a:r>
            <a:br>
              <a:rPr lang="en-US" sz="1700" b="1" dirty="0">
                <a:solidFill>
                  <a:schemeClr val="tx1"/>
                </a:solidFill>
              </a:rPr>
            </a:b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*Deaths up 2,000 to </a:t>
            </a:r>
            <a:r>
              <a:rPr lang="en-US" sz="1700" b="1" dirty="0">
                <a:solidFill>
                  <a:schemeClr val="tx1"/>
                </a:solidFill>
              </a:rPr>
              <a:t>1,005,000</a:t>
            </a:r>
            <a:r>
              <a:rPr lang="en-US" sz="1700" dirty="0">
                <a:solidFill>
                  <a:schemeClr val="tx1"/>
                </a:solidFill>
              </a:rPr>
              <a:t> in 2 weeks, 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BA.2 Omicron “Stealth” variant is now most common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*Pandemic is still going to near zero by summer,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 book those cruises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is with us for good and big pharma will offer combined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annual covid and flu shots by the fall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93" y="3657600"/>
            <a:ext cx="5205131" cy="29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0FB2E5F-E51D-BD53-CBA2-B5FDAA11B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11" y="1376970"/>
            <a:ext cx="6634577" cy="50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774219-7817-FF1D-74B1-A960361A9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93" y="1251202"/>
            <a:ext cx="6664170" cy="505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00BC5D5-5D8E-A17D-F2B0-88F42FDDF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99" y="1354775"/>
            <a:ext cx="6545801" cy="49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F728D6A-025D-AA12-E0D9-037ACBED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468" y="1561920"/>
            <a:ext cx="6590190" cy="49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89CD462-1704-0028-18F2-78F56F564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67" y="1280794"/>
            <a:ext cx="6812132" cy="5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7D21587-D0EC-6996-CFBD-CE421D05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555" y="1354775"/>
            <a:ext cx="6738151" cy="51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7B6B07BE-F4C5-D37C-F752-0ADC5A16B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91" y="0"/>
            <a:ext cx="4223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*Bitcoin backs off, from $69,000 to $28,000, or 60%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*Disappearing global liquidity is not the time to be in Bitcoin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major moving into bitcoin using free flared natural gas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Tether, a stablecoin tied to the US dollar, has fallen to 69% of its face value, but later recovers</a:t>
            </a:r>
            <a:br>
              <a:rPr lang="en-US" dirty="0"/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Luna </a:t>
            </a:r>
            <a:r>
              <a:rPr lang="en-US" sz="1800" dirty="0">
                <a:solidFill>
                  <a:schemeClr val="tx1"/>
                </a:solidFill>
              </a:rPr>
              <a:t>Crashes to Earth, the crypto diving from $75 to $1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Coinbase </a:t>
            </a:r>
            <a:r>
              <a:rPr lang="en-US" sz="1800" dirty="0"/>
              <a:t>Crashes on Earnings Miss, taking the stock down 19%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Buy Bitcoin and Ethereum on the bigger dip,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but not now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952" y="4222244"/>
            <a:ext cx="2995448" cy="22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08AB6AE-4A6F-BF81-7B35-F3ED309A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1" y="1206814"/>
            <a:ext cx="7019277" cy="53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36FCB4F-6DC1-1BC2-1591-A768E9E9D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371" y="1258600"/>
            <a:ext cx="6871316" cy="52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9298" y="235629"/>
            <a:ext cx="3398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The Pandemic is Over</a:t>
            </a:r>
            <a:br>
              <a:rPr lang="en-US" sz="2400" b="1"/>
            </a:br>
            <a:endParaRPr lang="en-US" sz="2400" b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3086" y="5734720"/>
            <a:ext cx="367188" cy="1960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1E90580-37A1-E644-DFC2-664D2959D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927203"/>
            <a:ext cx="10922000" cy="56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C9CE92F-F111-B393-27AE-A24C37C6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701" y="1362173"/>
            <a:ext cx="6664170" cy="505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5376915-62FB-83EA-1913-DC169C1BA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964" y="1362173"/>
            <a:ext cx="6767742" cy="51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 New Highs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495300" y="646176"/>
            <a:ext cx="114300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Gasoline Prices </a:t>
            </a:r>
            <a:r>
              <a:rPr lang="en-US" sz="1800" dirty="0"/>
              <a:t>Skyrocket, hitting $6.60 a gallon in California and $4.61 everywhere else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dirty="0"/>
              <a:t>* Average Household Now Spending </a:t>
            </a:r>
            <a:r>
              <a:rPr lang="en-US" sz="1800" b="1" dirty="0"/>
              <a:t>$5,000 a Year on Gasoline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 total European ban on </a:t>
            </a:r>
            <a:r>
              <a:rPr lang="en-US" sz="1800" b="1" dirty="0"/>
              <a:t>Russian oil </a:t>
            </a:r>
            <a:r>
              <a:rPr lang="en-US" sz="1800" dirty="0"/>
              <a:t>imports is pushing energy prices up globally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 shortage of </a:t>
            </a:r>
            <a:r>
              <a:rPr lang="en-US" sz="1800" b="1" dirty="0"/>
              <a:t>US refining capacity </a:t>
            </a:r>
            <a:r>
              <a:rPr lang="en-US" sz="1800" dirty="0"/>
              <a:t>was caused by owners moving facilities to regulation free Mexico to avoid regulation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*Transportation </a:t>
            </a:r>
            <a:r>
              <a:rPr lang="en-US" sz="1800" dirty="0"/>
              <a:t>related businesses are getting killed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*Keep buying </a:t>
            </a:r>
            <a:r>
              <a:rPr lang="en-US" sz="1800" b="1" dirty="0"/>
              <a:t>Tesla (TSLA) </a:t>
            </a:r>
            <a:r>
              <a:rPr lang="en-US" sz="1800" dirty="0"/>
              <a:t>on dips, there is a one year wait to</a:t>
            </a:r>
            <a:br>
              <a:rPr lang="en-US" sz="1800" dirty="0"/>
            </a:br>
            <a:r>
              <a:rPr lang="en-US" sz="1800" dirty="0"/>
              <a:t>buy the cars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A896F-1DA5-BB6B-99C2-23EEA158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78" y="4572000"/>
            <a:ext cx="3879850" cy="21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277BE9D-3CC4-2848-2426-A97818C1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82" y="1310386"/>
            <a:ext cx="6412636" cy="48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F7395B8-1D36-E5D0-6249-7C09C3EEA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32" y="1635902"/>
            <a:ext cx="6035335" cy="45775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AAD865C-5A56-CC5E-50BA-6F4F1390D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41" y="1487940"/>
            <a:ext cx="6368248" cy="48290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336519B-DA34-5429-A511-61C5FB51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080" y="1339979"/>
            <a:ext cx="6397840" cy="48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1553363-5E75-23F5-CBC8-138CDF90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66" y="1399163"/>
            <a:ext cx="6294267" cy="477728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B25A8B0-960C-8DB2-EC49-3A9C4C58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74" y="1473144"/>
            <a:ext cx="6353452" cy="482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25E0C87-8124-9972-F64D-6E9E9761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41" y="1443552"/>
            <a:ext cx="5953957" cy="45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February 2 2022 Infection Rate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Asleep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takes a break on global “RISK OFF” move</a:t>
            </a:r>
            <a:br>
              <a:rPr lang="en-US" sz="1800">
                <a:solidFill>
                  <a:srgbClr val="FF0000"/>
                </a:solidFill>
              </a:rPr>
            </a:br>
            <a:br>
              <a:rPr lang="en-US" sz="1800">
                <a:solidFill>
                  <a:srgbClr val="FF0000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*Gold is more of a commodity play now than a risk hedge</a:t>
            </a: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*Recently falling interest rates give gold and additional boost</a:t>
            </a: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*It is after all a classic inflation play, which will rise</a:t>
            </a: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before it falls</a:t>
            </a:r>
            <a:b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A4755-B0AB-A832-33AC-C4A8A55F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934" y="3542862"/>
            <a:ext cx="4953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508C98-5EEB-1CB3-F8C0-EEF8C9D3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66" y="1532328"/>
            <a:ext cx="6442229" cy="48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DAC1C48-057E-E52D-335A-A9602BFFD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04" y="1621105"/>
            <a:ext cx="5569258" cy="42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F018F94-FFD6-B1D9-B277-E555549D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54" y="1606309"/>
            <a:ext cx="5983549" cy="45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10FF962-94D1-AFBB-C8C4-3D89ACB2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895" y="1828251"/>
            <a:ext cx="5288132" cy="40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ABC3B3A-1D1A-0625-AC2D-ED6CC652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74" y="1606309"/>
            <a:ext cx="6072326" cy="46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ABF8C28-CF28-07A3-25E8-D7FC9E605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85" y="1473144"/>
            <a:ext cx="5998345" cy="4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E0A1B82-284D-295D-2A88-852D32CD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050" y="1547124"/>
            <a:ext cx="6175899" cy="46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New Supply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Pending Home Sales Dive </a:t>
            </a:r>
            <a:r>
              <a:rPr lang="en-US" sz="1800" dirty="0"/>
              <a:t>in April,</a:t>
            </a:r>
            <a:r>
              <a:rPr lang="en-US" sz="1800" b="1" i="1" dirty="0"/>
              <a:t> </a:t>
            </a:r>
            <a:r>
              <a:rPr lang="en-US" sz="1800" dirty="0"/>
              <a:t>down 2.4%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Home Listings Soar</a:t>
            </a:r>
            <a:r>
              <a:rPr lang="en-US" sz="1800" dirty="0"/>
              <a:t>, with homes for sale up 9% YOY, as homeowners fear missing getting out at the top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*New Home Sales </a:t>
            </a:r>
            <a:r>
              <a:rPr lang="en-US" sz="1800" dirty="0"/>
              <a:t>Dive in April, down 16.6% on a signed contract basis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*New listings </a:t>
            </a:r>
            <a:r>
              <a:rPr lang="en-US" sz="1800" dirty="0"/>
              <a:t>have doubled in a year according to Redfin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*Outrageous </a:t>
            </a:r>
            <a:r>
              <a:rPr lang="en-US" sz="1800" b="1" dirty="0"/>
              <a:t>over market bids </a:t>
            </a:r>
            <a:r>
              <a:rPr lang="en-US" sz="1800" dirty="0"/>
              <a:t>have definitely ended in California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 far, no hint of </a:t>
            </a:r>
            <a:r>
              <a:rPr lang="en-US" sz="1800" b="1" dirty="0"/>
              <a:t>price drops</a:t>
            </a:r>
            <a:r>
              <a:rPr lang="en-US" sz="1800" dirty="0"/>
              <a:t>….yet. </a:t>
            </a:r>
            <a:br>
              <a:rPr lang="en-US" sz="1800" dirty="0"/>
            </a:br>
            <a:r>
              <a:rPr lang="en-US" sz="1800" dirty="0"/>
              <a:t>down 16.6% on a signed contract basis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Building Permits Dive</a:t>
            </a:r>
            <a:r>
              <a:rPr lang="en-US" sz="1800" dirty="0"/>
              <a:t> in April by 3.2%,</a:t>
            </a:r>
            <a:br>
              <a:rPr lang="en-US" sz="1800" dirty="0"/>
            </a:br>
            <a:r>
              <a:rPr lang="en-US" sz="1800" dirty="0"/>
              <a:t> and single-family permits were down 4.6%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BB502-B19A-796A-65D0-918EB5BE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962" y="4482356"/>
            <a:ext cx="4347886" cy="20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1800" b="1" i="1" dirty="0"/>
              <a:t>S&amp;P Case Shiller Rockets 19.8%,</a:t>
            </a:r>
            <a:r>
              <a:rPr lang="en-US" sz="1800" dirty="0"/>
              <a:t> in November with its National Home Price Index</a:t>
            </a:r>
            <a:br>
              <a:rPr lang="en-US" sz="1800" dirty="0"/>
            </a:br>
            <a:r>
              <a:rPr lang="en-US" sz="1800" dirty="0"/>
              <a:t>Tampa (34.8%), Miami (32.4%)  (32.9%), (Phoenix 32.0%)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3918</Words>
  <Application>Microsoft Macintosh PowerPoint</Application>
  <PresentationFormat>Widescreen</PresentationFormat>
  <Paragraphs>183</Paragraphs>
  <Slides>104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Helvetica</vt:lpstr>
      <vt:lpstr>Times New Roman</vt:lpstr>
      <vt:lpstr>Office Theme</vt:lpstr>
      <vt:lpstr> The Mad Hedge Fund Trader “Bear Market Bounce” 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Searching of a Risk Bottom</vt:lpstr>
      <vt:lpstr>Corona Update – </vt:lpstr>
      <vt:lpstr>PowerPoint Presentation</vt:lpstr>
      <vt:lpstr>February 2 2022 Infection Rate </vt:lpstr>
      <vt:lpstr>June 1 2022 Infection Rate </vt:lpstr>
      <vt:lpstr>The Global Economy – China Covid Bounce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210,000 – down 8,000 </vt:lpstr>
      <vt:lpstr>Stocks – Back from the Dead  </vt:lpstr>
      <vt:lpstr>         S&amp;P 500 – Back to the Bottom of the Range  long 6/$430-$440 put spread, long $440-$450 put spread,  ,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Microsoft (MSFT)- long 6/$220-$230 call spread took profits on long 2/$200-$210 bear put spread   </vt:lpstr>
      <vt:lpstr>Facebook (FB)- Changes Name to “Meta” took profits on Long 9/$290-$300 vertical bear put spread stopped out of Long 9/$190-$200 vertical bear put spread  </vt:lpstr>
      <vt:lpstr> Apple (AAPL)- Diversifying Production to guard again the next China shutdown   long 6/$155-$165 put spread, stopped out of long 6/$125-135 call spread,  took profits on long 6/$110-$120 call spread, took profits on long 2/$180-$190 put spread</vt:lpstr>
      <vt:lpstr>Alphabet (GOOGL) – Ad king on economic recovery Alphabet Misses on Top and Bottom  took profits on long 12/$1,200-$1,230 bull call spread took profits on long 9/$1,030-$1,080 vertical bull call spread</vt:lpstr>
      <vt:lpstr> Amazon (AMZN) –  took profits on long 2/$3,400-$3,500 bear put spread took profits on long 9/$2,800-$2,900 bull call spread</vt:lpstr>
      <vt:lpstr> PayPal (PYPL) - took profits on long 4/$90-$95 call spread </vt:lpstr>
      <vt:lpstr>Tesla (TSLA) –Twitter Drag Aiming for 1.5 million cars in 2022 Tesla is Kicked Out of the ESG Index in a moronic move by Standard &amp; Poor’s,  citing weak “G” or governance by Elon Musk took profits on long 2/$550-$600 call spread took profits on long 2/$600-$650 call spread</vt:lpstr>
      <vt:lpstr>  NVIDIA (NVDA) –  Surprising to the upside on almost every front, sending the stock up $30, or 18.75%  long 6/$120-$130 call spread </vt:lpstr>
      <vt:lpstr>Palo Alto Networks (PANW)-  Hacking never goes out of fashion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$2.7 loss booked in Q1 long 3/$146-$149 call spread took profits on long 2/$150-$160 call spread </vt:lpstr>
      <vt:lpstr>Package Delivery- United Parcel Service (UPS) - Package Delivery record profits took profits on long 11/$130-$140 call spread</vt:lpstr>
      <vt:lpstr> Caterpillar (CAT)- Ag + Infrastructure + Housing took profits on long 12/$145-$150 call spread took profits on long 11/$125-$135 call spread  </vt:lpstr>
      <vt:lpstr>Walt Disney (DIS)- Florida Declares War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  </vt:lpstr>
      <vt:lpstr> Macys’ (M) – Retail Punished Macy’s Surprises to the Upside  took profits on Long 8/$23-$25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  </vt:lpstr>
      <vt:lpstr>Morgan Stanley (MS) – Blows Away Earnings Equity trading came in a hot $3.2 billion and bond trading $2.9 billion   took profits on long 11/$85-$90 call spread stop loss on long 11/$95-$98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Buys Alleghany Insurance, for $11.6 billion  long 6/$260-$270 call spread, stopped out of long 5/$300-$310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Rally</vt:lpstr>
      <vt:lpstr>              Treasury ETF (TLT) – An Intermediate Bottom? long 6/$124-$127 put spread, long 7/$128-$131 put spread took profits on long 5/$128-$131 put spread, look profits on long 5/$127-$130 put spread took profits on long 5/$110-$113 call spread                  </vt:lpstr>
      <vt:lpstr> Ten Year Treasury Yield ($TNX) – 2.84%  </vt:lpstr>
      <vt:lpstr> Junk Bonds (HYG) 6.10% Yield to Maturity  </vt:lpstr>
      <vt:lpstr>2X Short Treasuries (TBT)-Another run at highs</vt:lpstr>
      <vt:lpstr>Foreign Currencies – Dollar Takes a Break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Energy &amp; Commodities –  New Highs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long 5/$20-$23 bull call spread</vt:lpstr>
      <vt:lpstr>Precious Metals – Still Asleep</vt:lpstr>
      <vt:lpstr> Gold (GLD)-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Real Estate – New Supply</vt:lpstr>
      <vt:lpstr>S&amp;P Case Shiller S&amp;P Case Shiller Rockets 19.8%, in November with its National Home Price Index Tampa (34.8%), Miami (32.4%)  (32.9%), (Phoenix 32.0%)</vt:lpstr>
      <vt:lpstr>Crown Castle International (CCI) – 3.33% yielding cell phone tower REIT</vt:lpstr>
      <vt:lpstr>US Home Construction Index (ITB) (DHI), (LEN), (PHM), (TOL), (NVR)   </vt:lpstr>
      <vt:lpstr>Trade Sheet- So What Do We Do About All This?</vt:lpstr>
      <vt:lpstr>PowerPoint Presentation</vt:lpstr>
      <vt:lpstr>       Next Strategy Webinar   12:00 EST Wednesday, June 15  from Lake Tahoe, NV 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514</cp:revision>
  <cp:lastPrinted>2022-01-05T03:44:27Z</cp:lastPrinted>
  <dcterms:created xsi:type="dcterms:W3CDTF">2015-02-05T17:12:57Z</dcterms:created>
  <dcterms:modified xsi:type="dcterms:W3CDTF">2022-06-01T01:55:59Z</dcterms:modified>
</cp:coreProperties>
</file>