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4"/>
  </p:notesMasterIdLst>
  <p:sldIdLst>
    <p:sldId id="256" r:id="rId2"/>
    <p:sldId id="1223" r:id="rId3"/>
    <p:sldId id="888" r:id="rId4"/>
    <p:sldId id="605" r:id="rId5"/>
    <p:sldId id="1214" r:id="rId6"/>
    <p:sldId id="997" r:id="rId7"/>
    <p:sldId id="824" r:id="rId8"/>
    <p:sldId id="1106" r:id="rId9"/>
    <p:sldId id="1107" r:id="rId10"/>
    <p:sldId id="1197" r:id="rId11"/>
    <p:sldId id="1109" r:id="rId12"/>
    <p:sldId id="1118" r:id="rId13"/>
    <p:sldId id="1076" r:id="rId14"/>
    <p:sldId id="695" r:id="rId15"/>
    <p:sldId id="898" r:id="rId16"/>
    <p:sldId id="1224" r:id="rId17"/>
    <p:sldId id="1142" r:id="rId18"/>
    <p:sldId id="1113" r:id="rId19"/>
    <p:sldId id="1033" r:id="rId20"/>
    <p:sldId id="1073" r:id="rId21"/>
    <p:sldId id="1074" r:id="rId22"/>
    <p:sldId id="1026" r:id="rId23"/>
    <p:sldId id="570" r:id="rId24"/>
    <p:sldId id="280" r:id="rId25"/>
    <p:sldId id="1057" r:id="rId26"/>
    <p:sldId id="563" r:id="rId27"/>
    <p:sldId id="835" r:id="rId28"/>
    <p:sldId id="613" r:id="rId29"/>
    <p:sldId id="831" r:id="rId30"/>
    <p:sldId id="811" r:id="rId31"/>
    <p:sldId id="1047" r:id="rId32"/>
    <p:sldId id="814" r:id="rId33"/>
    <p:sldId id="1072" r:id="rId34"/>
    <p:sldId id="764" r:id="rId35"/>
    <p:sldId id="765" r:id="rId36"/>
    <p:sldId id="1071" r:id="rId37"/>
    <p:sldId id="1195" r:id="rId38"/>
    <p:sldId id="1220" r:id="rId39"/>
    <p:sldId id="1070" r:id="rId40"/>
    <p:sldId id="840" r:id="rId41"/>
    <p:sldId id="1068" r:id="rId42"/>
    <p:sldId id="1069" r:id="rId43"/>
    <p:sldId id="893" r:id="rId44"/>
    <p:sldId id="289" r:id="rId45"/>
    <p:sldId id="730" r:id="rId46"/>
    <p:sldId id="1054" r:id="rId47"/>
    <p:sldId id="994" r:id="rId48"/>
    <p:sldId id="996" r:id="rId49"/>
    <p:sldId id="830" r:id="rId50"/>
    <p:sldId id="481" r:id="rId51"/>
    <p:sldId id="290" r:id="rId52"/>
    <p:sldId id="1133" r:id="rId53"/>
    <p:sldId id="669" r:id="rId54"/>
    <p:sldId id="1079" r:id="rId55"/>
    <p:sldId id="1043" r:id="rId56"/>
    <p:sldId id="1083" r:id="rId57"/>
    <p:sldId id="1086" r:id="rId58"/>
    <p:sldId id="1080" r:id="rId59"/>
    <p:sldId id="1049" r:id="rId60"/>
    <p:sldId id="336" r:id="rId61"/>
    <p:sldId id="1084" r:id="rId62"/>
    <p:sldId id="295" r:id="rId63"/>
    <p:sldId id="501" r:id="rId64"/>
    <p:sldId id="539" r:id="rId65"/>
    <p:sldId id="1219" r:id="rId66"/>
    <p:sldId id="1114" r:id="rId67"/>
    <p:sldId id="654" r:id="rId68"/>
    <p:sldId id="659" r:id="rId69"/>
    <p:sldId id="655" r:id="rId70"/>
    <p:sldId id="656" r:id="rId71"/>
    <p:sldId id="1225" r:id="rId72"/>
    <p:sldId id="1115" r:id="rId73"/>
    <p:sldId id="533" r:id="rId74"/>
    <p:sldId id="756" r:id="rId75"/>
    <p:sldId id="1001" r:id="rId76"/>
    <p:sldId id="786" r:id="rId77"/>
    <p:sldId id="546" r:id="rId78"/>
    <p:sldId id="536" r:id="rId79"/>
    <p:sldId id="1221" r:id="rId80"/>
    <p:sldId id="1150" r:id="rId81"/>
    <p:sldId id="1153" r:id="rId82"/>
    <p:sldId id="1154" r:id="rId83"/>
    <p:sldId id="1168" r:id="rId84"/>
    <p:sldId id="1169" r:id="rId85"/>
    <p:sldId id="1226" r:id="rId86"/>
    <p:sldId id="1116" r:id="rId87"/>
    <p:sldId id="1230" r:id="rId88"/>
    <p:sldId id="388" r:id="rId89"/>
    <p:sldId id="312" r:id="rId90"/>
    <p:sldId id="380" r:id="rId91"/>
    <p:sldId id="747" r:id="rId92"/>
    <p:sldId id="313" r:id="rId93"/>
    <p:sldId id="1216" r:id="rId94"/>
    <p:sldId id="1217" r:id="rId95"/>
    <p:sldId id="1227" r:id="rId96"/>
    <p:sldId id="972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1228" r:id="rId105"/>
    <p:sldId id="1130" r:id="rId106"/>
    <p:sldId id="1132" r:id="rId107"/>
    <p:sldId id="1005" r:id="rId108"/>
    <p:sldId id="1006" r:id="rId109"/>
    <p:sldId id="1229" r:id="rId110"/>
    <p:sldId id="492" r:id="rId111"/>
    <p:sldId id="1222" r:id="rId112"/>
    <p:sldId id="335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9D33B-BD4E-4F16-A640-95B620BCB31D}" v="259" dt="2022-05-18T04:05:11.174"/>
    <p1510:client id="{30AAA2A0-D879-44B4-89D9-EC2AF480F0EA}" v="186" dt="2022-05-18T03:17:05.048"/>
    <p1510:client id="{D588ACFF-43B6-4E83-8C50-C46688C37122}" v="370" dt="2022-06-22T05:25:56.705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8"/>
    <p:restoredTop sz="94676"/>
  </p:normalViewPr>
  <p:slideViewPr>
    <p:cSldViewPr snapToGrid="0">
      <p:cViewPr varScale="1">
        <p:scale>
          <a:sx n="106" d="100"/>
          <a:sy n="106" d="100"/>
        </p:scale>
        <p:origin x="70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Post Recession Trade”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June 22,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69632-DCD1-206E-9585-17FC03FFEA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128" y="1676400"/>
            <a:ext cx="4686943" cy="31238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February 2 2022 Infection Rate</a:t>
            </a:r>
            <a:br>
              <a:rPr lang="en-US" sz="2800" b="1"/>
            </a:br>
            <a:endParaRPr lang="en-US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359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80C0F2A-B8AE-2C98-291B-8DB9EA626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054" y="1599195"/>
            <a:ext cx="6128238" cy="46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DE7A25A-2C1C-8B4A-A31F-201F41F08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23" y="1232849"/>
            <a:ext cx="6729046" cy="51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6C041B4-A2FB-DBDD-395F-FCA3C211B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323" y="1306118"/>
            <a:ext cx="6348046" cy="48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D4642E8F-38E1-A9AA-D2CB-C345ED5AA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055" y="1203541"/>
            <a:ext cx="6934199" cy="525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9D76-00ED-B954-03CC-D383B9AE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93B6-18AE-7548-3824-0AD428C68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people in a tent&#10;&#10;Description automatically generated with medium confidence">
            <a:extLst>
              <a:ext uri="{FF2B5EF4-FFF2-40B4-BE49-F238E27FC236}">
                <a16:creationId xmlns:a16="http://schemas.microsoft.com/office/drawing/2014/main" id="{9B27953C-C4AE-F679-7C3C-16432E0935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9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Price Peak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06680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*Home purchases reliant on debt have dropped by half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Soaring Interest Rates Demolish </a:t>
            </a:r>
            <a:r>
              <a:rPr lang="en-US" sz="1800" b="1" dirty="0"/>
              <a:t>New Home Construction</a:t>
            </a:r>
            <a:r>
              <a:rPr lang="en-US" sz="1800" dirty="0"/>
              <a:t>, down 14.42% in May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Homebuilder Sentiment </a:t>
            </a:r>
            <a:r>
              <a:rPr lang="en-US" sz="1800" dirty="0"/>
              <a:t>Hits Two Year Low, from 69 to 67, and is now down six months in a row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*30-Year Fixed Rate Mortgages Rocket to </a:t>
            </a:r>
            <a:r>
              <a:rPr lang="en-US" sz="1800" b="1" dirty="0"/>
              <a:t>6.28%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Lumber</a:t>
            </a:r>
            <a:r>
              <a:rPr lang="en-US" sz="1800" dirty="0"/>
              <a:t> Crashes, down 50% from the highs in months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Luxury Home Sales </a:t>
            </a:r>
            <a:r>
              <a:rPr lang="en-US" sz="1800" dirty="0"/>
              <a:t>are Plunging in New York,</a:t>
            </a:r>
            <a:br>
              <a:rPr lang="en-US" sz="1800" dirty="0"/>
            </a:br>
            <a:r>
              <a:rPr lang="en-US" sz="1800" dirty="0"/>
              <a:t> in numbers, but not in prices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New Home Mortgages </a:t>
            </a:r>
            <a:r>
              <a:rPr lang="en-US" sz="1800" dirty="0"/>
              <a:t>Hit 22 Year Low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*Look for prices to flat line until rates drop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5CC88-FD5C-D180-52DF-05DE66046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180" y="3429000"/>
            <a:ext cx="455240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1800" b="1" i="1" dirty="0"/>
              <a:t>S&amp;P Case Shiller Rockets 20.6%,</a:t>
            </a:r>
            <a:r>
              <a:rPr lang="en-US" sz="1800" dirty="0"/>
              <a:t> in March with its National Home Price Index</a:t>
            </a:r>
            <a:br>
              <a:rPr lang="en-US" sz="1800" dirty="0"/>
            </a:br>
            <a:r>
              <a:rPr lang="en-US" sz="1800" dirty="0"/>
              <a:t>Tampa (34.8%), Phoenix (32.4%), and Miami (32.0%)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3.77% yielding cell phone tower REIT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019DC2B-F74B-6847-7183-FF4722F25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209" y="1144927"/>
            <a:ext cx="7315199" cy="55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US Home Construction Index (ITB)</a:t>
            </a:r>
            <a:br>
              <a:rPr lang="en-US" sz="2400"/>
            </a:br>
            <a:r>
              <a:rPr lang="en-US" sz="180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83A23F8-B28D-2344-4FB1-0ABC77450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477" y="1247503"/>
            <a:ext cx="6509238" cy="49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F7E79D4D-8FA6-419B-FBF2-AE8EE95D82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June 22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0B7C9DD-200D-1037-BCBD-6FA05CA40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42" y="1099289"/>
            <a:ext cx="9538967" cy="56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</a:t>
            </a:r>
            <a:r>
              <a:rPr lang="en-US" sz="24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sky, snow&#10;&#10;Description automatically generated">
            <a:extLst>
              <a:ext uri="{FF2B5EF4-FFF2-40B4-BE49-F238E27FC236}">
                <a16:creationId xmlns:a16="http://schemas.microsoft.com/office/drawing/2014/main" id="{9CF2B78B-1DCB-417E-41C4-2C528D7BA8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August 10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 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posing in front of a large sculpture&#10;&#10;Description automatically generated with low confidence">
            <a:extLst>
              <a:ext uri="{FF2B5EF4-FFF2-40B4-BE49-F238E27FC236}">
                <a16:creationId xmlns:a16="http://schemas.microsoft.com/office/drawing/2014/main" id="{691AC040-F8E4-33C3-3B29-997CE8EFAD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663" y="734849"/>
            <a:ext cx="3370536" cy="44940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Recession Fears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*Fed Raises Rates by </a:t>
            </a:r>
            <a:r>
              <a:rPr lang="en-US" sz="1800" b="1" dirty="0"/>
              <a:t>75 Basis Points</a:t>
            </a:r>
            <a:r>
              <a:rPr lang="en-US" sz="1800" dirty="0"/>
              <a:t>, the most in 28 years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*May </a:t>
            </a:r>
            <a:r>
              <a:rPr lang="en-US" sz="1800" b="1" dirty="0"/>
              <a:t>inflation</a:t>
            </a:r>
            <a:r>
              <a:rPr lang="en-US" sz="1800" dirty="0"/>
              <a:t> hit 8.6%, a new 40 year high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Nonfarm Payroll Report </a:t>
            </a:r>
            <a:r>
              <a:rPr lang="en-US" sz="1800" dirty="0"/>
              <a:t>Comes in at 390,000, better than expected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 </a:t>
            </a:r>
            <a:r>
              <a:rPr lang="en-US" sz="1800" b="1" dirty="0"/>
              <a:t>Weekly Jobless Claims </a:t>
            </a:r>
            <a:r>
              <a:rPr lang="en-US" sz="1800" dirty="0"/>
              <a:t>Come in at 229,000, down 3,000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*Retail Sales Drop 0.3%, much worse than expected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Producer Price Index </a:t>
            </a:r>
            <a:r>
              <a:rPr lang="en-US" sz="1800" dirty="0"/>
              <a:t>Jumps 10.8% YOY, fanning the flames</a:t>
            </a:r>
            <a:br>
              <a:rPr lang="en-US" sz="1800" dirty="0"/>
            </a:br>
            <a:r>
              <a:rPr lang="en-US" sz="1800" dirty="0"/>
              <a:t> of inflation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Consumer Sentiment </a:t>
            </a:r>
            <a:r>
              <a:rPr lang="en-US" sz="1800" dirty="0"/>
              <a:t>is in Free Fall, diving from 58.50 to 50.2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*US </a:t>
            </a:r>
            <a:r>
              <a:rPr lang="en-US" sz="1800" b="1" dirty="0"/>
              <a:t>Consumer Credit </a:t>
            </a:r>
            <a:r>
              <a:rPr lang="en-US" sz="1800" dirty="0"/>
              <a:t>Surges, up 10.1% in April 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31739-40EE-D8A5-54F2-42AE6AE92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914" y="4020457"/>
            <a:ext cx="4490486" cy="251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62FB8B55-2BC3-5C7A-047B-A08C0AA61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52614"/>
            <a:ext cx="7976191" cy="429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“BUY” to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058400" y="190504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287000" y="4569468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978486" y="3277965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10" name="Picture 9" descr="Graphical user interface, chart, application, line chart&#10;&#10;Description automatically generated">
            <a:extLst>
              <a:ext uri="{FF2B5EF4-FFF2-40B4-BE49-F238E27FC236}">
                <a16:creationId xmlns:a16="http://schemas.microsoft.com/office/drawing/2014/main" id="{4797B470-4FA9-4FA9-74AB-7B7E265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6" y="1427934"/>
            <a:ext cx="9212395" cy="530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229,000 – down 3,000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52C9-F965-EB2A-E82D-16342BCFB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53FA5BDA-AFD3-B731-08A8-364A46E967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Back from the Dead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i="1" dirty="0"/>
              <a:t>Dow Average Breaks </a:t>
            </a:r>
            <a:r>
              <a:rPr lang="en-US" sz="1800" b="1" i="1" dirty="0"/>
              <a:t>30,000</a:t>
            </a:r>
            <a:r>
              <a:rPr lang="en-US" sz="1800" b="1" dirty="0"/>
              <a:t>, </a:t>
            </a:r>
            <a:r>
              <a:rPr lang="en-US" sz="1800" dirty="0"/>
              <a:t>for the first time in a year, down 8,000 in less than six months, or 21%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*Stocks to Hit </a:t>
            </a:r>
            <a:r>
              <a:rPr lang="en-US" sz="1800" b="1" dirty="0"/>
              <a:t>New Highs in 2022</a:t>
            </a:r>
            <a:r>
              <a:rPr lang="en-US" sz="1800" dirty="0"/>
              <a:t>, even if oil hits $150 a barrel, says JP Morgan’s Marko Kolanovic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Strong Dollar </a:t>
            </a:r>
            <a:r>
              <a:rPr lang="en-US" sz="1800" dirty="0"/>
              <a:t>is Demolishing US Corporate Profits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*Expect the market to continue </a:t>
            </a:r>
            <a:r>
              <a:rPr lang="en-US" sz="1800" b="1" dirty="0">
                <a:solidFill>
                  <a:schemeClr val="tx1"/>
                </a:solidFill>
              </a:rPr>
              <a:t>range trading </a:t>
            </a:r>
            <a:r>
              <a:rPr lang="en-US" sz="1800" dirty="0">
                <a:solidFill>
                  <a:schemeClr val="tx1"/>
                </a:solidFill>
              </a:rPr>
              <a:t>for the next several months, and possible the rest of the year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DocuSign </a:t>
            </a:r>
            <a:r>
              <a:rPr lang="en-US" sz="1800" dirty="0"/>
              <a:t>Crashes 24% on an earnings fail. It’s further proof that money losing small tech has a long bumpy road ahead of it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Target</a:t>
            </a:r>
            <a:r>
              <a:rPr lang="en-US" sz="1800" dirty="0"/>
              <a:t> Warns of More Margin Squeeze, with too much inventory and flagging demand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terrible H1 and strong H2 scenario to continue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Back to the Bottom of the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6/$430-$440 put spread, long $440-$450 put spread, 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675141" y="4899511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350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-27%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257792" y="3160672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$409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2CF00B-762A-3740-81DD-1EF6348656CB}"/>
              </a:ext>
            </a:extLst>
          </p:cNvPr>
          <p:cNvCxnSpPr>
            <a:cxnSpLocks/>
          </p:cNvCxnSpPr>
          <p:nvPr/>
        </p:nvCxnSpPr>
        <p:spPr>
          <a:xfrm flipV="1">
            <a:off x="7659723" y="3619193"/>
            <a:ext cx="1153407" cy="160512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427BD-FD4B-3DAB-98C1-42CC5954D4FD}"/>
              </a:ext>
            </a:extLst>
          </p:cNvPr>
          <p:cNvCxnSpPr>
            <a:cxnSpLocks/>
          </p:cNvCxnSpPr>
          <p:nvPr/>
        </p:nvCxnSpPr>
        <p:spPr>
          <a:xfrm>
            <a:off x="6701624" y="4084624"/>
            <a:ext cx="988462" cy="11574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78E1188-1180-1743-B141-201DC3F41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74" y="1089842"/>
            <a:ext cx="6681306" cy="505870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210113" y="5249917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738700" y="3594061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A22ECD5-E978-4469-0F88-27E62A26A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515" y="1599195"/>
            <a:ext cx="6553199" cy="49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CF56DA80-73F4-CE4B-00E7-8C701E0D7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746" y="0"/>
            <a:ext cx="567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6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AE13164-31C9-802C-B5E9-5777AFD3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669" y="1115618"/>
            <a:ext cx="7256584" cy="55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F2886B0-9DFB-5D11-F84B-A14E0B173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32" y="1276811"/>
            <a:ext cx="7051430" cy="53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481270F-5B01-37F5-934A-9638BCE02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938" y="1218195"/>
            <a:ext cx="7022123" cy="53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A572332-4048-1EA5-AE4C-A13336B59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054" y="1943560"/>
            <a:ext cx="5923085" cy="449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/>
              <a:t>NASDAQ (QQQ) –</a:t>
            </a:r>
            <a:br>
              <a:rPr lang="en-US" sz="2400"/>
            </a:br>
            <a:r>
              <a:rPr lang="en-US" sz="1800">
                <a:solidFill>
                  <a:srgbClr val="00A64B"/>
                </a:solidFill>
              </a:rPr>
              <a:t> long (QQQ) 4/$330-$335 put spread </a:t>
            </a:r>
            <a:br>
              <a:rPr lang="en-US" sz="1800">
                <a:solidFill>
                  <a:srgbClr val="00A64B"/>
                </a:solidFill>
              </a:rPr>
            </a:br>
            <a:r>
              <a:rPr lang="en-US" sz="180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/>
            </a:br>
            <a:r>
              <a:rPr lang="en-US" sz="180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E44F42D-1C81-74D3-1D02-D38D01CFC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977" y="1936234"/>
            <a:ext cx="5673969" cy="43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7/$220-$210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41F939B-CD67-BB3E-E471-1183597C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438" y="1819003"/>
            <a:ext cx="6318738" cy="479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324F86A-4024-6641-5E72-BF9C739F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747" y="1481965"/>
            <a:ext cx="6948853" cy="52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2370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dirty="0"/>
              <a:t>Apple is Moving into the Loan Business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  </a:t>
            </a:r>
            <a:r>
              <a:rPr lang="en-US" sz="1800" dirty="0">
                <a:solidFill>
                  <a:schemeClr val="tx1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F352CB5-D987-30A7-B42E-861B2DE31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35" y="2126733"/>
            <a:ext cx="5798528" cy="43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Alphabet Misses on Top and Bottom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18EBFC7-E444-DB83-E4AB-6C9F22D81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438" y="2053465"/>
            <a:ext cx="5893776" cy="446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+8.73%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+50.60%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-17.78%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+$563.16%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44.23%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3A96C33-9DC4-25B3-DFD3-4F4EE6957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35" y="1994849"/>
            <a:ext cx="5761892" cy="4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–Twitter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Aiming for 1.4 million cars in 2022, </a:t>
            </a:r>
            <a:r>
              <a:rPr lang="en-US" b="1" i="1" dirty="0"/>
              <a:t>Proposes 3:1 Stock Split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Tesla is Raising Prices on its Cars</a:t>
            </a:r>
            <a:r>
              <a:rPr lang="en-US" dirty="0"/>
              <a:t>, passing on rising commodity prices directly to customer because they can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2/$500-$550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 profits on long 2/$550-$600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2/$600-$650 call spread</a:t>
            </a: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17D8A0E-9F8A-23F9-16FB-9865C06BB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746" y="2581003"/>
            <a:ext cx="4955930" cy="37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dirty="0"/>
              <a:t>urprising to the upside on almost every front, sending the stock up $30, or 18.75%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7/$120-$130 call spread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BCD0666-5B2A-F13A-3D8B-52E8EC540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785" y="2126734"/>
            <a:ext cx="5644661" cy="42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A232EE1-FD98-E85C-D95D-A6C5B74A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286" y="1716427"/>
            <a:ext cx="6289429" cy="478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D8B5E12-AEED-C275-56E2-1D8D4E6F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169" y="1848311"/>
            <a:ext cx="6040315" cy="45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D5F62E9-2781-FD77-716A-4F7B73A31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46" y="2405157"/>
            <a:ext cx="5336930" cy="404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230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C9C7F0C-C01B-1245-EA75-C4EF76F1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63" y="1423350"/>
            <a:ext cx="6685083" cy="50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471B49D-5B7E-8355-46A6-506A2ECC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35" y="1716426"/>
            <a:ext cx="6216161" cy="47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oulder in a forest&#10;&#10;Description automatically generated with low confidence">
            <a:extLst>
              <a:ext uri="{FF2B5EF4-FFF2-40B4-BE49-F238E27FC236}">
                <a16:creationId xmlns:a16="http://schemas.microsoft.com/office/drawing/2014/main" id="{0206EDDA-FAC7-BA8E-E413-2C9CE2655D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51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497" y="192201"/>
            <a:ext cx="105092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50% Long, 10% short, 40% cash-</a:t>
            </a:r>
            <a:br>
              <a:rPr lang="en-US" sz="2000" b="1" dirty="0"/>
            </a:br>
            <a:r>
              <a:rPr lang="en-US" sz="2000" b="1" dirty="0"/>
              <a:t>Bullish at the bottom of the range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+54.29%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6E87D33-E070-D805-A240-B2C35A45D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768268"/>
              </p:ext>
            </p:extLst>
          </p:nvPr>
        </p:nvGraphicFramePr>
        <p:xfrm>
          <a:off x="435559" y="1839433"/>
          <a:ext cx="5380450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189632">
                  <a:extLst>
                    <a:ext uri="{9D8B030D-6E8A-4147-A177-3AD203B41FA5}">
                      <a16:colId xmlns:a16="http://schemas.microsoft.com/office/drawing/2014/main" val="2126605264"/>
                    </a:ext>
                  </a:extLst>
                </a:gridCol>
                <a:gridCol w="1190818">
                  <a:extLst>
                    <a:ext uri="{9D8B030D-6E8A-4147-A177-3AD203B41FA5}">
                      <a16:colId xmlns:a16="http://schemas.microsoft.com/office/drawing/2014/main" val="4162959917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75552359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15395297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3399218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15788325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82976306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(MSFT) 7/$200-$210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17239219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(NVDA) 7/$120-$130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936134420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(TSLA) 7/$500-$550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317831786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(BRKB) 7/$220-$230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78786115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7/$119-$122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7860544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66018512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75631401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Worse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88755852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63755934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(SPY) 7/$410-$420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195961902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733449620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71591519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902" marR="5902" marT="5902" marB="0" anchor="b"/>
                </a:tc>
                <a:extLst>
                  <a:ext uri="{0D108BD9-81ED-4DB2-BD59-A6C34878D82A}">
                    <a16:rowId xmlns:a16="http://schemas.microsoft.com/office/drawing/2014/main" val="2426548686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547D6A2E-C7A2-01C0-140C-ED92AA67E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90" y="3278794"/>
            <a:ext cx="2801750" cy="264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$2.7 loss booked in Q1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28890AC-4B72-6F29-45D5-23222CD24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939" y="1928908"/>
            <a:ext cx="6157545" cy="467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20950D3-0D96-A607-8824-F8059555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35" y="1921580"/>
            <a:ext cx="5879123" cy="445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9CAD02B-6027-6542-1C52-91877522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419" y="1789695"/>
            <a:ext cx="5908430" cy="44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Florida Declares War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96E1DA9-EC6E-5A13-E6F2-E438A0BE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496" y="2053465"/>
            <a:ext cx="5703276" cy="43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7BD7B20-E22E-46AD-CEFB-F6C6522A3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85" y="1298791"/>
            <a:ext cx="6831623" cy="51836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C60CF48-950E-B144-4272-FB081AEB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131" y="1643158"/>
            <a:ext cx="6333392" cy="48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96764A0-A5F7-B712-1B51-D2148A5A2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35" y="1862965"/>
            <a:ext cx="5996353" cy="454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A661320-3989-8306-BD1B-A6283EB7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131" y="1511272"/>
            <a:ext cx="6904892" cy="52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Macy’s Surprises to the Upside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346CF4F-CAD1-B3EC-6536-EFC44A0FA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09" y="1599195"/>
            <a:ext cx="6172199" cy="467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54E49FC-6D01-D72C-3344-5495DFF48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31" y="1020369"/>
            <a:ext cx="7366488" cy="55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56D0EA2-3537-2549-09E5-7E0C24ACA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2100"/>
            <a:ext cx="118872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92EE9DA-A11D-4D74-E6CB-35900181A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535" y="1364734"/>
            <a:ext cx="6860930" cy="520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469C6B2-ADDF-C82E-9910-C25B1A8D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285" y="1115618"/>
            <a:ext cx="7337181" cy="556461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B6CFEBB-87E4-2120-880D-3ED952126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93" y="1716426"/>
            <a:ext cx="6230815" cy="472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81B03A1-5797-943A-29EA-A5133EF53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439" y="1679791"/>
            <a:ext cx="6553199" cy="49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9FAB6F9-85F3-2ACF-34E5-0C0E18AB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631" y="1613848"/>
            <a:ext cx="6567854" cy="49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Shares Pop 7.5%, on news that a 17% return on equity is achievable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651766D-B19C-8104-46E1-A1247CD86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227" y="1892272"/>
            <a:ext cx="6157546" cy="46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D0C8F8E-365E-9C40-8B13-98E4CA67A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785" y="1716426"/>
            <a:ext cx="6113584" cy="46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73A42B6-57C7-AA5E-2E58-A28B38880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977" y="1716426"/>
            <a:ext cx="6362699" cy="482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0B143A2-E227-2380-09A3-C1CBA7B1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746" y="1628503"/>
            <a:ext cx="6274776" cy="47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6/$150-$160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44E689B-6208-286F-F011-6FB3A98B9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054" y="1555234"/>
            <a:ext cx="6084276" cy="46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2876DEBD-822F-4A42-6453-6366E636F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91" y="505429"/>
            <a:ext cx="11322905" cy="58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F1DF2E4-6616-309B-0555-7D0976249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92" y="1643157"/>
            <a:ext cx="5747238" cy="43556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0999"/>
            <a:ext cx="8229600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Buys Alleghany Insurance, for $11.6 billion 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2/$270-$280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911A1C9-7D03-4F53-6CD1-C8FB68633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554" y="2537041"/>
            <a:ext cx="4970584" cy="376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517ED05-3F0F-8C36-66C9-480B5338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23" y="1027695"/>
            <a:ext cx="7373815" cy="55939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EAB306C-7C64-86E3-D68B-31E2EE90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592" y="1291465"/>
            <a:ext cx="6523892" cy="49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5DF23D9-AFA6-3607-9EEC-936F4AAA2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54" y="1218195"/>
            <a:ext cx="6714392" cy="50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ground, rock&#10;&#10;Description automatically generated">
            <a:extLst>
              <a:ext uri="{FF2B5EF4-FFF2-40B4-BE49-F238E27FC236}">
                <a16:creationId xmlns:a16="http://schemas.microsoft.com/office/drawing/2014/main" id="{98463A61-9013-BA09-9F1F-80ABE1D6C50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268" y="820614"/>
            <a:ext cx="7620001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Ten Year Treasuries yields Hit </a:t>
            </a:r>
            <a:r>
              <a:rPr lang="en-US" sz="1800" b="1" dirty="0"/>
              <a:t>11-Year High</a:t>
            </a:r>
            <a:r>
              <a:rPr lang="en-US" sz="1800" dirty="0"/>
              <a:t>, at a 3.48% yield, then plunge 30 basis points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Short covering </a:t>
            </a:r>
            <a:r>
              <a:rPr lang="en-US" sz="1800" dirty="0">
                <a:solidFill>
                  <a:schemeClr val="tx1"/>
                </a:solidFill>
              </a:rPr>
              <a:t>of massive short positions is a factor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bulk of the move down in bond prices is done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US Treasury Bans Purchase of Russian Debt</a:t>
            </a:r>
            <a:r>
              <a:rPr lang="en-US" sz="1800" dirty="0"/>
              <a:t>, so if you were</a:t>
            </a:r>
            <a:br>
              <a:rPr lang="en-US" sz="1800" dirty="0"/>
            </a:br>
            <a:r>
              <a:rPr lang="en-US" sz="1800" dirty="0"/>
              <a:t> looking for those 20%-30% junk yields you are out of luck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$100 by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End of the Road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5FF0A-53E5-6A80-36B8-046DE7745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257" y="3213680"/>
            <a:ext cx="4513943" cy="300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 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(v) </a:t>
            </a:r>
            <a:r>
              <a:rPr lang="mr-IN" sz="2400" dirty="0"/>
              <a:t>–</a:t>
            </a:r>
            <a:r>
              <a:rPr lang="en-US" sz="2400" dirty="0"/>
              <a:t> Bottoming-No Positions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5/$110-$113 call spread</a:t>
            </a: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2929D610-9EAD-A22B-1419-7F087EC27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439" y="2024157"/>
            <a:ext cx="5820507" cy="44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3.24%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928BC02-034F-4D16-CBAF-A7F6B44BE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747" y="1342753"/>
            <a:ext cx="6479930" cy="49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7.52%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915523D-73B4-863A-EAA5-CCE07A3E2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765" y="1247503"/>
            <a:ext cx="6626469" cy="50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/>
              <a:t>The Method to My </a:t>
            </a:r>
            <a:r>
              <a:rPr lang="en-US" sz="2800" b="1" i="1"/>
              <a:t>Madness</a:t>
            </a:r>
            <a:br>
              <a:rPr lang="en-US" sz="2800" b="1" i="1"/>
            </a:br>
            <a:r>
              <a:rPr lang="en-US" sz="1800" b="1" i="1"/>
              <a:t>Searching of a Risk Bottom</a:t>
            </a:r>
            <a:endParaRPr lang="en-US" sz="1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*Downtrend remains intact, but new lows are becoming increasing marginal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*Rollover of the energy sector could mark the final low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Dollar also starting to show topping signs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first 200 basis points of Interest rate rises are in the market, but 300 are not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*Bear market in bonds has stalled, keep short positions small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*Pandemic cases are increasing modestly but are no longer a 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factor for the economy or the stock market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hanging around over $30 sets up great options positions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082" y="4248074"/>
            <a:ext cx="3069858" cy="24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03F1C93-0E6D-848E-AF15-6809BB862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47" y="1372061"/>
            <a:ext cx="6787661" cy="51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rock in the middle of a forest&#10;&#10;Description automatically generated with medium confidence">
            <a:extLst>
              <a:ext uri="{FF2B5EF4-FFF2-40B4-BE49-F238E27FC236}">
                <a16:creationId xmlns:a16="http://schemas.microsoft.com/office/drawing/2014/main" id="{93EC754B-CC27-68E0-080A-8BC80EED0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422" y="0"/>
            <a:ext cx="9375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Takes a Break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US Dollar </a:t>
            </a:r>
            <a:r>
              <a:rPr lang="en-US" sz="1800" dirty="0">
                <a:solidFill>
                  <a:schemeClr val="tx1"/>
                </a:solidFill>
              </a:rPr>
              <a:t>takes a break from 20-Year High thanks to falling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*Euro pops on dollar weakness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*Shanghai shutdown end boosts the Yuan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*Commodity currencies like (FXA) and (FXC) go ballistic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on rising oil prices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US dollar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there are getting fish to fry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5A649C-017D-F99C-6340-9AB980E14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723" y="3214913"/>
            <a:ext cx="4247848" cy="31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C1FBBEF-49C7-6A63-8718-665E38A30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47" y="1247503"/>
            <a:ext cx="6553199" cy="49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25E8731-F58E-6AE5-B9F0-259AFCBF8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54" y="1174234"/>
            <a:ext cx="6597161" cy="50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C518666-2511-49AB-185B-845BCBAD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35" y="1584541"/>
            <a:ext cx="5776546" cy="43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16007DA-6CAA-E8E7-8668-B479B51F0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881" y="1599195"/>
            <a:ext cx="6128238" cy="46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7E28E83-9035-0AA9-8466-B1181954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47" y="1276811"/>
            <a:ext cx="6670430" cy="50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3064461-D321-8F54-F97F-C0A9ABCE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998388"/>
            <a:ext cx="7483719" cy="56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7B9B-BD75-83F3-16F7-23D4D80D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ound, outdoor, tree, person&#10;&#10;Description automatically generated">
            <a:extLst>
              <a:ext uri="{FF2B5EF4-FFF2-40B4-BE49-F238E27FC236}">
                <a16:creationId xmlns:a16="http://schemas.microsoft.com/office/drawing/2014/main" id="{D10A9AC7-EBF9-DB94-3560-7AAF6116E6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22" y="0"/>
            <a:ext cx="7491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/>
              <a:t>Corona Update –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990600"/>
            <a:ext cx="11212286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*Most Americans have some covid immunity now, even </a:t>
            </a:r>
            <a:r>
              <a:rPr lang="en-US" sz="1600" dirty="0" err="1">
                <a:solidFill>
                  <a:schemeClr val="tx1"/>
                </a:solidFill>
              </a:rPr>
              <a:t>through</a:t>
            </a:r>
            <a:r>
              <a:rPr lang="en-US" sz="1600" dirty="0">
                <a:solidFill>
                  <a:schemeClr val="tx1"/>
                </a:solidFill>
              </a:rPr>
              <a:t> vaccination, getting the disease, or like me, through both! 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*Five and under Pfizer vaccine is now available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 </a:t>
            </a:r>
            <a:r>
              <a:rPr lang="en-US" sz="1800" dirty="0"/>
              <a:t>US drops covid testing requirements for i</a:t>
            </a:r>
            <a:r>
              <a:rPr lang="en-US" sz="1800" b="1" dirty="0"/>
              <a:t>nternational travelers</a:t>
            </a: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*Corona virus cases up 2 million to </a:t>
            </a:r>
            <a:r>
              <a:rPr lang="en-US" sz="1700" b="1" dirty="0">
                <a:solidFill>
                  <a:schemeClr val="tx1"/>
                </a:solidFill>
              </a:rPr>
              <a:t>86.5 million</a:t>
            </a:r>
            <a:br>
              <a:rPr lang="en-US" sz="1700" b="1" dirty="0">
                <a:solidFill>
                  <a:schemeClr val="tx1"/>
                </a:solidFill>
              </a:rPr>
            </a:b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*Deaths up 2,000 to </a:t>
            </a:r>
            <a:r>
              <a:rPr lang="en-US" sz="1700" b="1" dirty="0">
                <a:solidFill>
                  <a:schemeClr val="tx1"/>
                </a:solidFill>
              </a:rPr>
              <a:t>1,005,000</a:t>
            </a:r>
            <a:r>
              <a:rPr lang="en-US" sz="1700" dirty="0">
                <a:solidFill>
                  <a:schemeClr val="tx1"/>
                </a:solidFill>
              </a:rPr>
              <a:t> in 2 weeks, </a:t>
            </a: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*Pandemic is still going to near zero by summer,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 book those cruises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*But a lot of “long covid” cases are hidden below the surface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*Covid is with us for good and big pharma will offer combined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annual covid and flu shots by the fall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193" y="3657600"/>
            <a:ext cx="5205131" cy="29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326956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Breakdown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Bitcoin is Still in Free Fall, down 75% from the top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*There are no buyers anywhere, and margin calls are running rampant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*WE are now at cost of production so further falls may be limited as miners shut down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*Soaring electricity costs have increased cost of production in a major way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*Disappearing global liquidity is not the time to be in Bitcoin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Coinbase </a:t>
            </a:r>
            <a:r>
              <a:rPr lang="en-US" sz="1800" dirty="0"/>
              <a:t>Lays Off 18%, as the crypto nuclear winter continues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Buy Bitcoin and Ethereum on the bigger dip,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but not now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952" y="4222244"/>
            <a:ext cx="2995448" cy="22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Finding a bid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D56D060-38C0-A993-EC9C-F269A7214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515" y="1284138"/>
            <a:ext cx="6831623" cy="518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B59D1F4-4F1F-D912-1AED-897EDADFC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24" y="1247503"/>
            <a:ext cx="6699738" cy="50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4EDAD1D-96D5-D478-C420-4C26C4E5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092" y="1372061"/>
            <a:ext cx="6626469" cy="50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0FB5967-2CEA-D943-C8BA-CAB98448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246" y="1298792"/>
            <a:ext cx="6435969" cy="488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18932F47-EF3C-624F-37EB-0A49F26C8E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83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Rolling Over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495300" y="646176"/>
            <a:ext cx="114300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*OPEC+ </a:t>
            </a:r>
            <a:r>
              <a:rPr lang="en-US" sz="1800" dirty="0">
                <a:solidFill>
                  <a:schemeClr val="tx1"/>
                </a:solidFill>
              </a:rPr>
              <a:t>Raises Oil Output, to meet surging energy demand caused by the Ukraine War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Oil Companies are Under Attack</a:t>
            </a:r>
            <a:r>
              <a:rPr lang="en-US" sz="1800" dirty="0">
                <a:solidFill>
                  <a:schemeClr val="tx1"/>
                </a:solidFill>
              </a:rPr>
              <a:t> over price gouging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windfall profits tax may be in the works, the last one running from 1980-1988 during the second oil shock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Gasoline Prices </a:t>
            </a:r>
            <a:r>
              <a:rPr lang="en-US" sz="1800" dirty="0">
                <a:solidFill>
                  <a:schemeClr val="tx1"/>
                </a:solidFill>
              </a:rPr>
              <a:t>Skyrocket, hitting $7.29 a gallon in California and $5.00 everywhere else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Natural Gas Crashes</a:t>
            </a:r>
            <a:r>
              <a:rPr lang="en-US" sz="1800" dirty="0"/>
              <a:t>, down 17% in a day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Uranium </a:t>
            </a:r>
            <a:r>
              <a:rPr lang="en-US" sz="1800" dirty="0">
                <a:solidFill>
                  <a:schemeClr val="tx1"/>
                </a:solidFill>
              </a:rPr>
              <a:t>Stocks Soar on Biden’s plan to buy $4.3 billion worth of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enriched uranium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*Americans Will Spend an </a:t>
            </a:r>
            <a:r>
              <a:rPr lang="en-US" sz="1800" b="1" dirty="0">
                <a:solidFill>
                  <a:schemeClr val="tx1"/>
                </a:solidFill>
              </a:rPr>
              <a:t>Extra $730 Billion </a:t>
            </a:r>
            <a:r>
              <a:rPr lang="en-US" sz="1800" dirty="0">
                <a:solidFill>
                  <a:schemeClr val="tx1"/>
                </a:solidFill>
              </a:rPr>
              <a:t>on Energy this Year 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DE36-CBDF-8238-16C3-A310C1027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14" y="3668485"/>
            <a:ext cx="3744686" cy="28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4719-FD54-0985-BBEC-1FCDE468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4BE1A-C29B-6681-E943-5CC87C48E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ky, outdoor, tree&#10;&#10;Description automatically generated">
            <a:extLst>
              <a:ext uri="{FF2B5EF4-FFF2-40B4-BE49-F238E27FC236}">
                <a16:creationId xmlns:a16="http://schemas.microsoft.com/office/drawing/2014/main" id="{8BF97936-8B27-026C-6E8C-D044A0380F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05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F195A83-9AB3-EDFC-141D-A45F70776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054" y="1027696"/>
            <a:ext cx="7197969" cy="546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AB6DBA8-B894-9453-BE5A-BCBF4B1AD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593" y="1291465"/>
            <a:ext cx="7139353" cy="54180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9298" y="235629"/>
            <a:ext cx="3398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The Pandemic is Over</a:t>
            </a:r>
            <a:br>
              <a:rPr lang="en-US" sz="2400" b="1"/>
            </a:br>
            <a:endParaRPr lang="en-US" sz="2400" b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743086" y="5734720"/>
            <a:ext cx="367188" cy="1960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A8DD5D1-DAD6-D61B-A79D-58AB7830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627"/>
            <a:ext cx="10668000" cy="55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17581AA-6B54-948F-74E2-8F924D3D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131" y="1247503"/>
            <a:ext cx="6699738" cy="50810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0625F2E-68A9-85D8-6FC4-19094C480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78" y="676004"/>
            <a:ext cx="7894026" cy="598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8B1FA05-43DF-9FAF-D87C-1FD4377F7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862" y="807888"/>
            <a:ext cx="7564315" cy="574045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40E05C4-E347-0A2B-B071-0C10B66C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534" y="895811"/>
            <a:ext cx="7513027" cy="569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BFA15CE-4388-794B-51DE-F924D22A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63" y="1188888"/>
            <a:ext cx="7315199" cy="55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742D-6665-7969-18D5-2E74ACF9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row of cars in a garage&#10;&#10;Description automatically generated with low confidence">
            <a:extLst>
              <a:ext uri="{FF2B5EF4-FFF2-40B4-BE49-F238E27FC236}">
                <a16:creationId xmlns:a16="http://schemas.microsoft.com/office/drawing/2014/main" id="{43E33CAF-6DF5-BEDA-CD09-8EADA985D0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Dead in the Water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takes a break on global “RISK OFF” move</a:t>
            </a:r>
            <a:br>
              <a:rPr lang="en-US" sz="1800">
                <a:solidFill>
                  <a:srgbClr val="FF0000"/>
                </a:solidFill>
              </a:rPr>
            </a:br>
            <a:br>
              <a:rPr lang="en-US" sz="1800">
                <a:solidFill>
                  <a:srgbClr val="FF0000"/>
                </a:solidFill>
              </a:rPr>
            </a:br>
            <a:r>
              <a:rPr lang="en-US" sz="1800">
                <a:solidFill>
                  <a:schemeClr val="tx1"/>
                </a:solidFill>
              </a:rPr>
              <a:t>*Gold is more of a commodity play now than a risk hedge</a:t>
            </a: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*Recently falling interest rates give gold and additional boost</a:t>
            </a: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*It is after all a classic inflation play, which will rise</a:t>
            </a: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before it falls</a:t>
            </a:r>
            <a:br>
              <a:rPr lang="en-US" sz="18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3A885-DA6D-F7E0-1055-7707C6F71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175" y="1906113"/>
            <a:ext cx="2988129" cy="45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3A4F0E3-1D57-116A-D629-5230CB13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54" y="1328099"/>
            <a:ext cx="6992815" cy="53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C6413B1-CDB9-810C-FFFC-F70F6E2B3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54" y="1071657"/>
            <a:ext cx="6919546" cy="52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6B926EC-A50C-E912-F4CE-D96E918F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516" y="1467311"/>
            <a:ext cx="6333392" cy="48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3944</Words>
  <Application>Microsoft Macintosh PowerPoint</Application>
  <PresentationFormat>Widescreen</PresentationFormat>
  <Paragraphs>164</Paragraphs>
  <Slides>112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7" baseType="lpstr">
      <vt:lpstr>Arial</vt:lpstr>
      <vt:lpstr>Calibri</vt:lpstr>
      <vt:lpstr>Helvetica</vt:lpstr>
      <vt:lpstr>Times New Roman</vt:lpstr>
      <vt:lpstr>Office Theme</vt:lpstr>
      <vt:lpstr> The Mad Hedge Fund Trader “The Post Recession Trade” </vt:lpstr>
      <vt:lpstr>PowerPoint Presentation</vt:lpstr>
      <vt:lpstr>  Trade Alert Performance New All Time Highs!   </vt:lpstr>
      <vt:lpstr>PowerPoint Presentation</vt:lpstr>
      <vt:lpstr>PowerPoint Presentation</vt:lpstr>
      <vt:lpstr>PowerPoint Presentation</vt:lpstr>
      <vt:lpstr>The Method to My Madness Searching of a Risk Bottom</vt:lpstr>
      <vt:lpstr>Corona Update – </vt:lpstr>
      <vt:lpstr>PowerPoint Presentation</vt:lpstr>
      <vt:lpstr>February 2 2022 Infection Rate </vt:lpstr>
      <vt:lpstr>June 22 2022 Infection Rate </vt:lpstr>
      <vt:lpstr>The Global Economy – Recession Fears </vt:lpstr>
      <vt:lpstr>The Mad Hedge Profit Predictor Market Timing Index – Buy Territory An artificial intelligence driven algorithm that analyzes 30 different economic, technical, and momentum driven indicators </vt:lpstr>
      <vt:lpstr> The Mad Hedge Profit Predictor From Extreme “BUY” to Neutral </vt:lpstr>
      <vt:lpstr> Weekly Jobless Claims – Falling  229,000 – down 3,000 </vt:lpstr>
      <vt:lpstr>PowerPoint Presentation</vt:lpstr>
      <vt:lpstr>Stocks – Back from the Dead  </vt:lpstr>
      <vt:lpstr>         S&amp;P 500 – Back to the Bottom of the Range  long 6/$430-$440 put spread, long $440-$450 put spread,  ,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 Microsoft (MSFT)- long 7/$220-$210 call spread,  took profits on long 6/$220-$230 call spread took profits on long 2/$200-$210 bear put spread   </vt:lpstr>
      <vt:lpstr>Facebook (FB)- Changes Name to “Meta” took profits on Long 9/$290-$300 vertical bear put spread stopped out of Long 9/$190-$200 vertical bear put spread  </vt:lpstr>
      <vt:lpstr> Apple (AAPL)- Apple is Moving into the Loan Business   long 6/$155-$165 put spread, stopped out of long 6/$125-135 call spread,  took profits on long 6/$110-$120 call spread, took profits on long 2/$180-$190 put spread</vt:lpstr>
      <vt:lpstr>Alphabet (GOOGL) – Ad king on economic recovery Alphabet Misses on Top and Bottom 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Tesla (TSLA) –Twitter Drag Aiming for 1.4 million cars in 2022, Proposes 3:1 Stock Split  Tesla is Raising Prices on its Cars, passing on rising commodity prices directly to customer because they can  long 2/$500-$550 call spread  profits on long 2/$550-$600 call spread took profits on long 2/$600-$650 call spread</vt:lpstr>
      <vt:lpstr> NVIDIA (NVDA) –  Surprising to the upside on almost every front, sending the stock up $30, or 18.75% long 7/$120-$130 call spread took profits on  long 6/$120-$130 call spread </vt:lpstr>
      <vt:lpstr>Palo Alto Networks (PANW)-  Hacking never goes out of fashion</vt:lpstr>
      <vt:lpstr>  Advanced Micro Devices (AMD)- Recession fears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 </vt:lpstr>
      <vt:lpstr>  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$2.7 loss booked in Q1 long 3/$146-$149 call spread took profits on long 2/$150-$160 call spread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Walt Disney (DIS)- Florida Declares War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Macys’ (M) – Retail Punished Macy’s Surprises to the Upside  took profits on Long 8/$23-$25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long 11/$85-$90 call spread </vt:lpstr>
      <vt:lpstr>  JP Morgan Chase (JPM)- Shares Pop 7.5%, on news that a 17% return on equity is achievable  took profits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long 6/$150-$160 bull call spread</vt:lpstr>
      <vt:lpstr>Consumer Discretionary SPDR (XLY) (DIS), (AMZN), (HD), (CMCSA), (MCD), (SBUX) </vt:lpstr>
      <vt:lpstr> Berkshire Hathaway (BRKB)- Natural Barbell Buys Alleghany Insurance, for $11.6 billion  long 7/$220-$230 call spread took profits on long 6/$260-$270 call spread, stopped out of long 5/$300-$310 call spread, took profits on long 2/$270-$280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End of the Road</vt:lpstr>
      <vt:lpstr>              Treasury ETF (v) – Bottoming-No Positions took profits on long 6/$124-$127 put spread, took profits on long long 7/$128-$131 put spread took profits on long 5/$128-$131 put spread, look profits on long 5/$127-$130 put spread took profits on long 5/$110-$113 call spread                  </vt:lpstr>
      <vt:lpstr> Ten Year Treasury Yield ($TNX) – 3.24%  </vt:lpstr>
      <vt:lpstr> Junk Bonds (HYG) 7.52% Yield to Maturity  </vt:lpstr>
      <vt:lpstr>2X Short Treasuries (TBT)-Another run at highs</vt:lpstr>
      <vt:lpstr>PowerPoint Presentation</vt:lpstr>
      <vt:lpstr>Foreign Currencies – Dollar Takes a Break </vt:lpstr>
      <vt:lpstr>   Japanese Yen (FXY)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  Bitcoin – Breakdown Buy the Mad Hedge Bitcoin Letter at https://www.madhedgefundtrader.com/store/  </vt:lpstr>
      <vt:lpstr>Bitcoin ($BTCUSD) – Finding a bid   </vt:lpstr>
      <vt:lpstr>Ethereum (ETHE) –   </vt:lpstr>
      <vt:lpstr>MicroStrategy (MSTR) –   </vt:lpstr>
      <vt:lpstr>Amplify Transformational Data Sharing ETF  (BLOK) –   </vt:lpstr>
      <vt:lpstr>PowerPoint Presentation</vt:lpstr>
      <vt:lpstr>Energy &amp; Commodities – Rolling Over</vt:lpstr>
      <vt:lpstr>PowerPoint Presentation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Dead in the Water</vt:lpstr>
      <vt:lpstr> Gold (GLD)-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Price Peak</vt:lpstr>
      <vt:lpstr>S&amp;P Case Shiller S&amp;P Case Shiller Rockets 20.6%, in March with its National Home Price Index Tampa (34.8%), Phoenix (32.4%), and Miami (32.0%)</vt:lpstr>
      <vt:lpstr>Crown Castle International (CCI) – 3.77%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August 10  from Lake Tahoe, NV 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479</cp:revision>
  <cp:lastPrinted>2022-01-05T03:44:27Z</cp:lastPrinted>
  <dcterms:created xsi:type="dcterms:W3CDTF">2015-02-05T17:12:57Z</dcterms:created>
  <dcterms:modified xsi:type="dcterms:W3CDTF">2022-06-23T00:14:48Z</dcterms:modified>
</cp:coreProperties>
</file>