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59" r:id="rId1"/>
  </p:sldMasterIdLst>
  <p:notesMasterIdLst>
    <p:notesMasterId r:id="rId116"/>
  </p:notesMasterIdLst>
  <p:sldIdLst>
    <p:sldId id="256" r:id="rId2"/>
    <p:sldId id="1223" r:id="rId3"/>
    <p:sldId id="888" r:id="rId4"/>
    <p:sldId id="605" r:id="rId5"/>
    <p:sldId id="1214" r:id="rId6"/>
    <p:sldId id="997" r:id="rId7"/>
    <p:sldId id="824" r:id="rId8"/>
    <p:sldId id="1106" r:id="rId9"/>
    <p:sldId id="1107" r:id="rId10"/>
    <p:sldId id="1197" r:id="rId11"/>
    <p:sldId id="1109" r:id="rId12"/>
    <p:sldId id="1118" r:id="rId13"/>
    <p:sldId id="1076" r:id="rId14"/>
    <p:sldId id="898" r:id="rId15"/>
    <p:sldId id="1224" r:id="rId16"/>
    <p:sldId id="1142" r:id="rId17"/>
    <p:sldId id="1400" r:id="rId18"/>
    <p:sldId id="1397" r:id="rId19"/>
    <p:sldId id="1398" r:id="rId20"/>
    <p:sldId id="1399" r:id="rId21"/>
    <p:sldId id="1033" r:id="rId22"/>
    <p:sldId id="1073" r:id="rId23"/>
    <p:sldId id="1074" r:id="rId24"/>
    <p:sldId id="1026" r:id="rId25"/>
    <p:sldId id="570" r:id="rId26"/>
    <p:sldId id="280" r:id="rId27"/>
    <p:sldId id="1057" r:id="rId28"/>
    <p:sldId id="563" r:id="rId29"/>
    <p:sldId id="835" r:id="rId30"/>
    <p:sldId id="613" r:id="rId31"/>
    <p:sldId id="831" r:id="rId32"/>
    <p:sldId id="811" r:id="rId33"/>
    <p:sldId id="1047" r:id="rId34"/>
    <p:sldId id="814" r:id="rId35"/>
    <p:sldId id="1072" r:id="rId36"/>
    <p:sldId id="764" r:id="rId37"/>
    <p:sldId id="765" r:id="rId38"/>
    <p:sldId id="1071" r:id="rId39"/>
    <p:sldId id="1195" r:id="rId40"/>
    <p:sldId id="1220" r:id="rId41"/>
    <p:sldId id="1070" r:id="rId42"/>
    <p:sldId id="840" r:id="rId43"/>
    <p:sldId id="1068" r:id="rId44"/>
    <p:sldId id="1069" r:id="rId45"/>
    <p:sldId id="893" r:id="rId46"/>
    <p:sldId id="289" r:id="rId47"/>
    <p:sldId id="730" r:id="rId48"/>
    <p:sldId id="1054" r:id="rId49"/>
    <p:sldId id="994" r:id="rId50"/>
    <p:sldId id="996" r:id="rId51"/>
    <p:sldId id="830" r:id="rId52"/>
    <p:sldId id="481" r:id="rId53"/>
    <p:sldId id="290" r:id="rId54"/>
    <p:sldId id="1133" r:id="rId55"/>
    <p:sldId id="669" r:id="rId56"/>
    <p:sldId id="1079" r:id="rId57"/>
    <p:sldId id="1043" r:id="rId58"/>
    <p:sldId id="1083" r:id="rId59"/>
    <p:sldId id="1086" r:id="rId60"/>
    <p:sldId id="1080" r:id="rId61"/>
    <p:sldId id="1049" r:id="rId62"/>
    <p:sldId id="336" r:id="rId63"/>
    <p:sldId id="1084" r:id="rId64"/>
    <p:sldId id="295" r:id="rId65"/>
    <p:sldId id="501" r:id="rId66"/>
    <p:sldId id="539" r:id="rId67"/>
    <p:sldId id="1219" r:id="rId68"/>
    <p:sldId id="1114" r:id="rId69"/>
    <p:sldId id="654" r:id="rId70"/>
    <p:sldId id="659" r:id="rId71"/>
    <p:sldId id="655" r:id="rId72"/>
    <p:sldId id="656" r:id="rId73"/>
    <p:sldId id="1225" r:id="rId74"/>
    <p:sldId id="1115" r:id="rId75"/>
    <p:sldId id="533" r:id="rId76"/>
    <p:sldId id="756" r:id="rId77"/>
    <p:sldId id="1001" r:id="rId78"/>
    <p:sldId id="786" r:id="rId79"/>
    <p:sldId id="546" r:id="rId80"/>
    <p:sldId id="536" r:id="rId81"/>
    <p:sldId id="1221" r:id="rId82"/>
    <p:sldId id="1150" r:id="rId83"/>
    <p:sldId id="1153" r:id="rId84"/>
    <p:sldId id="1154" r:id="rId85"/>
    <p:sldId id="1168" r:id="rId86"/>
    <p:sldId id="1169" r:id="rId87"/>
    <p:sldId id="1226" r:id="rId88"/>
    <p:sldId id="1116" r:id="rId89"/>
    <p:sldId id="388" r:id="rId90"/>
    <p:sldId id="312" r:id="rId91"/>
    <p:sldId id="380" r:id="rId92"/>
    <p:sldId id="747" r:id="rId93"/>
    <p:sldId id="313" r:id="rId94"/>
    <p:sldId id="1216" r:id="rId95"/>
    <p:sldId id="1217" r:id="rId96"/>
    <p:sldId id="1227" r:id="rId97"/>
    <p:sldId id="972" r:id="rId98"/>
    <p:sldId id="907" r:id="rId99"/>
    <p:sldId id="650" r:id="rId100"/>
    <p:sldId id="729" r:id="rId101"/>
    <p:sldId id="737" r:id="rId102"/>
    <p:sldId id="998" r:id="rId103"/>
    <p:sldId id="999" r:id="rId104"/>
    <p:sldId id="1000" r:id="rId105"/>
    <p:sldId id="1228" r:id="rId106"/>
    <p:sldId id="1130" r:id="rId107"/>
    <p:sldId id="1132" r:id="rId108"/>
    <p:sldId id="1005" r:id="rId109"/>
    <p:sldId id="1006" r:id="rId110"/>
    <p:sldId id="1229" r:id="rId111"/>
    <p:sldId id="492" r:id="rId112"/>
    <p:sldId id="1222" r:id="rId113"/>
    <p:sldId id="335" r:id="rId114"/>
    <p:sldId id="1230" r:id="rId11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19"/>
    <p:restoredTop sz="94657"/>
  </p:normalViewPr>
  <p:slideViewPr>
    <p:cSldViewPr snapToGrid="0">
      <p:cViewPr varScale="1">
        <p:scale>
          <a:sx n="63" d="100"/>
          <a:sy n="63" d="100"/>
        </p:scale>
        <p:origin x="5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79209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88793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3934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Bottom is In”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10,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459F3-675A-CDE5-038D-067F4435FA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337" y="1676400"/>
            <a:ext cx="4839368" cy="32170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February 2 2022 Infection Rate</a:t>
            </a:r>
            <a:br>
              <a:rPr lang="en-US" sz="2800" b="1"/>
            </a:br>
            <a:endParaRPr lang="en-US" sz="2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0159645-DE11-F444-ADA5-4E7EC777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1447"/>
            <a:ext cx="10210800" cy="56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359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CA62619-E175-0D6F-0616-AFBD93AB1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868" y="1239397"/>
            <a:ext cx="6982838" cy="52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9C7F83F-5609-8B03-411B-A82414DEB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847" y="1190758"/>
            <a:ext cx="7380051" cy="558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95BF5EA-2C28-060F-3598-59898CD19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613" y="1223184"/>
            <a:ext cx="6990944" cy="529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723AA5C-2EED-EAFC-F19F-F5344928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69" y="1239397"/>
            <a:ext cx="6277582" cy="47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C30D81D-5F69-98A9-78E7-4EE268800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358" y="1369099"/>
            <a:ext cx="6407285" cy="48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window, green&#10;&#10;Description automatically generated">
            <a:extLst>
              <a:ext uri="{FF2B5EF4-FFF2-40B4-BE49-F238E27FC236}">
                <a16:creationId xmlns:a16="http://schemas.microsoft.com/office/drawing/2014/main" id="{71C072CE-FA5B-27E2-DFDA-B070E71D26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69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Peak Prices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06680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</a:t>
            </a:r>
            <a:r>
              <a:rPr lang="en-US" sz="1700" b="1" i="1" dirty="0"/>
              <a:t>The S&amp;P Case Shiller National Home Price Index</a:t>
            </a:r>
            <a:r>
              <a:rPr lang="en-US" sz="1700" dirty="0"/>
              <a:t> Sees Another Drop, from 20.6% to 19.7% in May 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*The US is still short 10 million homes as Millennials trade up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*30-Year Fixed Rate Mortgages fall below </a:t>
            </a:r>
            <a:r>
              <a:rPr lang="en-US" sz="1700" b="1" dirty="0"/>
              <a:t>5.00%</a:t>
            </a:r>
            <a:br>
              <a:rPr lang="en-US" sz="1700" b="1" dirty="0"/>
            </a:br>
            <a:br>
              <a:rPr lang="en-US" sz="1700" b="1" dirty="0"/>
            </a:br>
            <a:r>
              <a:rPr lang="en-US" sz="1700" b="1" dirty="0"/>
              <a:t>*</a:t>
            </a:r>
            <a:r>
              <a:rPr lang="en-US" sz="1700" b="1" i="1" dirty="0"/>
              <a:t>Half of US Homes are Equity Rich</a:t>
            </a:r>
            <a:r>
              <a:rPr lang="en-US" sz="1700" dirty="0"/>
              <a:t>, indicating homeowner equity is more than 50% of market value</a:t>
            </a:r>
            <a:br>
              <a:rPr lang="en-US" sz="1700" b="1" dirty="0"/>
            </a:br>
            <a:br>
              <a:rPr lang="en-US" sz="1700" b="1" dirty="0"/>
            </a:br>
            <a:r>
              <a:rPr lang="en-US" sz="1700" b="1" dirty="0"/>
              <a:t>*</a:t>
            </a:r>
            <a:r>
              <a:rPr lang="en-US" sz="1700" b="1" i="1" dirty="0"/>
              <a:t>Home Prices </a:t>
            </a:r>
            <a:r>
              <a:rPr lang="en-US" sz="1700" dirty="0"/>
              <a:t>fall at a Record Pace, down from a 19.3% annual gain</a:t>
            </a:r>
            <a:br>
              <a:rPr lang="en-US" sz="1700" dirty="0"/>
            </a:br>
            <a:r>
              <a:rPr lang="en-US" sz="1700" dirty="0"/>
              <a:t> to 17.3% in June </a:t>
            </a:r>
            <a:br>
              <a:rPr lang="en-US" sz="1700" b="1" dirty="0"/>
            </a:br>
            <a:br>
              <a:rPr lang="en-US" sz="1700" b="1" dirty="0"/>
            </a:br>
            <a:r>
              <a:rPr lang="en-US" sz="1700" b="1" dirty="0"/>
              <a:t>*</a:t>
            </a:r>
            <a:r>
              <a:rPr lang="en-US" sz="1700" b="1" i="1" dirty="0"/>
              <a:t>Pending Home Sales </a:t>
            </a:r>
            <a:r>
              <a:rPr lang="en-US" sz="1700" dirty="0"/>
              <a:t>Fell a Staggering 20% in June</a:t>
            </a:r>
            <a:br>
              <a:rPr lang="en-US" sz="1700" b="1" dirty="0"/>
            </a:br>
            <a:br>
              <a:rPr lang="en-US" sz="1700" b="1" dirty="0"/>
            </a:br>
            <a:r>
              <a:rPr lang="en-US" sz="1700" b="1" dirty="0"/>
              <a:t>*</a:t>
            </a:r>
            <a:r>
              <a:rPr lang="en-US" sz="1700" b="1" i="1" dirty="0"/>
              <a:t>Lumber Prices </a:t>
            </a:r>
            <a:r>
              <a:rPr lang="en-US" sz="1700" dirty="0"/>
              <a:t>are Still in Free-Fall, with lumber sales down 25% in June</a:t>
            </a:r>
            <a:br>
              <a:rPr lang="en-US" sz="1700" b="1" dirty="0"/>
            </a:br>
            <a:br>
              <a:rPr lang="en-US" sz="1700" b="1" dirty="0"/>
            </a:br>
            <a:r>
              <a:rPr lang="en-US" sz="1700" b="1" dirty="0"/>
              <a:t>*</a:t>
            </a:r>
            <a:r>
              <a:rPr lang="en-US" sz="1700" b="1" i="1" dirty="0"/>
              <a:t>Real Estate Prices Peaked Simultaneously all Over the World</a:t>
            </a:r>
            <a:r>
              <a:rPr lang="en-US" sz="1700" dirty="0"/>
              <a:t>.</a:t>
            </a:r>
            <a:br>
              <a:rPr lang="en-US" sz="1700" dirty="0"/>
            </a:br>
            <a:r>
              <a:rPr lang="en-US" sz="1700" dirty="0"/>
              <a:t>The frothiest market in New Zealand and Australia have already</a:t>
            </a:r>
            <a:br>
              <a:rPr lang="en-US" sz="1700" dirty="0"/>
            </a:br>
            <a:r>
              <a:rPr lang="en-US" sz="1700" dirty="0"/>
              <a:t> seen 13% falls. </a:t>
            </a:r>
            <a:br>
              <a:rPr lang="en-US" sz="17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AD640-6E7C-EDB7-F09B-9B4A3E87F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198" y="3460161"/>
            <a:ext cx="3061116" cy="339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1800" b="1" i="1" dirty="0"/>
              <a:t>S&amp;P Case Shiller Rockets 20.6%,</a:t>
            </a:r>
            <a:r>
              <a:rPr lang="en-US" sz="1800" dirty="0"/>
              <a:t> in March with its National Home Price Index</a:t>
            </a:r>
            <a:br>
              <a:rPr lang="en-US" sz="1800" dirty="0"/>
            </a:br>
            <a:r>
              <a:rPr lang="en-US" sz="1800" dirty="0"/>
              <a:t>Tampa (34.8%), Phoenix (32.4%), and Miami (32.0%)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3.29%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C8487595-AFF0-E3F5-45B9-FB74A4D38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209" y="1482588"/>
            <a:ext cx="6277582" cy="47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US Home Construction Index (ITB)</a:t>
            </a:r>
            <a:br>
              <a:rPr lang="en-US" sz="2400"/>
            </a:br>
            <a:r>
              <a:rPr lang="en-US" sz="180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B5A5BB2-04C4-6D82-D021-0CBD9DC8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018" y="1352886"/>
            <a:ext cx="6374859" cy="48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August 10 2022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B987DB7-2756-F8D0-C83A-AFA650F7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22" y="942874"/>
            <a:ext cx="9798372" cy="56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5CCF56EE-8C1D-6819-7199-CBBC5217E9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22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big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CF7AADF7-45A9-75A8-3A50-5F99B4170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August 24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 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boat&#10;&#10;Description automatically generated with low confidence">
            <a:extLst>
              <a:ext uri="{FF2B5EF4-FFF2-40B4-BE49-F238E27FC236}">
                <a16:creationId xmlns:a16="http://schemas.microsoft.com/office/drawing/2014/main" id="{6557E171-32A1-2418-314F-B46AD7AC87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947" y="854242"/>
            <a:ext cx="4465387" cy="444626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Recession?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*The US is </a:t>
            </a:r>
            <a:r>
              <a:rPr lang="en-US" sz="1800" b="1" i="1" dirty="0"/>
              <a:t>Officially in Recession</a:t>
            </a:r>
            <a:r>
              <a:rPr lang="en-US" sz="1800" dirty="0"/>
              <a:t>, after reporting a slight 0.9% decline in Q2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*That makes </a:t>
            </a:r>
            <a:r>
              <a:rPr lang="en-US" sz="1800" b="1" dirty="0"/>
              <a:t>two back-to-back quarters </a:t>
            </a:r>
            <a:r>
              <a:rPr lang="en-US" sz="1800" dirty="0"/>
              <a:t>following the 1.6% decline in Q1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*Biden $740 billion package to the rescue will head off deeper recession, if there is one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i="1" dirty="0"/>
              <a:t>July </a:t>
            </a:r>
            <a:r>
              <a:rPr lang="en-US" sz="1800" b="1" i="1" dirty="0"/>
              <a:t>Nonfarm Payroll </a:t>
            </a:r>
            <a:r>
              <a:rPr lang="en-US" sz="1800" i="1" dirty="0"/>
              <a:t>Hits a Blockbuster 528,000</a:t>
            </a:r>
            <a:r>
              <a:rPr lang="en-US" sz="1800" dirty="0"/>
              <a:t>, double expectations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</a:t>
            </a:r>
            <a:r>
              <a:rPr lang="en-US" sz="1800" b="1" dirty="0"/>
              <a:t>Headline Unemployment rate </a:t>
            </a:r>
            <a:r>
              <a:rPr lang="en-US" sz="1800" dirty="0"/>
              <a:t>fell to 3.5%, a new post pandemic low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Weekly Jobless Claims </a:t>
            </a:r>
            <a:r>
              <a:rPr lang="en-US" sz="1800" i="1" dirty="0"/>
              <a:t>hit 260,000</a:t>
            </a:r>
            <a:r>
              <a:rPr lang="en-US" sz="1800" dirty="0"/>
              <a:t>, an 8- month high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i="1" dirty="0"/>
              <a:t>Fed Says More </a:t>
            </a:r>
            <a:r>
              <a:rPr lang="en-US" sz="1800" b="1" i="1" dirty="0"/>
              <a:t>Rate Hikes Coming </a:t>
            </a:r>
            <a:r>
              <a:rPr lang="en-US" sz="1800" i="1" dirty="0"/>
              <a:t>But No Recession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*CPI Plunges to 8.5% in July from 9.1%, August to decline again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i="1" dirty="0"/>
              <a:t>England Predicts </a:t>
            </a:r>
            <a:r>
              <a:rPr lang="en-US" sz="1800" b="1" i="1" dirty="0"/>
              <a:t>Major Recession</a:t>
            </a:r>
            <a:r>
              <a:rPr lang="en-US" sz="1800" b="1" dirty="0"/>
              <a:t> </a:t>
            </a:r>
            <a:r>
              <a:rPr lang="en-US" sz="1800" dirty="0"/>
              <a:t>after hiking</a:t>
            </a:r>
            <a:br>
              <a:rPr lang="en-US" sz="1800" dirty="0"/>
            </a:br>
            <a:r>
              <a:rPr lang="en-US" sz="1800" dirty="0"/>
              <a:t> interest rates by 0.50% to 1.75%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8A700-9AC2-68B3-9127-543FC2BB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858" y="4099743"/>
            <a:ext cx="4949854" cy="273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FC3AFCED-BE42-992F-8B0F-887B3197A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547" y="1806572"/>
            <a:ext cx="8532137" cy="45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260,000 – up 5,000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52C9-F965-EB2A-E82D-16342BCF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EB082-CC2D-371D-B464-D80421880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building, outdoor, sidewalk, porch&#10;&#10;Description automatically generated">
            <a:extLst>
              <a:ext uri="{FF2B5EF4-FFF2-40B4-BE49-F238E27FC236}">
                <a16:creationId xmlns:a16="http://schemas.microsoft.com/office/drawing/2014/main" id="{F0966BAB-CCCA-08BB-685B-68A567F849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282" y="0"/>
            <a:ext cx="8121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The Bottom is in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*Stocks have moved from the bottom to the top of a three months range in 7 weeks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*Worst case, we give up 1/3 to ½ of the recent 3,000 gains in August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massive yearend rally will ensue in September to (SPY) 4,800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*Tech was the big leader. That continues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*Commodities may begin a big move as the real economy recovers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*EV’s and alternative energy plays have come ballistic off of the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$374 billion Biden Climate package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terrible H1 and strong H2 scenario to continue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24588-71BB-0834-00E2-A0373E42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743" y="3544614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The Bull Case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3733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b="1" u="sng" dirty="0">
                <a:solidFill>
                  <a:srgbClr val="FF0000"/>
                </a:solidFill>
              </a:rPr>
            </a:br>
            <a:br>
              <a:rPr lang="en-US" sz="1800" b="1" u="sng" dirty="0">
                <a:solidFill>
                  <a:srgbClr val="FF0000"/>
                </a:solidFill>
              </a:rPr>
            </a:br>
            <a:r>
              <a:rPr lang="en-US" sz="1800" b="1" u="sng" dirty="0">
                <a:solidFill>
                  <a:srgbClr val="FF0000"/>
                </a:solidFill>
              </a:rPr>
              <a:t>What’s In the Market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*High Inflation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Shock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*Covid spike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*Labor shortage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*Supply chain headaches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interest rate rises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*Quantitative Tightening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*Poor Earnings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212">
            <a:extLst>
              <a:ext uri="{FF2B5EF4-FFF2-40B4-BE49-F238E27FC236}">
                <a16:creationId xmlns:a16="http://schemas.microsoft.com/office/drawing/2014/main" id="{5A83CD1F-298B-CD45-461B-A2C6CB77B024}"/>
              </a:ext>
            </a:extLst>
          </p:cNvPr>
          <p:cNvSpPr txBox="1">
            <a:spLocks/>
          </p:cNvSpPr>
          <p:nvPr/>
        </p:nvSpPr>
        <p:spPr>
          <a:xfrm>
            <a:off x="3924300" y="816522"/>
            <a:ext cx="3733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Font typeface="Calibri"/>
              <a:buNone/>
            </a:pPr>
            <a:br>
              <a:rPr lang="en-US" sz="1800" b="1" u="sng" dirty="0">
                <a:solidFill>
                  <a:srgbClr val="FF0000"/>
                </a:solidFill>
              </a:rPr>
            </a:br>
            <a:br>
              <a:rPr lang="en-US" sz="1800" b="1" u="sng" dirty="0">
                <a:solidFill>
                  <a:srgbClr val="FF0000"/>
                </a:solidFill>
              </a:rPr>
            </a:br>
            <a:r>
              <a:rPr lang="en-US" sz="1800" b="1" u="sng" dirty="0">
                <a:solidFill>
                  <a:srgbClr val="FF0000"/>
                </a:solidFill>
              </a:rPr>
              <a:t>What’s Not In the Market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*Plunging gas prices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*Plunging commodity prices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*Falling inflation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*$750 billion stimulus package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*Record low 3.5% Unemployment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*Better than expected earnings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person riding a bull&#10;&#10;Description automatically generated with medium confidence">
            <a:extLst>
              <a:ext uri="{FF2B5EF4-FFF2-40B4-BE49-F238E27FC236}">
                <a16:creationId xmlns:a16="http://schemas.microsoft.com/office/drawing/2014/main" id="{7ECD6149-FF60-2D0C-0608-6EA6BFB2FB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1676400"/>
            <a:ext cx="4122778" cy="468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11810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Most Likely Case-Mild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6/$430-$440 put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$440-$450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539339" y="4570284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360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-25%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211273" y="3048247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$415</a:t>
            </a:r>
            <a:br>
              <a:rPr lang="en-US" sz="2000" dirty="0"/>
            </a:br>
            <a:r>
              <a:rPr lang="en-US" sz="2000" dirty="0"/>
              <a:t>+15.3%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2CF00B-762A-3740-81DD-1EF6348656CB}"/>
              </a:ext>
            </a:extLst>
          </p:cNvPr>
          <p:cNvCxnSpPr>
            <a:cxnSpLocks/>
          </p:cNvCxnSpPr>
          <p:nvPr/>
        </p:nvCxnSpPr>
        <p:spPr>
          <a:xfrm flipV="1">
            <a:off x="7227424" y="1272764"/>
            <a:ext cx="2858136" cy="326103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35782AA-FF6C-D436-2A81-3579531C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2764"/>
            <a:ext cx="7029795" cy="532255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210113" y="5249917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801442" y="3682402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2427BD-FD4B-3DAB-98C1-42CC5954D4FD}"/>
              </a:ext>
            </a:extLst>
          </p:cNvPr>
          <p:cNvCxnSpPr>
            <a:cxnSpLocks/>
          </p:cNvCxnSpPr>
          <p:nvPr/>
        </p:nvCxnSpPr>
        <p:spPr>
          <a:xfrm>
            <a:off x="6574247" y="3843284"/>
            <a:ext cx="653177" cy="6905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4628F55-01A6-3726-E6DA-4FDD193975EE}"/>
              </a:ext>
            </a:extLst>
          </p:cNvPr>
          <p:cNvSpPr/>
          <p:nvPr/>
        </p:nvSpPr>
        <p:spPr>
          <a:xfrm>
            <a:off x="10212309" y="567980"/>
            <a:ext cx="1828848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Yearend</a:t>
            </a:r>
          </a:p>
        </p:txBody>
      </p: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Less Likely Case-Double Bottom-High Inflation Number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6/$430-$440 put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$440-$450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539339" y="4570284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360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-25%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211273" y="3048247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$415</a:t>
            </a:r>
            <a:br>
              <a:rPr lang="en-US" sz="2000" dirty="0"/>
            </a:br>
            <a:r>
              <a:rPr lang="en-US" sz="2000" dirty="0"/>
              <a:t>+15.3%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2CF00B-762A-3740-81DD-1EF6348656CB}"/>
              </a:ext>
            </a:extLst>
          </p:cNvPr>
          <p:cNvCxnSpPr>
            <a:cxnSpLocks/>
          </p:cNvCxnSpPr>
          <p:nvPr/>
        </p:nvCxnSpPr>
        <p:spPr>
          <a:xfrm flipV="1">
            <a:off x="7543800" y="1272764"/>
            <a:ext cx="2541760" cy="390883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35782AA-FF6C-D436-2A81-3579531C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2764"/>
            <a:ext cx="7029795" cy="532255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210113" y="5249917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801442" y="3682402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2427BD-FD4B-3DAB-98C1-42CC5954D4FD}"/>
              </a:ext>
            </a:extLst>
          </p:cNvPr>
          <p:cNvCxnSpPr>
            <a:cxnSpLocks/>
          </p:cNvCxnSpPr>
          <p:nvPr/>
        </p:nvCxnSpPr>
        <p:spPr>
          <a:xfrm>
            <a:off x="6574247" y="3843284"/>
            <a:ext cx="969553" cy="140663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4628F55-01A6-3726-E6DA-4FDD193975EE}"/>
              </a:ext>
            </a:extLst>
          </p:cNvPr>
          <p:cNvSpPr/>
          <p:nvPr/>
        </p:nvSpPr>
        <p:spPr>
          <a:xfrm>
            <a:off x="10212309" y="567980"/>
            <a:ext cx="1828848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Yearend</a:t>
            </a:r>
          </a:p>
        </p:txBody>
      </p:sp>
    </p:spTree>
    <p:extLst>
      <p:ext uri="{BB962C8B-B14F-4D97-AF65-F5344CB8AC3E}">
        <p14:creationId xmlns:p14="http://schemas.microsoft.com/office/powerpoint/2010/main" val="431939859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4176-A85C-F764-ADBD-9EA3F982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5DCCA-7D31-D11E-9459-D07845705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red phone booth&#10;&#10;Description automatically generated with medium confidence">
            <a:extLst>
              <a:ext uri="{FF2B5EF4-FFF2-40B4-BE49-F238E27FC236}">
                <a16:creationId xmlns:a16="http://schemas.microsoft.com/office/drawing/2014/main" id="{1BF0B07C-9314-B351-0D1E-2C39F162D4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152" y="24064"/>
            <a:ext cx="647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6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Worst Case-High Inflation Continues-New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6/$430-$440 put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$440-$450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448800" y="5384325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320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-33%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2CF00B-762A-3740-81DD-1EF6348656CB}"/>
              </a:ext>
            </a:extLst>
          </p:cNvPr>
          <p:cNvCxnSpPr>
            <a:cxnSpLocks/>
          </p:cNvCxnSpPr>
          <p:nvPr/>
        </p:nvCxnSpPr>
        <p:spPr>
          <a:xfrm flipV="1">
            <a:off x="9296352" y="1272764"/>
            <a:ext cx="789208" cy="474703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35782AA-FF6C-D436-2A81-3579531C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2764"/>
            <a:ext cx="7029795" cy="532255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801442" y="3682402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2427BD-FD4B-3DAB-98C1-42CC5954D4FD}"/>
              </a:ext>
            </a:extLst>
          </p:cNvPr>
          <p:cNvCxnSpPr>
            <a:cxnSpLocks/>
          </p:cNvCxnSpPr>
          <p:nvPr/>
        </p:nvCxnSpPr>
        <p:spPr>
          <a:xfrm>
            <a:off x="6629400" y="3849571"/>
            <a:ext cx="2692651" cy="22507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4628F55-01A6-3726-E6DA-4FDD193975EE}"/>
              </a:ext>
            </a:extLst>
          </p:cNvPr>
          <p:cNvSpPr/>
          <p:nvPr/>
        </p:nvSpPr>
        <p:spPr>
          <a:xfrm>
            <a:off x="10212309" y="567980"/>
            <a:ext cx="1828848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in 2023</a:t>
            </a:r>
          </a:p>
        </p:txBody>
      </p:sp>
    </p:spTree>
    <p:extLst>
      <p:ext uri="{BB962C8B-B14F-4D97-AF65-F5344CB8AC3E}">
        <p14:creationId xmlns:p14="http://schemas.microsoft.com/office/powerpoint/2010/main" val="128823782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0309269-CB94-0CD2-9EC5-EB1D5B0427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358" y="1796235"/>
            <a:ext cx="6310008" cy="478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77548A0-74BC-6740-9423-0FB5D56E41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677" y="906840"/>
            <a:ext cx="7623242" cy="563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F7270B6-834B-BCB0-EAB6-898A2EACC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07" y="1474482"/>
            <a:ext cx="6293794" cy="47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2D569209-4EF2-A208-F2A4-D26B1D276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804" y="1223184"/>
            <a:ext cx="6796391" cy="514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31EB484-EBE2-EA29-2E9D-D230B5760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98" y="1433950"/>
            <a:ext cx="6812604" cy="51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/>
              <a:t>NASDAQ (QQQ) –</a:t>
            </a:r>
            <a:br>
              <a:rPr lang="en-US" sz="2400"/>
            </a:br>
            <a:r>
              <a:rPr lang="en-US" sz="1800">
                <a:solidFill>
                  <a:srgbClr val="00A64B"/>
                </a:solidFill>
              </a:rPr>
              <a:t> long (QQQ) 4/$330-$335 put spread </a:t>
            </a:r>
            <a:br>
              <a:rPr lang="en-US" sz="1800">
                <a:solidFill>
                  <a:srgbClr val="00A64B"/>
                </a:solidFill>
              </a:rPr>
            </a:br>
            <a:r>
              <a:rPr lang="en-US" sz="180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/>
            </a:br>
            <a:r>
              <a:rPr lang="en-US" sz="180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2A634C1-3EEC-27FF-B832-B5320D737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53" y="1652822"/>
            <a:ext cx="6569413" cy="49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7/$220-$210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7EF4C03-031E-C69E-9BB5-492B850EF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974" y="1758205"/>
            <a:ext cx="6196519" cy="46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E25198A-C575-EF69-2232-3780EE07D6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421" y="1669279"/>
            <a:ext cx="6520774" cy="489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August </a:t>
            </a:r>
            <a:r>
              <a:rPr lang="en-US" sz="2200" b="1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+0.46%</a:t>
            </a:r>
            <a:r>
              <a:rPr lang="en-US" sz="2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+55.29%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-10.19%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+$567.85%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44.83%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2370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dirty="0"/>
              <a:t>Apple is Moving into the Loan Business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  </a:t>
            </a:r>
            <a:r>
              <a:rPr lang="en-US" sz="1800" dirty="0">
                <a:solidFill>
                  <a:schemeClr val="tx1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F69EC93-D7BA-F2A6-5FF1-05BE3E45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336" y="1790631"/>
            <a:ext cx="6228944" cy="47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Alphabet Misses on Top and Bottom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C79FADB-DDFE-C7CE-70FD-E1D2B54B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904120"/>
            <a:ext cx="5985753" cy="453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Amazon Splits 20:1, triggering an avalanche of new retail buyers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E7FA2E3-F99A-7F27-E8A5-684273A0D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783" y="1887907"/>
            <a:ext cx="5969540" cy="451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–Gone Ballistic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for 1.4 million cars in 2022, 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Million by 2030, </a:t>
            </a:r>
            <a:r>
              <a:rPr lang="en-US" sz="1800" i="1" dirty="0"/>
              <a:t>3:1 Stock Split</a:t>
            </a:r>
            <a:r>
              <a:rPr lang="en-US" sz="1800" dirty="0"/>
              <a:t> Approved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Commodity costs are trending down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8/$500 calls</a:t>
            </a:r>
            <a:br>
              <a:rPr lang="en-US" sz="2400" dirty="0"/>
            </a:br>
            <a:r>
              <a:rPr lang="en-US" sz="1800" dirty="0">
                <a:solidFill>
                  <a:srgbClr val="00B050"/>
                </a:solidFill>
              </a:rPr>
              <a:t>took profits on long 2/$500-$550 call spread</a:t>
            </a:r>
            <a:r>
              <a:rPr lang="en-US" sz="1800" dirty="0">
                <a:solidFill>
                  <a:srgbClr val="00A64B"/>
                </a:solidFill>
              </a:rPr>
              <a:t>, profits on long 2/$550-$600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2/$600-$650 call spread</a:t>
            </a: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ED68587-5562-E341-AE9A-BFBDED701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548" y="2277014"/>
            <a:ext cx="5815519" cy="4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/>
              <a:t>urprising to the upside on almost every front, sending the stock up $30, or 18.75%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7/$120-$130 call spread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DCC7CE7-4617-4231-A33A-620440AD8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762" y="2195950"/>
            <a:ext cx="5466944" cy="41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D3B3D9F-2BF2-E8AC-5AD0-80CC495C7D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528" y="1716093"/>
            <a:ext cx="5710136" cy="43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D1D2038-F3B7-B654-87F7-14957711F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102" y="2033822"/>
            <a:ext cx="5158902" cy="39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AC744F5-DD2B-8C41-D81B-51D547DA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315" y="2358077"/>
            <a:ext cx="5321029" cy="40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8D6E467-3346-A9E8-13B1-49D90AAC5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357" y="1920333"/>
            <a:ext cx="6180305" cy="46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2CFC73D-578C-68A2-BEE6-3ED8714AF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421" y="1839269"/>
            <a:ext cx="5872263" cy="44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497" y="192201"/>
            <a:ext cx="105092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30% Long, 0% short, 70% cash-</a:t>
            </a:r>
            <a:br>
              <a:rPr lang="en-US" sz="2000" b="1" dirty="0"/>
            </a:br>
            <a:r>
              <a:rPr lang="en-US" sz="2000" b="1" dirty="0"/>
              <a:t>Neutral at the top of the range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+57.59%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34F37C-2025-AF16-6F39-0A5671DA2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82633"/>
              </p:ext>
            </p:extLst>
          </p:nvPr>
        </p:nvGraphicFramePr>
        <p:xfrm>
          <a:off x="171344" y="1807092"/>
          <a:ext cx="4273066" cy="462532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476163">
                  <a:extLst>
                    <a:ext uri="{9D8B030D-6E8A-4147-A177-3AD203B41FA5}">
                      <a16:colId xmlns:a16="http://schemas.microsoft.com/office/drawing/2014/main" val="3455408335"/>
                    </a:ext>
                  </a:extLst>
                </a:gridCol>
                <a:gridCol w="1796903">
                  <a:extLst>
                    <a:ext uri="{9D8B030D-6E8A-4147-A177-3AD203B41FA5}">
                      <a16:colId xmlns:a16="http://schemas.microsoft.com/office/drawing/2014/main" val="123385180"/>
                    </a:ext>
                  </a:extLst>
                </a:gridCol>
              </a:tblGrid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Current Capital at Risk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2996097660"/>
                  </a:ext>
                </a:extLst>
              </a:tr>
              <a:tr h="2569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2743280537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2041746538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Better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2904607927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23635432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(TSLA) 8/$500 puts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4024607008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8/123-$126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3143108475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9/$125-$128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309498418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371064138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487369092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Worse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4179902301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155586096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2606393201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1364364532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 POSITIONS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3621007392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1740758971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3163622441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2759363112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644229812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3392117321"/>
                  </a:ext>
                </a:extLst>
              </a:tr>
              <a:tr h="21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Aggregate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59" marR="5059" marT="5059" marB="0" anchor="b"/>
                </a:tc>
                <a:extLst>
                  <a:ext uri="{0D108BD9-81ED-4DB2-BD59-A6C34878D82A}">
                    <a16:rowId xmlns:a16="http://schemas.microsoft.com/office/drawing/2014/main" val="1213359999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819D5DA4-0C93-FFD1-81C0-C6C5FBE49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534" y="3241494"/>
            <a:ext cx="3133373" cy="282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ramed pic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88F5D35B-34CD-951F-E55F-445E266D00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–Disastrous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$2.7 loss booked in Q1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ABA54F3-8E64-2CD2-DA5D-E753D788A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2050035"/>
            <a:ext cx="5929008" cy="44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CF5A4A1-2594-53E1-2122-F44F88F0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741" y="1944652"/>
            <a:ext cx="5888475" cy="445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E5F5372-5B31-944F-BC52-359A318DC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188" y="1717673"/>
            <a:ext cx="6180305" cy="46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Florida Declares War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D52744C-577C-95C0-28E0-B68AAA6D5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252" y="1790631"/>
            <a:ext cx="6123560" cy="4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9650C46-75AE-7EE2-43A5-D173F8529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826" y="1563652"/>
            <a:ext cx="6488348" cy="49142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8A2D18C-DF7A-567B-68F3-3941CC594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68" y="1466375"/>
            <a:ext cx="6536987" cy="49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6A93D22-D730-E007-F9EC-2C031EBDE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06" y="1814949"/>
            <a:ext cx="6350540" cy="48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E73AF1D-1858-1B44-B7C7-D690AA218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187" y="1644716"/>
            <a:ext cx="6601838" cy="50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E6AC130-84D2-CDE4-DF69-AB2C223CD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5400"/>
            <a:ext cx="113665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Macy’s Surprises to the Upside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BC9B8BE-C6B1-4451-7F66-A66D020B2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826" y="1596078"/>
            <a:ext cx="6488348" cy="493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18DEF49-E6C9-A066-2A92-5CB526999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77" y="1166440"/>
            <a:ext cx="6861242" cy="519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6B5F771-93F0-B8BC-4B97-1F8765029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039" y="1393418"/>
            <a:ext cx="6731540" cy="50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BA78C39-6BCE-9114-F5DE-78993FD2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77" y="1215077"/>
            <a:ext cx="6990944" cy="52952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EE4DC4A-9E47-A807-3D87-B9460028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336" y="1717673"/>
            <a:ext cx="5969540" cy="451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5929792-86F6-0A1E-5672-0B1D8F542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081" y="1823056"/>
            <a:ext cx="5856051" cy="445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4EE9F7D-18C9-6428-D05B-04E8B7F31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336" y="1774418"/>
            <a:ext cx="5839838" cy="44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Shares Pop 7.5%, on news that a 17% return on equity is achievable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74803E7-BECD-1B57-CAB1-E36AE04B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831163"/>
            <a:ext cx="5888476" cy="44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59A7D9C-1E64-1687-3840-FDECD339D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96" y="1677141"/>
            <a:ext cx="6083029" cy="46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C3C0FA2-57D0-01F0-9097-559346EDC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783" y="1806843"/>
            <a:ext cx="6358646" cy="48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1BBF1B6C-D4A4-103D-A962-A8390645B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69" y="168441"/>
            <a:ext cx="11527517" cy="65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0A4C4E3-E72F-43B1-5463-14D3FD2AF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81" y="1677141"/>
            <a:ext cx="6261370" cy="47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6/$150-$160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A7A3E17-4385-D8BD-4DE1-ADF225D5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53" y="1466375"/>
            <a:ext cx="6731540" cy="51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4106BA7-6DA1-7D2C-1734-54FAC88F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804" y="1296141"/>
            <a:ext cx="6812604" cy="51574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0999"/>
            <a:ext cx="8229600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Buys Alleghany Insurance, for $11.6 billion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2/$270-$280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06ACA24-0E8D-B2D4-E37A-C88A77766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124" y="2406716"/>
            <a:ext cx="5450731" cy="414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B1F85BC-116D-5240-1EF5-AC787875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316" y="1296141"/>
            <a:ext cx="6277582" cy="4752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472E18A-AD86-97C7-BAC6-E5C37E5CA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549" y="1174546"/>
            <a:ext cx="6877455" cy="52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1F590B6-169B-1883-DCD0-4EA17B0BA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847" y="1044843"/>
            <a:ext cx="7104434" cy="53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4272-96EB-CCCA-ED94-B74FE1B7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130F4-DC58-06A5-61C8-BB3B5DE17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standing next to a plane&#10;&#10;Description automatically generated with medium confidence">
            <a:extLst>
              <a:ext uri="{FF2B5EF4-FFF2-40B4-BE49-F238E27FC236}">
                <a16:creationId xmlns:a16="http://schemas.microsoft.com/office/drawing/2014/main" id="{7CCB4CBA-C084-C68E-C50C-75E0957C3C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932" y="0"/>
            <a:ext cx="961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 seven-week counter trend rally in bonds is ending now as the economy reheats up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*Massive repayment of US budget deficits this year will support the (TLT) at $108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*BUT Quantitative Tightening at $120 billion a month will continue to pressure bonds from above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*So will another 1.50% in Fed rate rises through 2023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*Until economy reaccelerates a $108-$121 range will prevail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$100 by 2023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Trapped in a Range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036DC-4E8F-7093-8F1E-E1FDB1766E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159" y="3703470"/>
            <a:ext cx="5093368" cy="28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Bottoming-No Positions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5/$110-$113 call spread</a:t>
            </a: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51A865D7-AD36-61F5-EE3B-9280F0CFD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996" y="1936546"/>
            <a:ext cx="5839838" cy="444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*All of the factors that prompted the bear market are reversing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*Q2 Earnings came in much better than expected, with big tech leading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*Energy has peaked and has entered a sharp decline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*Inflation has peaked, with only wages and rents remaining strong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*Strong dollar and QT have already added the next 100 basis point rate rise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*Bear market in bonds has stalled, keep short positions small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*Yearend (SPX) of 4,800 is on the table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*Hiring is much stronger than expected because much is now 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online and overseas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at $20 means trading opportunities are few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867" y="3774608"/>
            <a:ext cx="3569664" cy="2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2.78%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662E1C0B-63D2-07EF-CBB7-6F730C44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443" y="979993"/>
            <a:ext cx="7290881" cy="55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7.75%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0F6C3EB-620A-964A-EBE1-2F50B6578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784" y="1028631"/>
            <a:ext cx="7477327" cy="56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BF2B9A4-1487-D453-5939-437E3428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444" y="1142120"/>
            <a:ext cx="7250348" cy="54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lane, ceiling, airplane&#10;&#10;Description automatically generated">
            <a:extLst>
              <a:ext uri="{FF2B5EF4-FFF2-40B4-BE49-F238E27FC236}">
                <a16:creationId xmlns:a16="http://schemas.microsoft.com/office/drawing/2014/main" id="{648A727E-5823-887A-4A56-04FF21443F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Takes a Break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US Dollar </a:t>
            </a:r>
            <a:r>
              <a:rPr lang="en-US" sz="1800" dirty="0">
                <a:solidFill>
                  <a:schemeClr val="tx1"/>
                </a:solidFill>
              </a:rPr>
              <a:t>takes a break from 20-Year High thanks to falling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*Euro bouncing along the bottom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*Weak Chinese economy flatlines the Yuan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*Commodity currencies like (FXA) and (FXC)take it on the nose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from falling commodity prices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US dollar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trade, but not yet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 forex for now, there are getting fish to fry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C7778-9381-C9A9-0B86-88A4B8DE7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378" y="3661878"/>
            <a:ext cx="4046621" cy="29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D381027-210F-6F2D-1EEE-06AEA2071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06" y="1206970"/>
            <a:ext cx="6861243" cy="51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65B0A15-8978-DB0D-76AE-840C0964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911" y="1206971"/>
            <a:ext cx="6909880" cy="52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3FAAEFC-A8F0-2542-CDD0-CC4F7F803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43" y="1077269"/>
            <a:ext cx="7331412" cy="55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22311" y="685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C94DD18-886D-955E-9E7A-4C5A0B6B1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68" y="1450163"/>
            <a:ext cx="6455923" cy="48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6D510B9-D2EB-03AC-2C26-B33EFE55B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94" y="1498801"/>
            <a:ext cx="6099242" cy="462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990600"/>
            <a:ext cx="11212286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*Most Americans have some covid immunity now, even through vaccination, getting the disease, or like me, both! 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*Five and under Pfizer vaccine is now available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*BA.5 is the dominant variant now, highly contagious but very weak</a:t>
            </a: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*Corona virus cases up 1 million to </a:t>
            </a:r>
            <a:r>
              <a:rPr lang="en-US" sz="1700" b="1" dirty="0">
                <a:solidFill>
                  <a:schemeClr val="tx1"/>
                </a:solidFill>
              </a:rPr>
              <a:t>92.1 million</a:t>
            </a:r>
            <a:br>
              <a:rPr lang="en-US" sz="1700" b="1" dirty="0">
                <a:solidFill>
                  <a:schemeClr val="tx1"/>
                </a:solidFill>
              </a:rPr>
            </a:b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*Deaths up 5,000 to </a:t>
            </a:r>
            <a:r>
              <a:rPr lang="en-US" sz="1700" b="1" dirty="0">
                <a:solidFill>
                  <a:schemeClr val="tx1"/>
                </a:solidFill>
              </a:rPr>
              <a:t>1,033,000</a:t>
            </a:r>
            <a:r>
              <a:rPr lang="en-US" sz="1700" dirty="0">
                <a:solidFill>
                  <a:schemeClr val="tx1"/>
                </a:solidFill>
              </a:rPr>
              <a:t> in 2 weeks, 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*But a lot of “long covid” cases are hidden below the surface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*Covid is no longer a major factor for the economy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193" y="3657600"/>
            <a:ext cx="5205131" cy="29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Shanghai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95728B6-8C27-B5B4-3EAC-5902B734F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231" y="1385312"/>
            <a:ext cx="6212731" cy="47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09D0C79-7931-50E8-FABB-2A71B5BC8F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326956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Breakdown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/>
              <a:t>Bitcoin is Still in Free Fall, down 75% from the top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*There are no buyers anywhere, and margin calls are running rampant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*WE are now at cost of production so further falls may be limited as miners shut down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*Soaring electricity costs have increased cost of production in a major way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*Disappearing global liquidity is not the time to be in Bitcoin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Coinbase </a:t>
            </a:r>
            <a:r>
              <a:rPr lang="en-US" sz="1800" dirty="0"/>
              <a:t>Lays Off 18%, as the crypto nuclear winter continues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Buy Bitcoin and Ethereum on the bigger dip,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but not now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952" y="4222244"/>
            <a:ext cx="2995448" cy="22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Finding a bid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9521257-3D09-2EBF-4C40-9687C8D90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826" y="1239397"/>
            <a:ext cx="6585625" cy="49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3837E4C-AFB6-0127-B5D1-990E6D2B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017" y="1482588"/>
            <a:ext cx="6115455" cy="46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DCC46DD-EF9A-D859-9463-7605FC740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720" y="1223184"/>
            <a:ext cx="6942306" cy="525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2EE00A0-3538-4468-46B7-397D5F2F4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827" y="1369099"/>
            <a:ext cx="6488348" cy="49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56EB-DCD6-71C3-62FF-59A0B287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249EC-BE2F-66BA-C288-74925E695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mountain, plane, sky, outdoor&#10;&#10;Description automatically generated">
            <a:extLst>
              <a:ext uri="{FF2B5EF4-FFF2-40B4-BE49-F238E27FC236}">
                <a16:creationId xmlns:a16="http://schemas.microsoft.com/office/drawing/2014/main" id="{257D409D-CC88-4267-8875-68EAAE2516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83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Rolling Over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495300" y="646176"/>
            <a:ext cx="114300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*Watch the Ukraine War, the sooner Russia loses, the sooner 10 million barrels a day of Russian oil gets dumped on the market. Casualties now at 80,000. They are fighting a 21</a:t>
            </a:r>
            <a:r>
              <a:rPr lang="en-US" sz="1800" baseline="30000" dirty="0">
                <a:solidFill>
                  <a:schemeClr val="tx1"/>
                </a:solidFill>
              </a:rPr>
              <a:t>st</a:t>
            </a:r>
            <a:r>
              <a:rPr lang="en-US" sz="1800" dirty="0">
                <a:solidFill>
                  <a:schemeClr val="tx1"/>
                </a:solidFill>
              </a:rPr>
              <a:t> century war with Cold War weapons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*OPEC+ </a:t>
            </a:r>
            <a:r>
              <a:rPr lang="en-US" sz="1800" dirty="0">
                <a:solidFill>
                  <a:schemeClr val="tx1"/>
                </a:solidFill>
              </a:rPr>
              <a:t>Raises Oil Output by 100,000, a token amount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Gasoline Futures </a:t>
            </a:r>
            <a:r>
              <a:rPr lang="en-US" sz="1800" i="1" dirty="0"/>
              <a:t>are in Freefall</a:t>
            </a:r>
            <a:r>
              <a:rPr lang="en-US" sz="1800" dirty="0"/>
              <a:t>, down 30% from the February peak down to $3.95 a gallon, and down every day for 2 months.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Weak Chinese Data </a:t>
            </a:r>
            <a:r>
              <a:rPr lang="en-US" sz="1800" i="1" dirty="0"/>
              <a:t>Torpedo's Oil</a:t>
            </a:r>
            <a:r>
              <a:rPr lang="en-US" sz="1800" dirty="0"/>
              <a:t>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Tesla Costs are Plunging</a:t>
            </a:r>
            <a:r>
              <a:rPr lang="en-US" sz="1800" dirty="0"/>
              <a:t>, with more than half of input</a:t>
            </a:r>
            <a:br>
              <a:rPr lang="en-US" sz="1800" dirty="0"/>
            </a:br>
            <a:r>
              <a:rPr lang="en-US" sz="1800" dirty="0"/>
              <a:t>prices trending down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5A004-EFC2-1D1D-A830-3B417357F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063" y="4014070"/>
            <a:ext cx="3695032" cy="277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BD982AB-70BB-8042-6FE8-330F16E37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167" y="1206971"/>
            <a:ext cx="6293795" cy="47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16900" y="235629"/>
            <a:ext cx="5963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Pandemic is Over</a:t>
            </a:r>
            <a:br>
              <a:rPr lang="en-US" sz="2400" b="1" dirty="0"/>
            </a:br>
            <a:r>
              <a:rPr lang="en-US" sz="2400" b="1" dirty="0"/>
              <a:t>But we may have a permanent low level</a:t>
            </a:r>
            <a:br>
              <a:rPr lang="en-US" sz="2400" b="1" dirty="0"/>
            </a:br>
            <a:endParaRPr lang="en-US" sz="24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743086" y="5734720"/>
            <a:ext cx="367188" cy="1960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E8C99E3-7ACD-FE6F-5714-58AE8EAC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143000"/>
            <a:ext cx="10642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84A0AED-0378-C8CB-EAEA-CF8A8533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379" y="1417737"/>
            <a:ext cx="6861242" cy="5197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52DAF10-A675-1078-8BAE-7CF35DED0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82" y="1433950"/>
            <a:ext cx="6277582" cy="4752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598EE97-16AF-D3E0-83BF-B61949445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529" y="1158333"/>
            <a:ext cx="6699114" cy="50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4D13627-2092-D666-7872-6AEF7DF12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635" y="1069163"/>
            <a:ext cx="6926093" cy="52465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EF8C8CA-3A42-EC12-BFD4-42443BA81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379" y="915141"/>
            <a:ext cx="7331412" cy="55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F5CABC1-6580-B311-D4C9-B3DA1CAFA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571" y="1547439"/>
            <a:ext cx="5839838" cy="44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olice officers&#10;&#10;Description automatically generated with low confidence">
            <a:extLst>
              <a:ext uri="{FF2B5EF4-FFF2-40B4-BE49-F238E27FC236}">
                <a16:creationId xmlns:a16="http://schemas.microsoft.com/office/drawing/2014/main" id="{5E7F3852-F3F9-9A21-95FF-B5493859A6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078" y="0"/>
            <a:ext cx="5683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Still Not a Player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i="1" dirty="0"/>
              <a:t>Gold Plunges on Jobs Data</a:t>
            </a:r>
            <a:r>
              <a:rPr lang="en-US" sz="1800" dirty="0"/>
              <a:t>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*Gold is more of a commodity play now than a risk hedge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*Recently falling interest rates give gold and additional boost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*Speculative interest has faded to a few hard-core gold bugs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65C3CA-D1C7-9147-E799-0335F1A708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599" y="3429000"/>
            <a:ext cx="4379495" cy="32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35B8F90-72B7-ECDA-7D96-4894F322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740" y="1320460"/>
            <a:ext cx="6828817" cy="517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155522C-8836-DDAF-6D52-F07D0907A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039" y="1069163"/>
            <a:ext cx="6942306" cy="525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4284</Words>
  <Application>Microsoft Office PowerPoint</Application>
  <PresentationFormat>Widescreen</PresentationFormat>
  <Paragraphs>177</Paragraphs>
  <Slides>114</Slides>
  <Notes>85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9" baseType="lpstr">
      <vt:lpstr>Arial</vt:lpstr>
      <vt:lpstr>Calibri</vt:lpstr>
      <vt:lpstr>Helvetica</vt:lpstr>
      <vt:lpstr>Times New Roman</vt:lpstr>
      <vt:lpstr>Office Theme</vt:lpstr>
      <vt:lpstr> The Mad Hedge Fund Trader “The Bottom is In” </vt:lpstr>
      <vt:lpstr>PowerPoint Presentation</vt:lpstr>
      <vt:lpstr>  Trade Alert Performance New All Time Highs!   </vt:lpstr>
      <vt:lpstr>PowerPoint Presentation</vt:lpstr>
      <vt:lpstr>PowerPoint Presentation</vt:lpstr>
      <vt:lpstr>PowerPoint Presentation</vt:lpstr>
      <vt:lpstr>The Method to My Madness The Bottom is In</vt:lpstr>
      <vt:lpstr>Corona Update – </vt:lpstr>
      <vt:lpstr>PowerPoint Presentation</vt:lpstr>
      <vt:lpstr>February 2 2022 Infection Rate </vt:lpstr>
      <vt:lpstr>August 10 2022 Infection Rate </vt:lpstr>
      <vt:lpstr>The Global Economy – Recession?</vt:lpstr>
      <vt:lpstr>The Mad Hedge Profit Predictor Market Timing Index – Buy Territory An artificial intelligence driven algorithm that analyzes 30 different economic, technical, and momentum driven indicators </vt:lpstr>
      <vt:lpstr> Weekly Jobless Claims – Falling  260,000 – up 5,000 </vt:lpstr>
      <vt:lpstr>PowerPoint Presentation</vt:lpstr>
      <vt:lpstr>Stocks – The Bottom is in </vt:lpstr>
      <vt:lpstr>Stocks – The Bull Case </vt:lpstr>
      <vt:lpstr>         S&amp;P 500 – The Most Likely Case-Mild Recession  took profits on long 6/$430-$440 put spread,  took profits on long $440-$450 put spread ,             </vt:lpstr>
      <vt:lpstr>         S&amp;P 500 – Less Likely Case-Double Bottom-High Inflation Number  took profits on long 6/$430-$440 put spread,  took profits on long $440-$450 put spread ,             </vt:lpstr>
      <vt:lpstr>         S&amp;P 500 – Worst Case-High Inflation Continues-New Lows  took profits on long 6/$430-$440 put spread,  took profits on long $440-$450 put spread ,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Microsoft (MSFT)- long 7/$220-$210 call spread,  took profits on long 6/$220-$230 call spread took profits on long 2/$200-$210 bear put spread   </vt:lpstr>
      <vt:lpstr>Facebook (FB)- Changes Name to “Meta” took profits on Long 9/$290-$300 vertical bear put spread stopped out of Long 9/$190-$200 vertical bear put spread  </vt:lpstr>
      <vt:lpstr> Apple (AAPL)- Apple is Moving into the Loan Business   long 6/$155-$165 put spread, stopped out of long 6/$125-135 call spread,  took profits on long 6/$110-$120 call spread, took profits on long 2/$180-$190 put spread</vt:lpstr>
      <vt:lpstr>Alphabet (GOOGL) – Ad king on economic recovery Alphabet Misses on Top and Bottom  took profits on long 12/$1,200-$1,230 bull call spread took profits on long 9/$1,030-$1,080 vertical bull call spread</vt:lpstr>
      <vt:lpstr> Amazon (AMZN) –  Amazon Splits 20:1, triggering an avalanche of new retail buyers took profits on long 2/$3,400-$3,500 bear put spread took profits on long 9/$2,800-$2,900 bull call spread</vt:lpstr>
      <vt:lpstr>Tesla (TSLA) –Gone Ballistic Aiming for 1.4 million cars in 2022, 100 Million by 2030, 3:1 Stock Split Approved Commodity costs are trending down short 8/$500 calls took profits on long 2/$500-$550 call spread, profits on long 2/$550-$600 call spread took profits on long 2/$600-$650 call spread</vt:lpstr>
      <vt:lpstr> NVIDIA (NVDA) –  Surprising to the upside on almost every front, sending the stock up $30, or 18.75% long 7/$120-$130 call spread took profits on  long 6/$120-$130 call spread </vt:lpstr>
      <vt:lpstr>Palo Alto Networks (PANW)-  Hacking never goes out of fashion</vt:lpstr>
      <vt:lpstr>  Advanced Micro Devices (AMD)- Recession fears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 </vt:lpstr>
      <vt:lpstr>  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–Disastrous Earnings $2.7 loss booked in Q1 long 3/$146-$149 call spread took profits on long 2/$150-$160 call spread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Walt Disney (DIS)- Florida Declares War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Macys’ (M) – Retail Punished Macy’s Surprises to the Upside  took profits on Long 8/$23-$25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Blows Away Earnings Equity trading came in a hot $3.2 billion and bond trading $2.9 billion   took profits on long 11/$85-$90 call spread </vt:lpstr>
      <vt:lpstr>  JP Morgan Chase (JPM)- Shares Pop 7.5%, on news that a 17% return on equity is achievable  took profits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long 6/$150-$160 bull call spread</vt:lpstr>
      <vt:lpstr>Consumer Discretionary SPDR (XLY) (DIS), (AMZN), (HD), (CMCSA), (MCD), (SBUX) </vt:lpstr>
      <vt:lpstr> Berkshire Hathaway (BRKB)- Natural Barbell Buys Alleghany Insurance, for $11.6 billion  long 7/$220-$230 call spread took profits on long 6/$260-$270 call spread, stopped out of long 5/$300-$310 call spread, took profits on long 2/$270-$280 call spread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Trapped in a Range</vt:lpstr>
      <vt:lpstr>              Treasury ETF (TLT) – Bottoming-No Positions took profits on long 6/$124-$127 put spread, took profits on long long 7/$128-$131 put spread took profits on long 5/$128-$131 put spread, look profits on long 5/$127-$130 put spread took profits on long 5/$110-$113 call spread                  </vt:lpstr>
      <vt:lpstr> Ten Year Treasury Yield ($TNX) – 2.78%  </vt:lpstr>
      <vt:lpstr> Junk Bonds (HYG) 7.75% Yield to Maturity  </vt:lpstr>
      <vt:lpstr>2X Short Treasuries (TBT)-Another run at highs</vt:lpstr>
      <vt:lpstr>PowerPoint Presentation</vt:lpstr>
      <vt:lpstr>Foreign Currencies – Dollar Takes a Break </vt:lpstr>
      <vt:lpstr>   Japanese Yen (FXY)   </vt:lpstr>
      <vt:lpstr>Euro (FXE)-</vt:lpstr>
      <vt:lpstr> British Pound (FXB)- </vt:lpstr>
      <vt:lpstr>Australian Dollar (FXA)- The Global Recovery Play took profits on long 8/$67-$69 call spread </vt:lpstr>
      <vt:lpstr>Emerging Market Currencies (CEW)   </vt:lpstr>
      <vt:lpstr>Chinese Yuan- (CYB)- Shanghai Shutdown  </vt:lpstr>
      <vt:lpstr>PowerPoint Presentation</vt:lpstr>
      <vt:lpstr>  Bitcoin – Breakdown Buy the Mad Hedge Bitcoin Letter at https://www.madhedgefundtrader.com/store/  </vt:lpstr>
      <vt:lpstr>Bitcoin ($BTCUSD) – Finding a bid   </vt:lpstr>
      <vt:lpstr>Ethereum (ETHE) –   </vt:lpstr>
      <vt:lpstr>MicroStrategy (MSTR) –   </vt:lpstr>
      <vt:lpstr>Amplify Transformational Data Sharing ETF  (BLOK) –   </vt:lpstr>
      <vt:lpstr>PowerPoint Presentation</vt:lpstr>
      <vt:lpstr>Energy &amp; Commodities – Rolling Over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Still Not a Player</vt:lpstr>
      <vt:lpstr> Gold (GLD)-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Peak Prices</vt:lpstr>
      <vt:lpstr>S&amp;P Case Shiller S&amp;P Case Shiller Rockets 20.6%, in March with its National Home Price Index Tampa (34.8%), Phoenix (32.4%), and Miami (32.0%)</vt:lpstr>
      <vt:lpstr>Crown Castle International (CCI) – 3.29%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August 24  from Lake Tahoe, NV 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doug davenport</cp:lastModifiedBy>
  <cp:revision>493</cp:revision>
  <cp:lastPrinted>2022-01-05T03:44:27Z</cp:lastPrinted>
  <dcterms:created xsi:type="dcterms:W3CDTF">2015-02-05T17:12:57Z</dcterms:created>
  <dcterms:modified xsi:type="dcterms:W3CDTF">2022-08-10T21:19:58Z</dcterms:modified>
</cp:coreProperties>
</file>