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4"/>
  </p:notesMasterIdLst>
  <p:sldIdLst>
    <p:sldId id="256" r:id="rId2"/>
    <p:sldId id="1075" r:id="rId3"/>
    <p:sldId id="888" r:id="rId4"/>
    <p:sldId id="605" r:id="rId5"/>
    <p:sldId id="1214" r:id="rId6"/>
    <p:sldId id="997" r:id="rId7"/>
    <p:sldId id="824" r:id="rId8"/>
    <p:sldId id="1106" r:id="rId9"/>
    <p:sldId id="1107" r:id="rId10"/>
    <p:sldId id="1197" r:id="rId11"/>
    <p:sldId id="1109" r:id="rId12"/>
    <p:sldId id="1118" r:id="rId13"/>
    <p:sldId id="1076" r:id="rId14"/>
    <p:sldId id="898" r:id="rId15"/>
    <p:sldId id="1224" r:id="rId16"/>
    <p:sldId id="1142" r:id="rId17"/>
    <p:sldId id="1397" r:id="rId18"/>
    <p:sldId id="1033" r:id="rId19"/>
    <p:sldId id="1073" r:id="rId20"/>
    <p:sldId id="1074" r:id="rId21"/>
    <p:sldId id="1026" r:id="rId22"/>
    <p:sldId id="570" r:id="rId23"/>
    <p:sldId id="280" r:id="rId24"/>
    <p:sldId id="1231" r:id="rId25"/>
    <p:sldId id="1057" r:id="rId26"/>
    <p:sldId id="563" r:id="rId27"/>
    <p:sldId id="835" r:id="rId28"/>
    <p:sldId id="613" r:id="rId29"/>
    <p:sldId id="831" r:id="rId30"/>
    <p:sldId id="811" r:id="rId31"/>
    <p:sldId id="1047" r:id="rId32"/>
    <p:sldId id="814" r:id="rId33"/>
    <p:sldId id="1072" r:id="rId34"/>
    <p:sldId id="764" r:id="rId35"/>
    <p:sldId id="765" r:id="rId36"/>
    <p:sldId id="1071" r:id="rId37"/>
    <p:sldId id="1195" r:id="rId38"/>
    <p:sldId id="1220" r:id="rId39"/>
    <p:sldId id="1070" r:id="rId40"/>
    <p:sldId id="840" r:id="rId41"/>
    <p:sldId id="1068" r:id="rId42"/>
    <p:sldId id="1069" r:id="rId43"/>
    <p:sldId id="893" r:id="rId44"/>
    <p:sldId id="289" r:id="rId45"/>
    <p:sldId id="730" r:id="rId46"/>
    <p:sldId id="1054" r:id="rId47"/>
    <p:sldId id="994" r:id="rId48"/>
    <p:sldId id="996" r:id="rId49"/>
    <p:sldId id="830" r:id="rId50"/>
    <p:sldId id="481" r:id="rId51"/>
    <p:sldId id="290" r:id="rId52"/>
    <p:sldId id="1133" r:id="rId53"/>
    <p:sldId id="669" r:id="rId54"/>
    <p:sldId id="1079" r:id="rId55"/>
    <p:sldId id="1043" r:id="rId56"/>
    <p:sldId id="1083" r:id="rId57"/>
    <p:sldId id="1086" r:id="rId58"/>
    <p:sldId id="1080" r:id="rId59"/>
    <p:sldId id="1049" r:id="rId60"/>
    <p:sldId id="336" r:id="rId61"/>
    <p:sldId id="1084" r:id="rId62"/>
    <p:sldId id="295" r:id="rId63"/>
    <p:sldId id="501" r:id="rId64"/>
    <p:sldId id="539" r:id="rId65"/>
    <p:sldId id="1219" r:id="rId66"/>
    <p:sldId id="1114" r:id="rId67"/>
    <p:sldId id="654" r:id="rId68"/>
    <p:sldId id="659" r:id="rId69"/>
    <p:sldId id="655" r:id="rId70"/>
    <p:sldId id="656" r:id="rId71"/>
    <p:sldId id="1225" r:id="rId72"/>
    <p:sldId id="1115" r:id="rId73"/>
    <p:sldId id="533" r:id="rId74"/>
    <p:sldId id="756" r:id="rId75"/>
    <p:sldId id="1001" r:id="rId76"/>
    <p:sldId id="786" r:id="rId77"/>
    <p:sldId id="546" r:id="rId78"/>
    <p:sldId id="536" r:id="rId79"/>
    <p:sldId id="1221" r:id="rId80"/>
    <p:sldId id="1150" r:id="rId81"/>
    <p:sldId id="1153" r:id="rId82"/>
    <p:sldId id="1154" r:id="rId83"/>
    <p:sldId id="1168" r:id="rId84"/>
    <p:sldId id="1169" r:id="rId85"/>
    <p:sldId id="1226" r:id="rId86"/>
    <p:sldId id="1116" r:id="rId87"/>
    <p:sldId id="388" r:id="rId88"/>
    <p:sldId id="312" r:id="rId89"/>
    <p:sldId id="380" r:id="rId90"/>
    <p:sldId id="747" r:id="rId91"/>
    <p:sldId id="313" r:id="rId92"/>
    <p:sldId id="1216" r:id="rId93"/>
    <p:sldId id="1217" r:id="rId94"/>
    <p:sldId id="1227" r:id="rId95"/>
    <p:sldId id="972" r:id="rId96"/>
    <p:sldId id="907" r:id="rId97"/>
    <p:sldId id="650" r:id="rId98"/>
    <p:sldId id="729" r:id="rId99"/>
    <p:sldId id="737" r:id="rId100"/>
    <p:sldId id="998" r:id="rId101"/>
    <p:sldId id="999" r:id="rId102"/>
    <p:sldId id="1000" r:id="rId103"/>
    <p:sldId id="1228" r:id="rId104"/>
    <p:sldId id="1130" r:id="rId105"/>
    <p:sldId id="1132" r:id="rId106"/>
    <p:sldId id="1005" r:id="rId107"/>
    <p:sldId id="1006" r:id="rId108"/>
    <p:sldId id="1229" r:id="rId109"/>
    <p:sldId id="492" r:id="rId110"/>
    <p:sldId id="1222" r:id="rId111"/>
    <p:sldId id="335" r:id="rId112"/>
    <p:sldId id="1230" r:id="rId113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4A08CF-356A-481C-AD90-2C8AD82EA1B2}" v="305" dt="2022-08-24T01:52:14.110"/>
    <p1510:client id="{1FB99BF4-BA60-4A15-9A4B-F0404E8DD7C7}" v="5" dt="2022-08-08T18:22:47.371"/>
    <p1510:client id="{286E93A7-2E39-46C7-BB46-7784CAF4EAE6}" v="21" dt="2022-08-23T19:08:29.990"/>
    <p1510:client id="{2A49D33B-BD4E-4F16-A640-95B620BCB31D}" v="259" dt="2022-05-18T04:05:11.174"/>
    <p1510:client id="{30AAA2A0-D879-44B4-89D9-EC2AF480F0EA}" v="186" dt="2022-05-18T03:17:05.048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8"/>
    <p:restoredTop sz="94676"/>
  </p:normalViewPr>
  <p:slideViewPr>
    <p:cSldViewPr snapToGrid="0">
      <p:cViewPr varScale="1">
        <p:scale>
          <a:sx n="106" d="100"/>
          <a:sy n="106" d="100"/>
        </p:scale>
        <p:origin x="64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19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42734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59683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370113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767964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6250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hedgefundtrader.com/store/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“The Party is Over”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August 24, 2022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BBD2F9-68DC-87A9-B80F-314D61CB6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245" y="1539766"/>
            <a:ext cx="3134710" cy="339593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February 2 2022 Infection Rate</a:t>
            </a:r>
            <a:br>
              <a:rPr lang="en-US" sz="2800" b="1"/>
            </a:br>
            <a:endParaRPr lang="en-US" sz="2800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30159645-DE11-F444-ADA5-4E7EC7775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61447"/>
            <a:ext cx="10210800" cy="56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359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38788A4-74C2-4C83-7E0A-2DB0A543A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368" y="1243406"/>
            <a:ext cx="6971070" cy="5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AAAE554-BA12-4DDF-2504-C3D029BAB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497" y="1161471"/>
            <a:ext cx="6741651" cy="510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D010A00-5E22-D775-6482-2ACA79C00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787" y="1063148"/>
            <a:ext cx="7331587" cy="55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B9D76-00ED-B954-03CC-D383B9AEE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F93B6-18AE-7548-3824-0AD428C68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D1656F-C595-5C83-085B-8A83414784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769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/>
          <a:p>
            <a:r>
              <a:rPr lang="en-US" sz="2400" b="1" dirty="0"/>
              <a:t>Real Estate – Recession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65950"/>
            <a:ext cx="10668000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New Home Sales </a:t>
            </a:r>
            <a:r>
              <a:rPr lang="en-US" sz="1800" dirty="0"/>
              <a:t>Crash 12.6%, in July, the worst number since the Great Recession 2008 level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Existing Home Sales </a:t>
            </a:r>
            <a:r>
              <a:rPr lang="en-US" sz="1800" dirty="0"/>
              <a:t>Dive 6%, off for the sixth consecutive month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Sales </a:t>
            </a:r>
            <a:r>
              <a:rPr lang="en-US" sz="1800" dirty="0"/>
              <a:t>dropped to a seasonally adjusted 4.81 million units.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*Homebuyers are also still contending with </a:t>
            </a:r>
            <a:r>
              <a:rPr lang="en-US" sz="1800" b="1" dirty="0"/>
              <a:t>tight supply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*There were </a:t>
            </a:r>
            <a:r>
              <a:rPr lang="en-US" sz="1800" b="1" dirty="0"/>
              <a:t>1.31 million homes </a:t>
            </a:r>
            <a:r>
              <a:rPr lang="en-US" sz="1800" dirty="0"/>
              <a:t>for sale at the end of July,</a:t>
            </a:r>
            <a:br>
              <a:rPr lang="en-US" sz="1800" dirty="0"/>
            </a:br>
            <a:r>
              <a:rPr lang="en-US" sz="1800" dirty="0"/>
              <a:t> unchanged from July 2021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*At the current sales pace, that represents a </a:t>
            </a:r>
            <a:r>
              <a:rPr lang="en-US" sz="1800" b="1" dirty="0"/>
              <a:t>3.3-month supply</a:t>
            </a:r>
            <a:r>
              <a:rPr lang="en-US" sz="1800" dirty="0"/>
              <a:t>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Housing Starts </a:t>
            </a:r>
            <a:r>
              <a:rPr lang="en-US" sz="1800" dirty="0"/>
              <a:t>Collapse, down 9.6% YOY in July </a:t>
            </a:r>
            <a:br>
              <a:rPr lang="en-US" sz="1800" b="1" dirty="0"/>
            </a:br>
            <a:br>
              <a:rPr lang="en-US" sz="1800" b="1" dirty="0"/>
            </a:br>
            <a:r>
              <a:rPr lang="en-US" sz="1800" b="1" dirty="0"/>
              <a:t>*</a:t>
            </a:r>
            <a:r>
              <a:rPr lang="en-US" sz="1800" b="1" i="1" dirty="0"/>
              <a:t>Homebuilder Sentiment </a:t>
            </a:r>
            <a:r>
              <a:rPr lang="en-US" sz="1800" i="1" dirty="0"/>
              <a:t>Turns Negative</a:t>
            </a:r>
            <a:r>
              <a:rPr lang="en-US" sz="1800" dirty="0"/>
              <a:t> for the first time</a:t>
            </a:r>
            <a:br>
              <a:rPr lang="en-US" sz="1800" dirty="0"/>
            </a:br>
            <a:r>
              <a:rPr lang="en-US" sz="1800" dirty="0"/>
              <a:t> in eight years </a:t>
            </a: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428B01-4DDC-4F30-835A-1FD1631642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995" y="4246178"/>
            <a:ext cx="3626069" cy="241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Shiller-Still Going Up in the Rear View Mirror</a:t>
            </a:r>
            <a:br>
              <a:rPr lang="en-US" dirty="0"/>
            </a:br>
            <a:r>
              <a:rPr lang="en-US" sz="1800" b="1" i="1" dirty="0"/>
              <a:t>S&amp;P Case Shiller Rockets 19.7%,</a:t>
            </a:r>
            <a:r>
              <a:rPr lang="en-US" sz="1800" dirty="0"/>
              <a:t> in May with its National Home Price Index</a:t>
            </a:r>
            <a:br>
              <a:rPr lang="en-US" sz="1800" dirty="0"/>
            </a:br>
            <a:r>
              <a:rPr lang="en-US" sz="1800" dirty="0"/>
              <a:t>Tampa (36.1%), Miami (34.0%), Dallas (30.8%)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B3481EF3-1C75-E86E-77A6-6F93A030C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9" y="1544398"/>
            <a:ext cx="11608691" cy="531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3.26% yielding cell phone tower REIT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83A3B1ED-0B14-B02A-56D6-55EFDCBF2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1718150"/>
            <a:ext cx="6194611" cy="471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US Home Construction Index (ITB)</a:t>
            </a:r>
            <a:br>
              <a:rPr lang="en-US" sz="2400"/>
            </a:br>
            <a:r>
              <a:rPr lang="en-US" sz="1800"/>
              <a:t>(DHI), (LEN), (PHM), (TOL), (NVR) </a:t>
            </a:r>
            <a:br>
              <a:rPr lang="en-US" sz="1800"/>
            </a:br>
            <a:br>
              <a:rPr lang="en-US" sz="2000"/>
            </a:br>
            <a:endParaRPr lang="en-US" sz="200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CB8D0B17-758C-0531-C6BE-0AF89DC71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459" y="1135444"/>
            <a:ext cx="7091082" cy="539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164C41-34F9-254F-5210-D36D585831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51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0220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big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– 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August 24 2022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39D125-37C9-1A24-D13D-BD3541D95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332" y="1019503"/>
            <a:ext cx="9250544" cy="554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14796-5BA4-5812-7D8F-D866A8F4E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9F057-5C1B-A2C0-488D-FEC268591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326856-0191-1517-4CF5-905FCA9154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0867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September 7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>
                <a:solidFill>
                  <a:schemeClr val="dk1"/>
                </a:solidFill>
              </a:rPr>
              <a:t>Good Luck and Good Trading</a:t>
            </a:r>
            <a:r>
              <a:rPr lang="en-US" sz="3200" b="1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tanding on a boat&#10;&#10;Description automatically generated with low confidence">
            <a:extLst>
              <a:ext uri="{FF2B5EF4-FFF2-40B4-BE49-F238E27FC236}">
                <a16:creationId xmlns:a16="http://schemas.microsoft.com/office/drawing/2014/main" id="{6557E171-32A1-2418-314F-B46AD7AC8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947" y="854242"/>
            <a:ext cx="4465387" cy="444626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Uneven 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2266"/>
            <a:ext cx="10972800" cy="5232334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It’s Jackson Hole Week</a:t>
            </a:r>
            <a:r>
              <a:rPr lang="en-US" sz="1800" dirty="0"/>
              <a:t>, with the gathering of the world’s central bankers and government officials set for the end of the week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Inflation is in Free Fall</a:t>
            </a:r>
            <a:r>
              <a:rPr lang="en-US" sz="1800" dirty="0"/>
              <a:t>. CPI Dives to 8.5%, down 0.6% in July. I’m looking for a 4% inflation rate by year end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The Fed Minutes are Out</a:t>
            </a:r>
            <a:r>
              <a:rPr lang="en-US" sz="1800" dirty="0"/>
              <a:t> from the last meeting six weeks ago. Interest rates will rise, but not as much as expected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600" b="1" i="1" dirty="0"/>
              <a:t>Business Inventories </a:t>
            </a:r>
            <a:r>
              <a:rPr lang="en-US" sz="1600" dirty="0"/>
              <a:t>Rose by 1.4%, increasing for nine months in a row in June</a:t>
            </a: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*</a:t>
            </a:r>
            <a:r>
              <a:rPr lang="en-US" sz="1600" b="1" i="1" dirty="0"/>
              <a:t>Money Supply Growth </a:t>
            </a:r>
            <a:r>
              <a:rPr lang="en-US" sz="1600" dirty="0"/>
              <a:t>Has Ground to a Halt, showing zero growth so far in 2022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Industrial Production </a:t>
            </a:r>
            <a:r>
              <a:rPr lang="en-US" sz="1800" dirty="0"/>
              <a:t>is Up, gaining 0.6%, double</a:t>
            </a:r>
            <a:br>
              <a:rPr lang="en-US" sz="1800" dirty="0"/>
            </a:br>
            <a:r>
              <a:rPr lang="en-US" sz="1800" dirty="0"/>
              <a:t> expectations, with autos delivering the big gains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Shipping Container Charges </a:t>
            </a:r>
            <a:r>
              <a:rPr lang="en-US" sz="1800" dirty="0"/>
              <a:t>are Plunging Everywhere, except in the US</a:t>
            </a:r>
            <a:br>
              <a:rPr lang="en-US" sz="1800" dirty="0"/>
            </a:br>
            <a:r>
              <a:rPr lang="en-US" sz="1800" dirty="0"/>
              <a:t>which currently has the world’s strongest economy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6D3F08-7157-F3C4-473E-8640BF25D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190" y="4372303"/>
            <a:ext cx="3538599" cy="234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/>
              <a:t>The Mad Hedge Profit Predictor</a:t>
            </a:r>
            <a:br>
              <a:rPr lang="en-US" sz="2400" b="1"/>
            </a:br>
            <a:r>
              <a:rPr lang="en-US" sz="2400" b="1"/>
              <a:t>Market Timing Index – Buy Territory</a:t>
            </a:r>
            <a:br>
              <a:rPr lang="en-US" sz="2800" b="1"/>
            </a:br>
            <a:r>
              <a:rPr lang="en-US" sz="1800"/>
              <a:t>An artificial intelligence driven algorithm that analyzes 30 different</a:t>
            </a:r>
            <a:br>
              <a:rPr lang="en-US" sz="1800"/>
            </a:br>
            <a:r>
              <a:rPr lang="en-US" sz="1800"/>
              <a:t>economic, technical, and momentum driven indicators</a:t>
            </a:r>
            <a:br>
              <a:rPr lang="en-US" sz="1800"/>
            </a:br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96E4A0-D88B-A8A6-5660-039C36456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966" y="1637000"/>
            <a:ext cx="9276482" cy="499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00A64B"/>
                </a:solidFill>
              </a:rPr>
              <a:t> 250,000 – down 2,000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898D357-660A-1E4D-998B-AE6A54F18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11" y="1557165"/>
            <a:ext cx="9971978" cy="502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9E9675-B508-1132-AF6E-6F26EC3516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13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The Range is Defined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*Stocks rallied hard for two months, then stalled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*Best case, we give up 1/3 to ½ of the recent 4,000 gains in August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*Worst case, we bounce along a $362 bottom for a few more months with minimal risk and then go ballistic after the midterm elections. It makes no difference who wins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 massive yearend rally will ensue to (SPY) 480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*Tech was the big leader. That continues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*Commodities may begin a big move as the real economy recovers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*EV’s and alternative energy plays have gone ballistic off of the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$374 billion Biden Climate package. Buy on dips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*Look for terrible H1 and strong H2 scenario to continue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900" dirty="0"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C4AE24-8EC1-07ED-38F9-6EC451171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023" y="3544614"/>
            <a:ext cx="4645405" cy="261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The Worst Case-Mild Recession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took profits on long 6/$445-$455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6/$430-$440 put spread, took profits on long $440-$450 put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671019" y="4278586"/>
            <a:ext cx="2362200" cy="13592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362</a:t>
            </a:r>
            <a:br>
              <a:rPr lang="en-US" sz="2000" dirty="0"/>
            </a:br>
            <a:r>
              <a:rPr lang="en-US" sz="2000" dirty="0"/>
              <a:t>Down</a:t>
            </a:r>
            <a:br>
              <a:rPr lang="en-US" sz="2000" dirty="0"/>
            </a:br>
            <a:r>
              <a:rPr lang="en-US" sz="2000" dirty="0"/>
              <a:t>-25%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859" y="1171381"/>
            <a:ext cx="1674141" cy="1674141"/>
          </a:xfrm>
          <a:prstGeom prst="rect">
            <a:avLst/>
          </a:prstGeom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31961627-42FB-B4D5-4A75-7B78EE4154D6}"/>
              </a:ext>
            </a:extLst>
          </p:cNvPr>
          <p:cNvSpPr/>
          <p:nvPr/>
        </p:nvSpPr>
        <p:spPr>
          <a:xfrm>
            <a:off x="9486934" y="2590766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$430</a:t>
            </a:r>
            <a:br>
              <a:rPr lang="en-US" sz="2000" dirty="0"/>
            </a:br>
            <a:r>
              <a:rPr lang="en-US" sz="2000" dirty="0"/>
              <a:t>+19.3%</a:t>
            </a:r>
            <a:br>
              <a:rPr lang="en-US" sz="2000" dirty="0"/>
            </a:br>
            <a:r>
              <a:rPr lang="en-US" sz="2000" dirty="0"/>
              <a:t>Rally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2427BD-FD4B-3DAB-98C1-42CC5954D4FD}"/>
              </a:ext>
            </a:extLst>
          </p:cNvPr>
          <p:cNvCxnSpPr>
            <a:cxnSpLocks/>
          </p:cNvCxnSpPr>
          <p:nvPr/>
        </p:nvCxnSpPr>
        <p:spPr>
          <a:xfrm>
            <a:off x="6574247" y="3843284"/>
            <a:ext cx="653177" cy="69051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4628F55-01A6-3726-E6DA-4FDD193975EE}"/>
              </a:ext>
            </a:extLst>
          </p:cNvPr>
          <p:cNvSpPr/>
          <p:nvPr/>
        </p:nvSpPr>
        <p:spPr>
          <a:xfrm>
            <a:off x="10338433" y="620532"/>
            <a:ext cx="1828848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$480</a:t>
            </a:r>
            <a:br>
              <a:rPr lang="en-US" sz="2000" dirty="0"/>
            </a:br>
            <a:r>
              <a:rPr lang="en-US" sz="2000" dirty="0"/>
              <a:t>Yearend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D59E94-7F27-30F4-3338-4043030F3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46" y="1272764"/>
            <a:ext cx="6620778" cy="5012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5243B0-F0D5-ABF0-76D0-8EE65C2B4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06" y="1171381"/>
            <a:ext cx="6620778" cy="501287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BF5026-7FAF-D022-B70B-1A9B465FEA58}"/>
              </a:ext>
            </a:extLst>
          </p:cNvPr>
          <p:cNvCxnSpPr>
            <a:cxnSpLocks/>
          </p:cNvCxnSpPr>
          <p:nvPr/>
        </p:nvCxnSpPr>
        <p:spPr>
          <a:xfrm flipV="1">
            <a:off x="8787083" y="1425164"/>
            <a:ext cx="1450877" cy="34797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2CF00B-762A-3740-81DD-1EF6348656CB}"/>
              </a:ext>
            </a:extLst>
          </p:cNvPr>
          <p:cNvCxnSpPr>
            <a:cxnSpLocks/>
          </p:cNvCxnSpPr>
          <p:nvPr/>
        </p:nvCxnSpPr>
        <p:spPr>
          <a:xfrm>
            <a:off x="6768662" y="3483663"/>
            <a:ext cx="1972667" cy="142127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2262665" y="4955627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870982" y="3167642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7CEFED7-3F62-E455-D6C4-D7B412FCD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419" y="1671635"/>
            <a:ext cx="6323162" cy="477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Unable to Make a New High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3392D94-5FC9-7364-054E-1B0B47457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910" y="1110918"/>
            <a:ext cx="7113916" cy="536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2EA96-036E-0A48-9AD9-FCA66B85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Mad Hedge Traders &amp; Investors Summit</a:t>
            </a:r>
            <a:br>
              <a:rPr lang="en-US" sz="2800" b="1" dirty="0"/>
            </a:br>
            <a:r>
              <a:rPr lang="en-US" sz="2800" b="1" dirty="0"/>
              <a:t>September 13-15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1F47E-0DB1-074E-B58D-5A7CD05FA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331" y="1637000"/>
            <a:ext cx="11246069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b="1" dirty="0"/>
              <a:t>*A collection of the 28 best traders and managers in the world, or 8 a day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*Back-to-back One-hour presentations followed by an</a:t>
            </a:r>
            <a:br>
              <a:rPr lang="en-US" sz="2000" b="1" dirty="0"/>
            </a:br>
            <a:r>
              <a:rPr lang="en-US" sz="2000" b="1" dirty="0"/>
              <a:t> interactive Q&amp;A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*It’s a smorgasbord of trading strategies, pick the</a:t>
            </a:r>
            <a:br>
              <a:rPr lang="en-US" sz="2000" b="1" dirty="0"/>
            </a:br>
            <a:r>
              <a:rPr lang="en-US" sz="2000" b="1" dirty="0"/>
              <a:t> one that is right for you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*Covering all stocks, bonds, commodities, foreign </a:t>
            </a:r>
            <a:br>
              <a:rPr lang="en-US" sz="2000" b="1" dirty="0"/>
            </a:br>
            <a:r>
              <a:rPr lang="en-US" sz="2000" b="1" dirty="0"/>
              <a:t>exchange, precious metals, and real estate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*It’s the best look at the rest </a:t>
            </a:r>
            <a:r>
              <a:rPr lang="en-US" sz="2000" b="1"/>
              <a:t>of 2022’s </a:t>
            </a:r>
            <a:r>
              <a:rPr lang="en-US" sz="2000" b="1" dirty="0"/>
              <a:t>money making </a:t>
            </a:r>
            <a:br>
              <a:rPr lang="en-US" sz="2000" b="1" dirty="0"/>
            </a:br>
            <a:r>
              <a:rPr lang="en-US" sz="2000" b="1" dirty="0"/>
              <a:t>opportunities you will get anywhere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*An invitation will be sent to you shortly</a:t>
            </a:r>
            <a:br>
              <a:rPr lang="en-US" sz="2000" b="1" dirty="0"/>
            </a:br>
            <a:r>
              <a:rPr lang="en-US" sz="2000" b="1" dirty="0"/>
              <a:t> and it is</a:t>
            </a:r>
            <a:r>
              <a:rPr lang="en-US" sz="2000" b="1" dirty="0">
                <a:solidFill>
                  <a:srgbClr val="FF0000"/>
                </a:solidFill>
              </a:rPr>
              <a:t> FREE </a:t>
            </a:r>
            <a:r>
              <a:rPr lang="en-US" sz="2000" b="1" dirty="0"/>
              <a:t>to attend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62A8C4-88F0-6B45-A022-23440EDDD9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983" y="2667000"/>
            <a:ext cx="320642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17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FE5209B-EF86-712B-675D-71A942C0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621" y="1409145"/>
            <a:ext cx="7031420" cy="53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64BB359-2824-A82D-E7F7-A0A037C89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29" y="1412843"/>
            <a:ext cx="6625086" cy="500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67DE5666-8A56-479D-461C-DFD9D6EFC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514" y="2009503"/>
            <a:ext cx="5733690" cy="43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D5389A67-06C4-E1D4-A2ED-7EE68B28C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740" y="1930428"/>
            <a:ext cx="5733690" cy="43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B4176-A85C-F764-ADBD-9EA3F982F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5DCCA-7D31-D11E-9459-D07845705F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B45166-295B-30EC-2023-5E42DB3F6B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45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/>
              <a:t>*50% Big Tech</a:t>
            </a:r>
            <a:r>
              <a:rPr lang="en-US" b="1" i="1"/>
              <a:t> </a:t>
            </a:r>
            <a:r>
              <a:rPr lang="en-US" sz="2000" b="1" i="1"/>
              <a:t>- 2% of US Employment but 27% of Market Cap and 38% of Profits</a:t>
            </a:r>
            <a:br>
              <a:rPr lang="en-US" sz="2800" b="1"/>
            </a:br>
            <a:br>
              <a:rPr lang="en-US" sz="2800" b="1"/>
            </a:br>
            <a:r>
              <a:rPr lang="en-US" sz="2800" b="1"/>
              <a:t>50% Domestic Recovery, including:</a:t>
            </a:r>
            <a:br>
              <a:rPr lang="en-US" sz="2400"/>
            </a:br>
            <a:br>
              <a:rPr lang="en-US" sz="2400"/>
            </a:br>
            <a:r>
              <a:rPr lang="en-US" sz="2400"/>
              <a:t>Railroads</a:t>
            </a:r>
            <a:br>
              <a:rPr lang="en-US" sz="2400"/>
            </a:br>
            <a:r>
              <a:rPr lang="en-US" sz="2400"/>
              <a:t>Couriers</a:t>
            </a:r>
            <a:br>
              <a:rPr lang="en-US" sz="2400"/>
            </a:br>
            <a:r>
              <a:rPr lang="en-US" sz="2400"/>
              <a:t>Banks</a:t>
            </a:r>
            <a:br>
              <a:rPr lang="en-US" sz="2400"/>
            </a:br>
            <a:r>
              <a:rPr lang="en-US" sz="2400"/>
              <a:t>Construction</a:t>
            </a:r>
            <a:br>
              <a:rPr lang="en-US" sz="2400"/>
            </a:br>
            <a:r>
              <a:rPr lang="en-US" sz="2400"/>
              <a:t>Credit Cards</a:t>
            </a:r>
            <a:br>
              <a:rPr lang="en-US" sz="2400"/>
            </a:br>
            <a:r>
              <a:rPr lang="en-US" sz="2400"/>
              <a:t>Event organizers</a:t>
            </a:r>
            <a:br>
              <a:rPr lang="en-US" sz="2400"/>
            </a:br>
            <a:r>
              <a:rPr lang="en-US" sz="2400"/>
              <a:t>Ticket sales</a:t>
            </a:r>
            <a:br>
              <a:rPr lang="en-US" sz="2400"/>
            </a:br>
            <a:r>
              <a:rPr lang="en-US" sz="240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4AA79E9-D1CB-74D2-639C-867754610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664" y="1973560"/>
            <a:ext cx="5719313" cy="431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Changes Name to “Meta”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D9FCFC4-C211-FE21-0AEF-9238091DF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438" y="1628503"/>
            <a:ext cx="6093124" cy="460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br>
              <a:rPr lang="en-US" sz="1800" dirty="0"/>
            </a:br>
            <a:r>
              <a:rPr lang="en-US" sz="1800" dirty="0"/>
              <a:t>Apple is Moving into the Loan Business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C937AE10-838C-5B47-DAE2-4B5F115AC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646" y="2045446"/>
            <a:ext cx="5575539" cy="42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Alphabet Misses on Top and Bottom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23B8FD3-F09C-683D-7D12-84670B4D8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193" y="2117333"/>
            <a:ext cx="5144218" cy="388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out of 23 trade alerts profitable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14.59%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+3.98%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+8.78%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MTD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+4.71%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1.03%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+3.33%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+8.91%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-11.79%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+5.91%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YTD +59.54%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-8.9%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+$572.10%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45.11%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14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Amazon Splits 20:1, triggering an avalanche of new retail buyers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790A0B3-A72F-2B77-4CF7-85C460E9C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268" y="2074201"/>
            <a:ext cx="5647426" cy="426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 –Gone Ballistic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Aiming for 1.4 million cars in 2022, </a:t>
            </a:r>
            <a: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 Million by 2030, Whistleblower for Twitter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Tesla Raising Autopilot Cost by 25%, Production Tops 3 Million </a:t>
            </a:r>
            <a:br>
              <a:rPr lang="en-US" sz="1800" dirty="0"/>
            </a:br>
            <a:r>
              <a:rPr lang="en-US" sz="1800" dirty="0"/>
              <a:t>Elon Musk Sells $16 billion worth of Tesla Stock in 2022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short 8/$500 puts,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short 8/$950 calls</a:t>
            </a:r>
            <a:br>
              <a:rPr lang="en-US" sz="24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2/$500-$550 call spread</a:t>
            </a:r>
            <a:r>
              <a:rPr lang="en-US" sz="1800" dirty="0">
                <a:solidFill>
                  <a:srgbClr val="00A64B"/>
                </a:solidFill>
              </a:rPr>
              <a:t>, profits on long 2/$550-$600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7F377F3-9D3B-18E2-D3C2-ED6FBD278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551" y="2289861"/>
            <a:ext cx="5561162" cy="420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39E21FD-1B10-1320-D7C7-B42A57BC2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439" y="2045446"/>
            <a:ext cx="5704935" cy="43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EC7239B-3DBD-2549-CCC6-A477218E2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098" y="1628503"/>
            <a:ext cx="6236898" cy="47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1CF42C7-3D41-0235-4886-6E1805868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967" y="1757899"/>
            <a:ext cx="6251275" cy="47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 </a:t>
            </a: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7A1BD2F-F884-16DA-1CE3-2005448E7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136" y="2074201"/>
            <a:ext cx="5877464" cy="445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F5B16FC-6F21-3DD7-0DF1-E1E91857C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84" y="1678824"/>
            <a:ext cx="6136256" cy="46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DE04791-D886-5CA2-EBB1-216FE2A16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853" y="2031069"/>
            <a:ext cx="5518030" cy="416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010ECA-7DB8-91BF-C1BB-E2DACD9F8D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624" y="0"/>
            <a:ext cx="7772400" cy="679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92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>
                <a:solidFill>
                  <a:schemeClr val="tx1"/>
                </a:solidFill>
              </a:rPr>
              <a:t>*Bets on a domestic recovery in 2022 Q4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*Makes a great counterweight to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high-growth technology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*We could spend all of next year rotating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4497" y="192201"/>
            <a:ext cx="1050928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0% Long, 10% short, 90% cash-</a:t>
            </a:r>
            <a:br>
              <a:rPr lang="en-US" sz="2000" b="1" dirty="0"/>
            </a:br>
            <a:r>
              <a:rPr lang="en-US" sz="2000" b="1" dirty="0"/>
              <a:t>Neutral at the top of the range</a:t>
            </a:r>
            <a:br>
              <a:rPr lang="en-US" sz="2000" b="1" dirty="0"/>
            </a:b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+59.83%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CDE751E-B954-2A9D-006D-A74AFBD78E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816636"/>
              </p:ext>
            </p:extLst>
          </p:nvPr>
        </p:nvGraphicFramePr>
        <p:xfrm>
          <a:off x="797473" y="1755938"/>
          <a:ext cx="4648142" cy="4525968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619401">
                  <a:extLst>
                    <a:ext uri="{9D8B030D-6E8A-4147-A177-3AD203B41FA5}">
                      <a16:colId xmlns:a16="http://schemas.microsoft.com/office/drawing/2014/main" val="343108160"/>
                    </a:ext>
                  </a:extLst>
                </a:gridCol>
                <a:gridCol w="1028741">
                  <a:extLst>
                    <a:ext uri="{9D8B030D-6E8A-4147-A177-3AD203B41FA5}">
                      <a16:colId xmlns:a16="http://schemas.microsoft.com/office/drawing/2014/main" val="2115615173"/>
                    </a:ext>
                  </a:extLst>
                </a:gridCol>
              </a:tblGrid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On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903256253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World is Getting Better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2650781915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1622997983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NO POSITIONS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806194824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514991438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Off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2267861667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1153239619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(SPY) 9/$445-$455 put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447045342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997309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NO POSITIONS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2752143326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2264849085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1448397889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Total Net Position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3058448560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3634900434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223848686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Total Aggregate Position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10.00%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40" marR="6640" marT="6640" marB="0" anchor="b"/>
                </a:tc>
                <a:extLst>
                  <a:ext uri="{0D108BD9-81ED-4DB2-BD59-A6C34878D82A}">
                    <a16:rowId xmlns:a16="http://schemas.microsoft.com/office/drawing/2014/main" val="19133289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5484E22-36FF-55B6-B717-D9EFEDE74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564" y="3331778"/>
            <a:ext cx="3604863" cy="28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–Disastrous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/>
              <a:t>Boeing Delivered its First 787 Dreamliner</a:t>
            </a:r>
            <a:r>
              <a:rPr lang="en-US" sz="1800" dirty="0"/>
              <a:t> in a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2F033BA-8446-DDEF-16CB-5BA4A8764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098" y="2160465"/>
            <a:ext cx="5762445" cy="435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 profits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ED1BA25-A3A2-9286-979C-E606BE3A6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212" y="2203597"/>
            <a:ext cx="5704935" cy="43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Raises Dividend by 50%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6D2A9E8-B13D-DE6E-35BF-8A1CA2E07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816" y="1872918"/>
            <a:ext cx="5863086" cy="442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Florida Declares War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BB24630-3319-6323-44A8-7FF4C56C6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080" y="2074201"/>
            <a:ext cx="5589916" cy="42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370E03C-8C15-024E-D2C7-40779DB2A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29" y="1671635"/>
            <a:ext cx="6380671" cy="48158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Wartime boost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49AF2E5-5EFD-26D6-F0EF-20B38D133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438" y="1671635"/>
            <a:ext cx="5963728" cy="449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9A400E0-6E2E-4EBB-B794-8680ED422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853" y="1815409"/>
            <a:ext cx="6179388" cy="466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1A85D0C-8C05-7ACA-D8B2-7156A60E7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627" y="1570994"/>
            <a:ext cx="6646653" cy="501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Punished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Macy’s Surprises to the Upside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4526D70-83D3-9EB2-C307-92D19F2B1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835" y="1412843"/>
            <a:ext cx="6581954" cy="497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Travel is Back!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BFC08C5-4198-BE2E-B686-4A6EBBC09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344" y="852126"/>
            <a:ext cx="7602747" cy="574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F78A3-65B4-5607-9D96-3A6B62198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83F99-4E82-9A48-48D8-8BCF229D9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A79997-FC5F-BC9B-0AB1-684606DA0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057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35F0A33-9448-840C-8FFF-B8DDE693E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438" y="1772277"/>
            <a:ext cx="5776822" cy="436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BF7E755D-D145-EDA8-8858-A7AC36E7A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155" y="1499107"/>
            <a:ext cx="5604294" cy="423359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A18B41A-682A-719C-1B7E-CA6AE17B1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231" y="1628503"/>
            <a:ext cx="6150633" cy="464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FEA0CA4-5EA3-3357-2080-6056649E8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533" y="1901673"/>
            <a:ext cx="5690558" cy="42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2000" dirty="0"/>
              <a:t>Blows Away Earnings</a:t>
            </a:r>
            <a:br>
              <a:rPr lang="en-US" sz="2000" dirty="0"/>
            </a:br>
            <a:r>
              <a:rPr lang="en-US" sz="1800" dirty="0"/>
              <a:t>Equity trading came in a hot $3.2 billion and bond trading $2.9 billion 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8AE0222-F43F-8B9F-5FCD-7B6DA0399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344" y="1786654"/>
            <a:ext cx="5963728" cy="449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Shares Pop 7.5%, on news that a 17% return on equity is achievable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12/$148-$152.50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5F72E1D-7983-AC97-1B9D-EAA5EFFFE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325" y="1757899"/>
            <a:ext cx="6567577" cy="495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12/$39-$42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F121FF9-0AC7-C890-10E1-FE718B826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230" y="1714767"/>
            <a:ext cx="5992483" cy="452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693A426-FCC1-B697-98CC-12016A605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570" y="1671635"/>
            <a:ext cx="6524445" cy="493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30773EE-FE32-C48E-E51F-E20B0D6EE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891" y="1772277"/>
            <a:ext cx="5992483" cy="452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6/$150-$160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6A03315-3AC6-B87B-66DF-8F526D92E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325" y="1542239"/>
            <a:ext cx="6236898" cy="47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50C454-C3DE-DE99-2D2A-1BC55BA57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1" y="-1"/>
            <a:ext cx="1211115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1B6AC15-E628-C55D-8AF7-BC3D4973C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514" y="1628503"/>
            <a:ext cx="6093124" cy="460022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05000" y="380999"/>
            <a:ext cx="8229600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Buys Alleghany Insurance, for $11.6 billion 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long 5/$300-$310 call spread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2/$270-$280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A448692F-176D-7FD9-3316-651D37610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533" y="2390503"/>
            <a:ext cx="5553973" cy="419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DA0E6CF-B0C2-0CD7-9387-2A0ED733F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419" y="1355333"/>
            <a:ext cx="6797615" cy="513218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0883620-32E1-42A7-A2B1-32C46A70E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174" y="1441597"/>
            <a:ext cx="6193766" cy="46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9294944-C256-7143-38F8-5A5847986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080" y="1369711"/>
            <a:ext cx="6740105" cy="508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F4272-96EB-CCCA-ED94-B74FE1B7B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130F4-DC58-06A5-61C8-BB3B5DE17A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E6A153-E1BC-79B9-865F-6D955B41C5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048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/>
            </a:b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*A two-month counter trend rally in bonds is over as the economy reheats up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*We are now headed for the bottom of the range at $108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*Massive repayment of US budget deficits this year will support the (TLT) at $108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*BUT Quantitative Tightening at $95 billion a month will continue to pressure bonds from above at $121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*So will another 1.50% in Fed rate rises through 2023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*Until economy reaccelerates a $108-$121 range will prevail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in 2020  to $100 by 2023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Free Fall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309DFE-149E-4D43-452A-FC7C2ED60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655" y="4007876"/>
            <a:ext cx="4305300" cy="309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209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Bottoming-No Positions</a:t>
            </a:r>
            <a:br>
              <a:rPr lang="en-US" sz="2400" dirty="0"/>
            </a:br>
            <a:r>
              <a:rPr lang="en-US" sz="1600" dirty="0">
                <a:solidFill>
                  <a:srgbClr val="00A64B"/>
                </a:solidFill>
              </a:rPr>
              <a:t>took profits on long 6/$123-$126 put spread took profits on long 6/$125-$128 put spread</a:t>
            </a:r>
            <a:br>
              <a:rPr lang="en-US" sz="1600" dirty="0"/>
            </a:br>
            <a:r>
              <a:rPr lang="en-US" sz="1600" dirty="0">
                <a:solidFill>
                  <a:srgbClr val="00A64B"/>
                </a:solidFill>
              </a:rPr>
              <a:t>took profits on long 6/$124-$127 put spread, took profits on long long 7/$128-$131 put spread</a:t>
            </a:r>
            <a:br>
              <a:rPr lang="en-US" sz="1600" dirty="0"/>
            </a:br>
            <a:r>
              <a:rPr lang="en-US" sz="1600" dirty="0">
                <a:solidFill>
                  <a:srgbClr val="00A64B"/>
                </a:solidFill>
              </a:rPr>
              <a:t>took profits on long 5/$128-$131 put spread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rgbClr val="00A64B"/>
                </a:solidFill>
              </a:rPr>
              <a:t>look profits on long 5/$127-$130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CE94E0FE-F2B2-F326-3195-488A8EA4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439" y="1786654"/>
            <a:ext cx="5949350" cy="448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3.00%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7F75D80A-CB81-3839-2B47-6480987FC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740" y="1427220"/>
            <a:ext cx="6222520" cy="470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6.81%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A68E9C0-B697-6F7E-3B25-6F18F8314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193" y="1384088"/>
            <a:ext cx="6481313" cy="489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1800" b="1" i="1" dirty="0"/>
              <a:t>The Bottom is In</a:t>
            </a: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*RISK has overextended to the upside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*We are now due for a 1–2-month correction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*Accelerating Russian losses have brought oil prices accelerating lower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*Lower oil brings feeds straight into lower inflation, with at least 0.5% decline already in the pipeline</a:t>
            </a: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*Coming interest rate rises have put the wind back behind the US dollar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*Bear market in bonds has resumed on rate rise fears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*Yearend (SPX) of 4,800 is on the table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pops from $19 to $24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5867" y="3774608"/>
            <a:ext cx="3569664" cy="280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CFD6EB1C-6194-670B-3C16-9FD64F795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532" y="1585371"/>
            <a:ext cx="5805577" cy="438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1FEBE7-D3ED-2423-25A6-6950925E32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064" y="0"/>
            <a:ext cx="8381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330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New Highs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US Dollar hits new </a:t>
            </a:r>
            <a:r>
              <a:rPr lang="en-US" sz="1800" dirty="0">
                <a:solidFill>
                  <a:schemeClr val="tx1"/>
                </a:solidFill>
              </a:rPr>
              <a:t>20-Year High thanks to soaring interest rates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*Euro hits new lows, those European vacations are getting cheaper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*Weak Chinese economy crushes the Yuan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*Commodity currencies like (FXA) and (FXC) take it on the nose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from falling commodity prices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*Long-term US dollar fundamentals are still poor,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 a dollar short could be the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 new ten-year trade, but not yet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*Stand aside from forex for now, they are getting fish to fry</a:t>
            </a: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sky, outdoor, person, person&#10;&#10;Description automatically generated">
            <a:extLst>
              <a:ext uri="{FF2B5EF4-FFF2-40B4-BE49-F238E27FC236}">
                <a16:creationId xmlns:a16="http://schemas.microsoft.com/office/drawing/2014/main" id="{F64EF869-A4D6-B5C6-2DFF-F83AABE29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641" y="3045753"/>
            <a:ext cx="3653349" cy="358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54D8433-835F-377A-BB31-211208F30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004" y="1154050"/>
            <a:ext cx="7157049" cy="540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6D42456-A8E6-F474-DBB9-034BEA876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364" y="1484730"/>
            <a:ext cx="6481312" cy="490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B749FA7-DF82-72D6-797C-718AE2E6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608" y="1542239"/>
            <a:ext cx="5848709" cy="442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2122311" y="685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20D7536-65E0-5150-D017-B2CB88ECE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797" y="1599748"/>
            <a:ext cx="6294407" cy="475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D14B177-1355-1643-EE35-8DE189005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495" y="1657258"/>
            <a:ext cx="6165011" cy="465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Shanghai Shutdown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14AAAFD-A781-249A-379E-A23F067F2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363" y="1448786"/>
            <a:ext cx="6136256" cy="46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DC968F-8F1E-5A09-8B7A-C74228248A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34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990600"/>
            <a:ext cx="11212286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700" dirty="0">
                <a:solidFill>
                  <a:srgbClr val="FF0000"/>
                </a:solidFill>
              </a:rPr>
            </a:b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*Pfizer asks FDA for BA.5 Covid booster, for people ages 12 and older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*It’s all part of a massive fall booster campaign. I’ll be the first </a:t>
            </a:r>
            <a:r>
              <a:rPr lang="en-US" sz="1800">
                <a:solidFill>
                  <a:schemeClr val="tx1"/>
                </a:solidFill>
              </a:rPr>
              <a:t>in line</a:t>
            </a:r>
            <a:br>
              <a:rPr lang="en-US" sz="1600" dirty="0">
                <a:solidFill>
                  <a:schemeClr val="tx1"/>
                </a:solidFill>
              </a:rPr>
            </a:b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*Five and under Pfizer vaccine is now available</a:t>
            </a:r>
            <a:br>
              <a:rPr lang="en-US" sz="1700" dirty="0">
                <a:solidFill>
                  <a:schemeClr val="tx1"/>
                </a:solidFill>
              </a:rPr>
            </a:b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*BA.5 is the dominant variant now, highly contagious but very weak</a:t>
            </a:r>
            <a:br>
              <a:rPr lang="en-US" sz="1700" dirty="0">
                <a:solidFill>
                  <a:srgbClr val="FF0000"/>
                </a:solidFill>
              </a:rPr>
            </a:b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*Corona virus cases up 1 million a week to </a:t>
            </a:r>
            <a:r>
              <a:rPr lang="en-US" sz="1700" b="1" dirty="0">
                <a:solidFill>
                  <a:schemeClr val="tx1"/>
                </a:solidFill>
              </a:rPr>
              <a:t>94 million</a:t>
            </a:r>
            <a:br>
              <a:rPr lang="en-US" sz="1700" b="1" dirty="0">
                <a:solidFill>
                  <a:schemeClr val="tx1"/>
                </a:solidFill>
              </a:rPr>
            </a:br>
            <a:br>
              <a:rPr lang="en-US" sz="1700" b="1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*Deaths up 1,000 a week to </a:t>
            </a:r>
            <a:r>
              <a:rPr lang="en-US" sz="1700" b="1" dirty="0">
                <a:solidFill>
                  <a:schemeClr val="tx1"/>
                </a:solidFill>
              </a:rPr>
              <a:t>1,045,000</a:t>
            </a:r>
            <a:r>
              <a:rPr lang="en-US" sz="1700" dirty="0">
                <a:solidFill>
                  <a:schemeClr val="tx1"/>
                </a:solidFill>
              </a:rPr>
              <a:t>, </a:t>
            </a:r>
            <a:br>
              <a:rPr lang="en-US" sz="1700" dirty="0">
                <a:solidFill>
                  <a:schemeClr val="tx1"/>
                </a:solidFill>
              </a:rPr>
            </a:b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*But a lot of “long covid” cases are hidden below the surface</a:t>
            </a:r>
            <a:br>
              <a:rPr lang="en-US" sz="1700" dirty="0">
                <a:solidFill>
                  <a:schemeClr val="tx1"/>
                </a:solidFill>
              </a:rPr>
            </a:b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*Covid is no longer a major factor for the economy</a:t>
            </a: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193" y="3657600"/>
            <a:ext cx="5205131" cy="292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326956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– Breakdown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the </a:t>
            </a:r>
            <a:r>
              <a:rPr lang="en-US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Hedge Bitcoin Letter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https://www.madhedgefundtrader.com/store/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9372600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Bitcoin Hits Three Week Low</a:t>
            </a:r>
            <a:r>
              <a:rPr lang="en-US" sz="1800" dirty="0">
                <a:solidFill>
                  <a:schemeClr val="tx1"/>
                </a:solidFill>
              </a:rPr>
              <a:t>, as “RISK OFF” returns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Coinbase Gets Hammered Again</a:t>
            </a:r>
            <a:r>
              <a:rPr lang="en-US" sz="1800" dirty="0"/>
              <a:t>, on a gut punching 64% revenue loss in Q2 ad crypto trading dried up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*Suddenly stocks, oil prices, and interest rates have started going the wrong way.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*Bitcoin held bottom at $17,000, the current cost of production with rising power costs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*Most speculators have returned to the stock market and not crypto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*Avoid all crypto for now with better trades elsewhere</a:t>
            </a: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52130B-4F67-554A-A2C3-32DC3E4C38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3042" y="4752085"/>
            <a:ext cx="2503836" cy="188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41599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($BTCUSD) – Finding a bid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9045EDB3-0541-A02B-865E-684F1A75C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646" y="1161238"/>
            <a:ext cx="7042030" cy="53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283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Ethereum (ETHE)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A807F52-2960-B00D-3757-42E6A91A4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155" y="1470352"/>
            <a:ext cx="6222520" cy="470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95461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26F2DD3-A06A-5BC1-3FCC-D2E9EA80A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193" y="1556616"/>
            <a:ext cx="6179388" cy="466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17425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0896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Amplify Transformational Data Sharing ETF  (BLOK)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4A76636-8D69-54C8-28D0-791A7E1FD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740" y="1513484"/>
            <a:ext cx="6222520" cy="470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03983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156EB-DCD6-71C3-62FF-59A0B2875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249EC-BE2F-66BA-C288-74925E695B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F1A3B-7EE5-11C6-FCD8-727BEEE3C3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085" y="0"/>
            <a:ext cx="4719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883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–Political Risk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357352" y="723900"/>
            <a:ext cx="11725605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Biden Climate Bill </a:t>
            </a:r>
            <a:r>
              <a:rPr lang="en-US" sz="1800" dirty="0">
                <a:solidFill>
                  <a:schemeClr val="tx1"/>
                </a:solidFill>
              </a:rPr>
              <a:t>attempts to move the US off of oil ASAP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*More to come if Dems win in November, presenting big poetical risk for energy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OPEC</a:t>
            </a:r>
            <a:r>
              <a:rPr lang="en-US" sz="1800" dirty="0">
                <a:solidFill>
                  <a:schemeClr val="tx1"/>
                </a:solidFill>
              </a:rPr>
              <a:t> may cut supplies to stop the collapse in oil prices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Oil Collapses to New Two Month Low</a:t>
            </a:r>
            <a:r>
              <a:rPr lang="en-US" sz="1800" dirty="0"/>
              <a:t> to $88 a barrel, down $44, or 33% from the highs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*There’s another 50-cent decline in gasoline prices in the cards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Russia Is China’s Top Oil Supplier</a:t>
            </a:r>
            <a:r>
              <a:rPr lang="en-US" sz="1800" dirty="0">
                <a:solidFill>
                  <a:schemeClr val="tx1"/>
                </a:solidFill>
              </a:rPr>
              <a:t>, for the third month in a row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Gasoline Futures </a:t>
            </a:r>
            <a:r>
              <a:rPr lang="en-US" sz="1800" i="1" dirty="0">
                <a:solidFill>
                  <a:schemeClr val="tx1"/>
                </a:solidFill>
              </a:rPr>
              <a:t>are in Freefall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Russian Casualties </a:t>
            </a:r>
            <a:r>
              <a:rPr lang="en-US" sz="1800" dirty="0">
                <a:solidFill>
                  <a:schemeClr val="tx1"/>
                </a:solidFill>
              </a:rPr>
              <a:t>Reach 80,000 in Ukraine </a:t>
            </a:r>
            <a:br>
              <a:rPr lang="en-US" sz="1800" b="1" dirty="0">
                <a:solidFill>
                  <a:srgbClr val="FF0000"/>
                </a:solidFill>
                <a:latin typeface="+mj-lt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Avoid all energy plays like the plague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it’s the new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buggy whip industry as the US de-carbonizes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>
                <a:latin typeface="+mj-lt"/>
              </a:rPr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6A5B2D-CE9F-13EA-EAE7-A0CECCE95F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849" y="3429000"/>
            <a:ext cx="4343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00B477E-A919-F774-903F-63DC44072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307" y="1326578"/>
            <a:ext cx="6510067" cy="491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A839190-A3F5-8AE3-A331-F78AFBFA5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004" y="1312201"/>
            <a:ext cx="7200181" cy="543410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C579DDC-ADDB-6F6F-313C-B346AE101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268" y="1484729"/>
            <a:ext cx="6639464" cy="501716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7ACB54-BBCE-934D-B4DE-79730C871B84}"/>
              </a:ext>
            </a:extLst>
          </p:cNvPr>
          <p:cNvSpPr txBox="1"/>
          <p:nvPr/>
        </p:nvSpPr>
        <p:spPr>
          <a:xfrm>
            <a:off x="3216900" y="235629"/>
            <a:ext cx="59634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The Pandemic is Over</a:t>
            </a:r>
            <a:br>
              <a:rPr lang="en-US" sz="2400" b="1" dirty="0"/>
            </a:br>
            <a:r>
              <a:rPr lang="en-US" sz="2400" b="1" dirty="0"/>
              <a:t>But we may have a permanent low level</a:t>
            </a:r>
            <a:br>
              <a:rPr lang="en-US" sz="2400" b="1" dirty="0"/>
            </a:br>
            <a:endParaRPr lang="en-US" sz="2400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26B6A8-121F-8B4B-B83F-3EE52C8A7AF9}"/>
              </a:ext>
            </a:extLst>
          </p:cNvPr>
          <p:cNvCxnSpPr>
            <a:cxnSpLocks/>
          </p:cNvCxnSpPr>
          <p:nvPr/>
        </p:nvCxnSpPr>
        <p:spPr>
          <a:xfrm>
            <a:off x="10743086" y="5734720"/>
            <a:ext cx="367188" cy="19607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9B4CA33-4172-A209-C1F2-7C882EBB1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098549"/>
            <a:ext cx="11429262" cy="548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6CF3FAC-D56F-E282-2827-522D6FC07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325" y="924012"/>
            <a:ext cx="7631501" cy="576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1CE0FE7-3739-57F1-8FFA-98179FDB9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853" y="1060597"/>
            <a:ext cx="7257690" cy="547723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50E5072-0275-17F2-C17F-B1C338192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061" y="1060597"/>
            <a:ext cx="6725728" cy="50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4C6BD0D-D906-DF75-D823-23CF55EC0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816" y="1369711"/>
            <a:ext cx="6610709" cy="49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E742D-6665-7969-18D5-2E74ACF9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244424-5CE7-651E-1827-82CF0DA911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3CCA4C-1BAA-A34B-5690-18C655FCF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992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–Putin is Selling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</a:t>
            </a:r>
            <a:r>
              <a:rPr lang="en-US" sz="1800" i="1" dirty="0">
                <a:solidFill>
                  <a:schemeClr val="tx1"/>
                </a:solidFill>
              </a:rPr>
              <a:t>Gold Plunges on massive Russian selling as reserves dry up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*Gold is more of a commodity play now than a risk hedge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*As long as commodities are weak, gold will be weak,</a:t>
            </a:r>
          </a:p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  Pulled down by recession fears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*Recently rising interest rates are a drag on gold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*Speculative interest has faded to a few hard-core gold bugs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*Silver is still the bigger and better long-term play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0A05F3-BFDA-E0F7-D69D-A79B8464E4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759" y="2561476"/>
            <a:ext cx="4064875" cy="406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FC32B7A-E2B8-6185-C423-E0FDD1AA0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740" y="1499107"/>
            <a:ext cx="6380671" cy="481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27B4641-F192-822D-B367-C6CD45FFD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608" y="1254692"/>
            <a:ext cx="6308784" cy="476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2EAEC21-B819-FA76-444E-911AA9AF4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475" y="1556616"/>
            <a:ext cx="6165011" cy="465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8C9122B-86D0-E132-B7A1-CFEAE96A8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777" y="1362521"/>
            <a:ext cx="7027653" cy="53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4135</Words>
  <Application>Microsoft Macintosh PowerPoint</Application>
  <PresentationFormat>Widescreen</PresentationFormat>
  <Paragraphs>160</Paragraphs>
  <Slides>112</Slides>
  <Notes>83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7" baseType="lpstr">
      <vt:lpstr>Arial</vt:lpstr>
      <vt:lpstr>Calibri</vt:lpstr>
      <vt:lpstr>Helvetica</vt:lpstr>
      <vt:lpstr>Times New Roman</vt:lpstr>
      <vt:lpstr>Office Theme</vt:lpstr>
      <vt:lpstr> The Mad Hedge Fund Trader “The Party is Over” </vt:lpstr>
      <vt:lpstr>Mad Hedge Traders &amp; Investors Summit September 13-15</vt:lpstr>
      <vt:lpstr>  Trade Alert Performance New All Time Highs! 22 out of 23 trade alerts profitable   </vt:lpstr>
      <vt:lpstr>PowerPoint Presentation</vt:lpstr>
      <vt:lpstr>PowerPoint Presentation</vt:lpstr>
      <vt:lpstr>PowerPoint Presentation</vt:lpstr>
      <vt:lpstr>The Method to My Madness The Bottom is In</vt:lpstr>
      <vt:lpstr>Corona Update – </vt:lpstr>
      <vt:lpstr>PowerPoint Presentation</vt:lpstr>
      <vt:lpstr>February 2 2022 Infection Rate </vt:lpstr>
      <vt:lpstr>August 24 2022 Infection Rate </vt:lpstr>
      <vt:lpstr>The Global Economy – Uneven </vt:lpstr>
      <vt:lpstr>The Mad Hedge Profit Predictor Market Timing Index – Buy Territory An artificial intelligence driven algorithm that analyzes 30 different economic, technical, and momentum driven indicators </vt:lpstr>
      <vt:lpstr> Weekly Jobless Claims – Falling  250,000 – down 2,000 </vt:lpstr>
      <vt:lpstr>PowerPoint Presentation</vt:lpstr>
      <vt:lpstr>Stocks – The Range is Defined  </vt:lpstr>
      <vt:lpstr>          S&amp;P 500 – The Worst Case-Mild Recession  took profits on long 6/$445-$455 put spread  took profits on long 6/$430-$440 put spread, took profits on long $440-$450 put spread             </vt:lpstr>
      <vt:lpstr>ProShares Ultra Short S&amp;P 500 (SDS)-  a great hedge for long stocks and bonds long 2X position has a hedge against longs and bond shorts</vt:lpstr>
      <vt:lpstr>(VIX) – Unable to Make a New High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(QQQ) 4/$330-$335 put spread  took profits on long (QQQ) 3/$340-$345 put spread  covered long (QQQ) $325-$330 put spread </vt:lpstr>
      <vt:lpstr>PowerPoint Presentation</vt:lpstr>
      <vt:lpstr>The Barbell Portfolio</vt:lpstr>
      <vt:lpstr> Microsoft (MSFT)- took profits on long 7/$220-$210 call spread,  took profits on long 6/$220-$230 call spread took profits on long 2/$200-$210 bear put spread   </vt:lpstr>
      <vt:lpstr>Facebook (FB)- Changes Name to “Meta” took profits on Long 9/$290-$300 vertical bear put spread stopped out of Long 9/$190-$200 vertical bear put spread  </vt:lpstr>
      <vt:lpstr> Apple (AAPL)- Apple is Moving into the Loan Business  took profits on long 6/$155-$165 put spread, stopped out of long 6/$125-135 call spread,  took profits on long 6/$110-$120 call spread, took profits on long 2/$180-$190 put spread</vt:lpstr>
      <vt:lpstr>Alphabet (GOOGL) – Ad king on economic recovery Alphabet Misses on Top and Bottom  took profits on long 12/$1,200-$1,230 bull call spread took profits on long 9/$1,030-$1,080 vertical bull call spread</vt:lpstr>
      <vt:lpstr> Amazon (AMZN) –  Amazon Splits 20:1, triggering an avalanche of new retail buyers took profits on long 2/$3,400-$3,500 bear put spread took profits on long 9/$2,800-$2,900 bull call spread</vt:lpstr>
      <vt:lpstr>Tesla (TSLA) –Gone Ballistic Aiming for 1.4 million cars in 2022, 100 Million by 2030, Whistleblower for Twitter Tesla Raising Autopilot Cost by 25%, Production Tops 3 Million  Elon Musk Sells $16 billion worth of Tesla Stock in 2022 took profits on short 8/$500 puts, stopped out of short 8/$950 calls took profits on long 2/$500-$550 call spread, profits on long 2/$550-$600 call spread </vt:lpstr>
      <vt:lpstr> NVIDIA (NVDA) –  took profits on long 7/$120-$130 call spread, took profits on  long 6/$120-$130 call spread </vt:lpstr>
      <vt:lpstr>Palo Alto Networks (PANW)-  Hacking never goes out of fashion</vt:lpstr>
      <vt:lpstr>  Advanced Micro Devices (AMD)- Recession fears programable logic devices took profits on long 2/$75-$80 call spread  </vt:lpstr>
      <vt:lpstr>Salesforce (CRM)- Massive Online Migration took profits on long 9/$125-$130 vertical bull call spread took profits on long 8/$125-$130 vertical bull call spread took profits on long 2/$105-$115 call spread </vt:lpstr>
      <vt:lpstr>Adobe (ADBE)- Cloud play The Quality Non-China tech play 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–Disastrous Earnings Boeing Delivered its First 787 Dreamliner in a year long 3/$146-$149 call spread took profits on long 2/$150-$160 call spread </vt:lpstr>
      <vt:lpstr>Package Delivery- United Parcel Service (UPS) - Package Delivery record profits took profits on long 11/$130-$140 call spread</vt:lpstr>
      <vt:lpstr> Caterpillar (CAT)- Ag + Infrastructure + Housing Raises Dividend by 50% took profits on long 12/$145-$150 call spread took profits on long 11/$125-$135 call spread  </vt:lpstr>
      <vt:lpstr>Walt Disney (DIS)- Florida Declares War stopped out of long 10/$165-$175 call spread took profits on long 3/$170-$180 call spread  </vt:lpstr>
      <vt:lpstr>Industrials Sector SPDR (XLI)- (GE), (MMM), (UNP), (UTX), (BA), (HON)</vt:lpstr>
      <vt:lpstr>  US Steel (X) – Commodity Boom and Wartime boost  </vt:lpstr>
      <vt:lpstr>  Union Pacific RR (UNP)- Big Stuff to Ship near record earnings announced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 Macys’ (M) – Retail Punished Macy’s Surprises to the Upside  took profits on Long 8/$23-$25 bear put spread  </vt:lpstr>
      <vt:lpstr>Delta Airlines (DAL) – Travel is Back! 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 took profits 12/$330-$350 call spread took profits 11/$330-$350 call spread stop loss on long 11/$385-$395 call spreads  </vt:lpstr>
      <vt:lpstr>Morgan Stanley (MS) – Blows Away Earnings Equity trading came in a hot $3.2 billion and bond trading $2.9 billion   took profits on long 11/$85-$90 call spread </vt:lpstr>
      <vt:lpstr>  JP Morgan Chase (JPM)- Shares Pop 7.5%, on news that a 17% return on equity is achievable  took profits 12/$148-$152.50 call spread    </vt:lpstr>
      <vt:lpstr>Bank of America (BAC) –  took profits long 12/$39-$42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“Touchless” Bitcoin Drag long 6/$150-$160 bull call spread</vt:lpstr>
      <vt:lpstr>Consumer Discretionary SPDR (XLY) (DIS), (AMZN), (HD), (CMCSA), (MCD), (SBUX) </vt:lpstr>
      <vt:lpstr> Berkshire Hathaway (BRKB)- Natural Barbell Buys Alleghany Insurance, for $11.6 billion  long 7/$220-$230 call spread took profits on long 6/$260-$270 call spread, stopped out of long 5/$300-$310 call spread, took profits on long 2/$270-$280 call spread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Free Fall</vt:lpstr>
      <vt:lpstr>              Treasury ETF (TLT) – Bottoming-No Positions took profits on long 6/$123-$126 put spread took profits on long 6/$125-$128 put spread took profits on long 6/$124-$127 put spread, took profits on long long 7/$128-$131 put spread took profits on long 5/$128-$131 put spread, look profits on long 5/$127-$130 put spread                   </vt:lpstr>
      <vt:lpstr> Ten Year Treasury Yield ($TNX) – 3.00%  </vt:lpstr>
      <vt:lpstr> Junk Bonds (HYG) 6.81% Yield to Maturity  </vt:lpstr>
      <vt:lpstr>2X Short Treasuries (TBT)-Another run at highs</vt:lpstr>
      <vt:lpstr>PowerPoint Presentation</vt:lpstr>
      <vt:lpstr>Foreign Currencies – New Highs </vt:lpstr>
      <vt:lpstr>   Japanese Yen (FXY)   </vt:lpstr>
      <vt:lpstr>Euro (FXE)-</vt:lpstr>
      <vt:lpstr> British Pound (FXB)- </vt:lpstr>
      <vt:lpstr>Australian Dollar (FXA)- The Global Recovery Play took profits on long 8/$67-$69 call spread </vt:lpstr>
      <vt:lpstr>Emerging Market Currencies (CEW)   </vt:lpstr>
      <vt:lpstr>Chinese Yuan- (CYB)- Shanghai Shutdown  </vt:lpstr>
      <vt:lpstr>PowerPoint Presentation</vt:lpstr>
      <vt:lpstr>  Bitcoin – Breakdown Buy the Mad Hedge Bitcoin Letter at https://www.madhedgefundtrader.com/store/  </vt:lpstr>
      <vt:lpstr>Bitcoin ($BTCUSD) – Finding a bid   </vt:lpstr>
      <vt:lpstr>Ethereum (ETHE) –   </vt:lpstr>
      <vt:lpstr>MicroStrategy (MSTR) –   </vt:lpstr>
      <vt:lpstr>Amplify Transformational Data Sharing ETF  (BLOK) –   </vt:lpstr>
      <vt:lpstr>PowerPoint Presentation</vt:lpstr>
      <vt:lpstr>Energy &amp; Commodities –Political Risk </vt:lpstr>
      <vt:lpstr>Oil-($WTIC)</vt:lpstr>
      <vt:lpstr>  United States Oil Fund (USO) long 10/$9.50-$10 Vertical bull call spread</vt:lpstr>
      <vt:lpstr>Energy Select Sector SPDR (XLE)-No Performance! (XOM), (CVX), (SLB), (KMI), (EOG), (COP) </vt:lpstr>
      <vt:lpstr>Halliburton (HAL)- </vt:lpstr>
      <vt:lpstr>Natural Gas (UNG) - </vt:lpstr>
      <vt:lpstr>Freeport McMoRan (FCX) - </vt:lpstr>
      <vt:lpstr>Cameco (CCJ) - took profits on long 5/$20-$23 bull call spread</vt:lpstr>
      <vt:lpstr>PowerPoint Presentation</vt:lpstr>
      <vt:lpstr>Precious Metals –Putin is Selling</vt:lpstr>
      <vt:lpstr> Gold (GLD)- took profits on long 5/$165-$170 bull call spread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PowerPoint Presentation</vt:lpstr>
      <vt:lpstr>Real Estate – Recession</vt:lpstr>
      <vt:lpstr>S&amp;P Case Shiller-Still Going Up in the Rear View Mirror S&amp;P Case Shiller Rockets 19.7%, in May with its National Home Price Index Tampa (36.1%), Miami (34.0%), Dallas (30.8%)</vt:lpstr>
      <vt:lpstr>Crown Castle International (CCI) – 3.26%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PowerPoint Presentation</vt:lpstr>
      <vt:lpstr>       Next Strategy Webinar   12:00 EST Wednesday, September 7  from Silicon Valley, CA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Filomena Margareth Villegas</cp:lastModifiedBy>
  <cp:revision>484</cp:revision>
  <cp:lastPrinted>2022-01-05T03:44:27Z</cp:lastPrinted>
  <dcterms:created xsi:type="dcterms:W3CDTF">2015-02-05T17:12:57Z</dcterms:created>
  <dcterms:modified xsi:type="dcterms:W3CDTF">2022-08-24T16:14:51Z</dcterms:modified>
</cp:coreProperties>
</file>