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4"/>
  </p:notesMasterIdLst>
  <p:sldIdLst>
    <p:sldId id="256" r:id="rId2"/>
    <p:sldId id="1075" r:id="rId3"/>
    <p:sldId id="888" r:id="rId4"/>
    <p:sldId id="605" r:id="rId5"/>
    <p:sldId id="1214" r:id="rId6"/>
    <p:sldId id="997" r:id="rId7"/>
    <p:sldId id="824" r:id="rId8"/>
    <p:sldId id="1106" r:id="rId9"/>
    <p:sldId id="1107" r:id="rId10"/>
    <p:sldId id="1197" r:id="rId11"/>
    <p:sldId id="1109" r:id="rId12"/>
    <p:sldId id="1118" r:id="rId13"/>
    <p:sldId id="1076" r:id="rId14"/>
    <p:sldId id="898" r:id="rId15"/>
    <p:sldId id="1224" r:id="rId16"/>
    <p:sldId id="1142" r:id="rId17"/>
    <p:sldId id="1397" r:id="rId18"/>
    <p:sldId id="1033" r:id="rId19"/>
    <p:sldId id="1073" r:id="rId20"/>
    <p:sldId id="1074" r:id="rId21"/>
    <p:sldId id="1026" r:id="rId22"/>
    <p:sldId id="570" r:id="rId23"/>
    <p:sldId id="280" r:id="rId24"/>
    <p:sldId id="1231" r:id="rId25"/>
    <p:sldId id="1057" r:id="rId26"/>
    <p:sldId id="563" r:id="rId27"/>
    <p:sldId id="835" r:id="rId28"/>
    <p:sldId id="613" r:id="rId29"/>
    <p:sldId id="831" r:id="rId30"/>
    <p:sldId id="811" r:id="rId31"/>
    <p:sldId id="1047" r:id="rId32"/>
    <p:sldId id="814" r:id="rId33"/>
    <p:sldId id="1072" r:id="rId34"/>
    <p:sldId id="764" r:id="rId35"/>
    <p:sldId id="765" r:id="rId36"/>
    <p:sldId id="1071" r:id="rId37"/>
    <p:sldId id="1195" r:id="rId38"/>
    <p:sldId id="1220" r:id="rId39"/>
    <p:sldId id="1070" r:id="rId40"/>
    <p:sldId id="840" r:id="rId41"/>
    <p:sldId id="1068" r:id="rId42"/>
    <p:sldId id="1069" r:id="rId43"/>
    <p:sldId id="893" r:id="rId44"/>
    <p:sldId id="289" r:id="rId45"/>
    <p:sldId id="730" r:id="rId46"/>
    <p:sldId id="1054" r:id="rId47"/>
    <p:sldId id="994" r:id="rId48"/>
    <p:sldId id="996" r:id="rId49"/>
    <p:sldId id="830" r:id="rId50"/>
    <p:sldId id="481" r:id="rId51"/>
    <p:sldId id="290" r:id="rId52"/>
    <p:sldId id="1133" r:id="rId53"/>
    <p:sldId id="669" r:id="rId54"/>
    <p:sldId id="1079" r:id="rId55"/>
    <p:sldId id="1043" r:id="rId56"/>
    <p:sldId id="1083" r:id="rId57"/>
    <p:sldId id="1086" r:id="rId58"/>
    <p:sldId id="1080" r:id="rId59"/>
    <p:sldId id="1049" r:id="rId60"/>
    <p:sldId id="336" r:id="rId61"/>
    <p:sldId id="1084" r:id="rId62"/>
    <p:sldId id="295" r:id="rId63"/>
    <p:sldId id="501" r:id="rId64"/>
    <p:sldId id="539" r:id="rId65"/>
    <p:sldId id="1219" r:id="rId66"/>
    <p:sldId id="1114" r:id="rId67"/>
    <p:sldId id="654" r:id="rId68"/>
    <p:sldId id="659" r:id="rId69"/>
    <p:sldId id="655" r:id="rId70"/>
    <p:sldId id="656" r:id="rId71"/>
    <p:sldId id="1225" r:id="rId72"/>
    <p:sldId id="1115" r:id="rId73"/>
    <p:sldId id="533" r:id="rId74"/>
    <p:sldId id="756" r:id="rId75"/>
    <p:sldId id="1001" r:id="rId76"/>
    <p:sldId id="786" r:id="rId77"/>
    <p:sldId id="546" r:id="rId78"/>
    <p:sldId id="536" r:id="rId79"/>
    <p:sldId id="1221" r:id="rId80"/>
    <p:sldId id="1150" r:id="rId81"/>
    <p:sldId id="1153" r:id="rId82"/>
    <p:sldId id="1154" r:id="rId83"/>
    <p:sldId id="1168" r:id="rId84"/>
    <p:sldId id="1169" r:id="rId85"/>
    <p:sldId id="1226" r:id="rId86"/>
    <p:sldId id="1116" r:id="rId87"/>
    <p:sldId id="388" r:id="rId88"/>
    <p:sldId id="312" r:id="rId89"/>
    <p:sldId id="380" r:id="rId90"/>
    <p:sldId id="747" r:id="rId91"/>
    <p:sldId id="313" r:id="rId92"/>
    <p:sldId id="1216" r:id="rId93"/>
    <p:sldId id="1217" r:id="rId94"/>
    <p:sldId id="1227" r:id="rId95"/>
    <p:sldId id="972" r:id="rId96"/>
    <p:sldId id="907" r:id="rId97"/>
    <p:sldId id="650" r:id="rId98"/>
    <p:sldId id="729" r:id="rId99"/>
    <p:sldId id="737" r:id="rId100"/>
    <p:sldId id="998" r:id="rId101"/>
    <p:sldId id="999" r:id="rId102"/>
    <p:sldId id="1000" r:id="rId103"/>
    <p:sldId id="1228" r:id="rId104"/>
    <p:sldId id="1130" r:id="rId105"/>
    <p:sldId id="1132" r:id="rId106"/>
    <p:sldId id="1005" r:id="rId107"/>
    <p:sldId id="1006" r:id="rId108"/>
    <p:sldId id="1229" r:id="rId109"/>
    <p:sldId id="492" r:id="rId110"/>
    <p:sldId id="1222" r:id="rId111"/>
    <p:sldId id="335" r:id="rId112"/>
    <p:sldId id="1230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/>
    <p:restoredTop sz="94694"/>
  </p:normalViewPr>
  <p:slideViewPr>
    <p:cSldViewPr snapToGrid="0">
      <p:cViewPr varScale="1">
        <p:scale>
          <a:sx n="121" d="100"/>
          <a:sy n="121" d="100"/>
        </p:scale>
        <p:origin x="49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“Panic Attack”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7,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CAE8C0-4760-6D5A-1198-AF0015B8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573" y="1605666"/>
            <a:ext cx="4835437" cy="32223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February 2 2022 Infection Rate</a:t>
            </a:r>
            <a:br>
              <a:rPr lang="en-US" sz="2800" b="1"/>
            </a:br>
            <a:endParaRPr lang="en-US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359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99EE38C-4542-21F9-88C2-05DA302E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7" y="1205170"/>
            <a:ext cx="6824133" cy="51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12E7B4F-782C-4920-602D-25ED839E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33" y="1069703"/>
            <a:ext cx="7112000" cy="53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DC5D1E9-CCC9-F788-75B2-13CBF552E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334" y="1205170"/>
            <a:ext cx="6849533" cy="51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9D76-00ED-B954-03CC-D383B9AE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93B6-18AE-7548-3824-0AD428C68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person, outdoor, person&#10;&#10;Description automatically generated">
            <a:extLst>
              <a:ext uri="{FF2B5EF4-FFF2-40B4-BE49-F238E27FC236}">
                <a16:creationId xmlns:a16="http://schemas.microsoft.com/office/drawing/2014/main" id="{BC96C0DC-D9AC-7399-5871-CE306F3FA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69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More Recession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06680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/>
            </a:br>
            <a:br>
              <a:rPr lang="en-US" sz="1800" b="1" dirty="0"/>
            </a:br>
            <a:r>
              <a:rPr lang="en-US" sz="1800" dirty="0"/>
              <a:t>*</a:t>
            </a:r>
            <a:r>
              <a:rPr lang="en-US" sz="1800" b="1" dirty="0"/>
              <a:t>Home Prices </a:t>
            </a:r>
            <a:r>
              <a:rPr lang="en-US" sz="1800" dirty="0"/>
              <a:t>Retreat, in June to an 18% YOY gain 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Pending Home Sales </a:t>
            </a:r>
            <a:r>
              <a:rPr lang="en-US" sz="1800" dirty="0"/>
              <a:t>Dive 1% in July on a signed contract basis and are of 19.9% YOY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b="1" dirty="0"/>
              <a:t>*</a:t>
            </a:r>
            <a:r>
              <a:rPr lang="en-US" sz="1800" b="1" i="1" dirty="0"/>
              <a:t>Toll Brothers Orders Plunge 60% in Q2</a:t>
            </a:r>
            <a:r>
              <a:rPr lang="en-US" sz="1800" dirty="0"/>
              <a:t>, as demand for luxury homes vaporize. It expects to be down 15% for the full year</a:t>
            </a:r>
            <a:br>
              <a:rPr lang="en-US" sz="1800" b="1" dirty="0"/>
            </a:br>
            <a:br>
              <a:rPr lang="en-US" sz="1800" b="1" dirty="0"/>
            </a:br>
            <a:r>
              <a:rPr lang="en-US" sz="1800" dirty="0"/>
              <a:t>*</a:t>
            </a:r>
            <a:r>
              <a:rPr lang="en-US" sz="1800" b="1" dirty="0"/>
              <a:t>New Home Sales </a:t>
            </a:r>
            <a:r>
              <a:rPr lang="en-US" sz="1800" dirty="0"/>
              <a:t>Crash 12.6%, in July, the worst</a:t>
            </a:r>
            <a:br>
              <a:rPr lang="en-US" sz="1800" dirty="0"/>
            </a:br>
            <a:r>
              <a:rPr lang="en-US" sz="1800" dirty="0"/>
              <a:t> number since the Great Recession 2008 level </a:t>
            </a: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4BE12-9D13-F730-8676-D6E443739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076" y="3428846"/>
            <a:ext cx="5165608" cy="32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Shiller-Still Going Up in the Rear View Mirror</a:t>
            </a:r>
            <a:br>
              <a:rPr lang="en-US" dirty="0"/>
            </a:br>
            <a:r>
              <a:rPr lang="en-US" sz="1800" b="1" i="1" dirty="0"/>
              <a:t>S&amp;P Case Shiller Rockets 19.7%,</a:t>
            </a:r>
            <a:r>
              <a:rPr lang="en-US" sz="1800" dirty="0"/>
              <a:t> in May with its National Home Price Index</a:t>
            </a:r>
            <a:br>
              <a:rPr lang="en-US" sz="1800" dirty="0"/>
            </a:br>
            <a:r>
              <a:rPr lang="en-US" sz="1800" dirty="0"/>
              <a:t>Tampa (35%), Miami (33.0%), Dallas (28.2%)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3481EF3-1C75-E86E-77A6-6F93A030C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1544398"/>
            <a:ext cx="11608691" cy="53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3.26%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F5294AE-A8E0-0F54-7C95-1237E8C05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1501503"/>
            <a:ext cx="6688666" cy="50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AF3B8C0-4C46-9527-3E80-8FCB7C65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67" y="1162837"/>
            <a:ext cx="6942666" cy="526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wl of soup with chopsticks and a glass of water&#10;&#10;Description automatically generated with low confidence">
            <a:extLst>
              <a:ext uri="{FF2B5EF4-FFF2-40B4-BE49-F238E27FC236}">
                <a16:creationId xmlns:a16="http://schemas.microsoft.com/office/drawing/2014/main" id="{F1FA01A0-8092-A435-A928-CB10626A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2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August 24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06A16-A03A-95A7-ED43-547BC6A5C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-1"/>
            <a:ext cx="11523701" cy="67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outdoor, stone&#10;&#10;Description automatically generated">
            <a:extLst>
              <a:ext uri="{FF2B5EF4-FFF2-40B4-BE49-F238E27FC236}">
                <a16:creationId xmlns:a16="http://schemas.microsoft.com/office/drawing/2014/main" id="{157E6C67-5F64-420D-AA27-50D91BF69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842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21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icture containing luggage, suitcase, outdoor, pulling&#10;&#10;Description automatically generated">
            <a:extLst>
              <a:ext uri="{FF2B5EF4-FFF2-40B4-BE49-F238E27FC236}">
                <a16:creationId xmlns:a16="http://schemas.microsoft.com/office/drawing/2014/main" id="{7312CB2D-6E1E-B442-3234-C784BA7A9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221" y="902894"/>
            <a:ext cx="3172995" cy="42251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Jittery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 </a:t>
            </a:r>
            <a:r>
              <a:rPr lang="en-US" sz="1800" b="1" dirty="0"/>
              <a:t>Nonfarm Payroll Report </a:t>
            </a:r>
            <a:r>
              <a:rPr lang="en-US" sz="1800" dirty="0"/>
              <a:t>Drops to 315,000 in August, a big decline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Headline Unemployment Rate </a:t>
            </a:r>
            <a:r>
              <a:rPr lang="en-US" sz="1800" dirty="0"/>
              <a:t>jumps to 3.7%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*It makes a </a:t>
            </a:r>
            <a:r>
              <a:rPr lang="en-US" sz="1800" b="1" dirty="0"/>
              <a:t>75-basis point </a:t>
            </a:r>
            <a:r>
              <a:rPr lang="en-US" sz="1800" dirty="0"/>
              <a:t>in September a sure thing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QT </a:t>
            </a:r>
            <a:r>
              <a:rPr lang="en-US" sz="1800" dirty="0"/>
              <a:t>Accelerates Next Thursday to $95 billion a month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</a:t>
            </a:r>
            <a:r>
              <a:rPr lang="en-US" sz="1800" b="1" dirty="0"/>
              <a:t>Money Supply </a:t>
            </a:r>
            <a:r>
              <a:rPr lang="en-US" sz="1800" dirty="0"/>
              <a:t>is Collapsing, down for four consecutive months</a:t>
            </a:r>
          </a:p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dirty="0"/>
              <a:t>Manufacturing PMI </a:t>
            </a:r>
            <a:r>
              <a:rPr lang="en-US" sz="1800" dirty="0"/>
              <a:t>Hits Two Year Low at 51.5.</a:t>
            </a:r>
            <a:br>
              <a:rPr lang="en-US" sz="1800" dirty="0"/>
            </a:br>
            <a:r>
              <a:rPr lang="en-US" sz="1800" dirty="0"/>
              <a:t> Things are definitely slowing here.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 US </a:t>
            </a:r>
            <a:r>
              <a:rPr lang="en-US" sz="1800" b="1" dirty="0"/>
              <a:t>Consumer Sentiment </a:t>
            </a:r>
            <a:r>
              <a:rPr lang="en-US" sz="1800" dirty="0"/>
              <a:t>Improves, from 55.1 to 58.2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S&amp;P Global Services PMI </a:t>
            </a:r>
            <a:r>
              <a:rPr lang="en-US" sz="1800" dirty="0"/>
              <a:t>Dives, from 49.0 to 44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16280-9F39-5F9E-C194-F43490DF0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585" y="4006091"/>
            <a:ext cx="4763477" cy="267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/>
              <a:t>The Mad Hedge Profit Predictor</a:t>
            </a:r>
            <a:br>
              <a:rPr lang="en-US" sz="2400" b="1"/>
            </a:br>
            <a:r>
              <a:rPr lang="en-US" sz="2400" b="1"/>
              <a:t>Market Timing Index – Buy Territory</a:t>
            </a:r>
            <a:br>
              <a:rPr lang="en-US" sz="2800" b="1"/>
            </a:br>
            <a:r>
              <a:rPr lang="en-US" sz="1800"/>
              <a:t>An artificial intelligence driven algorithm that analyzes 30 different</a:t>
            </a:r>
            <a:br>
              <a:rPr lang="en-US" sz="1800"/>
            </a:br>
            <a:r>
              <a:rPr lang="en-US" sz="1800"/>
              <a:t>economic, technical, and momentum driven indicators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55CFBFF1-A4A2-246E-1E92-868C22AA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01" y="1600200"/>
            <a:ext cx="9696144" cy="52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232,000 – down 18,000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EC4497-656E-32CF-B532-96A258C8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57" y="12357"/>
            <a:ext cx="10245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Panic Attack!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*Powell warns in hawkish speech at Jackson Hole of “</a:t>
            </a:r>
            <a:r>
              <a:rPr lang="en-US" sz="1800" b="1" dirty="0">
                <a:solidFill>
                  <a:schemeClr val="tx1"/>
                </a:solidFill>
              </a:rPr>
              <a:t>Some Pain” </a:t>
            </a:r>
            <a:r>
              <a:rPr lang="en-US" sz="1800" dirty="0">
                <a:solidFill>
                  <a:schemeClr val="tx1"/>
                </a:solidFill>
              </a:rPr>
              <a:t>is ahead, especially for stocks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Where are the Biggest Buyers on the Dip? Microsoft (MSFT), Salesforce (CRM), and Disney (DIS), followed by Visa (V), </a:t>
            </a: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*Stocks rallied hard for two months, then </a:t>
            </a:r>
            <a:r>
              <a:rPr lang="en-US" sz="1800" b="1" dirty="0">
                <a:solidFill>
                  <a:schemeClr val="tx1"/>
                </a:solidFill>
              </a:rPr>
              <a:t>stalled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Best case</a:t>
            </a:r>
            <a:r>
              <a:rPr lang="en-US" sz="1800" dirty="0">
                <a:solidFill>
                  <a:schemeClr val="tx1"/>
                </a:solidFill>
              </a:rPr>
              <a:t>, we give up 1/3 to ½ of the recent 4,000 gains in August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Worst case</a:t>
            </a:r>
            <a:r>
              <a:rPr lang="en-US" sz="1800" dirty="0">
                <a:solidFill>
                  <a:schemeClr val="tx1"/>
                </a:solidFill>
              </a:rPr>
              <a:t>, we bounce along a $362 bottom for a few more months with minimal risk and then go ballistic after the midterm elections. It make no difference who wins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</a:t>
            </a:r>
            <a:r>
              <a:rPr lang="en-US" sz="1800" b="1" dirty="0">
                <a:solidFill>
                  <a:schemeClr val="tx1"/>
                </a:solidFill>
              </a:rPr>
              <a:t>chip sector</a:t>
            </a:r>
            <a:r>
              <a:rPr lang="en-US" sz="1800" b="1" dirty="0"/>
              <a:t> </a:t>
            </a:r>
            <a:r>
              <a:rPr lang="en-US" sz="1800" dirty="0"/>
              <a:t>Guides Down, in the face of new</a:t>
            </a:r>
            <a:br>
              <a:rPr lang="en-US" sz="1800" dirty="0"/>
            </a:br>
            <a:r>
              <a:rPr lang="en-US" sz="1800" dirty="0"/>
              <a:t> US export restrictions to China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/>
              <a:t>Toyota </a:t>
            </a:r>
            <a:r>
              <a:rPr lang="en-US" sz="1800" dirty="0"/>
              <a:t>Invests $3.8 Billion in US Battery Plant</a:t>
            </a:r>
            <a:br>
              <a:rPr lang="en-US" sz="1800" dirty="0"/>
            </a:br>
            <a:r>
              <a:rPr lang="en-US" sz="1800" dirty="0"/>
              <a:t> to qualify as “American Made”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*Look for terrible H1 and strong H2 scenario to continue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29DAE0-1981-E225-F2DE-550E1042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083539"/>
            <a:ext cx="3915507" cy="26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Case-Mild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6/$445-$455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6/$430-$440 put spread, took profits on long $440-$450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671020" y="4604240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362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-25%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71020" y="26857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$432</a:t>
            </a:r>
            <a:br>
              <a:rPr lang="en-US" sz="2000" dirty="0"/>
            </a:br>
            <a:r>
              <a:rPr lang="en-US" sz="2000" dirty="0"/>
              <a:t>+19.3%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4628F55-01A6-3726-E6DA-4FDD193975EE}"/>
              </a:ext>
            </a:extLst>
          </p:cNvPr>
          <p:cNvSpPr/>
          <p:nvPr/>
        </p:nvSpPr>
        <p:spPr>
          <a:xfrm>
            <a:off x="10338433" y="620532"/>
            <a:ext cx="1828848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Yearend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BF5026-7FAF-D022-B70B-1A9B465FEA58}"/>
              </a:ext>
            </a:extLst>
          </p:cNvPr>
          <p:cNvCxnSpPr>
            <a:cxnSpLocks/>
          </p:cNvCxnSpPr>
          <p:nvPr/>
        </p:nvCxnSpPr>
        <p:spPr>
          <a:xfrm flipV="1">
            <a:off x="7875760" y="1379215"/>
            <a:ext cx="2330531" cy="390465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28D6600-AC0F-DAC3-661A-5A22AD93F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80" y="1379215"/>
            <a:ext cx="6833043" cy="517359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274389" y="5283873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2427BD-FD4B-3DAB-98C1-42CC5954D4FD}"/>
              </a:ext>
            </a:extLst>
          </p:cNvPr>
          <p:cNvCxnSpPr>
            <a:cxnSpLocks/>
          </p:cNvCxnSpPr>
          <p:nvPr/>
        </p:nvCxnSpPr>
        <p:spPr>
          <a:xfrm>
            <a:off x="6587623" y="4396976"/>
            <a:ext cx="1313056" cy="88689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757288" y="3226076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5E9E157-345D-698A-D778-E747B16A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33" y="1493036"/>
            <a:ext cx="6976533" cy="52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Unable to Make a New High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2BF9E23-3217-AB03-CD43-7F91B5313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3" y="1052770"/>
            <a:ext cx="6976533" cy="52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EA96-036E-0A48-9AD9-FCA66B8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Mad Hedge Traders &amp; Investors Summit</a:t>
            </a:r>
            <a:br>
              <a:rPr lang="en-US" sz="2800" b="1" dirty="0"/>
            </a:br>
            <a:r>
              <a:rPr lang="en-US" sz="2800" b="1" dirty="0"/>
              <a:t>September 13-15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F47E-0DB1-074E-B58D-5A7CD05FA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331" y="1637000"/>
            <a:ext cx="11246069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b="1" dirty="0"/>
              <a:t>*A collection of the 28 best traders and managers in the world, or 8 a day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*Back-to-back One-hour presentations followed by an</a:t>
            </a:r>
            <a:br>
              <a:rPr lang="en-US" sz="2000" b="1" dirty="0"/>
            </a:br>
            <a:r>
              <a:rPr lang="en-US" sz="2000" b="1" dirty="0"/>
              <a:t> interactive Q&amp;A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a smorgasbord of trading strategies, pick the</a:t>
            </a:r>
            <a:br>
              <a:rPr lang="en-US" sz="2000" b="1" dirty="0"/>
            </a:br>
            <a:r>
              <a:rPr lang="en-US" sz="2000" b="1" dirty="0"/>
              <a:t> one that is right for you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*Covering all stocks, bonds, commodities, foreign </a:t>
            </a:r>
            <a:br>
              <a:rPr lang="en-US" sz="2000" b="1" dirty="0"/>
            </a:br>
            <a:r>
              <a:rPr lang="en-US" sz="2000" b="1" dirty="0"/>
              <a:t>exchange, precious metals, and real estate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*It’s the best look at the rest </a:t>
            </a:r>
            <a:r>
              <a:rPr lang="en-US" sz="2000" b="1"/>
              <a:t>of 2022’s </a:t>
            </a:r>
            <a:r>
              <a:rPr lang="en-US" sz="2000" b="1" dirty="0"/>
              <a:t>money making </a:t>
            </a:r>
            <a:br>
              <a:rPr lang="en-US" sz="2000" b="1" dirty="0"/>
            </a:br>
            <a:r>
              <a:rPr lang="en-US" sz="2000" b="1" dirty="0"/>
              <a:t>opportunities you will get anywhere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*An invitation will be sent to you shortly</a:t>
            </a:r>
            <a:br>
              <a:rPr lang="en-US" sz="2000" b="1" dirty="0"/>
            </a:br>
            <a:r>
              <a:rPr lang="en-US" sz="2000" b="1" dirty="0"/>
              <a:t> and it is</a:t>
            </a:r>
            <a:r>
              <a:rPr lang="en-US" sz="2000" b="1" dirty="0">
                <a:solidFill>
                  <a:srgbClr val="FF0000"/>
                </a:solidFill>
              </a:rPr>
              <a:t> FREE </a:t>
            </a:r>
            <a:r>
              <a:rPr lang="en-US" sz="2000" b="1" dirty="0"/>
              <a:t>to attend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2A8C4-88F0-6B45-A022-23440EDDD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983" y="2667000"/>
            <a:ext cx="3206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7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9730F9A-7F31-0B70-C6C1-EC8B687BB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23703"/>
            <a:ext cx="6908800" cy="52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BF4C108-54D7-27DE-5D11-E1C848EB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357570"/>
            <a:ext cx="6553200" cy="49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AC8C5485-2BC8-ABF2-652A-7CA392491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33" y="1713170"/>
            <a:ext cx="6265333" cy="47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1A10F6D-23FA-0977-E912-5D3AAC7B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533" y="1713170"/>
            <a:ext cx="6231466" cy="472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, outdoor, sky, ground&#10;&#10;Description automatically generated">
            <a:extLst>
              <a:ext uri="{FF2B5EF4-FFF2-40B4-BE49-F238E27FC236}">
                <a16:creationId xmlns:a16="http://schemas.microsoft.com/office/drawing/2014/main" id="{7204FD2D-650A-B5E8-845E-EF570CC5C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3936" cy="685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9/$235-$245 call spread-expires in 7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C4E840D-E9F7-C9BD-00E6-DEFDC03B9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267" y="1628503"/>
            <a:ext cx="6468533" cy="49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16A6B66-59CB-94D0-40B5-3385555E7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867" y="1653903"/>
            <a:ext cx="6350000" cy="48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dirty="0"/>
              <a:t>iPhone 14 launched!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626ECED-D5A6-4E7E-4329-E5590BC8A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133" y="1916370"/>
            <a:ext cx="6265333" cy="47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Alphabet Misses on Top and Bottom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5A306A6-EE72-9718-B2BA-FE8AEBDF2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848636"/>
            <a:ext cx="6146800" cy="46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-0.21%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+59.96%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+$572.52%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44.90%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14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Amazon Splits 20:1, triggering an avalanche of new retail buyers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F6C5DFE-ACE7-0AB9-8754-1541FB562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933303"/>
            <a:ext cx="5960533" cy="45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 Taking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Tesla Needs $400 Billion</a:t>
            </a:r>
            <a:r>
              <a:rPr lang="en-US" sz="1800" dirty="0"/>
              <a:t> to build 8 more factories to meet Musk’s 20 million unit a year target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short 8/$500 puts,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short 8/$950 calls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2/$500-$550 call spread</a:t>
            </a:r>
            <a:r>
              <a:rPr lang="en-US" sz="1800" dirty="0">
                <a:solidFill>
                  <a:srgbClr val="00A64B"/>
                </a:solidFill>
              </a:rPr>
              <a:t>, profits on long 2/$550-$600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809E7A5-5E7D-C521-5D8A-B2E027338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984103"/>
            <a:ext cx="5892800" cy="44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4D90D8D-E1DA-F80F-1BCF-A9146AC4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170370"/>
            <a:ext cx="5909733" cy="44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9B107F3-3104-44C7-5460-45E9BDA01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13170"/>
            <a:ext cx="6079066" cy="460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C0ADA06-999B-D4D5-BD05-299D7BD4C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933" y="1577703"/>
            <a:ext cx="6654800" cy="502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6D08606-BE94-F0F4-0E69-437BF95FC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534" y="1882503"/>
            <a:ext cx="6180666" cy="47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BB51D1E-8D65-FC73-6969-69D907BB2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267" y="1611570"/>
            <a:ext cx="6570133" cy="498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C7C9DB1-5B49-6E5D-700D-5BFEE150E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467" y="1586169"/>
            <a:ext cx="6460066" cy="487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9AB7-EA4C-19D6-6EE7-40A1FCB4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couple of cows in a store&#10;&#10;Description automatically generated with medium confidence">
            <a:extLst>
              <a:ext uri="{FF2B5EF4-FFF2-40B4-BE49-F238E27FC236}">
                <a16:creationId xmlns:a16="http://schemas.microsoft.com/office/drawing/2014/main" id="{9A4AC71F-1B48-C21F-14D6-E272F060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497" y="192201"/>
            <a:ext cx="105092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10% Long, 0% short, 90% cash-</a:t>
            </a:r>
            <a:br>
              <a:rPr lang="en-US" sz="2000" b="1" dirty="0"/>
            </a:br>
            <a:r>
              <a:rPr lang="en-US" sz="2000" b="1" dirty="0"/>
              <a:t>Cash in middle of the range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+61.10%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84E22-36FF-55B6-B717-D9EFEDE7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564" y="3331778"/>
            <a:ext cx="3604863" cy="280910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1635C7-2E22-B6A9-150F-1587C5EE3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45794"/>
              </p:ext>
            </p:extLst>
          </p:nvPr>
        </p:nvGraphicFramePr>
        <p:xfrm>
          <a:off x="744811" y="1755941"/>
          <a:ext cx="4374722" cy="452596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406495">
                  <a:extLst>
                    <a:ext uri="{9D8B030D-6E8A-4147-A177-3AD203B41FA5}">
                      <a16:colId xmlns:a16="http://schemas.microsoft.com/office/drawing/2014/main" val="1558589078"/>
                    </a:ext>
                  </a:extLst>
                </a:gridCol>
                <a:gridCol w="968227">
                  <a:extLst>
                    <a:ext uri="{9D8B030D-6E8A-4147-A177-3AD203B41FA5}">
                      <a16:colId xmlns:a16="http://schemas.microsoft.com/office/drawing/2014/main" val="3802767679"/>
                    </a:ext>
                  </a:extLst>
                </a:gridCol>
              </a:tblGrid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Current Capital at Risk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012280055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134382879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On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19550253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 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534910269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(MSFT) 9/$235-$245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972481320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56536860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NO POSITIONS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53687785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566820107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602598829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403147122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NO POSITIONS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98956489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216440349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44473345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296119028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78535148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814473138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Aggregate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10.00%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728857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–Disastrous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B5B72E5-0CB2-20E8-CFB1-1E066F92C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67" y="2043371"/>
            <a:ext cx="6028266" cy="45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4388E5B-5601-974F-2052-94A7AC478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067" y="1603103"/>
            <a:ext cx="6620932" cy="50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4D24342-6442-7E9D-2813-FEEC125CD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13170"/>
            <a:ext cx="5808133" cy="440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Genie+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CC8BA09-445F-99A1-32C1-B4D4A935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13169"/>
            <a:ext cx="6299200" cy="47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EE23ABE-C35F-469D-C854-D3E717A3A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3" y="1543836"/>
            <a:ext cx="6248400" cy="47355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BE56495-E8CD-F1E1-8F4E-42852A9F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1" y="1408369"/>
            <a:ext cx="6671733" cy="50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655CF83-98FD-7ACD-41AD-E0702B6F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1857103"/>
            <a:ext cx="6146799" cy="46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FC951FD-B70F-CE9A-A01F-A180674F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533" y="1789370"/>
            <a:ext cx="6062133" cy="46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Macy’s Surprises to the Upside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925556B-9AF9-FA40-93C2-40613DC5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4" y="1425303"/>
            <a:ext cx="6570132" cy="49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CBD8862-EA3C-7A03-0DC4-062FC5F88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068" y="1010437"/>
            <a:ext cx="7095066" cy="537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C8255-93EF-53B1-9DE9-FF8F7B583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2" y="148281"/>
            <a:ext cx="11892875" cy="64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67958B3-DB2A-D1A4-2A92-4704D2906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934" y="1357569"/>
            <a:ext cx="6536266" cy="49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B5143D97-7D05-AAF3-2BA0-B4861795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1272903"/>
            <a:ext cx="6197600" cy="47016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717A6C5-DC34-23AB-FDAE-F5ADFC41F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33" y="1340636"/>
            <a:ext cx="6705600" cy="50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3A90F7C-800F-B3C7-67CF-F9539DF2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134" y="1679303"/>
            <a:ext cx="6163733" cy="46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2000" dirty="0"/>
              <a:t>Blows Away Earnings</a:t>
            </a:r>
            <a:br>
              <a:rPr lang="en-US" sz="2000" dirty="0"/>
            </a:br>
            <a:r>
              <a:rPr lang="en-US" sz="1800" dirty="0"/>
              <a:t>Equity trading came in a hot $3.2 billion and bond trading $2.9 billion 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48CF583-2758-58B3-BBF4-061208A4A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4" y="1797836"/>
            <a:ext cx="5960533" cy="45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Shares Pop 7.5%, on news that a 17% return on equity is achievable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F8A2CFF-D1F7-124F-9804-4CBD8F99A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534" y="1899436"/>
            <a:ext cx="5977466" cy="45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C94A8E2-6DB5-3E41-E5B0-8578DB2EC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79303"/>
            <a:ext cx="5791200" cy="43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016CD4F-54CF-8013-1B10-2FB610C41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1713170"/>
            <a:ext cx="6214533" cy="471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30CCC4D-BAB4-E05C-4370-B8AD29FD3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1" y="1713170"/>
            <a:ext cx="6248399" cy="47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6/$150-$160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47AF6A4-7484-5CAA-C255-1CDC742F2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268" y="1467636"/>
            <a:ext cx="6722532" cy="50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8EAFD-4DD7-FF73-0B8A-7C6A68D3B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" y="274636"/>
            <a:ext cx="12202909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AA85F0F-48C3-0EDF-D8A5-EBE6A8CB0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933" y="1433770"/>
            <a:ext cx="6172200" cy="47016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0999"/>
            <a:ext cx="8229600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Warren Buffet Turns 92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a typeface="Calibri"/>
                <a:cs typeface="Calibri" panose="020F0502020204030204" pitchFamily="34" charset="0"/>
                <a:sym typeface="Calibri"/>
              </a:rPr>
              <a:t>long 5/$300-$310 call spread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2/$270-$280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7192200-D078-43B2-6E3C-CF8CA8289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0" y="2255036"/>
            <a:ext cx="5689600" cy="431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57780AC-6692-DD74-5161-9198F498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34" y="1103570"/>
            <a:ext cx="6570133" cy="49810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691A475-55C4-930D-2C39-DE9A56FFF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33" y="1196703"/>
            <a:ext cx="6807200" cy="51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90E3401-A67B-F540-5446-767538C5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467" y="1052770"/>
            <a:ext cx="7179733" cy="54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272-96EB-CCCA-ED94-B74FE1B7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130F4-DC58-06A5-61C8-BB3B5DE1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963AB42F-2263-8709-DAA4-892556D75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825" y="0"/>
            <a:ext cx="668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4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/>
            </a:b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*A two-month counter trend rally in bonds </a:t>
            </a:r>
            <a:r>
              <a:rPr lang="en-US" sz="1800" b="1" dirty="0">
                <a:solidFill>
                  <a:schemeClr val="tx1"/>
                </a:solidFill>
              </a:rPr>
              <a:t>ends</a:t>
            </a:r>
            <a:r>
              <a:rPr lang="en-US" sz="1800" dirty="0">
                <a:solidFill>
                  <a:schemeClr val="tx1"/>
                </a:solidFill>
              </a:rPr>
              <a:t> as the economy reheats up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have </a:t>
            </a:r>
            <a:r>
              <a:rPr lang="en-US" sz="1800" b="1" dirty="0">
                <a:solidFill>
                  <a:schemeClr val="tx1"/>
                </a:solidFill>
              </a:rPr>
              <a:t>broken</a:t>
            </a:r>
            <a:r>
              <a:rPr lang="en-US" sz="1800" dirty="0">
                <a:solidFill>
                  <a:schemeClr val="tx1"/>
                </a:solidFill>
              </a:rPr>
              <a:t> the bottom of the range at $108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*BUT </a:t>
            </a:r>
            <a:r>
              <a:rPr lang="en-US" sz="1800" b="1" dirty="0">
                <a:solidFill>
                  <a:schemeClr val="tx1"/>
                </a:solidFill>
              </a:rPr>
              <a:t>Quantitative Tightening </a:t>
            </a:r>
            <a:r>
              <a:rPr lang="en-US" sz="1800" dirty="0">
                <a:solidFill>
                  <a:schemeClr val="tx1"/>
                </a:solidFill>
              </a:rPr>
              <a:t>at $95 billion a month will continue to pressure bonds from above at $121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 will another </a:t>
            </a:r>
            <a:r>
              <a:rPr lang="en-US" sz="1800" b="1" dirty="0">
                <a:solidFill>
                  <a:schemeClr val="tx1"/>
                </a:solidFill>
              </a:rPr>
              <a:t>1.50% in Fed rate rises </a:t>
            </a:r>
            <a:r>
              <a:rPr lang="en-US" sz="1800" dirty="0">
                <a:solidFill>
                  <a:schemeClr val="tx1"/>
                </a:solidFill>
              </a:rPr>
              <a:t>through 2023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$100 by 2023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*But a one month LONG trade may be setting up at a 10-year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yield of 3.60%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New Low for the Year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8961B-1F00-B2A0-A662-58C38164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035" y="3954161"/>
            <a:ext cx="3945692" cy="26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Bottoming-No Positions</a:t>
            </a:r>
            <a:br>
              <a:rPr lang="en-US" sz="24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6/$123-$126 put spread took profits on long 6/$125-$128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6/$124-$127 put spread, took profits on long long 7/$128-$131 put spread</a:t>
            </a:r>
            <a:br>
              <a:rPr lang="en-US" sz="1600" dirty="0"/>
            </a:br>
            <a:r>
              <a:rPr lang="en-US" sz="1600" dirty="0">
                <a:solidFill>
                  <a:srgbClr val="00A64B"/>
                </a:solidFill>
              </a:rPr>
              <a:t>took profits on long 5/$128-$131 put spread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rgbClr val="00A64B"/>
                </a:solidFill>
              </a:rPr>
              <a:t>look profits on long 5/$127-$130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262CEC5-C1C6-778F-7523-946637DD9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67" y="2009503"/>
            <a:ext cx="5909733" cy="45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3.34%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7DC1776-75B8-6275-1804-1443D88FF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34" y="1103570"/>
            <a:ext cx="7027333" cy="53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6.81%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2D2BFA2-3D67-E402-0312-B3C9CD782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1" y="1137436"/>
            <a:ext cx="7095066" cy="53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*RISK generally is selling off from an extremely overbought position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are now three weeks into a 1–2-month correction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prices continue in free fall, hitting new 8-month lows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*Inflation is plunging but it may not show up yet in the September 13 number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*Coming interest rate rises have put the wind back behind the US dollar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*Bear market in bonds has resumed on rate rise fears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*Yearend (SPX) of 4,800 is still on the table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pops from $19 to $27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867" y="3774608"/>
            <a:ext cx="3569664" cy="28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9E66991-AE14-60CC-7AA9-C90A8737D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867" y="1239036"/>
            <a:ext cx="6739466" cy="510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6ECBB896-00B4-9D3A-9B63-B9C0FA48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41" y="0"/>
            <a:ext cx="6951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30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Surge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</a:t>
            </a:r>
            <a:r>
              <a:rPr lang="en-US" sz="1800" dirty="0"/>
              <a:t>Strong Dollar is </a:t>
            </a:r>
            <a:r>
              <a:rPr lang="en-US" sz="1800" b="1" i="1" dirty="0"/>
              <a:t>Crushing Inflation</a:t>
            </a:r>
            <a:r>
              <a:rPr lang="en-US" sz="1800" dirty="0"/>
              <a:t>, thanks to cheaper imports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*It’s one of the </a:t>
            </a:r>
            <a:r>
              <a:rPr lang="en-US" sz="1800" b="1" dirty="0"/>
              <a:t>biggest moves </a:t>
            </a:r>
            <a:r>
              <a:rPr lang="en-US" sz="1800" dirty="0"/>
              <a:t>since Nixon took the US off the gold standard in 1971.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Euro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hits new lows, those European vacations are getting cheaper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*Weak Chinese economy crushes the </a:t>
            </a: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Yuan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, government attempting to stabilize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*Commodity currencies like (FXA) and (FXC) take it on the nose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from </a:t>
            </a:r>
            <a:r>
              <a:rPr lang="en-US" sz="2000" b="1" dirty="0">
                <a:solidFill>
                  <a:schemeClr val="tx1"/>
                </a:solidFill>
              </a:rPr>
              <a:t>falling commodity prices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*Long-term US dollar </a:t>
            </a: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 new ten-year trade, but not yet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cs typeface="Calibri"/>
              </a:rPr>
              <a:t>Stand aside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from forex for now, there are getting fish to fry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08C14-36D1-3A31-E5BF-E25C7010E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557" y="4263081"/>
            <a:ext cx="4390426" cy="24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CE81012-D806-AE44-CABF-FB9A1C353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4" y="1120503"/>
            <a:ext cx="7145866" cy="54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66FD809-13CB-0B79-625E-AD3C2D34A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34" y="1154370"/>
            <a:ext cx="6925732" cy="525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1F50C55-4999-91D2-EB14-2C2CC0118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1" y="1120503"/>
            <a:ext cx="6849532" cy="52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22311" y="685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B37BD39-53D0-A164-82B6-824261923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526903"/>
            <a:ext cx="6400800" cy="485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3E88242-F4C8-8D6B-39A0-BBC17EE7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533" y="1247503"/>
            <a:ext cx="6587066" cy="499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Shanghai Shutdown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3C7D475-D917-A29E-D94B-5171D7F00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03570"/>
            <a:ext cx="7112000" cy="53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uildings on a hill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2D8032C-83D7-2283-38B4-894CF3FA1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901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714" y="990600"/>
            <a:ext cx="11212286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omicron covid booster is now available, which may turn into an annual shot like the flu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*It’s all part of a massive fall booster campaign. I’ll be the first in line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*Five and under Pfizer vaccine is now available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*BA.5 is the dominant variant now, highly contagious but very weak</a:t>
            </a:r>
            <a:br>
              <a:rPr lang="en-US" sz="1700" dirty="0">
                <a:solidFill>
                  <a:srgbClr val="FF0000"/>
                </a:solidFill>
              </a:rPr>
            </a:b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*Corona virus cases up 1 million a week to </a:t>
            </a:r>
            <a:r>
              <a:rPr lang="en-US" sz="1700" b="1" dirty="0">
                <a:solidFill>
                  <a:schemeClr val="tx1"/>
                </a:solidFill>
              </a:rPr>
              <a:t>94.8 million</a:t>
            </a:r>
            <a:br>
              <a:rPr lang="en-US" sz="1700" b="1" dirty="0">
                <a:solidFill>
                  <a:schemeClr val="tx1"/>
                </a:solidFill>
              </a:rPr>
            </a:b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*Deaths up 2,000 a week to </a:t>
            </a:r>
            <a:r>
              <a:rPr lang="en-US" sz="1700" b="1" dirty="0">
                <a:solidFill>
                  <a:schemeClr val="tx1"/>
                </a:solidFill>
              </a:rPr>
              <a:t>1,050,000</a:t>
            </a:r>
            <a:r>
              <a:rPr lang="en-US" sz="1700" dirty="0">
                <a:solidFill>
                  <a:schemeClr val="tx1"/>
                </a:solidFill>
              </a:rPr>
              <a:t>, 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*But a lot of “long covid” cases are hidden below the surface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*Covid is no longer a major factor for the economy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193" y="3657600"/>
            <a:ext cx="5205131" cy="29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326956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Breakdown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*Bitcoin is Headed </a:t>
            </a:r>
            <a:r>
              <a:rPr lang="en-US" sz="1800" b="1" dirty="0">
                <a:solidFill>
                  <a:schemeClr val="tx1"/>
                </a:solidFill>
              </a:rPr>
              <a:t>Back to Cost </a:t>
            </a:r>
            <a:r>
              <a:rPr lang="en-US" sz="1800" dirty="0">
                <a:solidFill>
                  <a:schemeClr val="tx1"/>
                </a:solidFill>
              </a:rPr>
              <a:t>of $17,000, after breaking $20,000 on Friday, top is capped at $25,000. But with soaring electricity price cost might be $20,000 now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Ether</a:t>
            </a:r>
            <a:r>
              <a:rPr lang="en-US" sz="1800" dirty="0">
                <a:solidFill>
                  <a:schemeClr val="tx1"/>
                </a:solidFill>
              </a:rPr>
              <a:t> is the big play with the merge taking place this week, it's the only crypto that has gone up this summer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Mt Gox </a:t>
            </a:r>
            <a:r>
              <a:rPr lang="en-US" sz="1800" dirty="0">
                <a:solidFill>
                  <a:schemeClr val="tx1"/>
                </a:solidFill>
              </a:rPr>
              <a:t>bankruptcy resolution could dump 137,000 Bitcoin on the market ten years later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*Crypto has provided </a:t>
            </a:r>
            <a:r>
              <a:rPr lang="en-US" sz="1800" b="1" dirty="0">
                <a:solidFill>
                  <a:schemeClr val="tx1"/>
                </a:solidFill>
              </a:rPr>
              <a:t>no downside protection</a:t>
            </a:r>
            <a:r>
              <a:rPr lang="en-US" sz="1800" dirty="0">
                <a:solidFill>
                  <a:schemeClr val="tx1"/>
                </a:solidFill>
              </a:rPr>
              <a:t>, cratering along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with everything else after Powell’s hawkish speech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*Most </a:t>
            </a:r>
            <a:r>
              <a:rPr lang="en-US" sz="1800" b="1" dirty="0">
                <a:solidFill>
                  <a:schemeClr val="tx1"/>
                </a:solidFill>
              </a:rPr>
              <a:t>speculators</a:t>
            </a:r>
            <a:r>
              <a:rPr lang="en-US" sz="1800" dirty="0">
                <a:solidFill>
                  <a:schemeClr val="tx1"/>
                </a:solidFill>
              </a:rPr>
              <a:t> have returned to the stock market and not crypto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Avoid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all crypto for now with better trades elsewhere</a:t>
            </a: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076" y="4274200"/>
            <a:ext cx="2995448" cy="22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Finding a bid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95C5E26-FD7E-1B0C-3015-4BFD21B8B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333" y="1120503"/>
            <a:ext cx="7289800" cy="553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0EEB2A8-2647-A5C4-0D69-612BCB24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4" y="1035836"/>
            <a:ext cx="7027333" cy="532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658AC6B-25BE-3512-F945-943676BFD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34" y="1272903"/>
            <a:ext cx="6451600" cy="48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BFCD94F-3EF4-9DE0-C727-80D728504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67" y="1374503"/>
            <a:ext cx="6163733" cy="467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uilding, outdoor, person&#10;&#10;Description automatically generated">
            <a:extLst>
              <a:ext uri="{FF2B5EF4-FFF2-40B4-BE49-F238E27FC236}">
                <a16:creationId xmlns:a16="http://schemas.microsoft.com/office/drawing/2014/main" id="{EAA98349-D2AB-74F4-E0AE-1D143BDD1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883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–Probing Lows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57352" y="723900"/>
            <a:ext cx="11725605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pops on OPEC+ token </a:t>
            </a:r>
            <a:r>
              <a:rPr lang="en-US" sz="1800" b="1" dirty="0">
                <a:solidFill>
                  <a:schemeClr val="tx1"/>
                </a:solidFill>
              </a:rPr>
              <a:t>production cut </a:t>
            </a:r>
            <a:r>
              <a:rPr lang="en-US" sz="1800" dirty="0">
                <a:solidFill>
                  <a:schemeClr val="tx1"/>
                </a:solidFill>
              </a:rPr>
              <a:t>of only 100,000 to boost prices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*But S</a:t>
            </a:r>
            <a:r>
              <a:rPr lang="en-US" sz="1800" dirty="0"/>
              <a:t>preading </a:t>
            </a:r>
            <a:r>
              <a:rPr lang="en-US" sz="1800" b="1" dirty="0"/>
              <a:t>China lockdowns </a:t>
            </a:r>
            <a:r>
              <a:rPr lang="en-US" sz="1800" dirty="0"/>
              <a:t>still a major drag, Taking the world’s largest consumer offline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 California Heads for a </a:t>
            </a:r>
            <a:r>
              <a:rPr lang="en-US" sz="1800" b="1" dirty="0">
                <a:solidFill>
                  <a:schemeClr val="tx1"/>
                </a:solidFill>
              </a:rPr>
              <a:t>Heat Emergency </a:t>
            </a:r>
            <a:r>
              <a:rPr lang="en-US" sz="1800" dirty="0">
                <a:solidFill>
                  <a:schemeClr val="tx1"/>
                </a:solidFill>
              </a:rPr>
              <a:t>last Weekend, took temperatures up to 116, increases political pressure to get off oil sooner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dirty="0"/>
              <a:t>California </a:t>
            </a:r>
            <a:r>
              <a:rPr lang="en-US" sz="1800" b="1" dirty="0"/>
              <a:t>Bans Internal Combustion Engine Sales</a:t>
            </a:r>
            <a:r>
              <a:rPr lang="en-US" sz="1800" dirty="0"/>
              <a:t>, from 2035 as peak energy hits 51 MW/day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*There’s another 50-cent decline in </a:t>
            </a:r>
            <a:r>
              <a:rPr lang="en-US" sz="1800" b="1" dirty="0">
                <a:solidFill>
                  <a:schemeClr val="tx1"/>
                </a:solidFill>
              </a:rPr>
              <a:t>gasoline prices </a:t>
            </a:r>
            <a:r>
              <a:rPr lang="en-US" sz="1800" dirty="0">
                <a:solidFill>
                  <a:schemeClr val="tx1"/>
                </a:solidFill>
              </a:rPr>
              <a:t>in the cards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Russia </a:t>
            </a:r>
            <a:r>
              <a:rPr lang="en-US" sz="1800" dirty="0">
                <a:solidFill>
                  <a:schemeClr val="tx1"/>
                </a:solidFill>
              </a:rPr>
              <a:t>Is China’s Top Oil Supplier, for the third month in a row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*Gasoline Futures one year out are trading at </a:t>
            </a:r>
            <a:r>
              <a:rPr lang="en-US" sz="1800" b="1" dirty="0">
                <a:solidFill>
                  <a:schemeClr val="tx1"/>
                </a:solidFill>
              </a:rPr>
              <a:t>enormous discounts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11F17-3EB5-6554-30E6-F9510913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368" y="3962400"/>
            <a:ext cx="4842881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38FA869-6D31-5F57-EED0-5C20E7F37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467" y="1069703"/>
            <a:ext cx="6807200" cy="51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81E76D0-AE0F-77F5-8A7A-75D56103C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34" y="1425303"/>
            <a:ext cx="6824133" cy="51757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EF8C1D9-A688-C85B-F582-61B5B63DE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467" y="1425303"/>
            <a:ext cx="6604000" cy="50064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3216900" y="235629"/>
            <a:ext cx="5963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Pandemic is Over</a:t>
            </a:r>
            <a:br>
              <a:rPr lang="en-US" sz="2400" b="1" dirty="0"/>
            </a:br>
            <a:r>
              <a:rPr lang="en-US" sz="2400" b="1" dirty="0"/>
              <a:t>But we may have a permanent low level</a:t>
            </a:r>
            <a:br>
              <a:rPr lang="en-US" sz="2400" b="1" dirty="0"/>
            </a:br>
            <a:endParaRPr lang="en-US" sz="24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743086" y="5734720"/>
            <a:ext cx="367188" cy="1960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2226EFD-B45E-E238-F264-738CC777B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34" y="1435957"/>
            <a:ext cx="11628954" cy="51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13ACFDD-53F5-5A8D-E5D9-B967F4857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1" y="917303"/>
            <a:ext cx="6976532" cy="528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918B385-C74A-3FEA-5156-84B2B90FA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533" y="1069703"/>
            <a:ext cx="6874933" cy="521812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7255C75-A32C-6EE2-141D-5425E833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4" y="942704"/>
            <a:ext cx="7128932" cy="54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8967F27-04BD-C948-C094-F30156AC0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467" y="1493036"/>
            <a:ext cx="6231466" cy="472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3FBC4D52-FE62-FD09-6E8C-6A34D3CD5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–Putin is Still Selling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*Double bottom or new lows?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i="1" dirty="0">
                <a:solidFill>
                  <a:schemeClr val="tx1"/>
                </a:solidFill>
              </a:rPr>
              <a:t>Gold Plunges on massive Russian selling as reserves dry up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*Gold is more of a commodity play now than a risk hedge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*As long as commodities are weak, gold will be weak,</a:t>
            </a:r>
          </a:p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  Pulled down by recession fears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*Recently rising interest rates are a drag on gold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*Speculative interest has faded to a few hard-core gold bugs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DC482-48FE-75B9-F3D4-58ADD1BF8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194" y="3886199"/>
            <a:ext cx="4538705" cy="279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91A2DD2-EBEE-53FB-C1E0-CE9340EBF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49103"/>
            <a:ext cx="6807200" cy="51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CD0FF80-1BFE-12EC-11C0-C2825E08A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733" y="1239036"/>
            <a:ext cx="6096000" cy="46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D8FA27C-9EA5-8439-3094-62B37139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867" y="1509970"/>
            <a:ext cx="6112933" cy="463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F95FC60-89C4-85C0-8BD5-ACD95151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267" y="1272903"/>
            <a:ext cx="6959600" cy="52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4136</Words>
  <Application>Microsoft Macintosh PowerPoint</Application>
  <PresentationFormat>Widescreen</PresentationFormat>
  <Paragraphs>163</Paragraphs>
  <Slides>112</Slides>
  <Notes>83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7" baseType="lpstr">
      <vt:lpstr>Arial</vt:lpstr>
      <vt:lpstr>Calibri</vt:lpstr>
      <vt:lpstr>Helvetica</vt:lpstr>
      <vt:lpstr>Times New Roman</vt:lpstr>
      <vt:lpstr>Office Theme</vt:lpstr>
      <vt:lpstr> The Mad Hedge Fund Trader “Panic Attack” </vt:lpstr>
      <vt:lpstr>Mad Hedge Traders &amp; Investors Summit September 13-15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The Method to My Madness The Bottom is In</vt:lpstr>
      <vt:lpstr>Corona Update – </vt:lpstr>
      <vt:lpstr>PowerPoint Presentation</vt:lpstr>
      <vt:lpstr>February 2 2022 Infection Rate </vt:lpstr>
      <vt:lpstr>August 24 2022 Infection Rate </vt:lpstr>
      <vt:lpstr>The Global Economy – Jittery </vt:lpstr>
      <vt:lpstr>The Mad Hedge Profit Predictor Market Timing Index – Buy Territory An artificial intelligence driven algorithm that analyzes 30 different economic, technical, and momentum driven indicators </vt:lpstr>
      <vt:lpstr> Weekly Jobless Claims – Falling  232,000 – down 18,000 </vt:lpstr>
      <vt:lpstr>PowerPoint Presentation</vt:lpstr>
      <vt:lpstr>Stocks – Panic Attack!  </vt:lpstr>
      <vt:lpstr>          S&amp;P 500 – The Worst Case-Mild Recession  took profits on long 6/$445-$455 put spread  took profits on long 6/$430-$440 put spread, took profits on long $440-$450 put spread             </vt:lpstr>
      <vt:lpstr>ProShares Ultra Short S&amp;P 500 (SDS)-  a great hedge for long stocks and bonds long 2X position has a hedge against longs and bond shorts</vt:lpstr>
      <vt:lpstr>(VIX) – Unable to Make a New High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4/$330-$335 put spread  took profits on long (QQQ) 3/$340-$345 put spread  covered long (QQQ) $325-$330 put spread </vt:lpstr>
      <vt:lpstr>PowerPoint Presentation</vt:lpstr>
      <vt:lpstr>The Barbell Portfolio</vt:lpstr>
      <vt:lpstr> Microsoft (MSFT)- 9/$235-$245 call spread-expires in 7 trading days took profits on long 7/$220-$210 call spread,  took profits on long 6/$220-$230 call spread, took profits on long 2/$200-$210 bear put spread   </vt:lpstr>
      <vt:lpstr>Facebook (FB)- Changes Name to “Meta” took profits on Long 9/$290-$300 vertical bear put spread stopped out of Long 9/$190-$200 vertical bear put spread  </vt:lpstr>
      <vt:lpstr> Apple (AAPL)- iPhone 14 launched!  took profits on long 6/$155-$165 put spread, stopped out of long 6/$125-135 call spread,  took profits on long 6/$110-$120 call spread, took profits on long 2/$180-$190 put spread</vt:lpstr>
      <vt:lpstr>Alphabet (GOOGL) – Ad king on economic recovery Alphabet Misses on Top and Bottom  took profits on long 12/$1,200-$1,230 bull call spread took profits on long 9/$1,030-$1,080 vertical bull call spread</vt:lpstr>
      <vt:lpstr> Amazon (AMZN) –  Amazon Splits 20:1, triggering an avalanche of new retail buyers took profits on long 2/$3,400-$3,500 bear put spread took profits on long 9/$2,800-$2,900 bull call spread</vt:lpstr>
      <vt:lpstr>Tesla (TSLA) – Taking a break Tesla Needs $400 Billion to build 8 more factories to meet Musk’s 20 million unit a year target took profits on short 8/$500 puts, stopped out of short 8/$950 calls took profits on long 2/$500-$550 call spread, profits on long 2/$550-$600 call spread </vt:lpstr>
      <vt:lpstr> NVIDIA (NVDA) – Downgrade on US ban of highest end AI chips to China took profits on long 7/$120-$130 call spread, took profits on  long 6/$120-$130 call spread </vt:lpstr>
      <vt:lpstr>Palo Alto Networks (PANW)-  Hacking never goes out of fashion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–Disastrous Earnings Boeing Delivered its First 787 Dreamliner in a year long 3/$146-$149 call spread took profits on long 2/$150-$160 call spread </vt:lpstr>
      <vt:lpstr>Package Delivery- United Parcel Service (UPS) - Package Delivery record profits took profits on long 11/$130-$140 call spread</vt:lpstr>
      <vt:lpstr> Caterpillar (CAT)- Ag + Infrastructure + Housing Raises Dividend by 50% took profits on long 12/$145-$150 call spread took profits on long 11/$125-$135 call spread  </vt:lpstr>
      <vt:lpstr>Walt Disney (DIS) - Genie+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near record earnings announced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Macys’ (M) – Retail Punished Macy’s Surprises to the Upside  took profits on Long 8/$23-$25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Blows Away Earnings Equity trading came in a hot $3.2 billion and bond trading $2.9 billion   took profits on long 11/$85-$90 call spread </vt:lpstr>
      <vt:lpstr>  JP Morgan Chase (JPM)- Shares Pop 7.5%, on news that a 17% return on equity is achievable  took profits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long 6/$150-$160 bull call spread</vt:lpstr>
      <vt:lpstr>Consumer Discretionary SPDR (XLY) (DIS), (AMZN), (HD), (CMCSA), (MCD), (SBUX) </vt:lpstr>
      <vt:lpstr> Berkshire Hathaway (BRKB)- Natural Barbell Warren Buffet Turns 92 long 7/$220-$230 call spread took profits on long 6/$260-$270 call spread, stopped out of long 5/$300-$310 call spread, took profits on long 2/$270-$280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New Low for the Year </vt:lpstr>
      <vt:lpstr>               Treasury ETF (TLT) – Bottoming-No Positions took profits on long 6/$123-$126 put spread took profits on long 6/$125-$128 put spread took profits on long 6/$124-$127 put spread, took profits on long long 7/$128-$131 put spread took profits on long 5/$128-$131 put spread, look profits on long 5/$127-$130 put spread                   </vt:lpstr>
      <vt:lpstr> Ten Year Treasury Yield ($TNX) – 3.34%  </vt:lpstr>
      <vt:lpstr> Junk Bonds (HYG) 6.81% Yield to Maturity  </vt:lpstr>
      <vt:lpstr>2X Short Treasuries (TBT)-Another run at highs</vt:lpstr>
      <vt:lpstr>PowerPoint Presentation</vt:lpstr>
      <vt:lpstr>Foreign Currencies – Dollar Surge </vt:lpstr>
      <vt:lpstr>   Japanese Yen (FXY)   </vt:lpstr>
      <vt:lpstr>Euro (FXE)-</vt:lpstr>
      <vt:lpstr> British Pound (FXB)- </vt:lpstr>
      <vt:lpstr>Australian Dollar (FXA)- The Global Recovery Play took profits on long 8/$67-$69 call spread </vt:lpstr>
      <vt:lpstr>Emerging Market Currencies (CEW)   </vt:lpstr>
      <vt:lpstr>Chinese Yuan- (CYB)- Shanghai Shutdown  </vt:lpstr>
      <vt:lpstr>PowerPoint Presentation</vt:lpstr>
      <vt:lpstr>  Bitcoin – Breakdown Buy the Mad Hedge Bitcoin Letter at https://www.madhedgefundtrader.com/store/  </vt:lpstr>
      <vt:lpstr>Bitcoin ($BTCUSD) – Finding a bid   </vt:lpstr>
      <vt:lpstr>Ethereum (ETHE) –   </vt:lpstr>
      <vt:lpstr>MicroStrategy (MSTR) –   </vt:lpstr>
      <vt:lpstr>Amplify Transformational Data Sharing ETF  (BLOK) –   </vt:lpstr>
      <vt:lpstr>PowerPoint Presentation</vt:lpstr>
      <vt:lpstr>Energy &amp; Commodities –Probing Lows </vt:lpstr>
      <vt:lpstr>Oil-($WTIC)</vt:lpstr>
      <vt:lpstr>  United States Oil Fund (USO) long 10/$9.50-$10 Vertical bull call spread</vt:lpstr>
      <vt:lpstr>Energy Select Sector SPDR (XLE)-No Performance! (XOM), (CVX), (SLB), (KMI), (EOG), (COP) </vt:lpstr>
      <vt:lpstr>Halliburton (HAL)-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–Putin is Still Selling</vt:lpstr>
      <vt:lpstr> Gold (GLD) - Deflation call took profits on long 5/$165-$170 bull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PowerPoint Presentation</vt:lpstr>
      <vt:lpstr>Real Estate – More Recession</vt:lpstr>
      <vt:lpstr>S&amp;P Case Shiller-Still Going Up in the Rear View Mirror S&amp;P Case Shiller Rockets 19.7%, in May with its National Home Price Index Tampa (35%), Miami (33.0%), Dallas (28.2%)</vt:lpstr>
      <vt:lpstr>Crown Castle International (CCI) – 3.26%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September 21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530</cp:revision>
  <cp:lastPrinted>2022-01-05T03:44:27Z</cp:lastPrinted>
  <dcterms:created xsi:type="dcterms:W3CDTF">2015-02-05T17:12:57Z</dcterms:created>
  <dcterms:modified xsi:type="dcterms:W3CDTF">2022-09-07T15:41:30Z</dcterms:modified>
</cp:coreProperties>
</file>