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7"/>
  </p:notesMasterIdLst>
  <p:sldIdLst>
    <p:sldId id="256" r:id="rId2"/>
    <p:sldId id="1398" r:id="rId3"/>
    <p:sldId id="1400" r:id="rId4"/>
    <p:sldId id="1075" r:id="rId5"/>
    <p:sldId id="888" r:id="rId6"/>
    <p:sldId id="605" r:id="rId7"/>
    <p:sldId id="1214" r:id="rId8"/>
    <p:sldId id="997" r:id="rId9"/>
    <p:sldId id="824" r:id="rId10"/>
    <p:sldId id="1106" r:id="rId11"/>
    <p:sldId id="1107" r:id="rId12"/>
    <p:sldId id="1197" r:id="rId13"/>
    <p:sldId id="1109" r:id="rId14"/>
    <p:sldId id="1118" r:id="rId15"/>
    <p:sldId id="1076" r:id="rId16"/>
    <p:sldId id="898" r:id="rId17"/>
    <p:sldId id="1224" r:id="rId18"/>
    <p:sldId id="1142" r:id="rId19"/>
    <p:sldId id="1397" r:id="rId20"/>
    <p:sldId id="1033" r:id="rId21"/>
    <p:sldId id="1073" r:id="rId22"/>
    <p:sldId id="1074" r:id="rId23"/>
    <p:sldId id="1026" r:id="rId24"/>
    <p:sldId id="570" r:id="rId25"/>
    <p:sldId id="280" r:id="rId26"/>
    <p:sldId id="1231" r:id="rId27"/>
    <p:sldId id="1057" r:id="rId28"/>
    <p:sldId id="563" r:id="rId29"/>
    <p:sldId id="835" r:id="rId30"/>
    <p:sldId id="613" r:id="rId31"/>
    <p:sldId id="831" r:id="rId32"/>
    <p:sldId id="811" r:id="rId33"/>
    <p:sldId id="1047" r:id="rId34"/>
    <p:sldId id="1399" r:id="rId35"/>
    <p:sldId id="814" r:id="rId36"/>
    <p:sldId id="1072" r:id="rId37"/>
    <p:sldId id="764" r:id="rId38"/>
    <p:sldId id="765" r:id="rId39"/>
    <p:sldId id="1071" r:id="rId40"/>
    <p:sldId id="1195" r:id="rId41"/>
    <p:sldId id="1220" r:id="rId42"/>
    <p:sldId id="1070" r:id="rId43"/>
    <p:sldId id="840" r:id="rId44"/>
    <p:sldId id="1068" r:id="rId45"/>
    <p:sldId id="1069" r:id="rId46"/>
    <p:sldId id="893" r:id="rId47"/>
    <p:sldId id="289" r:id="rId48"/>
    <p:sldId id="730" r:id="rId49"/>
    <p:sldId id="1054" r:id="rId50"/>
    <p:sldId id="994" r:id="rId51"/>
    <p:sldId id="996" r:id="rId52"/>
    <p:sldId id="830" r:id="rId53"/>
    <p:sldId id="481" r:id="rId54"/>
    <p:sldId id="290" r:id="rId55"/>
    <p:sldId id="1133" r:id="rId56"/>
    <p:sldId id="669" r:id="rId57"/>
    <p:sldId id="1079" r:id="rId58"/>
    <p:sldId id="1043" r:id="rId59"/>
    <p:sldId id="1083" r:id="rId60"/>
    <p:sldId id="1086" r:id="rId61"/>
    <p:sldId id="1080" r:id="rId62"/>
    <p:sldId id="1049" r:id="rId63"/>
    <p:sldId id="336" r:id="rId64"/>
    <p:sldId id="1084" r:id="rId65"/>
    <p:sldId id="295" r:id="rId66"/>
    <p:sldId id="501" r:id="rId67"/>
    <p:sldId id="539" r:id="rId68"/>
    <p:sldId id="1219" r:id="rId69"/>
    <p:sldId id="1114" r:id="rId70"/>
    <p:sldId id="654" r:id="rId71"/>
    <p:sldId id="659" r:id="rId72"/>
    <p:sldId id="655" r:id="rId73"/>
    <p:sldId id="656" r:id="rId74"/>
    <p:sldId id="1225" r:id="rId75"/>
    <p:sldId id="1115" r:id="rId76"/>
    <p:sldId id="533" r:id="rId77"/>
    <p:sldId id="756" r:id="rId78"/>
    <p:sldId id="1001" r:id="rId79"/>
    <p:sldId id="786" r:id="rId80"/>
    <p:sldId id="546" r:id="rId81"/>
    <p:sldId id="536" r:id="rId82"/>
    <p:sldId id="1221" r:id="rId83"/>
    <p:sldId id="1150" r:id="rId84"/>
    <p:sldId id="1153" r:id="rId85"/>
    <p:sldId id="1154" r:id="rId86"/>
    <p:sldId id="1168" r:id="rId87"/>
    <p:sldId id="1169" r:id="rId88"/>
    <p:sldId id="1226" r:id="rId89"/>
    <p:sldId id="1116" r:id="rId90"/>
    <p:sldId id="388" r:id="rId91"/>
    <p:sldId id="312" r:id="rId92"/>
    <p:sldId id="380" r:id="rId93"/>
    <p:sldId id="747" r:id="rId94"/>
    <p:sldId id="313" r:id="rId95"/>
    <p:sldId id="1216" r:id="rId96"/>
    <p:sldId id="1217" r:id="rId97"/>
    <p:sldId id="1227" r:id="rId98"/>
    <p:sldId id="972" r:id="rId99"/>
    <p:sldId id="907" r:id="rId100"/>
    <p:sldId id="650" r:id="rId101"/>
    <p:sldId id="729" r:id="rId102"/>
    <p:sldId id="737" r:id="rId103"/>
    <p:sldId id="998" r:id="rId104"/>
    <p:sldId id="999" r:id="rId105"/>
    <p:sldId id="1000" r:id="rId106"/>
    <p:sldId id="1228" r:id="rId107"/>
    <p:sldId id="1130" r:id="rId108"/>
    <p:sldId id="1132" r:id="rId109"/>
    <p:sldId id="1005" r:id="rId110"/>
    <p:sldId id="1006" r:id="rId111"/>
    <p:sldId id="1229" r:id="rId112"/>
    <p:sldId id="492" r:id="rId113"/>
    <p:sldId id="1222" r:id="rId114"/>
    <p:sldId id="335" r:id="rId115"/>
    <p:sldId id="1230" r:id="rId116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499B1B0B-8F83-4A6C-9549-32CE68670DF0}" v="393" dt="2022-09-20T22:16:02.394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38"/>
    <p:restoredTop sz="94662"/>
  </p:normalViewPr>
  <p:slideViewPr>
    <p:cSldViewPr snapToGrid="0">
      <p:cViewPr varScale="1">
        <p:scale>
          <a:sx n="104" d="100"/>
          <a:sy n="104" d="100"/>
        </p:scale>
        <p:origin x="139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42734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59683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3701136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7679646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6250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6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madhedge.com/" TargetMode="Externa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hedgefundtrader.com/store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“Bull </a:t>
            </a:r>
            <a:r>
              <a:rPr lang="en-US" sz="2800">
                <a:solidFill>
                  <a:schemeClr val="dk1"/>
                </a:solidFill>
                <a:ea typeface="Calibri"/>
              </a:rPr>
              <a:t>Market Postponed”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September 7, 2022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E1200B-2A7D-0A8B-BEF2-8B68D9CB3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785" y="1572154"/>
            <a:ext cx="4745421" cy="323479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990600"/>
            <a:ext cx="11212286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*The pandemic is </a:t>
            </a:r>
            <a:r>
              <a:rPr lang="en-US" sz="1700" b="1" dirty="0">
                <a:solidFill>
                  <a:schemeClr val="tx1"/>
                </a:solidFill>
              </a:rPr>
              <a:t>over</a:t>
            </a:r>
            <a:r>
              <a:rPr lang="en-US" sz="1700" dirty="0">
                <a:solidFill>
                  <a:schemeClr val="tx1"/>
                </a:solidFill>
              </a:rPr>
              <a:t> and is no longer a factor in the economy</a:t>
            </a:r>
            <a:br>
              <a:rPr lang="en-US" sz="1700" dirty="0">
                <a:solidFill>
                  <a:schemeClr val="tx1"/>
                </a:solidFill>
              </a:rPr>
            </a:b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*Covid will continue at a low </a:t>
            </a:r>
            <a:r>
              <a:rPr lang="en-US" sz="1700" b="1" dirty="0">
                <a:solidFill>
                  <a:schemeClr val="tx1"/>
                </a:solidFill>
              </a:rPr>
              <a:t>500 deaths a week </a:t>
            </a:r>
            <a:r>
              <a:rPr lang="en-US" sz="1700" dirty="0">
                <a:solidFill>
                  <a:schemeClr val="tx1"/>
                </a:solidFill>
              </a:rPr>
              <a:t>forever</a:t>
            </a:r>
            <a:br>
              <a:rPr lang="en-US" sz="1700" dirty="0">
                <a:solidFill>
                  <a:schemeClr val="tx1"/>
                </a:solidFill>
              </a:rPr>
            </a:b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*Covid </a:t>
            </a:r>
            <a:r>
              <a:rPr lang="en-US" sz="1700" b="1" dirty="0">
                <a:solidFill>
                  <a:schemeClr val="tx1"/>
                </a:solidFill>
              </a:rPr>
              <a:t>boosters</a:t>
            </a:r>
            <a:r>
              <a:rPr lang="en-US" sz="1700" dirty="0">
                <a:solidFill>
                  <a:schemeClr val="tx1"/>
                </a:solidFill>
              </a:rPr>
              <a:t> will be an annual chore for the rest of our lives</a:t>
            </a:r>
            <a:br>
              <a:rPr lang="en-US" sz="1700" dirty="0">
                <a:solidFill>
                  <a:schemeClr val="tx1"/>
                </a:solidFill>
              </a:rPr>
            </a:b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*I am </a:t>
            </a:r>
            <a:r>
              <a:rPr lang="en-US" sz="1700" b="1" dirty="0">
                <a:solidFill>
                  <a:schemeClr val="tx1"/>
                </a:solidFill>
              </a:rPr>
              <a:t>ending </a:t>
            </a:r>
            <a:r>
              <a:rPr lang="en-US" sz="1700" dirty="0">
                <a:solidFill>
                  <a:schemeClr val="tx1"/>
                </a:solidFill>
              </a:rPr>
              <a:t>weekly Covid coverage with this issue unless we get another big spike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193" y="3657600"/>
            <a:ext cx="5205131" cy="292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00154B4B-A6A4-CA99-2A6D-D32F580F8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979" y="1472431"/>
            <a:ext cx="5993175" cy="455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7E7DCD3A-76AF-D30B-5C45-017E16F3D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28" y="1600961"/>
            <a:ext cx="6277779" cy="477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BD586202-B0B9-3BEF-4BE8-9AE8C53CC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280" y="1472431"/>
            <a:ext cx="6709272" cy="509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2F8994DA-D679-4BEE-EC5B-61BCA8768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29" y="1766214"/>
            <a:ext cx="5827922" cy="444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E6ED2C4B-84AC-1FA3-4FBD-2AEE31B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570" y="1509154"/>
            <a:ext cx="6259416" cy="475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09033543-D2E6-8FF1-CFC2-8C71C15BD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557" y="1197009"/>
            <a:ext cx="6892886" cy="523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floor&#10;&#10;Description automatically generated">
            <a:extLst>
              <a:ext uri="{FF2B5EF4-FFF2-40B4-BE49-F238E27FC236}">
                <a16:creationId xmlns:a16="http://schemas.microsoft.com/office/drawing/2014/main" id="{806A6B21-C018-B09A-6742-8BCECE2C4C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-1"/>
            <a:ext cx="9249103" cy="69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7697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/>
          <a:p>
            <a:r>
              <a:rPr lang="en-US" sz="2400" b="1" dirty="0"/>
              <a:t>Real Estate – Lights 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65950"/>
            <a:ext cx="10668000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b="1" dirty="0"/>
            </a:br>
            <a:r>
              <a:rPr lang="en-US" sz="1800" dirty="0">
                <a:latin typeface="+mj-lt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It’s Like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They Shut the Lights Out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in the real estate market, which flipped from the offer to the bid side of the market in weeks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effectLst/>
                <a:latin typeface="+mj-lt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Housing Starts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Blast Off, at 1,575,000 and up 12.2% in August, much better than expected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br>
              <a:rPr lang="en-US" sz="1800" b="1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Homebuilder Sentiment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Dives 3 Points, to 46 according to the National Association of Homebuilders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effectLst/>
                <a:latin typeface="+mj-lt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Home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Mortgage Applications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Dive 27% YOY, thanks to a mortgage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interest rate over 6.0%, a multiyear high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Refi’s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have also fallen off a cliff. Only 452,000 borrowers would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benefit from a refi at these levels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*Expect this to continue for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another year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Home Equity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is Shrinking, down $500 billion from the $11.5 trillion peak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35FDD-339A-672F-7AC8-DA07847BD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498" y="3143462"/>
            <a:ext cx="2346928" cy="348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Shiller-Still Going Up in the Rear View Mirror</a:t>
            </a:r>
            <a:br>
              <a:rPr lang="en-US" dirty="0"/>
            </a:br>
            <a:r>
              <a:rPr lang="en-US" sz="1800" b="1" i="1" dirty="0"/>
              <a:t>S&amp;P Case Shiller Rockets 18%,</a:t>
            </a:r>
            <a:r>
              <a:rPr lang="en-US" sz="1800" dirty="0"/>
              <a:t> in June with its National Home Price Index</a:t>
            </a:r>
            <a:br>
              <a:rPr lang="en-US" sz="1800" dirty="0"/>
            </a:br>
            <a:r>
              <a:rPr lang="en-US" sz="1800" dirty="0"/>
              <a:t>Tampa (35%), Miami (33.0%), Dallas (28.2%)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B3481EF3-1C75-E86E-77A6-6F93A030C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9" y="1544398"/>
            <a:ext cx="11608691" cy="531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3.26% yielding cell phone tower REIT</a:t>
            </a:r>
          </a:p>
        </p:txBody>
      </p:sp>
      <p:pic>
        <p:nvPicPr>
          <p:cNvPr id="4" name="Picture 4" descr="Chart&#10;&#10;Description automatically generated">
            <a:extLst>
              <a:ext uri="{FF2B5EF4-FFF2-40B4-BE49-F238E27FC236}">
                <a16:creationId xmlns:a16="http://schemas.microsoft.com/office/drawing/2014/main" id="{D8B5D958-F045-C33B-5A6D-144A46D1B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618" y="1711129"/>
            <a:ext cx="6158428" cy="467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7ACB54-BBCE-934D-B4DE-79730C871B84}"/>
              </a:ext>
            </a:extLst>
          </p:cNvPr>
          <p:cNvSpPr txBox="1"/>
          <p:nvPr/>
        </p:nvSpPr>
        <p:spPr>
          <a:xfrm>
            <a:off x="3216900" y="235629"/>
            <a:ext cx="59634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The Pandemic is Over</a:t>
            </a:r>
            <a:br>
              <a:rPr lang="en-US" sz="2400" b="1" dirty="0"/>
            </a:br>
            <a:r>
              <a:rPr lang="en-US" sz="2400" b="1" dirty="0"/>
              <a:t>But we may have a permanent low level</a:t>
            </a:r>
            <a:br>
              <a:rPr lang="en-US" sz="2400" b="1" dirty="0"/>
            </a:br>
            <a:endParaRPr lang="en-US" sz="2400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26B6A8-121F-8B4B-B83F-3EE52C8A7AF9}"/>
              </a:ext>
            </a:extLst>
          </p:cNvPr>
          <p:cNvCxnSpPr>
            <a:cxnSpLocks/>
          </p:cNvCxnSpPr>
          <p:nvPr/>
        </p:nvCxnSpPr>
        <p:spPr>
          <a:xfrm>
            <a:off x="10743086" y="5734720"/>
            <a:ext cx="367188" cy="19607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2226EFD-B45E-E238-F264-738CC777B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34" y="1435957"/>
            <a:ext cx="11628954" cy="518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/>
            </a:br>
            <a:r>
              <a:rPr lang="en-US" sz="1800" dirty="0"/>
              <a:t>(DHI), (LEN), (PHM), (TOL), (NVR) </a:t>
            </a:r>
            <a:br>
              <a:rPr lang="en-US" sz="1800"/>
            </a:br>
            <a:br>
              <a:rPr lang="en-US" sz="2000"/>
            </a:br>
            <a:endParaRPr lang="en-US" sz="2000"/>
          </a:p>
        </p:txBody>
      </p:sp>
      <p:pic>
        <p:nvPicPr>
          <p:cNvPr id="4" name="Picture 4" descr="Chart&#10;&#10;Description automatically generated">
            <a:extLst>
              <a:ext uri="{FF2B5EF4-FFF2-40B4-BE49-F238E27FC236}">
                <a16:creationId xmlns:a16="http://schemas.microsoft.com/office/drawing/2014/main" id="{6E2C5CCC-2C9C-AAA0-D406-DEA39B467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473" y="1160286"/>
            <a:ext cx="7003055" cy="531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ne building with a fountain in front of it&#10;&#10;Description automatically generated with low confidence">
            <a:extLst>
              <a:ext uri="{FF2B5EF4-FFF2-40B4-BE49-F238E27FC236}">
                <a16:creationId xmlns:a16="http://schemas.microsoft.com/office/drawing/2014/main" id="{FA05CA69-CB1D-E194-29E1-D6F1039436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0220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big rallies, buy big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– 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eiling, indoor&#10;&#10;Description automatically generated">
            <a:extLst>
              <a:ext uri="{FF2B5EF4-FFF2-40B4-BE49-F238E27FC236}">
                <a16:creationId xmlns:a16="http://schemas.microsoft.com/office/drawing/2014/main" id="{E2C6D187-489F-C34C-0C84-D766B0CD34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0867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October 5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0EF8106-1E82-7564-7DFF-85708E4728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1980" y="718379"/>
            <a:ext cx="4976996" cy="40909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February 2 2022 Infection Rate</a:t>
            </a:r>
            <a:br>
              <a:rPr lang="en-US" sz="2800" b="1"/>
            </a:br>
            <a:endParaRPr lang="en-US" sz="2800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30159645-DE11-F444-ADA5-4E7EC7775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61447"/>
            <a:ext cx="10210800" cy="56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35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September 21 2022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C211C027-052E-BE13-E26A-14ADA3A68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78" y="971087"/>
            <a:ext cx="9478377" cy="561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Rolling Over 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2266"/>
            <a:ext cx="10972800" cy="5232334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*75 basis point Fed interest rate rise comes </a:t>
            </a:r>
            <a:r>
              <a:rPr lang="en-US" sz="1800" b="1" dirty="0">
                <a:latin typeface="+mj-lt"/>
              </a:rPr>
              <a:t>today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European Inflation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Hits 9.6%.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Weekly Jobless Claims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Come in at 213,000, down 5,000 and lower for the fifth consecutive week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Rail Strike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Averted at the last possible minute after an all-night session.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US Retails Sales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Rise, by 0.3% in August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California Sets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$22 Minimum Wage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for fast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food workers starting from 2023</a:t>
            </a: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0950CE-7276-476E-8AFC-5E899782C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834" y="4091152"/>
            <a:ext cx="6114143" cy="26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/>
              <a:t>The Mad Hedge Profit Predictor</a:t>
            </a:r>
            <a:br>
              <a:rPr lang="en-US" sz="2400" b="1"/>
            </a:br>
            <a:r>
              <a:rPr lang="en-US" sz="2400" b="1"/>
              <a:t>Market Timing Index – Buy Territory</a:t>
            </a:r>
            <a:br>
              <a:rPr lang="en-US" sz="2800" b="1"/>
            </a:br>
            <a:r>
              <a:rPr lang="en-US" sz="1800"/>
              <a:t>An artificial intelligence driven algorithm that analyzes 30 different</a:t>
            </a:r>
            <a:br>
              <a:rPr lang="en-US" sz="1800"/>
            </a:br>
            <a:r>
              <a:rPr lang="en-US" sz="1800"/>
              <a:t>economic, technical, and momentum driven indicators</a:t>
            </a:r>
            <a:br>
              <a:rPr lang="en-US" sz="1800"/>
            </a:br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6" name="Picture 5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F9038951-87B7-7B9C-5200-918C82917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807" y="1600200"/>
            <a:ext cx="9269207" cy="499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00A64B"/>
                </a:solidFill>
              </a:rPr>
              <a:t> 213,000 – down 5,000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898D357-660A-1E4D-998B-AE6A54F18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11" y="1557165"/>
            <a:ext cx="9971978" cy="502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ushing a cart with luggage&#10;&#10;Description automatically generated with medium confidence">
            <a:extLst>
              <a:ext uri="{FF2B5EF4-FFF2-40B4-BE49-F238E27FC236}">
                <a16:creationId xmlns:a16="http://schemas.microsoft.com/office/drawing/2014/main" id="{5EC7693B-6007-FAB6-B247-708A87791A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0"/>
            <a:ext cx="9165021" cy="687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13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Double Bottoming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*Q4 could be the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best entry point for stocks in a decade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Consumer Price Index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Came in at a Hot 8.3%, in August, much higher than expected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*A sweet spot for long term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LEAPS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is opening up, with Concierge clients getting enhanced coverage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entry market could be shifting towards climate change with a huge focus on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EV’s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*That includes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commodity plays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like (FCX) and (CCJ)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US Announces $900 million for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EV Charging</a:t>
            </a:r>
            <a:r>
              <a:rPr lang="en-US" sz="1800" b="1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effectLst/>
                <a:latin typeface="+mj-lt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JP Morgan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Says M&amp;A Revenues are Off 50%</a:t>
            </a:r>
            <a:br>
              <a:rPr lang="en-US" sz="2400" dirty="0"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*Look for terrible H1 and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strong H2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scenario to continue</a:t>
            </a: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29DAE0-1981-E225-F2DE-550E1042D1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4083539"/>
            <a:ext cx="3915507" cy="26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The Worst Case-Mild Recession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10/$410-$420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6/$445-$455 put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6/$430-$440 put spread, took profits on long $440-$450 put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671020" y="4604240"/>
            <a:ext cx="2362200" cy="13592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362</a:t>
            </a:r>
            <a:br>
              <a:rPr lang="en-US" sz="2000" dirty="0"/>
            </a:br>
            <a:r>
              <a:rPr lang="en-US" sz="2000" dirty="0"/>
              <a:t>Down</a:t>
            </a:r>
            <a:br>
              <a:rPr lang="en-US" sz="2000" dirty="0"/>
            </a:br>
            <a:r>
              <a:rPr lang="en-US" sz="2000" dirty="0"/>
              <a:t>-25%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859" y="1171381"/>
            <a:ext cx="1674141" cy="1674141"/>
          </a:xfrm>
          <a:prstGeom prst="rect">
            <a:avLst/>
          </a:prstGeom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31961627-42FB-B4D5-4A75-7B78EE4154D6}"/>
              </a:ext>
            </a:extLst>
          </p:cNvPr>
          <p:cNvSpPr/>
          <p:nvPr/>
        </p:nvSpPr>
        <p:spPr>
          <a:xfrm>
            <a:off x="9671020" y="2875091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$432</a:t>
            </a:r>
            <a:br>
              <a:rPr lang="en-US" sz="2000" dirty="0"/>
            </a:br>
            <a:r>
              <a:rPr lang="en-US" sz="2000" dirty="0"/>
              <a:t>+19.3%</a:t>
            </a:r>
            <a:br>
              <a:rPr lang="en-US" sz="2000" dirty="0"/>
            </a:br>
            <a:r>
              <a:rPr lang="en-US" sz="2000" dirty="0"/>
              <a:t>Rally</a:t>
            </a:r>
          </a:p>
        </p:txBody>
      </p:sp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4628F55-01A6-3726-E6DA-4FDD193975EE}"/>
              </a:ext>
            </a:extLst>
          </p:cNvPr>
          <p:cNvSpPr/>
          <p:nvPr/>
        </p:nvSpPr>
        <p:spPr>
          <a:xfrm>
            <a:off x="10338433" y="620532"/>
            <a:ext cx="1828848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$420</a:t>
            </a:r>
            <a:br>
              <a:rPr lang="en-US" sz="2000" dirty="0"/>
            </a:br>
            <a:r>
              <a:rPr lang="en-US" sz="2000" dirty="0"/>
              <a:t>2023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BF5026-7FAF-D022-B70B-1A9B465FEA58}"/>
              </a:ext>
            </a:extLst>
          </p:cNvPr>
          <p:cNvCxnSpPr>
            <a:cxnSpLocks/>
          </p:cNvCxnSpPr>
          <p:nvPr/>
        </p:nvCxnSpPr>
        <p:spPr>
          <a:xfrm flipV="1">
            <a:off x="7875760" y="1379215"/>
            <a:ext cx="2330531" cy="390465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A66CDFC-94EC-78FB-6695-A47E7EFEC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51" y="1662459"/>
            <a:ext cx="6372772" cy="482509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552336" y="3470442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2274389" y="5283873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2427BD-FD4B-3DAB-98C1-42CC5954D4FD}"/>
              </a:ext>
            </a:extLst>
          </p:cNvPr>
          <p:cNvCxnSpPr>
            <a:cxnSpLocks/>
          </p:cNvCxnSpPr>
          <p:nvPr/>
        </p:nvCxnSpPr>
        <p:spPr>
          <a:xfrm>
            <a:off x="6251028" y="4604240"/>
            <a:ext cx="1649651" cy="67963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t looking out a window&#10;&#10;Description automatically generated with medium confidence">
            <a:extLst>
              <a:ext uri="{FF2B5EF4-FFF2-40B4-BE49-F238E27FC236}">
                <a16:creationId xmlns:a16="http://schemas.microsoft.com/office/drawing/2014/main" id="{95621F63-FCF1-67EB-DA1B-9EFCDD7291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327" y="0"/>
            <a:ext cx="5315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11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5255EF08-0446-14A9-3B47-A276F2B30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702" y="1711130"/>
            <a:ext cx="6268596" cy="475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Unable to Make a New High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D9561381-31AB-7DB8-91C5-EFE08AF58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195" y="1114383"/>
            <a:ext cx="6617465" cy="502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970329E0-136D-52EC-C1EE-A4D182A77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726" y="1343901"/>
            <a:ext cx="6176790" cy="469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80065652-5573-D497-0A64-C4337B35E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473" y="1343901"/>
            <a:ext cx="6525657" cy="495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4BA1747D-0E5B-DD16-CC4D-7FF163047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387" y="1858021"/>
            <a:ext cx="5837104" cy="446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4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D2D661DC-3EE3-E22B-7EE9-4A021A9CD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894" y="1830479"/>
            <a:ext cx="6250236" cy="47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on a wall&#10;&#10;Description automatically generated with low confidence">
            <a:extLst>
              <a:ext uri="{FF2B5EF4-FFF2-40B4-BE49-F238E27FC236}">
                <a16:creationId xmlns:a16="http://schemas.microsoft.com/office/drawing/2014/main" id="{809B2EF5-E80B-64DD-75E5-8ED0BB002F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718" y="0"/>
            <a:ext cx="8847667" cy="69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45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/>
              <a:t>*50% Big Tech</a:t>
            </a:r>
            <a:r>
              <a:rPr lang="en-US" b="1" i="1"/>
              <a:t> </a:t>
            </a:r>
            <a:r>
              <a:rPr lang="en-US" sz="2000" b="1" i="1"/>
              <a:t>- 2% of US Employment but 27% of Market Cap and 38% of Profits</a:t>
            </a:r>
            <a:br>
              <a:rPr lang="en-US" sz="2800" b="1"/>
            </a:br>
            <a:br>
              <a:rPr lang="en-US" sz="2800" b="1"/>
            </a:br>
            <a:r>
              <a:rPr lang="en-US" sz="2800" b="1"/>
              <a:t>50% Domestic Recovery, including:</a:t>
            </a:r>
            <a:br>
              <a:rPr lang="en-US" sz="2400"/>
            </a:br>
            <a:br>
              <a:rPr lang="en-US" sz="2400"/>
            </a:br>
            <a:r>
              <a:rPr lang="en-US" sz="2400"/>
              <a:t>Railroads</a:t>
            </a:r>
            <a:br>
              <a:rPr lang="en-US" sz="2400"/>
            </a:br>
            <a:r>
              <a:rPr lang="en-US" sz="2400"/>
              <a:t>Couriers</a:t>
            </a:r>
            <a:br>
              <a:rPr lang="en-US" sz="2400"/>
            </a:br>
            <a:r>
              <a:rPr lang="en-US" sz="2400"/>
              <a:t>Banks</a:t>
            </a:r>
            <a:br>
              <a:rPr lang="en-US" sz="2400"/>
            </a:br>
            <a:r>
              <a:rPr lang="en-US" sz="2400"/>
              <a:t>Construction</a:t>
            </a:r>
            <a:br>
              <a:rPr lang="en-US" sz="2400"/>
            </a:br>
            <a:r>
              <a:rPr lang="en-US" sz="2400"/>
              <a:t>Credit Cards</a:t>
            </a:r>
            <a:br>
              <a:rPr lang="en-US" sz="2400"/>
            </a:br>
            <a:r>
              <a:rPr lang="en-US" sz="2400"/>
              <a:t>Event organizers</a:t>
            </a:r>
            <a:br>
              <a:rPr lang="en-US" sz="2400"/>
            </a:br>
            <a:r>
              <a:rPr lang="en-US" sz="2400"/>
              <a:t>Ticket sales</a:t>
            </a:r>
            <a:br>
              <a:rPr lang="en-US" sz="2400"/>
            </a:br>
            <a:r>
              <a:rPr lang="en-US" sz="240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9/$235-$245 call spread-expires in 7 trading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E940BAB6-BC1F-2415-F1F9-3C07BF71B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28" y="1821298"/>
            <a:ext cx="5919730" cy="44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(META)- Looking for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Metaverse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F08C1258-5A4D-A9E3-8D36-9FEAF8FF5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28" y="1802937"/>
            <a:ext cx="5919730" cy="44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12BE1-0C30-2E06-B4A4-E5D44E859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D17AA-3F5D-259A-4A97-37145D174A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5B6AF8-D96A-EEE6-2DE0-88C0C1BB9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99" y="0"/>
            <a:ext cx="10368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50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r>
              <a:rPr lang="en-US" sz="1800" dirty="0"/>
              <a:t>iPhone 14 launched!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28BE41AA-A757-7D5E-92E3-9EE74C93C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28" y="2115081"/>
            <a:ext cx="5423971" cy="411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$4.1 Billion fine for European antitrust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B30BE38F-3B7F-0C85-4D0C-6B05734F4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123" y="2115081"/>
            <a:ext cx="5350525" cy="406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Amazon Splits 20:1, triggering an avalanche of new retail buyers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ECF1DD87-C0CD-7829-1EF2-ABEC1D6E8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666" y="1986551"/>
            <a:ext cx="5506597" cy="420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 – Taking a break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Tesla Triples China Deliveries after expanding the Shanghai factory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long 10/$220-$230 call spread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short 8/$500 puts,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short 8/$950 calls</a:t>
            </a:r>
            <a:br>
              <a:rPr lang="en-US" sz="24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2/$500-$550 call spread</a:t>
            </a:r>
            <a:r>
              <a:rPr lang="en-US" sz="1800" dirty="0">
                <a:solidFill>
                  <a:srgbClr val="00A64B"/>
                </a:solidFill>
              </a:rPr>
              <a:t>, profits on long 2/$550-$600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B3B8BBE0-4953-3101-A245-AB6BAE394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750" y="2225250"/>
            <a:ext cx="5552501" cy="421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Rivian (RIVN) – Amazon Backed Electric Trucks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 production of 20,000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long 10/$25-$30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3" descr="Chart&#10;&#10;Description automatically generated">
            <a:extLst>
              <a:ext uri="{FF2B5EF4-FFF2-40B4-BE49-F238E27FC236}">
                <a16:creationId xmlns:a16="http://schemas.microsoft.com/office/drawing/2014/main" id="{4FDEFC82-5F61-9ABD-2BF1-B54990D62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473" y="2078358"/>
            <a:ext cx="5479055" cy="416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Downgrade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US ban of highest end AI chips to China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7F0A0891-BE8A-D2A2-BBD2-94967BDB2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028" y="2151804"/>
            <a:ext cx="5625946" cy="427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C0CBE541-7CFF-0997-3EE6-59F7F819F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29" y="1784575"/>
            <a:ext cx="5864645" cy="445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39115B0F-D510-390E-E8F9-149AA2DC2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316" y="1711129"/>
            <a:ext cx="6066621" cy="461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 </a:t>
            </a: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F8F76323-9C38-D222-2F30-3E0624934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955" y="2078358"/>
            <a:ext cx="5791199" cy="439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09FCABD3-2F5E-E9AE-9139-23E92C0DE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979" y="1802937"/>
            <a:ext cx="5938091" cy="450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2EA96-036E-0A48-9AD9-FCA66B85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Mad Hedge Traders &amp; Investors Summit</a:t>
            </a:r>
            <a:br>
              <a:rPr lang="en-US" sz="2800" b="1" dirty="0"/>
            </a:br>
            <a:r>
              <a:rPr lang="en-US" sz="2800" b="1" dirty="0"/>
              <a:t>September 13-15 The Recordings are Up</a:t>
            </a:r>
            <a:br>
              <a:rPr lang="en-US" sz="2800" b="1" dirty="0"/>
            </a:br>
            <a:r>
              <a:rPr lang="en-US" sz="2800" b="1" dirty="0"/>
              <a:t>go to </a:t>
            </a:r>
            <a:r>
              <a:rPr lang="en-US" sz="2800" b="1" dirty="0">
                <a:hlinkClick r:id="rId2"/>
              </a:rPr>
              <a:t>www.madhedge.com</a:t>
            </a:r>
            <a:r>
              <a:rPr lang="en-US" sz="2800" b="1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1F47E-0DB1-074E-B58D-5A7CD05FA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331" y="1637000"/>
            <a:ext cx="11246069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b="1" dirty="0"/>
              <a:t>*A collection of the 28 best traders and managers in the world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*Back-to-back One-hour presentations followed by an</a:t>
            </a:r>
            <a:br>
              <a:rPr lang="en-US" sz="2000" b="1" dirty="0"/>
            </a:br>
            <a:r>
              <a:rPr lang="en-US" sz="2000" b="1" dirty="0"/>
              <a:t> interactive Q&amp;A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*It’s a smorgasbord of trading strategies, pick the</a:t>
            </a:r>
            <a:br>
              <a:rPr lang="en-US" sz="2000" b="1" dirty="0"/>
            </a:br>
            <a:r>
              <a:rPr lang="en-US" sz="2000" b="1" dirty="0"/>
              <a:t> one that is right for you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*Covering all stocks, bonds, commodities, foreign </a:t>
            </a:r>
            <a:br>
              <a:rPr lang="en-US" sz="2000" b="1" dirty="0"/>
            </a:br>
            <a:r>
              <a:rPr lang="en-US" sz="2000" b="1" dirty="0"/>
              <a:t>exchange, precious metals, and real estate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*It’s the best look at the rest of 2022’s money making </a:t>
            </a:r>
            <a:br>
              <a:rPr lang="en-US" sz="2000" b="1" dirty="0"/>
            </a:br>
            <a:r>
              <a:rPr lang="en-US" sz="2000" b="1" dirty="0"/>
              <a:t>opportunities you will get anywhere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*An invitation will be sent to you shortly</a:t>
            </a:r>
            <a:br>
              <a:rPr lang="en-US" sz="2000" b="1" dirty="0"/>
            </a:br>
            <a:r>
              <a:rPr lang="en-US" sz="2000" b="1" dirty="0"/>
              <a:t> and it is</a:t>
            </a:r>
            <a:r>
              <a:rPr lang="en-US" sz="2000" b="1" dirty="0">
                <a:solidFill>
                  <a:srgbClr val="FF0000"/>
                </a:solidFill>
              </a:rPr>
              <a:t> FREE </a:t>
            </a:r>
            <a:r>
              <a:rPr lang="en-US" sz="2000" b="1" dirty="0"/>
              <a:t>to attend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62A8C4-88F0-6B45-A022-23440EDDD9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983" y="2667000"/>
            <a:ext cx="320642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175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58125A1A-1A6A-529C-B3E5-AB7599455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171" y="1674406"/>
            <a:ext cx="6525658" cy="495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ats in the water&#10;&#10;Description automatically generated with low confidence">
            <a:extLst>
              <a:ext uri="{FF2B5EF4-FFF2-40B4-BE49-F238E27FC236}">
                <a16:creationId xmlns:a16="http://schemas.microsoft.com/office/drawing/2014/main" id="{4DA9FD14-EFAF-A961-B307-4424C563F2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-1"/>
            <a:ext cx="9186041" cy="688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92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>
                <a:solidFill>
                  <a:schemeClr val="tx1"/>
                </a:solidFill>
              </a:rPr>
              <a:t>*Bets on a domestic recovery in 2022 Q4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*Makes a great counterweight to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high-growth technology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*We could spend all of next year rotating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–Disastrous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/>
              <a:t>Boeing Delivered its First 787 Dreamliner</a:t>
            </a:r>
            <a:r>
              <a:rPr lang="en-US" sz="1800" dirty="0"/>
              <a:t> in a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05644E87-638D-4BE7-2446-F9389D862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28" y="2115081"/>
            <a:ext cx="5644308" cy="428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 profits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A562E411-DD3A-C0AB-C033-ECBAB7902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003" y="2014093"/>
            <a:ext cx="5754477" cy="437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Raises Dividend by 50%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B1D09796-E6AF-DEB5-54B2-86BA4D098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267" y="1876382"/>
            <a:ext cx="5956453" cy="452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 Genie+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11409EBB-BB68-B980-38DE-4E633CE1E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039" y="2023274"/>
            <a:ext cx="5534139" cy="420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416358CD-4311-BE4E-8B23-B1C232C57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28" y="1711130"/>
            <a:ext cx="6029898" cy="458333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Wartime boost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14BACBA7-34F5-91AC-32F9-28AA5CF6C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28" y="1545877"/>
            <a:ext cx="6103343" cy="463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A2ED8DB0-7300-7A76-F740-B111B3650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256" y="1802937"/>
            <a:ext cx="6213513" cy="472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 out of 30 trade alerts profitable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14.59%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+3.98%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+8.78%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+5.13%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+3.19%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+3.33%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+8.91%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-11.79%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+5.91%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YTD +63.15%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-18%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+$575.71%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44.80%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14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462E8BFB-A1D6-8B78-EF85-1E13C170A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29" y="1867202"/>
            <a:ext cx="5965632" cy="450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Punished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Macy’s Surprises to the Upside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BAD25952-421B-EACA-E6AF-C0A17F6DB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29" y="1711129"/>
            <a:ext cx="5993175" cy="455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Travel is Back!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6F1EA68A-06FD-6DD0-1A7A-A30C054C2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750" y="1105202"/>
            <a:ext cx="6801079" cy="51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D151557F-E33E-DD06-7A24-DE20A3BA2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954" y="1711129"/>
            <a:ext cx="5552501" cy="422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3" descr="Chart&#10;&#10;Description automatically generated">
            <a:extLst>
              <a:ext uri="{FF2B5EF4-FFF2-40B4-BE49-F238E27FC236}">
                <a16:creationId xmlns:a16="http://schemas.microsoft.com/office/drawing/2014/main" id="{59287353-1BDA-E5A5-DF45-70FCE4713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28" y="1637684"/>
            <a:ext cx="5644308" cy="428954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484E676F-D563-AF2C-4156-F0733B7F3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316" y="1711129"/>
            <a:ext cx="5772838" cy="438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72A17EC0-3B86-F231-0011-EC20699D9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485" y="1986551"/>
            <a:ext cx="5552501" cy="421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2000" dirty="0"/>
              <a:t>Blows Away Earnings</a:t>
            </a:r>
            <a:br>
              <a:rPr lang="en-US" sz="2000" dirty="0"/>
            </a:br>
            <a:r>
              <a:rPr lang="en-US" sz="1800" dirty="0"/>
              <a:t>Equity trading came in a hot $3.2 billion and bond trading $2.9 billion 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93D6E0D2-A627-DA9D-B1EA-699ADD016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256" y="1821298"/>
            <a:ext cx="5827922" cy="444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Shares Pop 7.5%, on news that a 17% return on equity is achievable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12/$148-$152.50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F565DA44-125E-8CE1-6A87-73557E3F5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28" y="1931467"/>
            <a:ext cx="5754477" cy="437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12/$39-$42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88BF8F5D-7D44-020F-9A12-8F2578280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196" y="1454069"/>
            <a:ext cx="6801079" cy="51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4497" y="192201"/>
            <a:ext cx="1050928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30% Long, 20% short, 50% cash-</a:t>
            </a:r>
            <a:br>
              <a:rPr lang="en-US" sz="2000" b="1" dirty="0"/>
            </a:br>
            <a:r>
              <a:rPr lang="en-US" sz="2000" b="1" dirty="0"/>
              <a:t>Cash at the lower end of the range</a:t>
            </a:r>
            <a:br>
              <a:rPr lang="en-US" sz="2000" b="1" dirty="0"/>
            </a:b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+71.70%</a:t>
            </a:r>
          </a:p>
        </p:txBody>
      </p:sp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F63F0A69-0F5D-BA76-8D95-B53FA9C7B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466" y="3079889"/>
            <a:ext cx="4250232" cy="3338711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8071975-BF97-9F86-3072-1371C61B42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151679"/>
              </p:ext>
            </p:extLst>
          </p:nvPr>
        </p:nvGraphicFramePr>
        <p:xfrm>
          <a:off x="822768" y="1661488"/>
          <a:ext cx="4131682" cy="4525956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217245">
                  <a:extLst>
                    <a:ext uri="{9D8B030D-6E8A-4147-A177-3AD203B41FA5}">
                      <a16:colId xmlns:a16="http://schemas.microsoft.com/office/drawing/2014/main" val="2707123483"/>
                    </a:ext>
                  </a:extLst>
                </a:gridCol>
                <a:gridCol w="914437">
                  <a:extLst>
                    <a:ext uri="{9D8B030D-6E8A-4147-A177-3AD203B41FA5}">
                      <a16:colId xmlns:a16="http://schemas.microsoft.com/office/drawing/2014/main" val="2198268516"/>
                    </a:ext>
                  </a:extLst>
                </a:gridCol>
              </a:tblGrid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Current Capital at Risk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668660969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366477331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On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037811216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 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3894979385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(TLT) 10/$98-$101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3279379360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(TSLA) 10/$230-$240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414199551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(RIVN) 10/$25-$30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3203921642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3741135108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509780890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Off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2273650068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500602086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(AAPL) 10/$165-$175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560189604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(SPY) 10/$410-$420 put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2862417379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2708595191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Total Net Position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-20.00%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3364651456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790523438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991889701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Total Aggregate Position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2302358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1C845F12-0CD7-F1E5-EA4C-B9A3A654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003" y="1600961"/>
            <a:ext cx="6415489" cy="487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B0F62259-3565-91A4-CC5A-A8BFA3EB4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545" y="1711129"/>
            <a:ext cx="6332862" cy="481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6/$150-$160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32874619-6E92-DDF1-5FAC-F7CCC08E8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810" y="1527515"/>
            <a:ext cx="6176790" cy="469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DA3B2522-C960-CD4D-5E76-264D8CA19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918" y="1564238"/>
            <a:ext cx="6250236" cy="474858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05000" y="380999"/>
            <a:ext cx="8229600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Warren Buffet Turns 92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long 5/$300-$310 call spread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2/$270-$280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DB37F204-6F1C-35F5-B5FF-532F410F0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618" y="2335419"/>
            <a:ext cx="5699392" cy="432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87FD56C1-47D4-4412-C37F-B1777F6C8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003" y="1380623"/>
            <a:ext cx="6140067" cy="466595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4D01A3CB-B48A-A1BA-49D7-09C491282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967" y="1297997"/>
            <a:ext cx="6837802" cy="519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8E21779B-DFE7-F3EE-5042-A1603355B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643" y="1316359"/>
            <a:ext cx="6195150" cy="47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F4272-96EB-CCCA-ED94-B74FE1B7B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130F4-DC58-06A5-61C8-BB3B5DE17A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B9920C20-B572-F837-2417-673E0EBB79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048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latin typeface="+mj-lt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10 Year Yields Hit 11 Year High, at a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3.57% yield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*A one-month selloff ends as the </a:t>
            </a:r>
            <a:r>
              <a:rPr lang="en-US" sz="1800" b="1" dirty="0">
                <a:solidFill>
                  <a:schemeClr val="tx1"/>
                </a:solidFill>
              </a:rPr>
              <a:t>bear market in stocks extends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*We now have </a:t>
            </a:r>
            <a:r>
              <a:rPr lang="en-US" sz="1800" b="1" dirty="0">
                <a:solidFill>
                  <a:schemeClr val="tx1"/>
                </a:solidFill>
              </a:rPr>
              <a:t>broken</a:t>
            </a:r>
            <a:r>
              <a:rPr lang="en-US" sz="1800" dirty="0">
                <a:solidFill>
                  <a:schemeClr val="tx1"/>
                </a:solidFill>
              </a:rPr>
              <a:t> the bottom of the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range</a:t>
            </a:r>
            <a:r>
              <a:rPr lang="en-US" sz="1800" dirty="0">
                <a:solidFill>
                  <a:schemeClr val="tx1"/>
                </a:solidFill>
              </a:rPr>
              <a:t> at $108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*BUT </a:t>
            </a:r>
            <a:r>
              <a:rPr lang="en-US" sz="1800" b="1" dirty="0">
                <a:solidFill>
                  <a:schemeClr val="tx1"/>
                </a:solidFill>
              </a:rPr>
              <a:t>Quantitative Tightening </a:t>
            </a:r>
            <a:r>
              <a:rPr lang="en-US" sz="1800" dirty="0">
                <a:solidFill>
                  <a:schemeClr val="tx1"/>
                </a:solidFill>
              </a:rPr>
              <a:t>at $95 billion a month will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continue to pressure bonds from above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*So will another </a:t>
            </a:r>
            <a:r>
              <a:rPr lang="en-US" sz="1800" b="1" dirty="0">
                <a:solidFill>
                  <a:schemeClr val="tx1"/>
                </a:solidFill>
              </a:rPr>
              <a:t>1.50% in Fed rate rises </a:t>
            </a:r>
            <a:r>
              <a:rPr lang="en-US" sz="1800" dirty="0">
                <a:solidFill>
                  <a:schemeClr val="tx1"/>
                </a:solidFill>
              </a:rPr>
              <a:t>through 2023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in 2020  to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$100 by 2023</a:t>
            </a:r>
            <a:b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*But a one-month LONG trade may be setting up at a 10-year</a:t>
            </a:r>
            <a:b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yield of 3.60%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Bottoming?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8860A6-C3BF-A579-4A19-8A34AB9D4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179" y="3063564"/>
            <a:ext cx="4440621" cy="332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F78A3-65B4-5607-9D96-3A6B62198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83F99-4E82-9A48-48D8-8BCF229D9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DE983DF1-6DEB-CECD-D054-EA82D26F7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61" y="609244"/>
            <a:ext cx="10420494" cy="555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057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209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Bottoming-No Positions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10/$98-$101 call spread</a:t>
            </a:r>
            <a:br>
              <a:rPr lang="en-US" sz="2400" dirty="0"/>
            </a:br>
            <a:r>
              <a:rPr lang="en-US" sz="1600" dirty="0">
                <a:solidFill>
                  <a:srgbClr val="00A64B"/>
                </a:solidFill>
              </a:rPr>
              <a:t>took profits on long 6/$123-$126 put spread, took profits on long 6/$125-$128 put spread</a:t>
            </a:r>
            <a:br>
              <a:rPr lang="en-US" sz="1600" dirty="0"/>
            </a:br>
            <a:r>
              <a:rPr lang="en-US" sz="1600" dirty="0">
                <a:solidFill>
                  <a:srgbClr val="00A64B"/>
                </a:solidFill>
              </a:rPr>
              <a:t>took profits on long 6/$124-$127 put spread, took profits on long long 7/$128-$131 put spread</a:t>
            </a:r>
            <a:br>
              <a:rPr lang="en-US" sz="1600" dirty="0"/>
            </a:br>
            <a:r>
              <a:rPr lang="en-US" sz="1600" dirty="0">
                <a:solidFill>
                  <a:srgbClr val="00A64B"/>
                </a:solidFill>
              </a:rPr>
              <a:t>took profits on long 5/$128-$131 put spread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rgbClr val="00A64B"/>
                </a:solidFill>
              </a:rPr>
              <a:t>look profits on long 5/$127-$130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4" descr="Chart&#10;&#10;Description automatically generated">
            <a:extLst>
              <a:ext uri="{FF2B5EF4-FFF2-40B4-BE49-F238E27FC236}">
                <a16:creationId xmlns:a16="http://schemas.microsoft.com/office/drawing/2014/main" id="{264986C2-BE83-6235-E26E-F21F9BD0A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882" y="2115081"/>
            <a:ext cx="5644308" cy="428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3.57%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4" name="Picture 4" descr="Chart&#10;&#10;Description automatically generated">
            <a:extLst>
              <a:ext uri="{FF2B5EF4-FFF2-40B4-BE49-F238E27FC236}">
                <a16:creationId xmlns:a16="http://schemas.microsoft.com/office/drawing/2014/main" id="{EDD3AC76-BC20-0F46-35AB-D902A33BC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473" y="1637684"/>
            <a:ext cx="5644308" cy="427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6.81%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B4E89CDE-13E1-9AE1-EA3F-C183CE86A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063" y="1527515"/>
            <a:ext cx="6048260" cy="459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45156F7B-3367-3914-C19F-7E50ACD7A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726" y="1564238"/>
            <a:ext cx="5993175" cy="455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museum&#10;&#10;Description automatically generated with medium confidence">
            <a:extLst>
              <a:ext uri="{FF2B5EF4-FFF2-40B4-BE49-F238E27FC236}">
                <a16:creationId xmlns:a16="http://schemas.microsoft.com/office/drawing/2014/main" id="{E018AE5A-EDE1-9BE9-3F45-42DD7027A1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330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Surge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British Pound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Hits 37-Year Low, at $1.14 to the US dollar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*Traders cite a lack of confidence in the new prime minister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Liz Truss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*The real reason is the structural toll taken by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Brexit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consequences of which will take a half century to play out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*It means a weak economy, falling standards of living, and a much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lower British pound. </a:t>
            </a: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Euro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 hits new lows, those European vacations are getting cheaper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*Weak Chinese economy crushes the 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Yuan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,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 government attempting to stabilize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</a:rPr>
              <a:t>Stand aside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</a:rPr>
              <a:t>from forex for now, there are better fish to fry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5D867C-A815-3DC5-4FA1-9EE675373E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12" y="4293704"/>
            <a:ext cx="4278611" cy="240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 - Weakest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8957DEE2-7396-30D7-EDFD-46147E0E3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027" y="1343901"/>
            <a:ext cx="6617465" cy="502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A1626F76-B243-166F-DAD0-DE26E8034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726" y="1307178"/>
            <a:ext cx="6415489" cy="487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19D6BCF8-A3CC-76B4-6C8B-0C0715BE6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172" y="1380623"/>
            <a:ext cx="5993175" cy="455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2122311" y="685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CBC1F178-C40F-09C2-D7F4-7304C3967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798" y="1711129"/>
            <a:ext cx="6259416" cy="475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366C175-3EEE-8FAC-B4A4-B58868BC8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08623"/>
            <a:ext cx="11085739" cy="577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97148D3F-4AEB-74A7-1F50-9B2CBC525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111" y="1444889"/>
            <a:ext cx="6507296" cy="494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Shanghai Shutdown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083A497C-EEBF-3217-2BF0-1E45020C5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027" y="1444889"/>
            <a:ext cx="6525657" cy="495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balcony&#10;&#10;Description automatically generated with low confidence">
            <a:extLst>
              <a:ext uri="{FF2B5EF4-FFF2-40B4-BE49-F238E27FC236}">
                <a16:creationId xmlns:a16="http://schemas.microsoft.com/office/drawing/2014/main" id="{6AB9EA3D-54F0-2C19-BAA4-A91772415E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346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326956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– Breakdown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the </a:t>
            </a:r>
            <a:r>
              <a:rPr lang="en-US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Hedge Bitcoin Letter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https://www.madhedgefundtrader.com/store/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9372600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Bitcoin Hits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3 Month Low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at $18,400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$10,000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now at risk.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*IF Bitcoin failed to protect against inflation and did not serve as a store of value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what’s the ownership case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where insiders have a huge advantage?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*Maybe in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El Salvador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where the local currency is worthless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*Bitcoin is Headed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Back to Cost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of $17,000, after breaking $20,000 on Friday, top is capped at $25,000. But with soaring electricity price cost might be $20,000 now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*Ether peaks out with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Merge, plunged 15%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Avoid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 all crypto for now with better trades elsewhere</a:t>
            </a: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52130B-4F67-554A-A2C3-32DC3E4C38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4492" y="4921857"/>
            <a:ext cx="2569791" cy="193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41599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($BTCUSD) – Finding a bid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EED09A71-7D3A-DE2E-DE4C-6AA2FD66F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942" y="1187828"/>
            <a:ext cx="6947971" cy="528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283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Ethereum (ETHE)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33F4EA86-05B2-1E7F-8185-A63760C86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725" y="1472431"/>
            <a:ext cx="5956453" cy="452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95461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946C4B20-451D-0AF6-2B8C-DB1617099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027" y="1187828"/>
            <a:ext cx="6947971" cy="528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17425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0896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Amplify Transformational Data Sharing ETF  (BLOK)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E9027762-686A-0111-0C95-C5873D70D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027" y="1187828"/>
            <a:ext cx="6947971" cy="528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03983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orange, person, outdoor&#10;&#10;Description automatically generated">
            <a:extLst>
              <a:ext uri="{FF2B5EF4-FFF2-40B4-BE49-F238E27FC236}">
                <a16:creationId xmlns:a16="http://schemas.microsoft.com/office/drawing/2014/main" id="{1347E395-618B-0754-8490-56D10195A5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122" y="0"/>
            <a:ext cx="5829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8839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347497" y="1066800"/>
            <a:ext cx="1126935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US Oil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Reserves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hit 38 Year Low, at 434 million barrels, down 39% from maximum capacity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*That is about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22 days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worth of US consumption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*Capping oil prices to save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consumers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has its price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*California Hits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Record Power Consumption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at 51 megawatts, as San Francisco Bay Area temperatures reach 116 degrees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*Germany Fights Russia with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Coal</a:t>
            </a:r>
            <a:r>
              <a:rPr lang="en-US" sz="1800" b="1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Russia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Cuts Gas Supplies to Europe until Ukraine sanctions are lifted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Avoid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all energy plays like the plague, it’s the new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buggy whip industry as the US de-carbonizes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>
                <a:latin typeface="+mj-lt"/>
              </a:rPr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3EA755-8F4D-7C5C-AB18-6EEE043E63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380" y="3901967"/>
            <a:ext cx="4095724" cy="273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1800" b="1" i="1" dirty="0"/>
              <a:t>The Bottom is In</a:t>
            </a: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*Terrible </a:t>
            </a:r>
            <a:r>
              <a:rPr lang="en-US" sz="1800" b="1" dirty="0">
                <a:solidFill>
                  <a:schemeClr val="tx1"/>
                </a:solidFill>
              </a:rPr>
              <a:t>CPI </a:t>
            </a:r>
            <a:r>
              <a:rPr lang="en-US" sz="1800" dirty="0">
                <a:solidFill>
                  <a:schemeClr val="tx1"/>
                </a:solidFill>
              </a:rPr>
              <a:t>delays the next bull market by one or two months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*We are now five weeks into a </a:t>
            </a:r>
            <a:r>
              <a:rPr lang="en-US" sz="1800" b="1" dirty="0">
                <a:solidFill>
                  <a:schemeClr val="tx1"/>
                </a:solidFill>
              </a:rPr>
              <a:t>2–3-month correction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Q4</a:t>
            </a:r>
            <a:r>
              <a:rPr lang="en-US" sz="1800" dirty="0">
                <a:solidFill>
                  <a:schemeClr val="tx1"/>
                </a:solidFill>
              </a:rPr>
              <a:t> could be the best entry point for stocks in a decade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Oil prices </a:t>
            </a:r>
            <a:r>
              <a:rPr lang="en-US" sz="1800" dirty="0">
                <a:solidFill>
                  <a:schemeClr val="tx1"/>
                </a:solidFill>
              </a:rPr>
              <a:t>continue in free fall, hitting new 9-month lows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Inflation</a:t>
            </a:r>
            <a:r>
              <a:rPr lang="en-US" sz="1800" dirty="0">
                <a:solidFill>
                  <a:schemeClr val="tx1"/>
                </a:solidFill>
              </a:rPr>
              <a:t> is plunging but it may not show up until the October 13 number</a:t>
            </a: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*Coming interest rate rises have put the wind back behind the </a:t>
            </a:r>
            <a:r>
              <a:rPr lang="en-US" sz="1800" b="1" dirty="0">
                <a:solidFill>
                  <a:schemeClr val="tx1"/>
                </a:solidFill>
              </a:rPr>
              <a:t>US dollar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*Bear market in </a:t>
            </a:r>
            <a:r>
              <a:rPr lang="en-US" sz="1800" b="1" dirty="0">
                <a:solidFill>
                  <a:schemeClr val="tx1"/>
                </a:solidFill>
              </a:rPr>
              <a:t>bonds </a:t>
            </a:r>
            <a:r>
              <a:rPr lang="en-US" sz="1800" dirty="0">
                <a:solidFill>
                  <a:schemeClr val="tx1"/>
                </a:solidFill>
              </a:rPr>
              <a:t>may be ending with 10-year rates topping 3.50%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*(SPX) 4,800 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is postposed until 2023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VIX 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pops from $19 to $28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5867" y="3774608"/>
            <a:ext cx="3569664" cy="280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E4717390-97A2-458F-8293-A871B7173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111" y="1233732"/>
            <a:ext cx="6745995" cy="51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33613E30-2AD0-6933-BBD5-79629A662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979" y="1784575"/>
            <a:ext cx="6066621" cy="461087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6384D70C-75D3-A6D5-7779-F4957C567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461" y="1454069"/>
            <a:ext cx="6406308" cy="486793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35F62B7A-AF0A-BAB1-A23F-F9C359B10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304" y="976672"/>
            <a:ext cx="6709272" cy="509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99AE9D64-69C8-886C-C481-47CF3A91A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859" y="976672"/>
            <a:ext cx="7260114" cy="552894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F9AB6923-5E2F-C08F-F764-F3A8797A7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305" y="1068479"/>
            <a:ext cx="6764356" cy="51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CFD7D456-46B7-BE99-F288-77223647B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979" y="1490792"/>
            <a:ext cx="6048260" cy="459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dock, bridge&#10;&#10;Description automatically generated">
            <a:extLst>
              <a:ext uri="{FF2B5EF4-FFF2-40B4-BE49-F238E27FC236}">
                <a16:creationId xmlns:a16="http://schemas.microsoft.com/office/drawing/2014/main" id="{D3DA54C4-1245-0C1F-ABC7-FC28C1DDD4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1"/>
            <a:ext cx="9207062" cy="690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992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–No Protection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latin typeface="+mj-lt"/>
                <a:cs typeface="Calibri" panose="020F0502020204030204" pitchFamily="34" charset="0"/>
              </a:rPr>
              <a:t>New lows 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show there is no downside protection, no flight to safety bid</a:t>
            </a: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Gold Plunges on massive </a:t>
            </a:r>
            <a:r>
              <a:rPr lang="en-US" sz="1800" b="1" dirty="0">
                <a:solidFill>
                  <a:schemeClr val="tx1"/>
                </a:solidFill>
              </a:rPr>
              <a:t>Russian selling </a:t>
            </a:r>
            <a:r>
              <a:rPr lang="en-US" sz="1800" dirty="0">
                <a:solidFill>
                  <a:schemeClr val="tx1"/>
                </a:solidFill>
              </a:rPr>
              <a:t>as reserves dry up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*Gold is more of a </a:t>
            </a:r>
            <a:r>
              <a:rPr lang="en-US" sz="1800" b="1" dirty="0">
                <a:solidFill>
                  <a:schemeClr val="tx1"/>
                </a:solidFill>
              </a:rPr>
              <a:t>commodity play </a:t>
            </a:r>
            <a:r>
              <a:rPr lang="en-US" sz="1800" dirty="0">
                <a:solidFill>
                  <a:schemeClr val="tx1"/>
                </a:solidFill>
              </a:rPr>
              <a:t>now than a risk hedge, and you don’t own commodities in a recession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*As long as commodities are weak, gold will be weak,</a:t>
            </a:r>
          </a:p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  Pulled down by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recession fears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*Recently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/>
              </a:rPr>
              <a:t>rising interest rates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are a drag on gold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/>
              </a:rPr>
              <a:t>Speculative interest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has faded to a few hard-core gold bugs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Silver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 is still the bigger and better long-term play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F19259-F708-9C97-188F-DAA5AE858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987" y="3712779"/>
            <a:ext cx="3878201" cy="291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9F1C442A-DB5E-64A5-A8DF-01944185E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894" y="1380623"/>
            <a:ext cx="6452212" cy="4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</TotalTime>
  <Words>4162</Words>
  <Application>Microsoft Macintosh PowerPoint</Application>
  <PresentationFormat>Widescreen</PresentationFormat>
  <Paragraphs>165</Paragraphs>
  <Slides>115</Slides>
  <Notes>84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0" baseType="lpstr">
      <vt:lpstr>Arial</vt:lpstr>
      <vt:lpstr>Calibri</vt:lpstr>
      <vt:lpstr>Helvetica</vt:lpstr>
      <vt:lpstr>Times New Roman</vt:lpstr>
      <vt:lpstr>Office Theme</vt:lpstr>
      <vt:lpstr> The Mad Hedge Fund Trader “Bull Market Postponed” </vt:lpstr>
      <vt:lpstr>PowerPoint Presentation</vt:lpstr>
      <vt:lpstr>PowerPoint Presentation</vt:lpstr>
      <vt:lpstr>Mad Hedge Traders &amp; Investors Summit September 13-15 The Recordings are Up go to www.madhedge.com </vt:lpstr>
      <vt:lpstr>  Trade Alert Performance New All Time Highs! 29 out of 30 trade alerts profitable   </vt:lpstr>
      <vt:lpstr>PowerPoint Presentation</vt:lpstr>
      <vt:lpstr>PowerPoint Presentation</vt:lpstr>
      <vt:lpstr>PowerPoint Presentation</vt:lpstr>
      <vt:lpstr>The Method to My Madness The Bottom is In</vt:lpstr>
      <vt:lpstr>Corona Update – </vt:lpstr>
      <vt:lpstr>PowerPoint Presentation</vt:lpstr>
      <vt:lpstr>February 2 2022 Infection Rate </vt:lpstr>
      <vt:lpstr>September 21 2022 Infection Rate </vt:lpstr>
      <vt:lpstr>The Global Economy – Rolling Over </vt:lpstr>
      <vt:lpstr>The Mad Hedge Profit Predictor Market Timing Index – Buy Territory An artificial intelligence driven algorithm that analyzes 30 different economic, technical, and momentum driven indicators </vt:lpstr>
      <vt:lpstr> Weekly Jobless Claims – Falling  213,000 – down 5,000 </vt:lpstr>
      <vt:lpstr>PowerPoint Presentation</vt:lpstr>
      <vt:lpstr>Stocks – Double Bottoming  </vt:lpstr>
      <vt:lpstr>          S&amp;P 500 – The Worst Case-Mild Recession long 10/$410-$420 put spread, took profits on long 6/$445-$455 put spread  took profits on long 6/$430-$440 put spread, took profits on long $440-$450 put spread             </vt:lpstr>
      <vt:lpstr>ProShares Ultra Short S&amp;P 500 (SDS)-  a great hedge for long stocks and bonds long 2X position has a hedge against longs and bond shorts</vt:lpstr>
      <vt:lpstr>(VIX) – Unable to Make a New High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(QQQ) 4/$330-$335 put spread  took profits on long (QQQ) 3/$340-$345 put spread  covered long (QQQ) $325-$330 put spread </vt:lpstr>
      <vt:lpstr>PowerPoint Presentation</vt:lpstr>
      <vt:lpstr>The Barbell Portfolio</vt:lpstr>
      <vt:lpstr> Microsoft (MSFT)- 9/$235-$245 call spread-expires in 7 trading days took profits on long 7/$220-$210 call spread,  took profits on long 6/$220-$230 call spread, took profits on long 2/$200-$210 bear put spread   </vt:lpstr>
      <vt:lpstr>Meta (META)- Looking for the Metaverse took profits on Long 9/$290-$300 vertical bear put spread stopped out of Long 9/$190-$200 vertical bear put spread  </vt:lpstr>
      <vt:lpstr> Apple (AAPL)-iPhone 14 launched! long 10/$165-$175 put spread   took profits on long 6/$155-$165 put spread, stopped out of long 6/$125-135 call spread,  took profits on long 6/$110-$120 call spread, took profits on long 2/$180-$190 put spread</vt:lpstr>
      <vt:lpstr>Alphabet (GOOGL) – Ad king on economic recovery $4.1 Billion fine for European antitrust took profits on long 12/$1,200-$1,230 bull call spread took profits on long 9/$1,030-$1,080 vertical bull call spread</vt:lpstr>
      <vt:lpstr> Amazon (AMZN) –  Amazon Splits 20:1, triggering an avalanche of new retail buyers took profits on long 2/$3,400-$3,500 bear put spread took profits on long 9/$2,800-$2,900 bull call spread</vt:lpstr>
      <vt:lpstr>Tesla (TSLA) – Taking a break Tesla Triples China Deliveries after expanding the Shanghai factory long 10/$220-$230 call spread took profits on short 8/$500 puts, stopped out of short 8/$950 calls took profits on long 2/$500-$550 call spread, profits on long 2/$550-$600 call spread </vt:lpstr>
      <vt:lpstr>Rivian (RIVN) – Amazon Backed Electric Trucks 2022 production of 20,000 long 10/$25-$30 call spread </vt:lpstr>
      <vt:lpstr> NVIDIA (NVDA) – Downgrade on US ban of highest end AI chips to China took profits on long 7/$120-$130 call spread, took profits on  long 6/$120-$130 call spread </vt:lpstr>
      <vt:lpstr>Palo Alto Networks (PANW)-  Hacking never goes out of fashion</vt:lpstr>
      <vt:lpstr>  Advanced Micro Devices (AMD)- Recession fears programable logic devices took profits on long 2/$75-$80 call spread  </vt:lpstr>
      <vt:lpstr>Salesforce (CRM)- Massive Online Migration took profits on long 9/$125-$130 vertical bull call spread took profits on long 8/$125-$130 vertical bull call spread took profits on long 2/$105-$115 call spread </vt:lpstr>
      <vt:lpstr>Adobe (ADBE)- Cloud play The Quality Non-China tech play 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–Disastrous Earnings Boeing Delivered its First 787 Dreamliner in a year long 3/$146-$149 call spread took profits on long 2/$150-$160 call spread </vt:lpstr>
      <vt:lpstr>Package Delivery- United Parcel Service (UPS) - Package Delivery record profits took profits on long 11/$130-$140 call spread</vt:lpstr>
      <vt:lpstr> Caterpillar (CAT)- Ag + Infrastructure + Housing Raises Dividend by 50% took profits on long 12/$145-$150 call spread took profits on long 11/$125-$135 call spread  </vt:lpstr>
      <vt:lpstr>Walt Disney (DIS) - Genie+ stopped out of long 10/$165-$175 call spread took profits on long 3/$170-$180 call spread  </vt:lpstr>
      <vt:lpstr>Industrials Sector SPDR (XLI)- (GE), (MMM), (UNP), (UTX), (BA), (HON)</vt:lpstr>
      <vt:lpstr>  US Steel (X) – Commodity Boom and Wartime boost  </vt:lpstr>
      <vt:lpstr>  Union Pacific RR (UNP)- Big Stuff to Ship near record earnings announced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 Macys’ (M) – Retail Punished Macy’s Surprises to the Upside  took profits on Long 8/$23-$25 bear put spread  </vt:lpstr>
      <vt:lpstr>Delta Airlines (DAL) – Travel is Back! 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 took profits 12/$330-$350 call spread took profits 11/$330-$350 call spread stop loss on long 11/$385-$395 call spreads  </vt:lpstr>
      <vt:lpstr>Morgan Stanley (MS) – Blows Away Earnings Equity trading came in a hot $3.2 billion and bond trading $2.9 billion   took profits on long 11/$85-$90 call spread </vt:lpstr>
      <vt:lpstr>  JP Morgan Chase (JPM)- Shares Pop 7.5%, on news that a 17% return on equity is achievable  took profits 12/$148-$152.50 call spread    </vt:lpstr>
      <vt:lpstr>Bank of America (BAC) –  took profits long 12/$39-$42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“Touchless” Bitcoin Drag long 6/$150-$160 bull call spread</vt:lpstr>
      <vt:lpstr>Consumer Discretionary SPDR (XLY) (DIS), (AMZN), (HD), (CMCSA), (MCD), (SBUX) </vt:lpstr>
      <vt:lpstr> Berkshire Hathaway (BRKB)- Natural Barbell Warren Buffet Turns 92 long 7/$220-$230 call spread took profits on long 6/$260-$270 call spread, stopped out of long 5/$300-$310 call spread, took profits on long 2/$270-$280 call spread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Bottoming?</vt:lpstr>
      <vt:lpstr>               Treasury ETF (TLT) – Bottoming-No Positions long 10/$98-$101 call spread took profits on long 6/$123-$126 put spread, took profits on long 6/$125-$128 put spread took profits on long 6/$124-$127 put spread, took profits on long long 7/$128-$131 put spread took profits on long 5/$128-$131 put spread, look profits on long 5/$127-$130 put spread                   </vt:lpstr>
      <vt:lpstr> Ten Year Treasury Yield ($TNX) – 3.57%  </vt:lpstr>
      <vt:lpstr> Junk Bonds (HYG) 6.81% Yield to Maturity  </vt:lpstr>
      <vt:lpstr>2X Short Treasuries (TBT)-Another run at highs</vt:lpstr>
      <vt:lpstr>PowerPoint Presentation</vt:lpstr>
      <vt:lpstr>Foreign Currencies – Dollar Surge </vt:lpstr>
      <vt:lpstr>   Japanese Yen (FXY) - Weakest   </vt:lpstr>
      <vt:lpstr>Euro (FXE)-</vt:lpstr>
      <vt:lpstr> British Pound (FXB)- </vt:lpstr>
      <vt:lpstr>Australian Dollar (FXA)- The Global Recovery Play took profits on long 8/$67-$69 call spread </vt:lpstr>
      <vt:lpstr>Emerging Market Currencies (CEW)   </vt:lpstr>
      <vt:lpstr>Chinese Yuan- (CYB)- Shanghai Shutdown  </vt:lpstr>
      <vt:lpstr>PowerPoint Presentation</vt:lpstr>
      <vt:lpstr>  Bitcoin – Breakdown Buy the Mad Hedge Bitcoin Letter at https://www.madhedgefundtrader.com/store/  </vt:lpstr>
      <vt:lpstr>Bitcoin ($BTCUSD) – Finding a bid   </vt:lpstr>
      <vt:lpstr>Ethereum (ETHE) –   </vt:lpstr>
      <vt:lpstr>MicroStrategy (MSTR) –   </vt:lpstr>
      <vt:lpstr>Amplify Transformational Data Sharing ETF  (BLOK) –   </vt:lpstr>
      <vt:lpstr>PowerPoint Presentation</vt:lpstr>
      <vt:lpstr>Energy &amp; Commodities – </vt:lpstr>
      <vt:lpstr>Oil-($WTIC)</vt:lpstr>
      <vt:lpstr>  United States Oil Fund (USO) long 10/$9.50-$10 Vertical bull call spread</vt:lpstr>
      <vt:lpstr>Energy Select Sector SPDR (XLE)-No Performance! (XOM), (CVX), (SLB), (KMI), (EOG), (COP) </vt:lpstr>
      <vt:lpstr>Halliburton (HAL)- </vt:lpstr>
      <vt:lpstr>Natural Gas (UNG) - </vt:lpstr>
      <vt:lpstr>Freeport McMoRan (FCX) - </vt:lpstr>
      <vt:lpstr>Cameco (CCJ) - took profits on long 5/$20-$23 bull call spread</vt:lpstr>
      <vt:lpstr>PowerPoint Presentation</vt:lpstr>
      <vt:lpstr>Precious Metals –No Protection</vt:lpstr>
      <vt:lpstr> Gold (GLD) - Deflation call took profits on long 5/$165-$170 bull call spread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PowerPoint Presentation</vt:lpstr>
      <vt:lpstr>Real Estate – Lights Out</vt:lpstr>
      <vt:lpstr>S&amp;P Case Shiller-Still Going Up in the Rear View Mirror S&amp;P Case Shiller Rockets 18%, in June with its National Home Price Index Tampa (35%), Miami (33.0%), Dallas (28.2%)</vt:lpstr>
      <vt:lpstr>Crown Castle International (CCI) – 3.26%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PowerPoint Presentation</vt:lpstr>
      <vt:lpstr>       Next Strategy Webinar   12:00 EST Wednesday, October 5  from Silicon Valley, CA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Filomena Margareth Villegas</cp:lastModifiedBy>
  <cp:revision>782</cp:revision>
  <cp:lastPrinted>2022-01-05T03:44:27Z</cp:lastPrinted>
  <dcterms:created xsi:type="dcterms:W3CDTF">2015-02-05T17:12:57Z</dcterms:created>
  <dcterms:modified xsi:type="dcterms:W3CDTF">2022-09-21T16:00:55Z</dcterms:modified>
</cp:coreProperties>
</file>