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3"/>
  </p:notesMasterIdLst>
  <p:sldIdLst>
    <p:sldId id="256" r:id="rId2"/>
    <p:sldId id="1398" r:id="rId3"/>
    <p:sldId id="1075" r:id="rId4"/>
    <p:sldId id="1401" r:id="rId5"/>
    <p:sldId id="605" r:id="rId6"/>
    <p:sldId id="1214" r:id="rId7"/>
    <p:sldId id="1404" r:id="rId8"/>
    <p:sldId id="997" r:id="rId9"/>
    <p:sldId id="824" r:id="rId10"/>
    <p:sldId id="1118" r:id="rId11"/>
    <p:sldId id="1076" r:id="rId12"/>
    <p:sldId id="898" r:id="rId13"/>
    <p:sldId id="1224" r:id="rId14"/>
    <p:sldId id="1402" r:id="rId15"/>
    <p:sldId id="1397" r:id="rId16"/>
    <p:sldId id="1033" r:id="rId17"/>
    <p:sldId id="1073" r:id="rId18"/>
    <p:sldId id="1074" r:id="rId19"/>
    <p:sldId id="1026" r:id="rId20"/>
    <p:sldId id="570" r:id="rId21"/>
    <p:sldId id="280" r:id="rId22"/>
    <p:sldId id="1231" r:id="rId23"/>
    <p:sldId id="1057" r:id="rId24"/>
    <p:sldId id="563" r:id="rId25"/>
    <p:sldId id="835" r:id="rId26"/>
    <p:sldId id="613" r:id="rId27"/>
    <p:sldId id="831" r:id="rId28"/>
    <p:sldId id="811" r:id="rId29"/>
    <p:sldId id="1047" r:id="rId30"/>
    <p:sldId id="1399" r:id="rId31"/>
    <p:sldId id="814" r:id="rId32"/>
    <p:sldId id="1072" r:id="rId33"/>
    <p:sldId id="764" r:id="rId34"/>
    <p:sldId id="765" r:id="rId35"/>
    <p:sldId id="1071" r:id="rId36"/>
    <p:sldId id="1195" r:id="rId37"/>
    <p:sldId id="1220" r:id="rId38"/>
    <p:sldId id="1070" r:id="rId39"/>
    <p:sldId id="840" r:id="rId40"/>
    <p:sldId id="1068" r:id="rId41"/>
    <p:sldId id="1069" r:id="rId42"/>
    <p:sldId id="1400" r:id="rId43"/>
    <p:sldId id="893" r:id="rId44"/>
    <p:sldId id="289" r:id="rId45"/>
    <p:sldId id="730" r:id="rId46"/>
    <p:sldId id="1054" r:id="rId47"/>
    <p:sldId id="994" r:id="rId48"/>
    <p:sldId id="830" r:id="rId49"/>
    <p:sldId id="481" r:id="rId50"/>
    <p:sldId id="290" r:id="rId51"/>
    <p:sldId id="1133" r:id="rId52"/>
    <p:sldId id="669" r:id="rId53"/>
    <p:sldId id="1079" r:id="rId54"/>
    <p:sldId id="1043" r:id="rId55"/>
    <p:sldId id="1083" r:id="rId56"/>
    <p:sldId id="1086" r:id="rId57"/>
    <p:sldId id="1080" r:id="rId58"/>
    <p:sldId id="1049" r:id="rId59"/>
    <p:sldId id="336" r:id="rId60"/>
    <p:sldId id="1084" r:id="rId61"/>
    <p:sldId id="295" r:id="rId62"/>
    <p:sldId id="501" r:id="rId63"/>
    <p:sldId id="539" r:id="rId64"/>
    <p:sldId id="1219" r:id="rId65"/>
    <p:sldId id="1403" r:id="rId66"/>
    <p:sldId id="654" r:id="rId67"/>
    <p:sldId id="659" r:id="rId68"/>
    <p:sldId id="655" r:id="rId69"/>
    <p:sldId id="656" r:id="rId70"/>
    <p:sldId id="1225" r:id="rId71"/>
    <p:sldId id="1115" r:id="rId72"/>
    <p:sldId id="533" r:id="rId73"/>
    <p:sldId id="756" r:id="rId74"/>
    <p:sldId id="1001" r:id="rId75"/>
    <p:sldId id="786" r:id="rId76"/>
    <p:sldId id="546" r:id="rId77"/>
    <p:sldId id="536" r:id="rId78"/>
    <p:sldId id="1221" r:id="rId79"/>
    <p:sldId id="1150" r:id="rId80"/>
    <p:sldId id="1153" r:id="rId81"/>
    <p:sldId id="1154" r:id="rId82"/>
    <p:sldId id="1168" r:id="rId83"/>
    <p:sldId id="1169" r:id="rId84"/>
    <p:sldId id="1226" r:id="rId85"/>
    <p:sldId id="1116" r:id="rId86"/>
    <p:sldId id="388" r:id="rId87"/>
    <p:sldId id="312" r:id="rId88"/>
    <p:sldId id="380" r:id="rId89"/>
    <p:sldId id="747" r:id="rId90"/>
    <p:sldId id="313" r:id="rId91"/>
    <p:sldId id="1216" r:id="rId92"/>
    <p:sldId id="1217" r:id="rId93"/>
    <p:sldId id="1227" r:id="rId94"/>
    <p:sldId id="972" r:id="rId95"/>
    <p:sldId id="907" r:id="rId96"/>
    <p:sldId id="650" r:id="rId97"/>
    <p:sldId id="729" r:id="rId98"/>
    <p:sldId id="737" r:id="rId99"/>
    <p:sldId id="998" r:id="rId100"/>
    <p:sldId id="999" r:id="rId101"/>
    <p:sldId id="1000" r:id="rId102"/>
    <p:sldId id="1228" r:id="rId103"/>
    <p:sldId id="1130" r:id="rId104"/>
    <p:sldId id="1132" r:id="rId105"/>
    <p:sldId id="1005" r:id="rId106"/>
    <p:sldId id="1006" r:id="rId107"/>
    <p:sldId id="1229" r:id="rId108"/>
    <p:sldId id="492" r:id="rId109"/>
    <p:sldId id="1222" r:id="rId110"/>
    <p:sldId id="335" r:id="rId111"/>
    <p:sldId id="1230" r:id="rId112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6E7918-CC8B-4071-A4E3-6E698D5B8BB1}" v="322" dt="2022-10-05T02:10:57.897"/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4"/>
    <p:restoredTop sz="94662"/>
  </p:normalViewPr>
  <p:slideViewPr>
    <p:cSldViewPr snapToGrid="0">
      <p:cViewPr varScale="1">
        <p:scale>
          <a:sx n="104" d="100"/>
          <a:sy n="104" d="100"/>
        </p:scale>
        <p:origin x="108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microsoft.com/office/2015/10/relationships/revisionInfo" Target="revisionInfo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2734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59683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70113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767964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6250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adhedge.com/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store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“Betting the Ranch”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October 5,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541368-E956-7C0A-07F3-94B0712707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161" y="1676400"/>
            <a:ext cx="4570877" cy="312420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 Unstable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The Fed Raises by 75 Basis Points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and the statement suggested rates will be higher for longer.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Consumer Sentiment Hits Record Low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at 59.1 according to the University of Michigan. That’s worse than the pandemic low and the 2009 Great Recession low.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Rail Strike Averted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at the last possible minute after an all-night session.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2021 GDP Revised Up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from 5.7% to 5.9%. The post covid recovery was stronger than expected.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The Money Supply is in Free Fall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showing the sharpest 5-Month decline in history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European Inflation Hits 9.6%.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Yes, prices are higher in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Europe than here because they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have to pay in ever more expensive dollars,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as well as premium prices for marginal energy.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US Retails Sales Rise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by 0.3% in August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B865F5-FBAC-E670-A13B-540DBB829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974" y="3681350"/>
            <a:ext cx="2320576" cy="309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50AF5B4-1202-BBA6-BBA0-A6E1CEA8E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145" y="1190758"/>
            <a:ext cx="6147880" cy="465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AAA6A48-EDB4-22EC-7814-64883041F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336" y="1466375"/>
            <a:ext cx="6261370" cy="47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B9D76-00ED-B954-03CC-D383B9AEE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F93B6-18AE-7548-3824-0AD428C68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outdoor, sky, hill, tree&#10;&#10;Description automatically generated">
            <a:extLst>
              <a:ext uri="{FF2B5EF4-FFF2-40B4-BE49-F238E27FC236}">
                <a16:creationId xmlns:a16="http://schemas.microsoft.com/office/drawing/2014/main" id="{F36543A9-56F2-19C6-C902-581E3037F8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7697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Free Fall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65950"/>
            <a:ext cx="10972800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Pending Home Sales Drop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down 2.0% in August on a signed contract basis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*Sales are down for the third month in a row and are off 24% YOY. Only the west gained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*Mortgage interest rates are now at 20-year highs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*Buyers catching recession fears are breaking contracts and walking away from deposits.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Case Shiller Delivers a Shocking Fall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down from 18.7% to 16.1% in June.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New Home Sales Soar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in August, some 685,000, or 20% higher than expected.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The median home price rose to $436,800. Inventory shot up to 8.1 months,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up from the 2.5 month low six months ago.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Prices are now up only 8% YOY compared to 20% a few months ago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*30-Year Fixed Rate Mortgage Hits 7.08%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8191EB-C510-13A0-FA05-41BF23CCD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460" y="4536374"/>
            <a:ext cx="3783139" cy="212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Shiller-Still Going Up in the Rear View Mirror</a:t>
            </a:r>
            <a:br>
              <a:rPr lang="en-US" dirty="0"/>
            </a:br>
            <a:r>
              <a:rPr lang="en-US" sz="1800" b="1" i="1" dirty="0"/>
              <a:t>S&amp;P Case Shiller Rockets 18%,</a:t>
            </a:r>
            <a:r>
              <a:rPr lang="en-US" sz="1800" dirty="0"/>
              <a:t> in June with its National Home Price Index</a:t>
            </a:r>
            <a:br>
              <a:rPr lang="en-US" sz="1800" dirty="0"/>
            </a:br>
            <a:r>
              <a:rPr lang="en-US" sz="1800" dirty="0"/>
              <a:t>Tampa (31.8%), Miami (31.7%), Dallas (24.7%)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B3481EF3-1C75-E86E-77A6-6F93A030C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" y="1544398"/>
            <a:ext cx="11608691" cy="531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3.26% yielding cell phone tower REIT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184BEBE3-C298-590C-D952-FF753D676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443" y="1612290"/>
            <a:ext cx="6123561" cy="46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/>
            </a:br>
            <a:r>
              <a:rPr lang="en-US" sz="1800" dirty="0"/>
              <a:t>(DHI), (LEN), (PHM), (TOL), (NVR) </a:t>
            </a:r>
            <a:br>
              <a:rPr lang="en-US" sz="1800"/>
            </a:br>
            <a:br>
              <a:rPr lang="en-US" sz="2000"/>
            </a:br>
            <a:endParaRPr lang="en-US" sz="2000"/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74312E8A-C9F2-8B71-DF53-1F6B58CA0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549" y="1288035"/>
            <a:ext cx="6682902" cy="506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sunset, orange&#10;&#10;Description automatically generated">
            <a:extLst>
              <a:ext uri="{FF2B5EF4-FFF2-40B4-BE49-F238E27FC236}">
                <a16:creationId xmlns:a16="http://schemas.microsoft.com/office/drawing/2014/main" id="{83C511E1-916C-BD9E-1DFD-E297CDAF27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220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big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– 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ndscape with trees and the moon in the sky&#10;&#10;Description automatically generated with low confidence">
            <a:extLst>
              <a:ext uri="{FF2B5EF4-FFF2-40B4-BE49-F238E27FC236}">
                <a16:creationId xmlns:a16="http://schemas.microsoft.com/office/drawing/2014/main" id="{4370FEB7-1B08-5483-6069-1CFCBEF66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8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/>
              <a:t>The Mad Hedge Profit Predictor</a:t>
            </a:r>
            <a:br>
              <a:rPr lang="en-US" sz="2400" b="1"/>
            </a:br>
            <a:r>
              <a:rPr lang="en-US" sz="2400" b="1"/>
              <a:t>Market Timing Index – Buy Territory</a:t>
            </a:r>
            <a:br>
              <a:rPr lang="en-US" sz="2800" b="1"/>
            </a:br>
            <a:r>
              <a:rPr lang="en-US" sz="1800"/>
              <a:t>An artificial intelligence driven algorithm that analyzes 30 different</a:t>
            </a:r>
            <a:br>
              <a:rPr lang="en-US" sz="1800"/>
            </a:br>
            <a:r>
              <a:rPr lang="en-US" sz="1800"/>
              <a:t>economic, technical, and momentum driven indicators</a:t>
            </a:r>
            <a:br>
              <a:rPr lang="en-US" sz="1800"/>
            </a:br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6" name="Picture 5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25356206-00E6-043A-80FB-E8F6C2A73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758" y="1807481"/>
            <a:ext cx="8725642" cy="469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October 19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6" name="Picture 5" descr="A person sitting on a statue of a bull&#10;&#10;Description automatically generated with medium confidence">
            <a:extLst>
              <a:ext uri="{FF2B5EF4-FFF2-40B4-BE49-F238E27FC236}">
                <a16:creationId xmlns:a16="http://schemas.microsoft.com/office/drawing/2014/main" id="{E7AD5946-282C-2D69-E026-856143E44D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724" y="960206"/>
            <a:ext cx="3273799" cy="384915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00A64B"/>
                </a:solidFill>
              </a:rPr>
              <a:t> 195,000 – down 18,000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898D357-660A-1E4D-998B-AE6A54F1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11" y="1557165"/>
            <a:ext cx="9971978" cy="502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ky, sign, outdoor&#10;&#10;Description automatically generated">
            <a:extLst>
              <a:ext uri="{FF2B5EF4-FFF2-40B4-BE49-F238E27FC236}">
                <a16:creationId xmlns:a16="http://schemas.microsoft.com/office/drawing/2014/main" id="{238E1797-34EE-F07C-5B66-1B1A1BBCBF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592" y="0"/>
            <a:ext cx="6746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13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Everything is on Sale 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Q4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could be the best entry point for stocks in a decade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*All 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Capitulation Indicators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Flashed red on Friday</a:t>
            </a:r>
            <a:br>
              <a:rPr lang="en-US" sz="1800" b="1" i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i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Cash levels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at mutual funds are at all time highs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Bank of America Investors Survey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shows the high number of managers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expecting a recession since the 2020 pandemic low, the last great buying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and LEAPS opportunity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Commercial hedgers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are showing the largest short positions since 2020.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The Volatility Index (VIX) hit $34.00 on Tuesday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risks of 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NOT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being invested are rising.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*A sweet spot for long term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LEAPS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is opening up for first time in years,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with Concierge clients getting enhanced coverage</a:t>
            </a: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*Look for terrible H1 and strong H2 scenario to continue</a:t>
            </a: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949777-AC5D-7697-88DA-32D46FB50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879" y="2249213"/>
            <a:ext cx="3213702" cy="428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5411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The Worst Case-Severe Recession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10/$385-$395 put spread, long 10/$390-$400 put spread, long 10/$320-$330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6/$445-$455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6/$430-$440 put spread, took profits on long $440-$450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313660" y="4876314"/>
            <a:ext cx="2408397" cy="114856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$350</a:t>
            </a:r>
            <a:br>
              <a:rPr lang="en-US" sz="2000" dirty="0"/>
            </a:br>
            <a:r>
              <a:rPr lang="en-US" sz="2000" dirty="0"/>
              <a:t>Down -27%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640271" y="2507276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$432</a:t>
            </a:r>
            <a:br>
              <a:rPr lang="en-US" sz="2000" dirty="0"/>
            </a:br>
            <a:r>
              <a:rPr lang="en-US" sz="2000" dirty="0"/>
              <a:t>+31%</a:t>
            </a:r>
            <a:br>
              <a:rPr lang="en-US" sz="2000" dirty="0"/>
            </a:br>
            <a:r>
              <a:rPr lang="en-US" sz="2000" dirty="0"/>
              <a:t>Rally</a:t>
            </a:r>
          </a:p>
        </p:txBody>
      </p:sp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4628F55-01A6-3726-E6DA-4FDD193975EE}"/>
              </a:ext>
            </a:extLst>
          </p:cNvPr>
          <p:cNvSpPr/>
          <p:nvPr/>
        </p:nvSpPr>
        <p:spPr>
          <a:xfrm>
            <a:off x="10338433" y="620532"/>
            <a:ext cx="1828848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$420</a:t>
            </a:r>
            <a:br>
              <a:rPr lang="en-US" sz="2000" dirty="0"/>
            </a:br>
            <a:r>
              <a:rPr lang="en-US" sz="2000" dirty="0"/>
              <a:t>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D3F28B-F56F-6F99-D368-128481E8D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94" y="1379215"/>
            <a:ext cx="6991712" cy="529372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1979698" y="5388977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520804" y="3081559"/>
            <a:ext cx="7917486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BF5026-7FAF-D022-B70B-1A9B465FEA58}"/>
              </a:ext>
            </a:extLst>
          </p:cNvPr>
          <p:cNvCxnSpPr>
            <a:cxnSpLocks/>
          </p:cNvCxnSpPr>
          <p:nvPr/>
        </p:nvCxnSpPr>
        <p:spPr>
          <a:xfrm flipV="1">
            <a:off x="6926317" y="1379215"/>
            <a:ext cx="3278558" cy="390748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FF65482-AEEA-7883-5309-6ED9E5E8F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209" y="1644716"/>
            <a:ext cx="6391072" cy="48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Triple Top at $35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507C7E6-B77E-FC78-E433-156DF35F8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464" y="996205"/>
            <a:ext cx="7298987" cy="55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285E8F2F-6579-C414-1881-FDB1D2D80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74546"/>
            <a:ext cx="7315200" cy="553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9AA3E50-F71A-1E24-79DD-BF3788F44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549" y="1482588"/>
            <a:ext cx="6245157" cy="472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A58E8CFF-FD22-94B5-6802-CEE137E0D9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125" y="0"/>
            <a:ext cx="52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11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0876F26-54A6-2CE4-6E4B-0A3946F05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017" y="1547440"/>
            <a:ext cx="6763965" cy="51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3C4FFAD4-F00B-D5BB-2D47-879F74432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719" y="1717673"/>
            <a:ext cx="6018179" cy="455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yellow leaves&#10;&#10;Description automatically generated with low confidence">
            <a:extLst>
              <a:ext uri="{FF2B5EF4-FFF2-40B4-BE49-F238E27FC236}">
                <a16:creationId xmlns:a16="http://schemas.microsoft.com/office/drawing/2014/main" id="{4C094D69-FC2C-FAC0-26AA-1B96EBF0B4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45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13E6B8B-0526-CC4B-C6FB-845AED0C0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379" y="1563652"/>
            <a:ext cx="6601838" cy="500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Looking for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Metaverse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F50FEB9-873D-9C98-A553-BD9C84E4B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443" y="1604184"/>
            <a:ext cx="6423498" cy="486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r>
              <a:rPr lang="en-US" sz="1800" dirty="0"/>
              <a:t>iPhone 14 launched!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37A820F-4933-381A-94A3-C52850F96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570" y="1871695"/>
            <a:ext cx="6228944" cy="471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$4.1 Billion fine for European antitrust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23CDAC8-B51D-406D-620A-697020CFA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677" y="1839269"/>
            <a:ext cx="6358646" cy="481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Amazon Splits 20:1, triggering an avalanche of new retail buyers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01A0E4D-BA74-2767-4FE9-96C869280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677" y="1596077"/>
            <a:ext cx="6650476" cy="50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 – Twitter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 Sales to Hit New All Time High in 2022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to 13% of global new vehicle sales, up from 9% last year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</a:rPr>
              <a:t>l</a:t>
            </a:r>
            <a:r>
              <a:rPr lang="en-US" sz="1800" dirty="0">
                <a:solidFill>
                  <a:schemeClr val="tx1"/>
                </a:solidFill>
              </a:rPr>
              <a:t>ong 10/$200-$210 call spread, </a:t>
            </a:r>
            <a:r>
              <a:rPr lang="en-US" sz="1800" dirty="0">
                <a:solidFill>
                  <a:srgbClr val="FF0000"/>
                </a:solidFill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ffectLst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</a:t>
            </a:r>
            <a:r>
              <a:rPr lang="en-US" sz="1800" dirty="0">
                <a:solidFill>
                  <a:srgbClr val="FF0000"/>
                </a:solidFill>
              </a:rPr>
              <a:t>ong 10/$220-$230 call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short 8/$500 puts,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short 8/$950 calls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2/$500-$550 call spread</a:t>
            </a:r>
            <a:r>
              <a:rPr lang="en-US" sz="1800" dirty="0">
                <a:solidFill>
                  <a:srgbClr val="00A64B"/>
                </a:solidFill>
              </a:rPr>
              <a:t>, profits on long 2/$550-$600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D50984C-9DF9-835F-1246-531EE0C59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429" y="1860630"/>
            <a:ext cx="5855044" cy="443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2EA96-036E-0A48-9AD9-FCA66B85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Mad Hedge Traders &amp; Investors Summit</a:t>
            </a:r>
            <a:br>
              <a:rPr lang="en-US" sz="2800" b="1" dirty="0"/>
            </a:br>
            <a:r>
              <a:rPr lang="en-US" sz="2800" b="1" dirty="0"/>
              <a:t>September 13-15 The Recordings are Up</a:t>
            </a:r>
            <a:br>
              <a:rPr lang="en-US" sz="2800" b="1" dirty="0"/>
            </a:br>
            <a:r>
              <a:rPr lang="en-US" sz="2800" b="1" dirty="0"/>
              <a:t>go to </a:t>
            </a:r>
            <a:r>
              <a:rPr lang="en-US" sz="2800" b="1" dirty="0">
                <a:hlinkClick r:id="rId2"/>
              </a:rPr>
              <a:t>www.madhedge.com</a:t>
            </a:r>
            <a:r>
              <a:rPr lang="en-US" sz="2800" b="1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1F47E-0DB1-074E-B58D-5A7CD05FA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331" y="1637000"/>
            <a:ext cx="11246069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b="1" dirty="0"/>
              <a:t>*A collection of the 28 best traders and managers in the world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*Back-to-back One-hour presentations followed by an</a:t>
            </a:r>
            <a:br>
              <a:rPr lang="en-US" sz="2000" b="1" dirty="0"/>
            </a:br>
            <a:r>
              <a:rPr lang="en-US" sz="2000" b="1" dirty="0"/>
              <a:t> interactive Q&amp;A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*It’s a smorgasbord of trading strategies, pick the</a:t>
            </a:r>
            <a:br>
              <a:rPr lang="en-US" sz="2000" b="1" dirty="0"/>
            </a:br>
            <a:r>
              <a:rPr lang="en-US" sz="2000" b="1" dirty="0"/>
              <a:t> one that is right for you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*Covering all stocks, bonds, commodities, foreign </a:t>
            </a:r>
            <a:br>
              <a:rPr lang="en-US" sz="2000" b="1" dirty="0"/>
            </a:br>
            <a:r>
              <a:rPr lang="en-US" sz="2000" b="1" dirty="0"/>
              <a:t>exchange, precious metals, and real estate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*It’s the best look at the rest of 2022’s money-making </a:t>
            </a:r>
            <a:br>
              <a:rPr lang="en-US" sz="2000" b="1" dirty="0"/>
            </a:br>
            <a:r>
              <a:rPr lang="en-US" sz="2000" b="1" dirty="0"/>
              <a:t>opportunities you will get anywhere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*An invitation will be sent to you shortly</a:t>
            </a:r>
            <a:br>
              <a:rPr lang="en-US" sz="2000" b="1" dirty="0"/>
            </a:br>
            <a:r>
              <a:rPr lang="en-US" sz="2000" b="1" dirty="0"/>
              <a:t> and it is</a:t>
            </a:r>
            <a:r>
              <a:rPr lang="en-US" sz="2000" b="1" dirty="0">
                <a:solidFill>
                  <a:srgbClr val="FF0000"/>
                </a:solidFill>
              </a:rPr>
              <a:t> FREE </a:t>
            </a:r>
            <a:r>
              <a:rPr lang="en-US" sz="2000" b="1" dirty="0"/>
              <a:t>to attend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2A8C4-88F0-6B45-A022-23440EDDD9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983" y="2667000"/>
            <a:ext cx="320642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17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Rivian (RIVN) – Amazon Backed Electric Trucks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 production jumps from 20,000 to 25,000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long 10/$25-$30 call spread - expires in 12 days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903EB95-1E88-77D9-8702-7B8C20203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38" y="1697083"/>
            <a:ext cx="6575116" cy="49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Downgrade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US ban of highest end AI chips to China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10/$95-$100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B4475B3-B104-CF51-AF5E-D1DE6EC5E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677" y="2195950"/>
            <a:ext cx="5596646" cy="424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10/$130-$140 call spread</a:t>
            </a:r>
            <a:r>
              <a:rPr lang="en-US" sz="1800" dirty="0">
                <a:solidFill>
                  <a:schemeClr val="tx1"/>
                </a:solidFill>
              </a:rPr>
              <a:t> - expires in 12 days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98B51E1-DCB1-E3E2-A74E-94971C755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209" y="1612290"/>
            <a:ext cx="5742561" cy="434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devices-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01BEC73-AA95-4097-1C8E-C6D7F97EC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464" y="1920333"/>
            <a:ext cx="5629072" cy="426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5281442-41C4-15D9-0A6C-048C3234E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337" y="1871695"/>
            <a:ext cx="6164093" cy="46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2F219D0-6311-F895-C528-B7A2F41D8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656" y="1498801"/>
            <a:ext cx="6374859" cy="482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F7974FD-F64D-276D-1C96-D1AF769FF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273" y="1717673"/>
            <a:ext cx="6115455" cy="463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mountain, tree, sky&#10;&#10;Description automatically generated">
            <a:extLst>
              <a:ext uri="{FF2B5EF4-FFF2-40B4-BE49-F238E27FC236}">
                <a16:creationId xmlns:a16="http://schemas.microsoft.com/office/drawing/2014/main" id="{1299E616-DE49-EDD5-A44C-C568A7B118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981" y="0"/>
            <a:ext cx="7760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9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>
                <a:solidFill>
                  <a:schemeClr val="tx1"/>
                </a:solidFill>
              </a:rPr>
              <a:t>*Bets on a domestic recovery in 2022 Q4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*Makes a great counterweight to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high-growth technology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*We could spend all of next year rotating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–Disastrous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/>
              <a:t>Boeing Delivered its First 787 Dreamliner</a:t>
            </a:r>
            <a:r>
              <a:rPr lang="en-US" sz="1800" dirty="0"/>
              <a:t>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E1067A9-1D23-6DD4-4BCB-338846959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379" y="1758205"/>
            <a:ext cx="5839838" cy="44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out of 23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14.59%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+8.78%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MTD     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+5.13%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+9.72%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+3.33%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+0.50%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-11.79%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+5.91%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YTD +70.18%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-20.7%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+$582.74%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45.36%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14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57212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 profits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B92804A-F7C1-A75A-94B8-F3F7C4144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805" y="1855482"/>
            <a:ext cx="5904689" cy="44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7484DB0-EB7D-6A2D-4211-60E3E9C9D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294" y="1717673"/>
            <a:ext cx="6196519" cy="46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58614" y="183931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Copper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E8F5FA1-508A-6158-8B8D-A07FAA90E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954" y="1239397"/>
            <a:ext cx="6391072" cy="48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 Genie+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54915C1-F51D-23C9-5F1B-23C5DFD09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166" y="1596077"/>
            <a:ext cx="6747753" cy="510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D759B07-A97E-6F9A-863E-057F9F46B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273" y="1498801"/>
            <a:ext cx="6115455" cy="463050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0C45211-FFE3-1D42-5643-36F6C5B04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294" y="1352886"/>
            <a:ext cx="6747753" cy="510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7A974E2-D099-17FE-5148-7AA441BD4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507" y="1806843"/>
            <a:ext cx="6358646" cy="481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9392672-FD1F-8F8C-F413-5F65FD8AD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784" y="1717673"/>
            <a:ext cx="6228944" cy="471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52FF2B2-3F2B-1DDE-4D60-24A7122F5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082" y="1223184"/>
            <a:ext cx="6423497" cy="486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B74748E-255A-716B-6BEA-3B1372709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507" y="1450163"/>
            <a:ext cx="6423497" cy="486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4497" y="192201"/>
            <a:ext cx="105092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70% Long, 20% short, 10% cash-</a:t>
            </a:r>
            <a:br>
              <a:rPr lang="en-US" sz="2000" b="1" dirty="0"/>
            </a:br>
            <a:r>
              <a:rPr lang="en-US" sz="2000" b="1" dirty="0"/>
              <a:t>Aggressively long at new lows</a:t>
            </a:r>
            <a:br>
              <a:rPr lang="en-US" sz="2000" b="1" dirty="0"/>
            </a:b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+80.00%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506BAF-6707-7ED5-215A-EF84CB3660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543351"/>
              </p:ext>
            </p:extLst>
          </p:nvPr>
        </p:nvGraphicFramePr>
        <p:xfrm>
          <a:off x="903781" y="1450592"/>
          <a:ext cx="3384078" cy="4525956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635103">
                  <a:extLst>
                    <a:ext uri="{9D8B030D-6E8A-4147-A177-3AD203B41FA5}">
                      <a16:colId xmlns:a16="http://schemas.microsoft.com/office/drawing/2014/main" val="977642207"/>
                    </a:ext>
                  </a:extLst>
                </a:gridCol>
                <a:gridCol w="748975">
                  <a:extLst>
                    <a:ext uri="{9D8B030D-6E8A-4147-A177-3AD203B41FA5}">
                      <a16:colId xmlns:a16="http://schemas.microsoft.com/office/drawing/2014/main" val="406093619"/>
                    </a:ext>
                  </a:extLst>
                </a:gridCol>
              </a:tblGrid>
              <a:tr h="2059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Current Capital at Risk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2918786081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1345362911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Risk On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843937704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 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1863647020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(RIVN) 10/$25-$30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4288266618"/>
                  </a:ext>
                </a:extLst>
              </a:tr>
              <a:tr h="40705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(PANW) 10/$120-$130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2965284779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(SPY) 10/$320-$330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2810252035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(BRKB) 10/$220-$230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2774004729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(TSLA) 10/$200-$210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896656040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3197235597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Risk Off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2407847100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1700859585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(TLT) 10/$110-$103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160000574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(SPY) 10/$390-$400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659473392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(SPY) 10/$385-$395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242946647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1147823777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1296352264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Net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120128364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2623548725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2395455738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Aggregate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80.00%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34" marR="4834" marT="4834" marB="0" anchor="b"/>
                </a:tc>
                <a:extLst>
                  <a:ext uri="{0D108BD9-81ED-4DB2-BD59-A6C34878D82A}">
                    <a16:rowId xmlns:a16="http://schemas.microsoft.com/office/drawing/2014/main" val="696560796"/>
                  </a:ext>
                </a:extLst>
              </a:tr>
            </a:tbl>
          </a:graphicData>
        </a:graphic>
      </p:graphicFrame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6CBC8CCC-DBA2-EF9F-3FA4-D9E776918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875" y="3254029"/>
            <a:ext cx="3277695" cy="307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383B628-F3EC-21D2-9CE9-3805F1662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379" y="1393417"/>
            <a:ext cx="6310008" cy="477641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5F00312-5BCD-9F28-69EF-B5880C518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762" y="1563652"/>
            <a:ext cx="5693923" cy="431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EF5333C-FF45-B0C8-7EC6-FE30D38BF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166" y="1515014"/>
            <a:ext cx="6666689" cy="505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2000" dirty="0"/>
              <a:t>Blows Away Earnings</a:t>
            </a:r>
            <a:br>
              <a:rPr lang="en-US" sz="2000" dirty="0"/>
            </a:br>
            <a:r>
              <a:rPr lang="en-US" sz="1800" dirty="0"/>
              <a:t>Equity trading came in a hot $3.2 billion and bond trading $2.9 billion 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DE10668-BC44-F1E4-15A9-CDF099D6C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146" y="1547439"/>
            <a:ext cx="6277582" cy="475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Shares Pop 7.5%, on news that a 17% return on equity is achievable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7658538-64E7-D13C-CE51-12549D061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932" y="1612290"/>
            <a:ext cx="6228945" cy="47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C6EC183-5B63-4D94-463B-2CA8AE2D2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592" y="1490695"/>
            <a:ext cx="6585625" cy="498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C1CD688-F8E8-B5DB-0DB4-A51D78626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443" y="1677141"/>
            <a:ext cx="6326221" cy="479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89F3C53-26D4-2E9E-2CE9-DE221AC4A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869" y="1677141"/>
            <a:ext cx="6212731" cy="470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6/$150-$160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4DE8992-3172-5BB9-01F8-C4FE0C0FD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592" y="1579865"/>
            <a:ext cx="6342434" cy="480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E1E37FF-E33A-7B24-7B78-E7E71F46C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315" y="1377205"/>
            <a:ext cx="6731540" cy="51006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F78A3-65B4-5607-9D96-3A6B62198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83F99-4E82-9A48-48D8-8BCF229D9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DD0C84D4-B68A-E629-5CC9-16C3C2AD9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7" y="274637"/>
            <a:ext cx="11443698" cy="62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57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88276" y="380999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Warren Buffet Turns 92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</a:t>
            </a:r>
            <a:r>
              <a:rPr lang="en-US" sz="1800" dirty="0">
                <a:solidFill>
                  <a:schemeClr val="tx1"/>
                </a:solidFill>
              </a:rPr>
              <a:t> - expires in 12 days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long 5/$300-$310 call spread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23C0C44-C933-5262-8D68-4843C7CDA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081" y="2147312"/>
            <a:ext cx="5839838" cy="44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74C8B26-F7A8-7A09-9099-8D3154EF2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187" y="1206971"/>
            <a:ext cx="6958519" cy="527090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C3F4F37-8C33-A4E4-81E7-DFD7A27C5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954" y="1206971"/>
            <a:ext cx="6666689" cy="505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141EEA6-E10E-BFDA-F18C-93826D193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868" y="1255609"/>
            <a:ext cx="6812604" cy="515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water, mountain&#10;&#10;Description automatically generated">
            <a:extLst>
              <a:ext uri="{FF2B5EF4-FFF2-40B4-BE49-F238E27FC236}">
                <a16:creationId xmlns:a16="http://schemas.microsoft.com/office/drawing/2014/main" id="{37D53AFC-1731-E8A5-EC3D-64AF080D9B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674" y="0"/>
            <a:ext cx="6806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048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*Here’s the Next Financial Crisis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massive unrealized losses in the bond market.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Onset could mark the bottom of the stock market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(TLT)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alone has lost 43% in 2 ½ years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*Apply those losses to a global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$150 trillion bond market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and it adds up to a lot of money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*Anybody who used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leverage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now gone. How many investors without swimsuits will be discovered when the tide goes out?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*We are now have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broken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the bottom of the range going down to $101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in 2020  to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$100 by 2023-TARGET ACHIEVED!</a:t>
            </a:r>
            <a:b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The Government Loves Inflation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even if you hate it, for the purchasing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power of the bonds it issued is now shrinking at a 9% annual rate. </a:t>
            </a:r>
            <a:b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*But a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LONG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trade may be setting up at a 10-year yield of 4.00%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4.00% Ten Year Yields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D289E9-50F0-9EF6-5C45-7A4B7E1D6D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779" y="4037610"/>
            <a:ext cx="3988302" cy="266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32084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430694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/>
              <a:t> Bottoming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10/$110-$113 put spread, </a:t>
            </a:r>
            <a:r>
              <a:rPr lang="en-US" sz="1800" dirty="0">
                <a:solidFill>
                  <a:srgbClr val="FF0000"/>
                </a:solidFill>
              </a:rPr>
              <a:t>stopped out of long 10/$98-$101 call spread</a:t>
            </a:r>
            <a:br>
              <a:rPr lang="en-US" sz="2400" dirty="0"/>
            </a:br>
            <a:r>
              <a:rPr lang="en-US" sz="1600" dirty="0">
                <a:solidFill>
                  <a:srgbClr val="00A64B"/>
                </a:solidFill>
              </a:rPr>
              <a:t>took profits on long 6/$123-$126 put spread, took profits on long 6/$125-$128 put spread</a:t>
            </a:r>
            <a:br>
              <a:rPr lang="en-US" sz="1600" dirty="0"/>
            </a:br>
            <a:r>
              <a:rPr lang="en-US" sz="1600" dirty="0">
                <a:solidFill>
                  <a:srgbClr val="00A64B"/>
                </a:solidFill>
              </a:rPr>
              <a:t>took profits on long 6/$124-$127 put spread, took profits on long long 7/$128-$131 put spread</a:t>
            </a:r>
            <a:br>
              <a:rPr lang="en-US" sz="1600" dirty="0"/>
            </a:br>
            <a:r>
              <a:rPr lang="en-US" sz="1600" dirty="0">
                <a:solidFill>
                  <a:srgbClr val="00A64B"/>
                </a:solidFill>
              </a:rPr>
              <a:t>took profits on long 5/$128-$131 put spread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rgbClr val="00A64B"/>
                </a:solidFill>
              </a:rPr>
              <a:t>look profits on long 5/$127-$130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1C7A3A12-1210-295E-A247-1E7A56D96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081" y="1952758"/>
            <a:ext cx="6131668" cy="464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3.62%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99196B9C-D830-AE97-8E13-45C2E0B05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827" y="1344780"/>
            <a:ext cx="6488348" cy="491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8.13%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EE1F8F1-6087-DD8A-DBFA-9E08FCEF2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52" y="996205"/>
            <a:ext cx="7453008" cy="563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C5A5A45-97CC-7F3C-0D6F-AEEFAD310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104" y="1369099"/>
            <a:ext cx="6763965" cy="511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77A68-80F6-3EAF-8066-1CA8E544B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15EFF-544B-3435-2E69-0A921B898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125ED895-3879-8FA9-7290-447FBE129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07" y="0"/>
            <a:ext cx="11357015" cy="65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129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rt road in a forest&#10;&#10;Description automatically generated with medium confidence">
            <a:extLst>
              <a:ext uri="{FF2B5EF4-FFF2-40B4-BE49-F238E27FC236}">
                <a16:creationId xmlns:a16="http://schemas.microsoft.com/office/drawing/2014/main" id="{DE604655-31DB-C3CC-6951-36BF206475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330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Panic in Britain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Bank of England Moves to Support a Crashing Pound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by flipping from a seller to a buyer in the long-dated bond market, thus dropping interest rates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moves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are designed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to offset the new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Truss government’s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plan to cut taxes and boost deficit spending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BOE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also indicated that interest rate hikes are coming. </a:t>
            </a: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Euro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hits new lows, those European vacations are getting cheaper</a:t>
            </a:r>
            <a:br>
              <a:rPr lang="en-US" sz="2000" dirty="0"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*Weak Chinese economy crushes the 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Yuan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,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 government attempting to stabilize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</a:rPr>
              <a:t>Stand aside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</a:rPr>
              <a:t>from forex for now, they are getting fish to fry</a:t>
            </a: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1AB8C7-47F6-D780-82DE-E62141F49D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0052" y="2984500"/>
            <a:ext cx="24384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4653957-BD18-D998-57E7-B1DDB5C0B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230" y="1125907"/>
            <a:ext cx="6536987" cy="494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9BD2EB6-950D-0CB5-60BA-56B67FD72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507" y="1239397"/>
            <a:ext cx="6391072" cy="48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B819BB5-CEDE-FC2A-0A75-BE426A5F6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848" y="1028631"/>
            <a:ext cx="7396263" cy="56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2122311" y="685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4BE4EE6-D186-575A-9FC2-EB8052793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166" y="1547439"/>
            <a:ext cx="6666689" cy="505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388017E-EF52-300B-D03D-E44918600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719" y="1450163"/>
            <a:ext cx="6391072" cy="48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Shanghai Shutdown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C3249FA-C98C-47C1-EA37-AFE78225B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464" y="1142120"/>
            <a:ext cx="7169285" cy="543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6F1934A9-A95F-2870-7FB1-B90F778576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346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326956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– Breakdown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Bitcoin Letter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https://www.madhedgefundtrader.com/store/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937260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High Interest Rates are Destroying Bitcoin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possibly taking it down to $10,000 this year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non-yielding instruments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like gold, are getting slaughtered in the face of the Fed’s record rate rises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Liquidity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also drying up. Avoid crypto like the plague.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Bitcoin Hits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3 Month Low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at $18,000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$10,000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now at risk.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*It could take year to recover, or until we reach another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extreme liquidity event from the Fed like we had a year ago.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We have the exact opposite now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Avoid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 all crypto for now with better trades elsewhere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52130B-4F67-554A-A2C3-32DC3E4C3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326" y="3705101"/>
            <a:ext cx="3953078" cy="297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1599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DF1D12E9-3D85-A7C2-D99D-0AB729CF4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51" y="664368"/>
            <a:ext cx="11672159" cy="582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($BTCUSD) – Finding a bid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A6FFBFE-A07F-66F8-5E0A-D167035E5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188" y="1206971"/>
            <a:ext cx="7039582" cy="532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283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Ethereum (ETHE)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9D693A5-A773-7401-2E21-FD32AD642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996" y="1134014"/>
            <a:ext cx="7072008" cy="535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95461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AEBDDA0-0194-66C6-E637-B03E4298A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592" y="1125907"/>
            <a:ext cx="7072008" cy="535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7425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0896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Amplify Transformational Data Sharing ETF  (BLOK)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EABB326-03FF-2DB4-8334-02C098B2E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932" y="1028631"/>
            <a:ext cx="6877455" cy="520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3983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37E22173-D2B4-EB56-21A8-665BF39581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883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The Cartel Moves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725869" y="646176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Oil Hits New 2022 Low at $78 a Barrel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cheaper than pre–Ukraine War prices, thanks to exploding recession fears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*OPEC+ attempts to put in a floor with a 2 million barrel a quota cut, 1 million net production cut without Russia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*Is Jay Powell the most effective weapon against Russia with his most rapid interest rate rises in history destroying oil demand?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*Putin blows up the Nordstream pipeline to prevent future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Russian governments from resuming energy supplies to Europe?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*Or was it all about an insurance claim?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*Germany Fights Russia with Coal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*Avoid all energy plays like the plague,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>
                <a:latin typeface="+mj-lt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25BD30-BAA3-0DEC-09F5-665CEB5FA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178" y="3632941"/>
            <a:ext cx="4523250" cy="301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2863766-29D8-9486-9190-F1627EB19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613" y="996205"/>
            <a:ext cx="7412476" cy="561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592928A-5C60-3DF5-4845-8F49EDDBD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826" y="1401524"/>
            <a:ext cx="6861242" cy="51979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B4F8F94-2BD5-24BE-5CC5-FCD9C766B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656" y="1296141"/>
            <a:ext cx="6796391" cy="514931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05004BB-F340-E353-C2AD-D2C21A33E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209" y="753014"/>
            <a:ext cx="7542178" cy="570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1800" b="1" i="1" dirty="0"/>
              <a:t>The Bottom is In</a:t>
            </a: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*Bear market is now in full force, taking out double bottom,  but we only got a marginal new low of 800 Dow Points in 4 months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*Major trading rally launched with onset of Q4 may be discounting the end of interest rate rises in as early as two months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dollar may have peaked with bonds bottoming at 4.00% yield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*We are now 9 months into a 12–15-month bear market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*Q4 could be the best entry point for stocks in a decade, time to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look at those LEAPS - Concierge All-LEAPS portfolio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prices continue in free fall, hitting new 9-month lows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*Inflation is plunging but it may not show up until the October 13 number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pops to $34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5867" y="3774608"/>
            <a:ext cx="3569664" cy="280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F3A3B1D-F615-F3CB-1979-3D29CEFB2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528" y="1142120"/>
            <a:ext cx="6439710" cy="48736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DE763F9-B197-51E4-1CCC-739B138C4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720" y="1336673"/>
            <a:ext cx="6374859" cy="482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4AEA896-F9DC-29E4-6BA0-C5CCA8445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060" y="1125907"/>
            <a:ext cx="7266561" cy="55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tree, sky, plant&#10;&#10;Description automatically generated">
            <a:extLst>
              <a:ext uri="{FF2B5EF4-FFF2-40B4-BE49-F238E27FC236}">
                <a16:creationId xmlns:a16="http://schemas.microsoft.com/office/drawing/2014/main" id="{16E1FD8B-BF62-444D-2ADC-307EB2770C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992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Finally, a Bid!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*Gold finally gets a bid with Q4 onset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*Destruction of crypto is bringing back gold as a non-correlated asset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*Prospect of an end to Fed interest rates rises in two months is also helping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*Gold is more of a commodity play now than a risk hedge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*Recently rising interest rates were a drag on gold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*Speculative interest has faded to a few hard-core gold bugs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*Silver is still the bigger and better long-term play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273640-4C28-D0BC-057E-F7D9001BE1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63" y="3760310"/>
            <a:ext cx="4066437" cy="270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8476B1D-768D-64C1-B023-2E641796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698" y="1271822"/>
            <a:ext cx="7007157" cy="530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1B16297-DAFC-B64B-D45B-7A516A040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507" y="898929"/>
            <a:ext cx="7671880" cy="580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25E828D-818D-A2BA-3B94-2E8689DE4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017" y="1385312"/>
            <a:ext cx="6618051" cy="501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B0E616E-C9F0-1AC5-B919-E64156EF9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209" y="1450163"/>
            <a:ext cx="6277582" cy="475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 Exploding EV Demand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14A456F-EB43-AFEF-55B2-A538B2F9E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507" y="1482588"/>
            <a:ext cx="6083029" cy="460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</TotalTime>
  <Words>4410</Words>
  <Application>Microsoft Macintosh PowerPoint</Application>
  <PresentationFormat>Widescreen</PresentationFormat>
  <Paragraphs>165</Paragraphs>
  <Slides>111</Slides>
  <Notes>84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6" baseType="lpstr">
      <vt:lpstr>Arial</vt:lpstr>
      <vt:lpstr>Calibri</vt:lpstr>
      <vt:lpstr>Helvetica</vt:lpstr>
      <vt:lpstr>Times New Roman</vt:lpstr>
      <vt:lpstr>Office Theme</vt:lpstr>
      <vt:lpstr> The Mad Hedge Fund Trader “Betting the Ranch” </vt:lpstr>
      <vt:lpstr>PowerPoint Presentation</vt:lpstr>
      <vt:lpstr>Mad Hedge Traders &amp; Investors Summit September 13-15 The Recordings are Up go to www.madhedge.com </vt:lpstr>
      <vt:lpstr>  Trade Alert Performance New All Time Highs! 22 out of 23 trade alerts profitable   </vt:lpstr>
      <vt:lpstr>PowerPoint Presentation</vt:lpstr>
      <vt:lpstr>PowerPoint Presentation</vt:lpstr>
      <vt:lpstr>PowerPoint Presentation</vt:lpstr>
      <vt:lpstr>PowerPoint Presentation</vt:lpstr>
      <vt:lpstr>The Method to My Madness The Bottom is In</vt:lpstr>
      <vt:lpstr>The Global Economy –  Unstable</vt:lpstr>
      <vt:lpstr>The Mad Hedge Profit Predictor Market Timing Index – Buy Territory An artificial intelligence driven algorithm that analyzes 30 different economic, technical, and momentum driven indicators </vt:lpstr>
      <vt:lpstr> Weekly Jobless Claims – Falling  195,000 – down 18,000 </vt:lpstr>
      <vt:lpstr>PowerPoint Presentation</vt:lpstr>
      <vt:lpstr>Stocks – Everything is on Sale   </vt:lpstr>
      <vt:lpstr>          S&amp;P 500 – The Worst Case-Severe Recession long 10/$385-$395 put spread, long 10/$390-$400 put spread, long 10/$320-$330 call spread  took profits on long 6/$445-$455 put spread  took profits on long 6/$430-$440 put spread, took profits on long $440-$450 put spread             </vt:lpstr>
      <vt:lpstr>ProShares Ultra Short S&amp;P 500 (SDS)-  a great hedge for long stocks and bonds long 2X position has a hedge against longs and bond shorts</vt:lpstr>
      <vt:lpstr>(VIX) – Triple Top at $35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(QQQ) 4/$330-$335 put spread  took profits on long (QQQ) 3/$340-$345 put spread  covered long (QQQ) $325-$330 put spread </vt:lpstr>
      <vt:lpstr>PowerPoint Presentation</vt:lpstr>
      <vt:lpstr>The Barbell Portfolio</vt:lpstr>
      <vt:lpstr> Microsoft (MSFT)- took profits on 9/$235-$245 call spread, took profits on long 7/$220-$210 call spread,  took profits on long 6/$220-$230 call spread, took profits on long 2/$200-$210 bear put spread   </vt:lpstr>
      <vt:lpstr>Meta (META)- Looking for the Metaverse took profits on Long 9/$290-$300 vertical bear put spread stopped out of Long 9/$190-$200 vertical bear put spread  </vt:lpstr>
      <vt:lpstr> Apple (AAPL)-iPhone 14 launched! Took profits on long 10/$165-$175 put spread   took profits on long 6/$155-$165 put spread, stopped out of long 6/$125-135 call spread,  took profits on long 6/$110-$120 call spread, took profits on long 2/$180-$190 put spread</vt:lpstr>
      <vt:lpstr>Alphabet (GOOGL) – Ad king on economic recovery $4.1 Billion fine for European antitrust took profits on long 12/$1,200-$1,230 bull call spread took profits on long 9/$1,030-$1,080 vertical bull call spread</vt:lpstr>
      <vt:lpstr> Amazon (AMZN) –  Amazon Splits 20:1, triggering an avalanche of new retail buyers took profits on long 2/$3,400-$3,500 bear put spread took profits on long 9/$2,800-$2,900 bull call spread</vt:lpstr>
      <vt:lpstr>Tesla (TSLA) – Twitter Disaster EV Sales to Hit New All Time High in 2022, to 13% of global new vehicle sales, up from 9% last year long 10/$200-$210 call spread, stopped out of  long 10/$220-$230 call spread  took profits on short 8/$500 puts, stopped out of short 8/$950 calls took profits on long 2/$500-$550 call spread, profits on long 2/$550-$600 call spread </vt:lpstr>
      <vt:lpstr>Rivian (RIVN) – Amazon Backed Electric Trucks 2022 production jumps from 20,000 to 25,000 long 10/$25-$30 call spread - expires in 12 days </vt:lpstr>
      <vt:lpstr> NVIDIA (NVDA) – Downgrade on US ban of highest end AI chips to China took profits on long 10/$95-$100 call spread took profits on long 7/$120-$130 call spread, took profits on  long 6/$120-$130 call spread </vt:lpstr>
      <vt:lpstr>Palo Alto Networks (PANW)- Hacking never goes out of fashion long 10/$130-$140 call spread - expires in 12 days</vt:lpstr>
      <vt:lpstr>  Advanced Micro Devices (AMD)- Recession fears programable logic devices- took profits on long 2/$75-$80 call spread  </vt:lpstr>
      <vt:lpstr>Salesforce (CRM)- Massive Online Migration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–Disastrous Earnings Boeing Delivered its First 787 Dreamliner in a year long 3/$146-$149 call spread  </vt:lpstr>
      <vt:lpstr>Package Delivery- United Parcel Service (UPS) - Package Delivery record profits took profits on long 11/$130-$140 call spread</vt:lpstr>
      <vt:lpstr> Caterpillar (CAT)- Ag + Infrastructure + Housing Raises Dividend by 50% took profits on long 12/$145-$150 call spread took profits on long 11/$125-$135 call spread  </vt:lpstr>
      <vt:lpstr>  Freeport McMoRan - (FCX)- Copper Play took profits on long 12/$20-$23 call spread   </vt:lpstr>
      <vt:lpstr>Walt Disney (DIS) - Genie+ stopped out of long 10/$165-$175 call spread took profits on long 3/$170-$180 call spread  </vt:lpstr>
      <vt:lpstr>Industrials Sector SPDR (XLI)- (GE), (MMM), (UNP), (UTX), (BA), (HON)</vt:lpstr>
      <vt:lpstr>  US Steel (X) – Commodity Boom and Wartime boost  </vt:lpstr>
      <vt:lpstr>  Union Pacific RR (UNP)- Big Stuff to Ship near record earnings announced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Delta Airlines (DAL) – Travel is Back!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 took profits 12/$330-$350 call spread took profits 11/$330-$350 call spread stop loss on long 11/$385-$395 call spreads  </vt:lpstr>
      <vt:lpstr>Morgan Stanley (MS) – Blows Away Earnings Equity trading came in a hot $3.2 billion and bond trading $2.9 billion   took profits on long 11/$85-$90 call spread </vt:lpstr>
      <vt:lpstr>  JP Morgan Chase (JPM)- Shares Pop 7.5%, on news that a 17% return on equity is achievable  took profits 12/$148-$152.50 call spread    </vt:lpstr>
      <vt:lpstr>Bank of America (BAC) –  took profits long 12/$39-$42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long 6/$150-$160 bull call spread</vt:lpstr>
      <vt:lpstr>Consumer Discretionary SPDR (XLY) (DIS), (AMZN), (HD), (CMCSA), (MCD), (SBUX) </vt:lpstr>
      <vt:lpstr> Berkshire Hathaway (BRKB)- Natural Barbell Warren Buffet Turns 92 long 10/$220-$230 call spread - expires in 12 days  took profits on long 7/$220-$230 call spread, took profits on long 7/$220-$230 call spread took profits on long 6/$260-$270 call spread, stopped out of long 5/$300-$310 call spread, 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4.00% Ten Year Yields</vt:lpstr>
      <vt:lpstr>               Treasury ETF (TLT) – Bottoming long 10/$110-$113 put spread, stopped out of long 10/$98-$101 call spread took profits on long 6/$123-$126 put spread, took profits on long 6/$125-$128 put spread took profits on long 6/$124-$127 put spread, took profits on long long 7/$128-$131 put spread took profits on long 5/$128-$131 put spread, look profits on long 5/$127-$130 put spread                   </vt:lpstr>
      <vt:lpstr> Ten Year Treasury Yield ($TNX) – 3.62%  </vt:lpstr>
      <vt:lpstr> Junk Bonds (HYG) 8.13% Yield to Maturity  </vt:lpstr>
      <vt:lpstr>2X Short Treasuries (TBT)-Another run at highs</vt:lpstr>
      <vt:lpstr>PowerPoint Presentation</vt:lpstr>
      <vt:lpstr>Foreign Currencies – Panic in Britain </vt:lpstr>
      <vt:lpstr>   Japanese Yen (FXY)   </vt:lpstr>
      <vt:lpstr>Euro (FXE)-</vt:lpstr>
      <vt:lpstr> British Pound (FXB)- </vt:lpstr>
      <vt:lpstr>Australian Dollar (FXA)- The Global Recovery Play took profits on long 8/$67-$69 call spread </vt:lpstr>
      <vt:lpstr>Emerging Market Currencies (CEW)   </vt:lpstr>
      <vt:lpstr>Chinese Yuan- (CYB)- Shanghai Shutdown  </vt:lpstr>
      <vt:lpstr>PowerPoint Presentation</vt:lpstr>
      <vt:lpstr>  Bitcoin – Breakdown Buy the Mad Hedge Bitcoin Letter at https://www.madhedgefundtrader.com/store/  </vt:lpstr>
      <vt:lpstr>Bitcoin ($BTCUSD) – Finding a bid   </vt:lpstr>
      <vt:lpstr>Ethereum (ETHE) –   </vt:lpstr>
      <vt:lpstr>MicroStrategy (MSTR) –   </vt:lpstr>
      <vt:lpstr>Amplify Transformational Data Sharing ETF  (BLOK) –   </vt:lpstr>
      <vt:lpstr>PowerPoint Presentation</vt:lpstr>
      <vt:lpstr>Energy &amp; Commodities – The Cartel Moves</vt:lpstr>
      <vt:lpstr>Oil-($WTIC)</vt:lpstr>
      <vt:lpstr>  United States Oil Fund (USO) long 10/$9.50-$10 Vertical bull call spread</vt:lpstr>
      <vt:lpstr>Energy Select Sector SPDR (XLE)-No Performance! (XOM), (CVX), (SLB), (KMI), (EOG), (COP) </vt:lpstr>
      <vt:lpstr>Halliburton (HAL)- </vt:lpstr>
      <vt:lpstr>Natural Gas (UNG) - </vt:lpstr>
      <vt:lpstr>Freeport McMoRan (FCX) - </vt:lpstr>
      <vt:lpstr>Cameco (CCJ) - took profits on long 5/$20-$23 bull call spread</vt:lpstr>
      <vt:lpstr>PowerPoint Presentation</vt:lpstr>
      <vt:lpstr>Precious Metals – Finally, a Bid!</vt:lpstr>
      <vt:lpstr> Gold (GLD) - Deflation call took profits on long 5/$165-$170 bull call spread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Exploding EV Demand took profits on long 11/$19-$20 call spread </vt:lpstr>
      <vt:lpstr>  Silver Miners - (SIL)-  </vt:lpstr>
      <vt:lpstr>  Wheaton Precious Metals - (WPM)- took profits on long 2/$39-41 call spread </vt:lpstr>
      <vt:lpstr>PowerPoint Presentation</vt:lpstr>
      <vt:lpstr>Real Estate – Free Fall</vt:lpstr>
      <vt:lpstr>S&amp;P Case Shiller-Still Going Up in the Rear View Mirror S&amp;P Case Shiller Rockets 18%, in June with its National Home Price Index Tampa (31.8%), Miami (31.7%), Dallas (24.7%)</vt:lpstr>
      <vt:lpstr>Crown Castle International (CCI) – 3.26%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PowerPoint Presentation</vt:lpstr>
      <vt:lpstr>       Next Strategy Webinar   12:00 EST Wednesday, October 19  from Silicon Valley, CA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Filomena Margareth Villegas</cp:lastModifiedBy>
  <cp:revision>778</cp:revision>
  <cp:lastPrinted>2022-01-05T03:44:27Z</cp:lastPrinted>
  <dcterms:created xsi:type="dcterms:W3CDTF">2015-02-05T17:12:57Z</dcterms:created>
  <dcterms:modified xsi:type="dcterms:W3CDTF">2022-10-05T16:18:29Z</dcterms:modified>
</cp:coreProperties>
</file>