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08"/>
  </p:notesMasterIdLst>
  <p:sldIdLst>
    <p:sldId id="256" r:id="rId2"/>
    <p:sldId id="1401" r:id="rId3"/>
    <p:sldId id="1402" r:id="rId4"/>
    <p:sldId id="1075" r:id="rId5"/>
    <p:sldId id="888" r:id="rId6"/>
    <p:sldId id="605" r:id="rId7"/>
    <p:sldId id="1214" r:id="rId8"/>
    <p:sldId id="997" r:id="rId9"/>
    <p:sldId id="824" r:id="rId10"/>
    <p:sldId id="1118" r:id="rId11"/>
    <p:sldId id="1076" r:id="rId12"/>
    <p:sldId id="898" r:id="rId13"/>
    <p:sldId id="1224" r:id="rId14"/>
    <p:sldId id="1142" r:id="rId15"/>
    <p:sldId id="1397" r:id="rId16"/>
    <p:sldId id="1033" r:id="rId17"/>
    <p:sldId id="1073" r:id="rId18"/>
    <p:sldId id="1074" r:id="rId19"/>
    <p:sldId id="1026" r:id="rId20"/>
    <p:sldId id="570" r:id="rId21"/>
    <p:sldId id="280" r:id="rId22"/>
    <p:sldId id="1231" r:id="rId23"/>
    <p:sldId id="1057" r:id="rId24"/>
    <p:sldId id="563" r:id="rId25"/>
    <p:sldId id="835" r:id="rId26"/>
    <p:sldId id="613" r:id="rId27"/>
    <p:sldId id="831" r:id="rId28"/>
    <p:sldId id="811" r:id="rId29"/>
    <p:sldId id="1047" r:id="rId30"/>
    <p:sldId id="1399" r:id="rId31"/>
    <p:sldId id="814" r:id="rId32"/>
    <p:sldId id="1072" r:id="rId33"/>
    <p:sldId id="764" r:id="rId34"/>
    <p:sldId id="765" r:id="rId35"/>
    <p:sldId id="1071" r:id="rId36"/>
    <p:sldId id="1195" r:id="rId37"/>
    <p:sldId id="1220" r:id="rId38"/>
    <p:sldId id="1070" r:id="rId39"/>
    <p:sldId id="840" r:id="rId40"/>
    <p:sldId id="1068" r:id="rId41"/>
    <p:sldId id="1069" r:id="rId42"/>
    <p:sldId id="1400" r:id="rId43"/>
    <p:sldId id="893" r:id="rId44"/>
    <p:sldId id="289" r:id="rId45"/>
    <p:sldId id="730" r:id="rId46"/>
    <p:sldId id="1054" r:id="rId47"/>
    <p:sldId id="994" r:id="rId48"/>
    <p:sldId id="830" r:id="rId49"/>
    <p:sldId id="481" r:id="rId50"/>
    <p:sldId id="290" r:id="rId51"/>
    <p:sldId id="1133" r:id="rId52"/>
    <p:sldId id="669" r:id="rId53"/>
    <p:sldId id="1079" r:id="rId54"/>
    <p:sldId id="1043" r:id="rId55"/>
    <p:sldId id="1083" r:id="rId56"/>
    <p:sldId id="1086" r:id="rId57"/>
    <p:sldId id="1080" r:id="rId58"/>
    <p:sldId id="1049" r:id="rId59"/>
    <p:sldId id="336" r:id="rId60"/>
    <p:sldId id="1084" r:id="rId61"/>
    <p:sldId id="295" r:id="rId62"/>
    <p:sldId id="501" r:id="rId63"/>
    <p:sldId id="539" r:id="rId64"/>
    <p:sldId id="1219" r:id="rId65"/>
    <p:sldId id="1114" r:id="rId66"/>
    <p:sldId id="654" r:id="rId67"/>
    <p:sldId id="659" r:id="rId68"/>
    <p:sldId id="655" r:id="rId69"/>
    <p:sldId id="656" r:id="rId70"/>
    <p:sldId id="1225" r:id="rId71"/>
    <p:sldId id="1115" r:id="rId72"/>
    <p:sldId id="533" r:id="rId73"/>
    <p:sldId id="756" r:id="rId74"/>
    <p:sldId id="1001" r:id="rId75"/>
    <p:sldId id="786" r:id="rId76"/>
    <p:sldId id="546" r:id="rId77"/>
    <p:sldId id="536" r:id="rId78"/>
    <p:sldId id="1221" r:id="rId79"/>
    <p:sldId id="1226" r:id="rId80"/>
    <p:sldId id="1116" r:id="rId81"/>
    <p:sldId id="388" r:id="rId82"/>
    <p:sldId id="312" r:id="rId83"/>
    <p:sldId id="380" r:id="rId84"/>
    <p:sldId id="747" r:id="rId85"/>
    <p:sldId id="313" r:id="rId86"/>
    <p:sldId id="1216" r:id="rId87"/>
    <p:sldId id="1217" r:id="rId88"/>
    <p:sldId id="1227" r:id="rId89"/>
    <p:sldId id="972" r:id="rId90"/>
    <p:sldId id="907" r:id="rId91"/>
    <p:sldId id="650" r:id="rId92"/>
    <p:sldId id="729" r:id="rId93"/>
    <p:sldId id="737" r:id="rId94"/>
    <p:sldId id="998" r:id="rId95"/>
    <p:sldId id="999" r:id="rId96"/>
    <p:sldId id="1000" r:id="rId97"/>
    <p:sldId id="1228" r:id="rId98"/>
    <p:sldId id="1130" r:id="rId99"/>
    <p:sldId id="1132" r:id="rId100"/>
    <p:sldId id="1005" r:id="rId101"/>
    <p:sldId id="1006" r:id="rId102"/>
    <p:sldId id="1229" r:id="rId103"/>
    <p:sldId id="492" r:id="rId104"/>
    <p:sldId id="1222" r:id="rId105"/>
    <p:sldId id="335" r:id="rId106"/>
    <p:sldId id="1230" r:id="rId107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4D19AEDB-31D9-499D-BEA6-FDEBF2134A12}" v="343" dt="2022-10-19T02:45:59.284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74"/>
    <p:restoredTop sz="94687"/>
  </p:normalViewPr>
  <p:slideViewPr>
    <p:cSldViewPr snapToGrid="0">
      <p:cViewPr varScale="1">
        <p:scale>
          <a:sx n="104" d="100"/>
          <a:sy n="104" d="100"/>
        </p:scale>
        <p:origin x="1080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microsoft.com/office/2015/10/relationships/revisionInfo" Target="revisionInfo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6250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7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madhedge.com/" TargetMode="Externa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“Whiplash Market”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Incline Village,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October 19, 2022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3B344A-EDF4-EB11-D52B-CD04F973D2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272" y="1676400"/>
            <a:ext cx="5614860" cy="315835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 Recessionary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2266"/>
            <a:ext cx="10972800" cy="5232334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Consumer Price Index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Rockets Up to 8.6%, up 0.4% on the month and a new 40-year high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PPI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Comes in Hot, at 0.4% in September. Services and food were the big gainers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Nonfarm Payroll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Falls Short at 263,000, in September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*The headline 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unemployment rate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matched a 2022 low at 3.5%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Weekly Jobless Claim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Rise to 228,000, up 9,000 on the week.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*The long-term unemployment rate, the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U-6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also matched this year’s low at 6.7%.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report keeps the Fed on its current interest raising schedule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*JP Morgan Sees 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Recession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6-9 Months, according to CEO Jamie Diamond. 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PC Sales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Dive 19.5% in Q3, reaching only 68 million units.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03200" indent="0"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Supply Chain Problems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 Disappearing, as two years of port congestion ease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03200" indent="0">
              <a:buNone/>
            </a:pP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07FCB3-D246-A4A7-796F-C4760034F8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661" y="1909466"/>
            <a:ext cx="31115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4.61% yielding cell phone tower REIT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6EC8EBA9-2FEE-7601-896F-7110F1189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570" y="1547439"/>
            <a:ext cx="6050604" cy="458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/>
            </a:br>
            <a:r>
              <a:rPr lang="en-US" sz="1800" dirty="0"/>
              <a:t>(DHI), (LEN), (PHM), (TOL), (NVR) </a:t>
            </a:r>
            <a:br>
              <a:rPr lang="en-US" sz="1800"/>
            </a:br>
            <a:br>
              <a:rPr lang="en-US" sz="2000"/>
            </a:br>
            <a:endParaRPr lang="en-US" sz="200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BD80FB2B-A4B4-EE25-E546-8996D5A52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142120"/>
            <a:ext cx="7120646" cy="539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boat in front of a bridge&#10;&#10;Description automatically generated with medium confidence">
            <a:extLst>
              <a:ext uri="{FF2B5EF4-FFF2-40B4-BE49-F238E27FC236}">
                <a16:creationId xmlns:a16="http://schemas.microsoft.com/office/drawing/2014/main" id="{5DC20EF5-69D5-507C-4E2D-9C272B59EB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0220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big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– 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unset over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BFEB5F20-5856-3C38-54E6-DB9AFC0CF6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0867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November 2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icture containing sky, ground, outdoor&#10;&#10;Description automatically generated">
            <a:extLst>
              <a:ext uri="{FF2B5EF4-FFF2-40B4-BE49-F238E27FC236}">
                <a16:creationId xmlns:a16="http://schemas.microsoft.com/office/drawing/2014/main" id="{43BFFD2A-6388-CD1E-97E9-F88A63EC0B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057" y="843236"/>
            <a:ext cx="3429219" cy="43736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/>
              <a:t>The Mad Hedge Profit Predictor</a:t>
            </a:r>
            <a:br>
              <a:rPr lang="en-US" sz="2400" b="1"/>
            </a:br>
            <a:r>
              <a:rPr lang="en-US" sz="2400" b="1"/>
              <a:t>Market Timing Index – Buy Territory</a:t>
            </a:r>
            <a:br>
              <a:rPr lang="en-US" sz="2800" b="1"/>
            </a:br>
            <a:r>
              <a:rPr lang="en-US" sz="1800"/>
              <a:t>An artificial intelligence driven algorithm that analyzes 30 different</a:t>
            </a:r>
            <a:br>
              <a:rPr lang="en-US" sz="1800"/>
            </a:br>
            <a:r>
              <a:rPr lang="en-US" sz="1800"/>
              <a:t>economic, technical, and momentum driven indicators</a:t>
            </a:r>
            <a:br>
              <a:rPr lang="en-US" sz="1800"/>
            </a:br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6" name="Picture 5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FBDE4E06-8778-B59D-5190-B1EC6802C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973" y="1775950"/>
            <a:ext cx="8940354" cy="481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FF0000"/>
                </a:solidFill>
              </a:rPr>
              <a:t> 229,000 – Up 9,000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898D357-660A-1E4D-998B-AE6A54F18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11" y="1557165"/>
            <a:ext cx="9971978" cy="502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red car&#10;&#10;Description automatically generated with medium confidence">
            <a:extLst>
              <a:ext uri="{FF2B5EF4-FFF2-40B4-BE49-F238E27FC236}">
                <a16:creationId xmlns:a16="http://schemas.microsoft.com/office/drawing/2014/main" id="{5AF3D8E1-AD9A-2557-F5D4-EC42F8DF34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13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Extreme Volatility 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Stocks Mount </a:t>
            </a:r>
            <a:r>
              <a:rPr lang="en-US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Historic Rally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gaining $1,420 points, or 5% of the intraday low</a:t>
            </a: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*NASDAQ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hit Two Year Low, at 10,542. Growth is being thrown</a:t>
            </a: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out with the bathwater, while value is the port in the storm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*All </a:t>
            </a:r>
            <a:r>
              <a:rPr lang="en-US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Capitulation Indicators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Flashed red constantly now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Cash levels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at mutual funds are at all time highs</a:t>
            </a: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Banks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led the charge on UP days, suggesting they may be</a:t>
            </a: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the new lead sector in a rising market</a:t>
            </a: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risks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NOT being invested are rising.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*A sweet spot for long term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LEAPS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opening up for first time in years,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Concierge clients getting enhanced coverage</a:t>
            </a: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*Look for terrible H1 and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 H2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scenario to continue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erson sitting on a scooter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5F2CDC22-D362-C807-8B41-38B735C713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642" y="1504950"/>
            <a:ext cx="345442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The Worst Case-Severe Recession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10/$385-$395 put spread-expires in 2 days, long 11/$410-$400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10/$390-$400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6/$445-$455 put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313660" y="4876314"/>
            <a:ext cx="2408397" cy="114856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$350</a:t>
            </a:r>
            <a:br>
              <a:rPr lang="en-US" sz="2000" dirty="0"/>
            </a:br>
            <a:r>
              <a:rPr lang="en-US" sz="2000" dirty="0"/>
              <a:t>Down -27%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859" y="1171381"/>
            <a:ext cx="1674141" cy="1674141"/>
          </a:xfrm>
          <a:prstGeom prst="rect">
            <a:avLst/>
          </a:prstGeom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31961627-42FB-B4D5-4A75-7B78EE4154D6}"/>
              </a:ext>
            </a:extLst>
          </p:cNvPr>
          <p:cNvSpPr/>
          <p:nvPr/>
        </p:nvSpPr>
        <p:spPr>
          <a:xfrm>
            <a:off x="9640271" y="2507276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$430</a:t>
            </a:r>
            <a:br>
              <a:rPr lang="en-US" sz="2000" dirty="0"/>
            </a:br>
            <a:r>
              <a:rPr lang="en-US" sz="2000" dirty="0"/>
              <a:t>+31%</a:t>
            </a:r>
            <a:br>
              <a:rPr lang="en-US" sz="2000" dirty="0"/>
            </a:br>
            <a:r>
              <a:rPr lang="en-US" sz="2000" dirty="0"/>
              <a:t>Rally</a:t>
            </a:r>
          </a:p>
        </p:txBody>
      </p:sp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4628F55-01A6-3726-E6DA-4FDD193975EE}"/>
              </a:ext>
            </a:extLst>
          </p:cNvPr>
          <p:cNvSpPr/>
          <p:nvPr/>
        </p:nvSpPr>
        <p:spPr>
          <a:xfrm>
            <a:off x="10517859" y="620532"/>
            <a:ext cx="1649422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$480</a:t>
            </a:r>
            <a:br>
              <a:rPr lang="en-US" sz="2000" dirty="0"/>
            </a:br>
            <a:r>
              <a:rPr lang="en-US" sz="2000" dirty="0"/>
              <a:t>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61F75E-BF05-BD8C-E33A-128F0267B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83" y="1434063"/>
            <a:ext cx="6805549" cy="515277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489273" y="2763467"/>
            <a:ext cx="7917486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2053270" y="4989584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BF5026-7FAF-D022-B70B-1A9B465FEA58}"/>
              </a:ext>
            </a:extLst>
          </p:cNvPr>
          <p:cNvCxnSpPr>
            <a:cxnSpLocks/>
          </p:cNvCxnSpPr>
          <p:nvPr/>
        </p:nvCxnSpPr>
        <p:spPr>
          <a:xfrm flipV="1">
            <a:off x="7023966" y="2763467"/>
            <a:ext cx="1270856" cy="193465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6DFC391-FB2B-F39D-0F66-5A4363EC5C16}"/>
              </a:ext>
            </a:extLst>
          </p:cNvPr>
          <p:cNvCxnSpPr>
            <a:cxnSpLocks/>
          </p:cNvCxnSpPr>
          <p:nvPr/>
        </p:nvCxnSpPr>
        <p:spPr>
          <a:xfrm flipV="1">
            <a:off x="9150391" y="1271752"/>
            <a:ext cx="1342749" cy="254813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CF2F413-6073-D520-7DDB-AA7D8432515D}"/>
              </a:ext>
            </a:extLst>
          </p:cNvPr>
          <p:cNvCxnSpPr>
            <a:cxnSpLocks/>
          </p:cNvCxnSpPr>
          <p:nvPr/>
        </p:nvCxnSpPr>
        <p:spPr>
          <a:xfrm>
            <a:off x="8294544" y="2845522"/>
            <a:ext cx="944049" cy="97436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48CAB13-3CAB-0AB4-AEFE-FBF104FFF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444" y="1644716"/>
            <a:ext cx="6488348" cy="491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Unable to Make a New High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8B8A65A-F7AB-7A48-1BBF-3CFC12C99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889" y="979992"/>
            <a:ext cx="6893668" cy="52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81620DD-09CD-AFA3-DB3C-D23E86B4B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890" y="1190759"/>
            <a:ext cx="6974731" cy="527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F54FC3E-91C7-075C-6B0D-ED5D717ED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868" y="1255609"/>
            <a:ext cx="6788284" cy="514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October 28 Incline Village Strategy Luncheon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at the premier restaurant in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Incline Village, Nevada on the sparkling shores of Lake Tahoe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4" name="Picture 3" descr="IMG_3216">
            <a:extLst>
              <a:ext uri="{FF2B5EF4-FFF2-40B4-BE49-F238E27FC236}">
                <a16:creationId xmlns:a16="http://schemas.microsoft.com/office/drawing/2014/main" id="{3B77D62F-AD59-A87C-9206-96779E4BE1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6414" y="2638097"/>
            <a:ext cx="3945266" cy="3945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984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9CFA68A-5ABC-0880-3911-3C6CC5585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56" y="1814950"/>
            <a:ext cx="5904689" cy="446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F4E7526C-CED4-C6FD-F88C-06CA767D4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592" y="1717673"/>
            <a:ext cx="6180306" cy="467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car&#10;&#10;Description automatically generated with low confidence">
            <a:extLst>
              <a:ext uri="{FF2B5EF4-FFF2-40B4-BE49-F238E27FC236}">
                <a16:creationId xmlns:a16="http://schemas.microsoft.com/office/drawing/2014/main" id="{DC5F4DDD-54B1-CEA6-440D-2A2B06E785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45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/>
              <a:t>*50% Big Tech</a:t>
            </a:r>
            <a:r>
              <a:rPr lang="en-US" b="1" i="1"/>
              <a:t> </a:t>
            </a:r>
            <a:r>
              <a:rPr lang="en-US" sz="2000" b="1" i="1"/>
              <a:t>- 2% of US Employment but 27% of Market Cap and 38% of Profits</a:t>
            </a:r>
            <a:br>
              <a:rPr lang="en-US" sz="2800" b="1"/>
            </a:br>
            <a:br>
              <a:rPr lang="en-US" sz="2800" b="1"/>
            </a:br>
            <a:r>
              <a:rPr lang="en-US" sz="2800" b="1"/>
              <a:t>50% Domestic Recovery, including:</a:t>
            </a:r>
            <a:br>
              <a:rPr lang="en-US" sz="2400"/>
            </a:br>
            <a:br>
              <a:rPr lang="en-US" sz="2400"/>
            </a:br>
            <a:r>
              <a:rPr lang="en-US" sz="2400"/>
              <a:t>Railroads</a:t>
            </a:r>
            <a:br>
              <a:rPr lang="en-US" sz="2400"/>
            </a:br>
            <a:r>
              <a:rPr lang="en-US" sz="2400"/>
              <a:t>Couriers</a:t>
            </a:r>
            <a:br>
              <a:rPr lang="en-US" sz="2400"/>
            </a:br>
            <a:r>
              <a:rPr lang="en-US" sz="2400"/>
              <a:t>Banks</a:t>
            </a:r>
            <a:br>
              <a:rPr lang="en-US" sz="2400"/>
            </a:br>
            <a:r>
              <a:rPr lang="en-US" sz="2400"/>
              <a:t>Construction</a:t>
            </a:r>
            <a:br>
              <a:rPr lang="en-US" sz="2400"/>
            </a:br>
            <a:r>
              <a:rPr lang="en-US" sz="2400"/>
              <a:t>Credit Cards</a:t>
            </a:r>
            <a:br>
              <a:rPr lang="en-US" sz="2400"/>
            </a:br>
            <a:r>
              <a:rPr lang="en-US" sz="2400"/>
              <a:t>Event organizers</a:t>
            </a:r>
            <a:br>
              <a:rPr lang="en-US" sz="2400"/>
            </a:br>
            <a:r>
              <a:rPr lang="en-US" sz="2400"/>
              <a:t>Ticket sales</a:t>
            </a:r>
            <a:br>
              <a:rPr lang="en-US" sz="2400"/>
            </a:br>
            <a:r>
              <a:rPr lang="en-US" sz="240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EDEC03D-8156-BFD3-BE50-921DC4B96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869" y="1531226"/>
            <a:ext cx="6634262" cy="501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(META)- Looking for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Metaverse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3B8BD58-BD5F-C1FF-CC41-D343F0127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103" y="1774418"/>
            <a:ext cx="6107348" cy="462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r>
              <a:rPr lang="en-US" sz="1800" dirty="0"/>
              <a:t>iPhone 14 launched!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EC96D8F-94A4-01AF-9A9F-B43B9EC2B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379" y="2017610"/>
            <a:ext cx="5839838" cy="441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$4.1 Billion fine for European antitrust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86FB44C-F1DC-AD2B-4A74-9A7C81250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039" y="2001397"/>
            <a:ext cx="6147880" cy="465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Amazon Splits 20:1, triggering an avalanche of new retail buyers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C9AC955-EE31-D0D7-15CE-A58CDDCA2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720" y="1717673"/>
            <a:ext cx="6504561" cy="492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 – Twitter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Elon Musk Pays Full Price for Twitter, at $54.20 a share,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loses $333 billion in market cap on $16 billion purchase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l</a:t>
            </a:r>
            <a:r>
              <a:rPr lang="en-US" sz="1800" dirty="0">
                <a:solidFill>
                  <a:schemeClr val="tx1"/>
                </a:solidFill>
              </a:rPr>
              <a:t>ong 10/$170-$180 call spread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</a:t>
            </a:r>
            <a:r>
              <a:rPr lang="en-US" sz="1800" dirty="0">
                <a:solidFill>
                  <a:srgbClr val="FF0000"/>
                </a:solidFill>
              </a:rPr>
              <a:t>ong 10/$200-$210 call spread, stopped out of </a:t>
            </a:r>
            <a:r>
              <a:rPr lang="en-US" sz="1800" dirty="0">
                <a:solidFill>
                  <a:srgbClr val="FF0000"/>
                </a:solidFill>
                <a:effectLst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</a:t>
            </a:r>
            <a:r>
              <a:rPr lang="en-US" sz="1800" dirty="0">
                <a:solidFill>
                  <a:srgbClr val="FF0000"/>
                </a:solidFill>
              </a:rPr>
              <a:t>ong 10/$220-$230 call spread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B050"/>
                </a:solidFill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F4E8A0E-17C4-5C79-347C-C13EC8DA3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444" y="1831163"/>
            <a:ext cx="6488348" cy="491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February 17 Honolulu, Hawaii Strategy Luncheon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at the premier restaurant in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Incline Village, Nevada on the sparkling shores of Lake Tahoe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E506A0-2B76-F217-D157-22F751AF091C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7145" y="3573517"/>
            <a:ext cx="4338977" cy="31868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417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Rivian (RIVN) – Amazon Backed Electric Trucks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recall of five cent bolt costs 25% of market cap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10/$25-$30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B3E9AD8-AE98-1D13-FDCF-C76A87851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549" y="1831163"/>
            <a:ext cx="5710136" cy="432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Downgrade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US ban of highest end AI chips to China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10/$95-$100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729DF52-3248-9D75-EA46-845836384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975" y="2228375"/>
            <a:ext cx="5466944" cy="413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B144DC6-6578-C0DF-7F20-772154DE0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082" y="1433950"/>
            <a:ext cx="6301902" cy="477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174E839-8FA5-0EC3-F65A-5E95720CB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954" y="1628503"/>
            <a:ext cx="6634263" cy="502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 </a:t>
            </a: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B2B77BD-DB15-4A9E-30CD-6C258DAE3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443" y="1806843"/>
            <a:ext cx="6342434" cy="480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874B761-B34C-3C98-7607-543BC7D99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103" y="1458269"/>
            <a:ext cx="6439710" cy="487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DD54919-4B04-24FB-AF25-D601817B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316" y="1596078"/>
            <a:ext cx="6261369" cy="474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car parked in a parking lot&#10;&#10;Description automatically generated with low confidence">
            <a:extLst>
              <a:ext uri="{FF2B5EF4-FFF2-40B4-BE49-F238E27FC236}">
                <a16:creationId xmlns:a16="http://schemas.microsoft.com/office/drawing/2014/main" id="{51DC8AAE-6EE4-AF96-4FC8-BBA8ADBED6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9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>
                <a:solidFill>
                  <a:schemeClr val="tx1"/>
                </a:solidFill>
              </a:rPr>
              <a:t>*Bets on a domestic recovery in 2022 Q4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*Makes a great counterweight to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high-growth technology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*We could spend all of next year rotating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–Disastrous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/>
              <a:t>Boeing Delivered its First 787 Dreamliner</a:t>
            </a:r>
            <a:r>
              <a:rPr lang="en-US" sz="1800" dirty="0"/>
              <a:t> in a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6D5F116-36A4-39E7-FF8C-62B30CD25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379" y="1839269"/>
            <a:ext cx="5904689" cy="446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2EA96-036E-0A48-9AD9-FCA66B85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Mad Hedge Traders &amp; Investors Summit</a:t>
            </a:r>
            <a:br>
              <a:rPr lang="en-US" sz="2800" b="1" dirty="0"/>
            </a:br>
            <a:r>
              <a:rPr lang="en-US" sz="2800" b="1" dirty="0"/>
              <a:t>September 13-15 The Recordings are Up</a:t>
            </a:r>
            <a:br>
              <a:rPr lang="en-US" sz="2800" b="1" dirty="0"/>
            </a:br>
            <a:r>
              <a:rPr lang="en-US" sz="2800" b="1" dirty="0"/>
              <a:t>go to </a:t>
            </a:r>
            <a:r>
              <a:rPr lang="en-US" sz="2800" b="1" dirty="0">
                <a:hlinkClick r:id="rId2"/>
              </a:rPr>
              <a:t>www.madhedge.com</a:t>
            </a:r>
            <a:r>
              <a:rPr lang="en-US" sz="2800" b="1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1F47E-0DB1-074E-B58D-5A7CD05FA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331" y="1637000"/>
            <a:ext cx="11246069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b="1" dirty="0"/>
              <a:t>*A collection of the 28 best traders and managers in the world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*Back-to-back One-hour presentations followed by an</a:t>
            </a:r>
            <a:br>
              <a:rPr lang="en-US" sz="2000" b="1" dirty="0"/>
            </a:br>
            <a:r>
              <a:rPr lang="en-US" sz="2000" b="1" dirty="0"/>
              <a:t> interactive Q&amp;A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*It’s a smorgasbord of trading strategies, pick the</a:t>
            </a:r>
            <a:br>
              <a:rPr lang="en-US" sz="2000" b="1" dirty="0"/>
            </a:br>
            <a:r>
              <a:rPr lang="en-US" sz="2000" b="1" dirty="0"/>
              <a:t> one that is right for you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*Covering all stocks, bonds, commodities, foreign </a:t>
            </a:r>
            <a:br>
              <a:rPr lang="en-US" sz="2000" b="1" dirty="0"/>
            </a:br>
            <a:r>
              <a:rPr lang="en-US" sz="2000" b="1" dirty="0"/>
              <a:t>exchange, precious metals, and real estate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*It’s the best look at the rest of 2022’s money making </a:t>
            </a:r>
            <a:br>
              <a:rPr lang="en-US" sz="2000" b="1" dirty="0"/>
            </a:br>
            <a:r>
              <a:rPr lang="en-US" sz="2000" b="1" dirty="0"/>
              <a:t>opportunities you will get anywhere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*An invitation will be sent to you shortly</a:t>
            </a:r>
            <a:br>
              <a:rPr lang="en-US" sz="2000" b="1" dirty="0"/>
            </a:br>
            <a:r>
              <a:rPr lang="en-US" sz="2000" b="1" dirty="0"/>
              <a:t> and it is</a:t>
            </a:r>
            <a:r>
              <a:rPr lang="en-US" sz="2000" b="1" dirty="0">
                <a:solidFill>
                  <a:srgbClr val="FF0000"/>
                </a:solidFill>
              </a:rPr>
              <a:t> FREE </a:t>
            </a:r>
            <a:r>
              <a:rPr lang="en-US" sz="2000" b="1" dirty="0"/>
              <a:t>to attend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62A8C4-88F0-6B45-A022-23440EDDD9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983" y="2667000"/>
            <a:ext cx="320642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175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 profits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3CC9F67-4B19-C2AA-6AAD-B1D4C76F4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635" y="1814949"/>
            <a:ext cx="6066817" cy="458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Raises Dividend by 50%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61E7B2F-886B-A54C-CE39-4553A359F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316" y="1717673"/>
            <a:ext cx="6001966" cy="454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58614" y="183931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Copper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3DC98D9-F99E-4A99-2160-C83D9BE64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932" y="1328567"/>
            <a:ext cx="6196519" cy="467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 Genie+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8720669-5815-38F7-E10D-0CF55B13E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869" y="1823056"/>
            <a:ext cx="6212731" cy="470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765120C-9C24-47B6-4BCA-64AC357E9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486" y="1393418"/>
            <a:ext cx="6926093" cy="524658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Wartime boost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0EAA439-90EE-8CF1-89B1-7EAAD2B3A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231" y="1482588"/>
            <a:ext cx="6358646" cy="481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 dirty="0">
                <a:latin typeface="Calibri"/>
                <a:ea typeface="Calibri"/>
                <a:cs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2C2B9F7-4361-B161-7FE0-228A4DC8C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379" y="1952758"/>
            <a:ext cx="5774987" cy="437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89D6CCB-3D17-BCBE-7A9D-90B7F8EB6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231" y="1871695"/>
            <a:ext cx="5985752" cy="45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Travel is Back!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 weekend is a holiday weekend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ABB8F3D-C559-8613-030B-1D790976F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337" y="1012418"/>
            <a:ext cx="6861242" cy="519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8A236A5-67B6-6688-F370-C3C376995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764" y="1596077"/>
            <a:ext cx="5758773" cy="436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out of 23 trade alerts profitable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14.59%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+3.98%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+8.78%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MTD     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+5.13%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+9.72%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+3.33%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+6.20%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-11.79%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+5.91%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YTD +75.88%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-18.36%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+$567.62%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44.23%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14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A493F6E-0805-8626-6392-1D87EBB85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954" y="1142120"/>
            <a:ext cx="6731540" cy="510067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11DC677-E46B-D972-3B1E-3D3C107E4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592" y="1547439"/>
            <a:ext cx="6083029" cy="460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58F1DBA-414F-1B13-280C-DEDE6A32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379" y="1887907"/>
            <a:ext cx="5920902" cy="447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br>
              <a:rPr lang="en-US" sz="2000" dirty="0"/>
            </a:br>
            <a:r>
              <a:rPr lang="en-US" sz="1800" dirty="0"/>
              <a:t>Equity trading came in a hot $3.2 billion and bond trading $2.9 billion 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 long 11/$85-$90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A25F178-B198-D8AE-133C-219065EC7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231" y="1717674"/>
            <a:ext cx="6099242" cy="462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6868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(JPM)-New Lead Sector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10/$85-$90 call spread-expires in 2 days,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10/$95-$100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12/$148-$152.50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3D082ED-B7F8-D059-0376-2E32E4D51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1" y="1952758"/>
            <a:ext cx="5515584" cy="417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New Lead Sector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12/$39-$42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1D80B70-4601-2D04-B443-8A94868A7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508" y="1547438"/>
            <a:ext cx="6342433" cy="478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C16A74C-0008-DBEA-3AB9-28208CBD6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720" y="1871695"/>
            <a:ext cx="6164093" cy="467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648FBCB-A2EF-6370-0E85-B5843B235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145" y="1677141"/>
            <a:ext cx="6261370" cy="474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10/$160-$170 bull call spread-expires in 2 days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F05BC7A-33C1-65ED-5572-34DBF2487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082" y="1563652"/>
            <a:ext cx="6423497" cy="486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B41C14E-69DC-1B3F-2E2C-56D9782D9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550" y="1717673"/>
            <a:ext cx="5937114" cy="448458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+77.93%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2680138" y="372604"/>
            <a:ext cx="7795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Portfolio Review</a:t>
            </a:r>
            <a:br>
              <a:rPr lang="en-US" sz="2400" b="1" dirty="0"/>
            </a:br>
            <a:r>
              <a:rPr lang="en-US" sz="2400" b="1" dirty="0"/>
              <a:t>30% Long, 20% short, 50% cash</a:t>
            </a:r>
            <a:br>
              <a:rPr lang="en-US" sz="2400" b="1" dirty="0"/>
            </a:br>
            <a:r>
              <a:rPr lang="en-US" sz="2400" b="1" dirty="0"/>
              <a:t>Modest long in historically volatile market</a:t>
            </a: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BD2B36B-E492-166A-1AF6-94EE3EC67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077138"/>
              </p:ext>
            </p:extLst>
          </p:nvPr>
        </p:nvGraphicFramePr>
        <p:xfrm>
          <a:off x="725324" y="1837637"/>
          <a:ext cx="4099035" cy="4510610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191824">
                  <a:extLst>
                    <a:ext uri="{9D8B030D-6E8A-4147-A177-3AD203B41FA5}">
                      <a16:colId xmlns:a16="http://schemas.microsoft.com/office/drawing/2014/main" val="1769602995"/>
                    </a:ext>
                  </a:extLst>
                </a:gridCol>
                <a:gridCol w="907211">
                  <a:extLst>
                    <a:ext uri="{9D8B030D-6E8A-4147-A177-3AD203B41FA5}">
                      <a16:colId xmlns:a16="http://schemas.microsoft.com/office/drawing/2014/main" val="3583098266"/>
                    </a:ext>
                  </a:extLst>
                </a:gridCol>
              </a:tblGrid>
              <a:tr h="2386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Current Capital at Risk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1899374231"/>
                  </a:ext>
                </a:extLst>
              </a:tr>
              <a:tr h="2386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485411089"/>
                  </a:ext>
                </a:extLst>
              </a:tr>
              <a:tr h="2386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Risk On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2877262349"/>
                  </a:ext>
                </a:extLst>
              </a:tr>
              <a:tr h="2386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 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3065937247"/>
                  </a:ext>
                </a:extLst>
              </a:tr>
              <a:tr h="238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(V) 10/$160-$170 call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3106702984"/>
                  </a:ext>
                </a:extLst>
              </a:tr>
              <a:tr h="238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(TSLA) 10$170-$180 call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218120129"/>
                  </a:ext>
                </a:extLst>
              </a:tr>
              <a:tr h="238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(JPM) 10/$85-$90 call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2479116378"/>
                  </a:ext>
                </a:extLst>
              </a:tr>
              <a:tr h="238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4008770297"/>
                  </a:ext>
                </a:extLst>
              </a:tr>
              <a:tr h="2386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Risk Off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3768640176"/>
                  </a:ext>
                </a:extLst>
              </a:tr>
              <a:tr h="2386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1555098814"/>
                  </a:ext>
                </a:extLst>
              </a:tr>
              <a:tr h="238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(SPY) 10/$385-$395 put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-10.00%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3559733674"/>
                  </a:ext>
                </a:extLst>
              </a:tr>
              <a:tr h="238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(SPY) 10/$385-$395 put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-10.00%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2323064731"/>
                  </a:ext>
                </a:extLst>
              </a:tr>
              <a:tr h="238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2508296311"/>
                  </a:ext>
                </a:extLst>
              </a:tr>
              <a:tr h="2386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Total Net Position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1735967022"/>
                  </a:ext>
                </a:extLst>
              </a:tr>
              <a:tr h="2386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3265181414"/>
                  </a:ext>
                </a:extLst>
              </a:tr>
              <a:tr h="2386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1738630398"/>
                  </a:ext>
                </a:extLst>
              </a:tr>
              <a:tr h="2386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Total Aggregate Position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</a:rPr>
                        <a:t>50.00%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2335594098"/>
                  </a:ext>
                </a:extLst>
              </a:tr>
            </a:tbl>
          </a:graphicData>
        </a:graphic>
      </p:graphicFrame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DC118B16-2034-B94F-EC81-24DE1D692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933" y="3300248"/>
            <a:ext cx="2885925" cy="262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88276" y="380999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Lead Sector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long 5/$300-$310 call spread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, 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C5F0151-C118-19F3-F539-6F4844657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379" y="2195950"/>
            <a:ext cx="5337242" cy="40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7453E6A-C579-719D-D16B-9EA10581E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997" y="1190758"/>
            <a:ext cx="6682901" cy="506014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803A45B-4A75-EC70-255C-7DF4ED3B4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038" y="1223184"/>
            <a:ext cx="6682902" cy="506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F15E702-EF03-36F2-0B6D-857271A1A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379" y="1466375"/>
            <a:ext cx="6374859" cy="482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F4272-96EB-CCCA-ED94-B74FE1B7B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130F4-DC58-06A5-61C8-BB3B5DE17A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, tree, ground, car&#10;&#10;Description automatically generated">
            <a:extLst>
              <a:ext uri="{FF2B5EF4-FFF2-40B4-BE49-F238E27FC236}">
                <a16:creationId xmlns:a16="http://schemas.microsoft.com/office/drawing/2014/main" id="{E33CD294-45D0-37AF-779E-08B5488A72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048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Bond Liquidity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Issues Haunting the Fed, and bids dry up in an endlessly falling market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(TLT)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alone has lost 43% in 2 ½ years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*We are now have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broken the bottom of the range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going down to $95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$180 in 2020  to $100 by 2023-TARGET ACHIEVED!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en-US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Government Loves Inflation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even if you hate it, for the purchasing</a:t>
            </a: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power of the bonds it issued is now shrinking at a 9% annual rate. </a:t>
            </a: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*Japanese ten-year bonds haven’t traded in three days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*But a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trade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may be setting up at a 10-year yield of 4.00%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One Way Market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10D8FB-2125-ECEF-84F3-05AAE91AE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2848304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430694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No Position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10/$110-$113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10/$98-$101 call spread</a:t>
            </a:r>
            <a:br>
              <a:rPr lang="en-US" sz="2400" dirty="0"/>
            </a:br>
            <a:r>
              <a:rPr lang="en-US" sz="1600" dirty="0">
                <a:solidFill>
                  <a:srgbClr val="00A64B"/>
                </a:solidFill>
              </a:rPr>
              <a:t>took profits on long 6/$123-$126 put spread, took profits on long 6/$125-$128 put spread</a:t>
            </a:r>
            <a:br>
              <a:rPr lang="en-US" sz="1600" dirty="0"/>
            </a:br>
            <a:r>
              <a:rPr lang="en-US" sz="1600" dirty="0">
                <a:solidFill>
                  <a:srgbClr val="00A64B"/>
                </a:solidFill>
              </a:rPr>
              <a:t>took profits on long 6/$124-$127 put spread, took profits on long long 7/$128-$131 put spread</a:t>
            </a:r>
            <a:br>
              <a:rPr lang="en-US" sz="1600" dirty="0"/>
            </a:br>
            <a:r>
              <a:rPr lang="en-US" sz="1600" dirty="0">
                <a:solidFill>
                  <a:srgbClr val="00A64B"/>
                </a:solidFill>
              </a:rPr>
              <a:t>took profits on long 5/$128-$131 put spread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rgbClr val="00A64B"/>
                </a:solidFill>
              </a:rPr>
              <a:t>look profits on long 5/$127-$130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FAE2135A-7E68-15CB-BE2A-6D0627B63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507" y="2171629"/>
            <a:ext cx="5774988" cy="437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4.05%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F61D7D9B-A626-7F5D-3C16-131F24345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784" y="1028631"/>
            <a:ext cx="7250348" cy="548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8.42%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D6696D2-995E-61D1-43F3-8C0A60C14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571" y="955674"/>
            <a:ext cx="7461114" cy="565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57AA3B3-F6B6-BF0D-B74B-712E032A5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975" y="1369098"/>
            <a:ext cx="6618051" cy="501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F78A3-65B4-5607-9D96-3A6B62198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83F99-4E82-9A48-48D8-8BCF229D9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1B06194A-064F-2A91-61FB-092F2641C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0" y="247650"/>
            <a:ext cx="11175582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057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parked in a parking lot&#10;&#10;Description automatically generated with low confidence">
            <a:extLst>
              <a:ext uri="{FF2B5EF4-FFF2-40B4-BE49-F238E27FC236}">
                <a16:creationId xmlns:a16="http://schemas.microsoft.com/office/drawing/2014/main" id="{5B8F490B-2404-5A53-E2A7-1E3D83A1E7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330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Double top?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*If US interest rate rises end in two months, the US dollar could be topping out here</a:t>
            </a: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*Complete reversal of Truss policies bring major rally in British pound</a:t>
            </a: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*New Lows for yen as Japanese interest remain at zero with the rest of the world raising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*Americans pouring into Europe to buy vacation homes with dollars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at 20-year highs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*Weak Chinese economy and covid lockdowns crushes the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Yuan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government attempting to stabilize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 aside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forex for now, there are getting fish to fry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59EAEF-7C7E-3C07-8F82-18143E00BB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779" y="3025792"/>
            <a:ext cx="2602969" cy="360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A5E8ACE-0703-217F-F4E5-09FB0D367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337" y="1206971"/>
            <a:ext cx="7055795" cy="53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B9E8E2B-8384-1845-D520-1A42829CE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698" y="947567"/>
            <a:ext cx="6893668" cy="52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633CEAD-3CE1-B655-8C4B-C0F853F4F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145" y="1206971"/>
            <a:ext cx="6755859" cy="511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2122311" y="685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68AAF9A-E427-F210-770F-DD3C6DACB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060" y="1352886"/>
            <a:ext cx="6909880" cy="523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851417D-477C-56F1-A947-10FC09FF5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741" y="1450163"/>
            <a:ext cx="6196519" cy="469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Shanghai Shutdown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3A83CD3-5378-6239-13A2-2D4ECC836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294" y="1450161"/>
            <a:ext cx="6366753" cy="482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car, person, transport&#10;&#10;Description automatically generated">
            <a:extLst>
              <a:ext uri="{FF2B5EF4-FFF2-40B4-BE49-F238E27FC236}">
                <a16:creationId xmlns:a16="http://schemas.microsoft.com/office/drawing/2014/main" id="{CB589368-04D2-86EF-D612-8EACCB48CA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346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truck, road, transport&#10;&#10;Description automatically generated">
            <a:extLst>
              <a:ext uri="{FF2B5EF4-FFF2-40B4-BE49-F238E27FC236}">
                <a16:creationId xmlns:a16="http://schemas.microsoft.com/office/drawing/2014/main" id="{9BCBAA9E-FD1D-DF93-812B-FE7E7F21C1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88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30DE163-58E9-253F-A487-D4E29AD13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74650"/>
            <a:ext cx="11787366" cy="65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OPEC Move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52297" y="723900"/>
            <a:ext cx="1126935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OPEC+ Cuts Quotas by 2 million,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and production by 1 million, in one of the largest reductions in history.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Biden administration matched 2 million barrel a day OPEC+ quota cut with a further release of 10 million barrels from the Strategic Petroleum Reserve. 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Biden administration may be negotiating with Venezuela to lift sanctions and free up 1 million barrels a day, which has been a Russian ally up until now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Russia Loses 60% of Seaborn European Oil Traffic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, and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it’s going to zero when sanctions escalate by yearend. 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Biden May be Negotiating with Venezuela to lift Sanctions</a:t>
            </a:r>
            <a:br>
              <a:rPr lang="en-US" sz="1800" b="1" i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and free up 1 million barrels of oil a day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*Germany Fights Russia with Coal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</a:rPr>
              <a:t>*Avoid all energy plays like the plague, it’s the new</a:t>
            </a:r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</a:rPr>
              <a:t>buggy whip industry as the US de-carbonizes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>
                <a:latin typeface="+mj-lt"/>
              </a:rPr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9DAFFD-3D5F-FD79-CD98-F3DC3CD7C7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9656" y="3584448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F563F80-6EDB-1D41-8BD7-34AD7FAE2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443" y="1304248"/>
            <a:ext cx="6374859" cy="482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468EB5C-9798-AFDD-67FC-7CAB597CB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443" y="1669036"/>
            <a:ext cx="6131667" cy="463861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B6F6824-48B2-B974-E3A3-0E1C2170E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082" y="1425843"/>
            <a:ext cx="6196519" cy="468724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51680DA-FF92-4666-6B43-E80632FE6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890" y="1069163"/>
            <a:ext cx="6763965" cy="51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60FA45B-C7CF-2904-1AE6-4213057CD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911" y="1069163"/>
            <a:ext cx="6780178" cy="511688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</a:t>
            </a:r>
            <a:r>
              <a:rPr lang="en-US" sz="2400" dirty="0">
                <a:solidFill>
                  <a:schemeClr val="dk1"/>
                </a:solidFill>
                <a:ea typeface="Calibri"/>
                <a:sym typeface="Calibri"/>
              </a:rPr>
              <a:t>FCX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CE2919B-A331-F9B7-A7F2-12D1EFFAC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613" y="1190758"/>
            <a:ext cx="6666689" cy="505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D2C7686-E1A2-1438-7F08-965906D52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379" y="1498801"/>
            <a:ext cx="5718242" cy="433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oad, outdoor, car, street&#10;&#10;Description automatically generated">
            <a:extLst>
              <a:ext uri="{FF2B5EF4-FFF2-40B4-BE49-F238E27FC236}">
                <a16:creationId xmlns:a16="http://schemas.microsoft.com/office/drawing/2014/main" id="{EDF1BC59-48DE-C9C2-A17C-F604E91861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992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Going Nowhere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*Gold give up recent gains on continuing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interest rate rise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Destruction of crypto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bringing back gold as a non-correlated asset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*Prospect of an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 to Fed interest rates rises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two months is also helping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*Gold is more of a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commodity play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than a risk hedge, and commodities do poorly going into recession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Speculative interest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faded to a few hard-core gold bugs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Silver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is still the bigger and better long-term play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E5D6F4-DF1B-CCB9-DABB-97A9FFD5D5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552" y="3759026"/>
            <a:ext cx="4347997" cy="347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1800" b="1" i="1" dirty="0"/>
              <a:t>The Bottom is In</a:t>
            </a: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*Blunder 3.0 means keeping rates too low, then too high</a:t>
            </a:r>
            <a:r>
              <a:rPr lang="en-US" sz="1800">
                <a:solidFill>
                  <a:schemeClr val="tx1"/>
                </a:solidFill>
              </a:rPr>
              <a:t>, then next is too low again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*Midterm election 800-pound gorilla on the market’s back is about to depart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*We are now 9 months into a 12–18-month bear market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*Q4 could be the best entry point for stocks in a decade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prices continue in free fall, hitting new 9-month lows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*Inflation is plunging but it may not show up until the November 10 number</a:t>
            </a: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*Coming interest rate rises have put the wind back behind the US dollar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*Bear market in bonds may be ending with 10-year rates topping 4.00%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*(SPX) 4,800 is postposed until 2023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pops to $35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5867" y="3774608"/>
            <a:ext cx="3569664" cy="280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A3F747A-45E3-0E3F-59CE-07755824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932" y="1466375"/>
            <a:ext cx="5969540" cy="451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0FE49CC-A9F2-C3FF-43AC-23D7FAE35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742" y="1206971"/>
            <a:ext cx="6796390" cy="514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5A417CF-7114-2FC4-7696-854148460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614" y="1288035"/>
            <a:ext cx="7055795" cy="53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C109A38-1710-AE1B-4627-85E26A9F8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060" y="1515013"/>
            <a:ext cx="6334328" cy="47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513AC86-39A7-FA80-590C-2A0675FEF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698" y="979992"/>
            <a:ext cx="7363838" cy="557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9CFEE63-37CD-8597-7CC0-9F522124F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209" y="688163"/>
            <a:ext cx="7655668" cy="57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98A3738-944A-F508-EF9E-A45AD2289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018" y="1190758"/>
            <a:ext cx="7088220" cy="537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B9D76-00ED-B954-03CC-D383B9AEE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F93B6-18AE-7548-3824-0AD428C68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 with its hood open&#10;&#10;Description automatically generated with medium confidence">
            <a:extLst>
              <a:ext uri="{FF2B5EF4-FFF2-40B4-BE49-F238E27FC236}">
                <a16:creationId xmlns:a16="http://schemas.microsoft.com/office/drawing/2014/main" id="{9E5ED70F-6D1C-0EC0-8A4E-BA61EA5761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7697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Waiting for the Second Shoe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65950"/>
            <a:ext cx="9664262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30-Year Fixed Rate Mortgage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Hits an Eye-popping 7.4%, in a clear Fed effort to shut down the real estate market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Homebuilder Sentiment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Collapses, for single family homes, a mind blowing 8 points to 38 in October.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*It’s the lowest reading since 2012. Anything below 50 is recessionary.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*The west took the biggest hit. </a:t>
            </a:r>
            <a:b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Financing Pours into 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5/1 ARMS,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which can be had for a doable 5.56%.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REITS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are Still Getting Slaughtered, with the plunge in the bond market today to multidecade lows. The REIT Index is down 30% this year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Manhattan Apartment Sales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Collapse, down 18% in Q3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*Market is </a:t>
            </a:r>
            <a:r>
              <a:rPr lang="en-US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shutting down 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from lack of turnover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57580-5646-EB5D-B1A3-BB0977B0D5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772" y="3888170"/>
            <a:ext cx="4335517" cy="270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Shiller-Still Going Up in the Rear View Mirror</a:t>
            </a:r>
            <a:br>
              <a:rPr lang="en-US" dirty="0"/>
            </a:br>
            <a:r>
              <a:rPr lang="en-US" sz="1800" b="1" i="1" dirty="0"/>
              <a:t>S&amp;P Case Shiller Rockets 18%,</a:t>
            </a:r>
            <a:r>
              <a:rPr lang="en-US" sz="1800" dirty="0"/>
              <a:t> in June with its National Home Price Index</a:t>
            </a:r>
            <a:br>
              <a:rPr lang="en-US" sz="1800" dirty="0"/>
            </a:br>
            <a:r>
              <a:rPr lang="en-US" sz="1800" dirty="0"/>
              <a:t>Tampa (31.8%), Miami (31.7%), Dallas (24.7%)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B3481EF3-1C75-E86E-77A6-6F93A030C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9" y="1544398"/>
            <a:ext cx="11608691" cy="531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1910</TotalTime>
  <Words>4278</Words>
  <Application>Microsoft Macintosh PowerPoint</Application>
  <PresentationFormat>Widescreen</PresentationFormat>
  <Paragraphs>156</Paragraphs>
  <Slides>106</Slides>
  <Notes>79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1" baseType="lpstr">
      <vt:lpstr>Arial</vt:lpstr>
      <vt:lpstr>Calibri</vt:lpstr>
      <vt:lpstr>Helvetica</vt:lpstr>
      <vt:lpstr>Times New Roman</vt:lpstr>
      <vt:lpstr>Office Theme</vt:lpstr>
      <vt:lpstr> The Mad Hedge Fund Trader “Whiplash Market” </vt:lpstr>
      <vt:lpstr>October 28 Incline Village Strategy Luncheon</vt:lpstr>
      <vt:lpstr>February 17 Honolulu, Hawaii Strategy Luncheon</vt:lpstr>
      <vt:lpstr>Mad Hedge Traders &amp; Investors Summit September 13-15 The Recordings are Up go to www.madhedge.com </vt:lpstr>
      <vt:lpstr>  Trade Alert Performance New All Time Highs! 22 out of 23 trade alerts profitable   </vt:lpstr>
      <vt:lpstr>PowerPoint Presentation</vt:lpstr>
      <vt:lpstr>PowerPoint Presentation</vt:lpstr>
      <vt:lpstr>PowerPoint Presentation</vt:lpstr>
      <vt:lpstr>The Method to My Madness The Bottom is In</vt:lpstr>
      <vt:lpstr>The Global Economy –  Recessionary</vt:lpstr>
      <vt:lpstr>The Mad Hedge Profit Predictor Market Timing Index – Buy Territory An artificial intelligence driven algorithm that analyzes 30 different economic, technical, and momentum driven indicators </vt:lpstr>
      <vt:lpstr> Weekly Jobless Claims – Falling  229,000 – Up 9,000 </vt:lpstr>
      <vt:lpstr>PowerPoint Presentation</vt:lpstr>
      <vt:lpstr>Stocks – Extreme Volatility   </vt:lpstr>
      <vt:lpstr>          S&amp;P 500 – The Worst Case-Severe Recession long 10/$385-$395 put spread-expires in 2 days, long 11/$410-$400 put spread took profit on long 10/$390-$400 put spread, took profit on long 10/$320-$330 call spread  took profits on long 6/$445-$455 put spread             </vt:lpstr>
      <vt:lpstr>ProShares Ultra Short S&amp;P 500 (SDS)-  a great hedge for long stocks and bonds long 2X position has a hedge against longs and bond shorts</vt:lpstr>
      <vt:lpstr>(VIX) – Unable to Make a New High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(QQQ) 4/$330-$335 put spread  took profits on long (QQQ) 3/$340-$345 put spread  covered long (QQQ) $325-$330 put spread </vt:lpstr>
      <vt:lpstr>PowerPoint Presentation</vt:lpstr>
      <vt:lpstr>The Barbell Portfolio</vt:lpstr>
      <vt:lpstr> Microsoft (MSFT)- took profits on 9/$235-$245 call spread, took profits on long 7/$220-$210 call spread,  took profits on long 6/$220-$230 call spread, took profits on long 2/$200-$210 bear put spread   </vt:lpstr>
      <vt:lpstr>Meta (META)- Looking for the Metaverse took profits on Long 9/$290-$300 vertical bear put spread stopped out of Long 9/$190-$200 vertical bear put spread  </vt:lpstr>
      <vt:lpstr> Apple (AAPL)-iPhone 14 launched! Took profits on long 10/$165-$175 put spread   took profits on long 6/$155-$165 put spread, stopped out of long 6/$125-135 call spread,  took profits on long 6/$110-$120 call spread, took profits on long 2/$180-$190 put spread</vt:lpstr>
      <vt:lpstr>Alphabet (GOOGL) – Ad king on economic recovery $4.1 Billion fine for European antitrust took profits on long 12/$1,200-$1,230 bull call spread took profits on long 9/$1,030-$1,080 vertical bull call spread</vt:lpstr>
      <vt:lpstr> Amazon (AMZN) –  Amazon Splits 20:1, triggering an avalanche of new retail buyers took profits on long 2/$3,400-$3,500 bear put spread took profits on long 9/$2,800-$2,900 bull call spread</vt:lpstr>
      <vt:lpstr> Tesla (TSLA) – Twitter Disaster Elon Musk Pays Full Price for Twitter, at $54.20 a share,  Tesla loses $333 billion in market cap on $16 billion purchase long 10/$170-$180 call spread stopped out of long 10/$200-$210 call spread, stopped out of  long 10/$220-$230 call spread    </vt:lpstr>
      <vt:lpstr>Rivian (RIVN) – Amazon Backed Electric Trucks recall of five cent bolt costs 25% of market cap took profits on long 10/$25-$30 call spread </vt:lpstr>
      <vt:lpstr> NVIDIA (NVDA) – Downgrade on US ban of highest end AI chips to China took profits on long 10/$95-$100 call spread took profits on long 7/$120-$130 call spread, took profits on  long 6/$120-$130 call spread </vt:lpstr>
      <vt:lpstr>Palo Alto Networks (PANW)- Hacking never goes out of fashion took profits on long 10/$130-$140 call spread</vt:lpstr>
      <vt:lpstr>  Advanced Micro Devices (AMD)- Recession fears programable logic devices took profits on long 2/$75-$80 call spread  </vt:lpstr>
      <vt:lpstr>Salesforce (CRM)- Massive Online Migration took profits on long 9/$125-$130 vertical bull call spread took profits on long 8/$125-$130 vertical bull call spread took profits on long 2/$105-$115 call spread </vt:lpstr>
      <vt:lpstr>Adobe (ADBE)- Cloud play The Quality Non-China tech play 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–Disastrous Earnings Boeing Delivered its First 787 Dreamliner in a year long 3/$146-$149 call spread  </vt:lpstr>
      <vt:lpstr>Package Delivery- United Parcel Service (UPS) - Package Delivery record profits took profits on long 11/$130-$140 call spread</vt:lpstr>
      <vt:lpstr> Caterpillar (CAT)- Ag + Infrastructure + Housing Raises Dividend by 50% took profits on long 12/$145-$150 call spread took profits on long 11/$125-$135 call spread  </vt:lpstr>
      <vt:lpstr>  Freeport McMoRan - (FCX)- Copper Play took profits on long 10/$20-$23 call spread   </vt:lpstr>
      <vt:lpstr>Walt Disney (DIS) - Genie+ stopped out of long 10/$165-$175 call spread took profits on long 3/$170-$180 call spread  </vt:lpstr>
      <vt:lpstr>Industrials Sector SPDR (XLI)- (GE), (MMM), (UNP), (UTX), (BA), (HON)</vt:lpstr>
      <vt:lpstr>  US Steel (X) – Commodity Boom and Wartime boost  </vt:lpstr>
      <vt:lpstr>  Union Pacific RR (UNP)- Big Stuff to Ship near record earnings announced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Delta Airlines (DAL) – Travel is Back! Every weekend is a holiday weekend 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 took profits 12/$330-$350 call spread took profits 11/$330-$350 call spread stop loss on long 11/$385-$395 call spreads  </vt:lpstr>
      <vt:lpstr>Morgan Stanley (MS) –  Equity trading came in a hot $3.2 billion and bond trading $2.9 billion   stopped out of  long 11/$85-$90 call spread </vt:lpstr>
      <vt:lpstr>  JP Morgan Chase (JPM)-New Lead Sector long 10/$85-$90 call spread-expires in 2 days, stopped out of long 10/$95-$100 call spread took profits long 12/$148-$152.50 call spread    </vt:lpstr>
      <vt:lpstr>Bank of America (BAC) – New Lead Sector took profits long 12/$39-$42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“Touchless” Bitcoin Drag long 10/$160-$170 bull call spread-expires in 2 days took profits on long 6/$150-$160 bull call spread</vt:lpstr>
      <vt:lpstr>Consumer Discretionary SPDR (XLY) (DIS), (AMZN), (HD), (CMCSA), (MCD), (SBUX) </vt:lpstr>
      <vt:lpstr> Berkshire Hathaway (BRKB)- Natural Barbell New Lead Sector took profits on long 10/$220-$230 call spread,  took profits on long 7/$220-$230 call spread, took profits on long 7/$220-$230 call spread took profits on long 6/$260-$270 call spread, stopped out of long 5/$300-$310 call spread,  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One Way Market</vt:lpstr>
      <vt:lpstr>               Treasury ETF (TLT) – No Position took profits on long 10/$110-$113 put spread, stopped out of long 10/$98-$101 call spread took profits on long 6/$123-$126 put spread, took profits on long 6/$125-$128 put spread took profits on long 6/$124-$127 put spread, took profits on long long 7/$128-$131 put spread took profits on long 5/$128-$131 put spread, look profits on long 5/$127-$130 put spread                   </vt:lpstr>
      <vt:lpstr> Ten Year Treasury Yield ($TNX) – 4.05%  </vt:lpstr>
      <vt:lpstr> Junk Bonds (HYG) 8.42% Yield to Maturity  </vt:lpstr>
      <vt:lpstr>2X Short Treasuries (TBT)-Another run at highs</vt:lpstr>
      <vt:lpstr>PowerPoint Presentation</vt:lpstr>
      <vt:lpstr>Foreign Currencies – Dollar Double top? </vt:lpstr>
      <vt:lpstr>   Japanese Yen (FXY)   </vt:lpstr>
      <vt:lpstr>Euro (FXE)-</vt:lpstr>
      <vt:lpstr> British Pound (FXB)- </vt:lpstr>
      <vt:lpstr>Australian Dollar (FXA)- The Global Recovery Play took profits on long 8/$67-$69 call spread </vt:lpstr>
      <vt:lpstr>Emerging Market Currencies (CEW)   </vt:lpstr>
      <vt:lpstr>Chinese Yuan- (CYB)- Shanghai Shutdown  </vt:lpstr>
      <vt:lpstr>PowerPoint Presentation</vt:lpstr>
      <vt:lpstr>PowerPoint Presentation</vt:lpstr>
      <vt:lpstr>Energy &amp; Commodities – OPEC Move </vt:lpstr>
      <vt:lpstr>Oil-($WTIC)</vt:lpstr>
      <vt:lpstr>  United States Oil Fund (USO) long 10/$9.50-$10 Vertical bull call spread</vt:lpstr>
      <vt:lpstr>Energy Select Sector SPDR (XLE)-No Performance! (XOM), (CVX), (SLB), (KMI), (EOG), (COP) </vt:lpstr>
      <vt:lpstr>Halliburton (HAL)- </vt:lpstr>
      <vt:lpstr>Natural Gas (UNG) - </vt:lpstr>
      <vt:lpstr>Freeport McMoRan (FCX) - </vt:lpstr>
      <vt:lpstr>Cameco (CCJ) - took profits on long 5/$20-$23 bull call spread</vt:lpstr>
      <vt:lpstr>PowerPoint Presentation</vt:lpstr>
      <vt:lpstr>Precious Metals – Going Nowhere</vt:lpstr>
      <vt:lpstr> Gold (GLD) - Deflation call took profits on long 5/$165-$170 bull call spread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PowerPoint Presentation</vt:lpstr>
      <vt:lpstr>Real Estate – Waiting for the Second Shoe</vt:lpstr>
      <vt:lpstr>S&amp;P Case Shiller-Still Going Up in the Rear View Mirror S&amp;P Case Shiller Rockets 18%, in June with its National Home Price Index Tampa (31.8%), Miami (31.7%), Dallas (24.7%)</vt:lpstr>
      <vt:lpstr>Crown Castle International (CCI) – 4.61%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PowerPoint Presentation</vt:lpstr>
      <vt:lpstr>       Next Strategy Webinar   12:00 EST Wednesday, November 2  from Silicon Valley, CA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Filomena Margareth Villegas</cp:lastModifiedBy>
  <cp:revision>806</cp:revision>
  <cp:lastPrinted>2022-01-05T03:44:27Z</cp:lastPrinted>
  <dcterms:created xsi:type="dcterms:W3CDTF">2015-02-05T17:12:57Z</dcterms:created>
  <dcterms:modified xsi:type="dcterms:W3CDTF">2022-10-19T21:48:18Z</dcterms:modified>
</cp:coreProperties>
</file>