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5"/>
  </p:notesMasterIdLst>
  <p:sldIdLst>
    <p:sldId id="256" r:id="rId2"/>
    <p:sldId id="1401" r:id="rId3"/>
    <p:sldId id="1402" r:id="rId4"/>
    <p:sldId id="1403" r:id="rId5"/>
    <p:sldId id="888" r:id="rId6"/>
    <p:sldId id="605" r:id="rId7"/>
    <p:sldId id="1214" r:id="rId8"/>
    <p:sldId id="997" r:id="rId9"/>
    <p:sldId id="824" r:id="rId10"/>
    <p:sldId id="1118" r:id="rId11"/>
    <p:sldId id="1076" r:id="rId12"/>
    <p:sldId id="898" r:id="rId13"/>
    <p:sldId id="1224" r:id="rId14"/>
    <p:sldId id="1142" r:id="rId15"/>
    <p:sldId id="1397" r:id="rId16"/>
    <p:sldId id="1033" r:id="rId17"/>
    <p:sldId id="1073" r:id="rId18"/>
    <p:sldId id="1074" r:id="rId19"/>
    <p:sldId id="1026" r:id="rId20"/>
    <p:sldId id="570" r:id="rId21"/>
    <p:sldId id="280" r:id="rId22"/>
    <p:sldId id="1231" r:id="rId23"/>
    <p:sldId id="1057" r:id="rId24"/>
    <p:sldId id="563" r:id="rId25"/>
    <p:sldId id="835" r:id="rId26"/>
    <p:sldId id="613" r:id="rId27"/>
    <p:sldId id="831" r:id="rId28"/>
    <p:sldId id="811" r:id="rId29"/>
    <p:sldId id="1047" r:id="rId30"/>
    <p:sldId id="1399" r:id="rId31"/>
    <p:sldId id="814" r:id="rId32"/>
    <p:sldId id="1072" r:id="rId33"/>
    <p:sldId id="764" r:id="rId34"/>
    <p:sldId id="765" r:id="rId35"/>
    <p:sldId id="1071" r:id="rId36"/>
    <p:sldId id="1195" r:id="rId37"/>
    <p:sldId id="1220" r:id="rId38"/>
    <p:sldId id="1070" r:id="rId39"/>
    <p:sldId id="840" r:id="rId40"/>
    <p:sldId id="1068" r:id="rId41"/>
    <p:sldId id="1069" r:id="rId42"/>
    <p:sldId id="1400" r:id="rId43"/>
    <p:sldId id="893" r:id="rId44"/>
    <p:sldId id="289" r:id="rId45"/>
    <p:sldId id="730" r:id="rId46"/>
    <p:sldId id="1054" r:id="rId47"/>
    <p:sldId id="994" r:id="rId48"/>
    <p:sldId id="830" r:id="rId49"/>
    <p:sldId id="481" r:id="rId50"/>
    <p:sldId id="290" r:id="rId51"/>
    <p:sldId id="1133" r:id="rId52"/>
    <p:sldId id="669" r:id="rId53"/>
    <p:sldId id="1079" r:id="rId54"/>
    <p:sldId id="1043" r:id="rId55"/>
    <p:sldId id="1083" r:id="rId56"/>
    <p:sldId id="1086" r:id="rId57"/>
    <p:sldId id="1080" r:id="rId58"/>
    <p:sldId id="1049" r:id="rId59"/>
    <p:sldId id="336" r:id="rId60"/>
    <p:sldId id="1084" r:id="rId61"/>
    <p:sldId id="295" r:id="rId62"/>
    <p:sldId id="501" r:id="rId63"/>
    <p:sldId id="539" r:id="rId64"/>
    <p:sldId id="1219" r:id="rId65"/>
    <p:sldId id="1114" r:id="rId66"/>
    <p:sldId id="654" r:id="rId67"/>
    <p:sldId id="659" r:id="rId68"/>
    <p:sldId id="655" r:id="rId69"/>
    <p:sldId id="656" r:id="rId70"/>
    <p:sldId id="1225" r:id="rId71"/>
    <p:sldId id="1115" r:id="rId72"/>
    <p:sldId id="533" r:id="rId73"/>
    <p:sldId id="756" r:id="rId74"/>
    <p:sldId id="1001" r:id="rId75"/>
    <p:sldId id="786" r:id="rId76"/>
    <p:sldId id="546" r:id="rId77"/>
    <p:sldId id="536" r:id="rId78"/>
    <p:sldId id="1221" r:id="rId79"/>
    <p:sldId id="1116" r:id="rId80"/>
    <p:sldId id="388" r:id="rId81"/>
    <p:sldId id="312" r:id="rId82"/>
    <p:sldId id="380" r:id="rId83"/>
    <p:sldId id="747" r:id="rId84"/>
    <p:sldId id="313" r:id="rId85"/>
    <p:sldId id="1216" r:id="rId86"/>
    <p:sldId id="1217" r:id="rId87"/>
    <p:sldId id="1227" r:id="rId88"/>
    <p:sldId id="972" r:id="rId89"/>
    <p:sldId id="907" r:id="rId90"/>
    <p:sldId id="650" r:id="rId91"/>
    <p:sldId id="729" r:id="rId92"/>
    <p:sldId id="737" r:id="rId93"/>
    <p:sldId id="998" r:id="rId94"/>
    <p:sldId id="999" r:id="rId95"/>
    <p:sldId id="1000" r:id="rId96"/>
    <p:sldId id="1130" r:id="rId97"/>
    <p:sldId id="1132" r:id="rId98"/>
    <p:sldId id="1005" r:id="rId99"/>
    <p:sldId id="1006" r:id="rId100"/>
    <p:sldId id="492" r:id="rId101"/>
    <p:sldId id="1222" r:id="rId102"/>
    <p:sldId id="335" r:id="rId103"/>
    <p:sldId id="1230" r:id="rId10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7BA23DDC-7153-494B-85D3-2D5CDD1416C1}" v="284" dt="2022-11-02T04:24:59.763"/>
    <p1510:client id="{8AF07DB9-B9C9-4DF0-8B45-8B33AC6E0FA6}" v="383" dt="2022-09-07T05:03:13.219"/>
    <p1510:client id="{FC6544FC-1042-4A7A-9FD0-68CC14C7B1C4}" v="4" dt="2022-05-18T02:05:45.613"/>
    <p1510:client id="{FED69A86-3CAC-49CE-B7D2-09532E94A4F5}" v="36" dt="2022-11-02T03:26:46.589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9"/>
    <p:restoredTop sz="94692"/>
  </p:normalViewPr>
  <p:slideViewPr>
    <p:cSldViewPr snapToGrid="0">
      <p:cViewPr varScale="1">
        <p:scale>
          <a:sx n="106" d="100"/>
          <a:sy n="106" d="100"/>
        </p:scale>
        <p:origin x="8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“All Eyes on the Fed”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2,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EABBF-DDEC-EF2E-2CBD-D0294D2498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746" y="1676400"/>
            <a:ext cx="4771393" cy="31778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The Disappearing Money Syndrome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75 Basis Point Rate Hike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a Sure Thing on Wednesday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*If Jay Powell remains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hawkish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his statement, stocks and bonds will sell off and the dollar will rally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*Don’t forget next week’s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midterm election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further add to the noise</a:t>
            </a:r>
          </a:p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M2 Growth </a:t>
            </a:r>
            <a:r>
              <a:rPr lang="en-US" sz="1800" dirty="0"/>
              <a:t>has slowed from 13% to 1.2% YOY, and is about to turn negative, but its purchasing power is declining at an 8.4% rate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M2 and the Case-Shiller National Home Price Index </a:t>
            </a:r>
            <a:r>
              <a:rPr lang="en-US" sz="1800" dirty="0"/>
              <a:t>have both risen exactly 43% in the last three years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 GDP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Grows 2.6% in Q3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Chicago PMI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Still Falling, from a 47 estimated to 45.2 in October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 Consumer Confidence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Fades, in October, according to the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Conference Board, from 107.8 to 102.5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83700-0029-368A-F7F2-FDFC0B209D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075" y="4486870"/>
            <a:ext cx="4011086" cy="22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sunset&#10;&#10;Description automatically generated">
            <a:extLst>
              <a:ext uri="{FF2B5EF4-FFF2-40B4-BE49-F238E27FC236}">
                <a16:creationId xmlns:a16="http://schemas.microsoft.com/office/drawing/2014/main" id="{1BCCCCBB-DE1C-5618-0965-905B354FF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16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CCE83-E1DF-5DED-4A16-26A0A5065C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525" y="1072055"/>
            <a:ext cx="4890978" cy="37135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Dead in the Middle-Do Nothing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2A4E8-BA93-B21B-EC78-68F4BD96A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9691289" cy="521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229,000 – Up 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on top of a truck&#10;&#10;Description automatically generated with medium confidence">
            <a:extLst>
              <a:ext uri="{FF2B5EF4-FFF2-40B4-BE49-F238E27FC236}">
                <a16:creationId xmlns:a16="http://schemas.microsoft.com/office/drawing/2014/main" id="{22708AC1-60B6-215A-ECFB-AFF7AB220D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143" y="0"/>
            <a:ext cx="9407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Back from the Dead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 the negatives have gone, the seasonals, earnings reports, strong dollar, and in 8 days, the election</a:t>
            </a:r>
            <a:b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*The put/call spread is the biggest in history, about 1:4, showing that investors are piling in, or at least covering shorts as fast as they can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*Stock buy backs to hit record $1.25 trillion in 2022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*Old value industrials have been overwhelmingly trouncing bog tech</a:t>
            </a: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Banks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led the charge on UP days, suggesting they may be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new lead sector in a rising market-the golden age is just beginning</a:t>
            </a: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surprise that investors sold what was expensive (tech) and what was</a:t>
            </a:r>
            <a:b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bought what was cheap (banks). It’s basic investing 101</a:t>
            </a:r>
            <a:b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 Tech is still trading at a big premium to the market and double the</a:t>
            </a:r>
            <a:b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price earnings of banks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*Look for terrible H1 and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H2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to continue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51E3F-8ED1-CFE1-E6FF-61B36854D2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717" y="2490076"/>
            <a:ext cx="4134945" cy="41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Case-Severe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long 11/$410-$400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6/$445-$455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13660" y="4528254"/>
            <a:ext cx="2408397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$350</a:t>
            </a:r>
            <a:br>
              <a:rPr lang="en-US" sz="2000" dirty="0"/>
            </a:br>
            <a:r>
              <a:rPr lang="en-US" sz="2000" dirty="0"/>
              <a:t>Down -27%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40271" y="25072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$410</a:t>
            </a:r>
            <a:br>
              <a:rPr lang="en-US" sz="2000" dirty="0"/>
            </a:br>
            <a:r>
              <a:rPr lang="en-US" sz="2000" dirty="0"/>
              <a:t>+17%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72442-18AA-52A9-D9EF-1044B517B3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54" y="1363869"/>
            <a:ext cx="6514554" cy="49324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990715" y="5102538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477750" y="3122972"/>
            <a:ext cx="791748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BF5026-7FAF-D022-B70B-1A9B465FEA58}"/>
              </a:ext>
            </a:extLst>
          </p:cNvPr>
          <p:cNvCxnSpPr>
            <a:cxnSpLocks/>
          </p:cNvCxnSpPr>
          <p:nvPr/>
        </p:nvCxnSpPr>
        <p:spPr>
          <a:xfrm flipV="1">
            <a:off x="5845394" y="3081559"/>
            <a:ext cx="1611209" cy="201040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1C49A8B-5DC1-80E9-F1EC-1C06B1607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570" y="1782524"/>
            <a:ext cx="6066817" cy="45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C5BF147-C6FB-4023-B888-B97CB17C5A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805" y="1093482"/>
            <a:ext cx="6455923" cy="48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5147777-A339-101E-69C5-432DE20150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932" y="1466375"/>
            <a:ext cx="6431604" cy="48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58D28C2-4FCC-A891-F050-546F9EFEC8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79" y="1450163"/>
            <a:ext cx="6131668" cy="464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November 4 Las Vegas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at the premier restaurant in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Incline Village, Nevada on the sparkling shores of Lake Tahoe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244C0-71EA-3B3D-E212-53BF10BA4296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1131" y="2385848"/>
            <a:ext cx="3584925" cy="4195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984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C5909C2-2E23-0551-427B-4CDDFCFC90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507" y="1839269"/>
            <a:ext cx="5774987" cy="43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Lagging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874A22F-3BE9-80C6-AE79-F8C4FBF65F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464" y="1636609"/>
            <a:ext cx="6399178" cy="48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4525A880-2741-AF28-C58E-088F9E320A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F7D7A75-8309-02F5-A000-8F6F798B4F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166" y="1498801"/>
            <a:ext cx="6472136" cy="48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7855BA3-F98C-B2B2-D8E8-5830F8DF0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79" y="1644716"/>
            <a:ext cx="6310008" cy="47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Apple Cuts iPhone Production in China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ADFAFE1-483C-5DF1-A364-EA9362F200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56" y="1904120"/>
            <a:ext cx="5758774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Lost $1 Trillion valuation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68BE269-879F-9066-C50C-CFFCA38F88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082" y="1774418"/>
            <a:ext cx="6358646" cy="48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B090DDD-AFA0-D88C-989F-514EAB1A0E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741" y="1985184"/>
            <a:ext cx="5564221" cy="42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 Twitter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Elon Musk Pays Full Price for Twitter, at $54.20 a share,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loses $333 billion in market cap on $16 billion purchase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10/$170-$180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10/$200-$210 call spread, stopped out of </a:t>
            </a:r>
            <a:r>
              <a:rPr lang="en-US" sz="1800" dirty="0">
                <a:solidFill>
                  <a:srgbClr val="FF0000"/>
                </a:solidFill>
                <a:effectLst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10/$220-$230 call spread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928E023-C541-BB66-DFA3-F9174814CE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58" y="2066248"/>
            <a:ext cx="5953327" cy="45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17 Honolulu, Hawaii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at the premier restaurant in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Incline Village, Nevada on the sparkling shores of Lake Tahoe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06A0-2B76-F217-D157-22F751AF091C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145" y="3573517"/>
            <a:ext cx="4338977" cy="3186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recall of five cent bolt costs 25% of market cap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BEFAC5F-5E0B-E18B-4F66-BBEA41DDFC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124" y="1831163"/>
            <a:ext cx="6310008" cy="47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7601074-EC0B-FA30-6A9C-3B8276370F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273" y="2179737"/>
            <a:ext cx="5353455" cy="40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77121B1-F351-614E-C6FF-23CA15405E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528" y="1369099"/>
            <a:ext cx="6601838" cy="50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C0184-2993-8007-D110-B2D3027B5B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634" y="1605291"/>
            <a:ext cx="6568966" cy="497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D462205-F221-F53B-B681-ED521ADDC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52" y="1952758"/>
            <a:ext cx="5677710" cy="42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76347F3-9A5C-DBD4-2F89-E3B560B79E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102" y="1547439"/>
            <a:ext cx="6472136" cy="48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9077749-9C1E-DDB9-C653-1F5C0A1B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975" y="1579865"/>
            <a:ext cx="6699114" cy="50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9AB7-EA4C-19D6-6EE7-40A1FCB4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9335B78-A9EB-2385-4559-BC94F941A8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777" y="0"/>
            <a:ext cx="4734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Company to turn cash flow positive in 2023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21A93-5FB0-A719-BF5C-301D7E5574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958" y="1598699"/>
            <a:ext cx="6480503" cy="49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13, 2023 Seminar at Sea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Every dinner during the voyage will be black tie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Cunard cruise number is M319. 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938" y="3294261"/>
            <a:ext cx="4391594" cy="3289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370949B-B459-2843-294B-B44F404211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230" y="1928439"/>
            <a:ext cx="5888476" cy="44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Perfect Upside Storm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CD126C6-1491-363E-8A00-F1EDAA584F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17" y="1717673"/>
            <a:ext cx="5969540" cy="451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100E44A-F92A-2E47-84CA-1C996EB7F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85" y="1328567"/>
            <a:ext cx="6877455" cy="51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Genie+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6E4C4AE-491B-1146-1983-52B85762BA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791" y="1905000"/>
            <a:ext cx="6100417" cy="46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Doubt Who's Leading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99C72ED-55A7-2F1F-A627-4EFF46B155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528" y="1466375"/>
            <a:ext cx="6536987" cy="4930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Commodity Boom and Wartime boost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6A34B08-54D8-1C9F-AE5B-93BC35C2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03" y="1093482"/>
            <a:ext cx="6763965" cy="51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9BE28BB-4EE3-A4A6-41BC-DB5AB952E1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879801"/>
            <a:ext cx="5799306" cy="438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 Low end retail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07827A1-B70A-32F3-00A0-46B6128502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592" y="1871695"/>
            <a:ext cx="6083029" cy="46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EA053C-D6AC-BE58-02B6-DA00E22E6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613" y="1093482"/>
            <a:ext cx="7088221" cy="536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938470C-DB2F-E728-50C0-4E1BB796E0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571" y="1466375"/>
            <a:ext cx="6391072" cy="4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+0.57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+75.37%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-9.86%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+587.93%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45.60%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On Fire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Biotech &amp; Health Care Letter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3FB4D40-4517-E662-7541-3E00CFFB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741" y="1215077"/>
            <a:ext cx="6682902" cy="50601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Number One Pick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F4D55A-DDFF-4E3E-5BBB-F96BF3BA8F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56" y="1579865"/>
            <a:ext cx="5904689" cy="44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Lead Sector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2C992F1-13AB-2CB8-E8CF-40453907D3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826" y="1839269"/>
            <a:ext cx="5742561" cy="43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Lead Sector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9BE0EAC-7816-B74D-EA49-4ABB282F3E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57" y="1717673"/>
            <a:ext cx="5904689" cy="44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Lead Sector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2ACD6D2-16FB-6E4D-FD37-CB138411AF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932" y="1831162"/>
            <a:ext cx="6091136" cy="46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Lead Sector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F6C60B2-71DE-3388-33DE-1DDFDB8D8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465" y="1401524"/>
            <a:ext cx="6845029" cy="51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797C785-C3B9-ED76-444E-764A28CECB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230" y="1677141"/>
            <a:ext cx="6439710" cy="48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Lead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D3A38A8-CB63-D091-9C01-2D6D5F74ED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103" y="1612289"/>
            <a:ext cx="6569412" cy="49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Lead Sector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play, Double digit grower, 50% profit margin, and big buyer of its own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1E12408-232C-1E68-BE68-8833FEC30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79" y="1774418"/>
            <a:ext cx="6050604" cy="45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CD8AAFA-D744-82D5-66CE-C3BAE24D68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996" y="1482588"/>
            <a:ext cx="6326221" cy="47926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+77.93%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0% Long, 10% short, 90% cash</a:t>
            </a:r>
            <a:br>
              <a:rPr lang="en-US" sz="2400" b="1" dirty="0"/>
            </a:br>
            <a:r>
              <a:rPr lang="en-US" sz="2400" b="1" dirty="0"/>
              <a:t>At the top of the move</a:t>
            </a: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117BAC-C497-8D8F-C3F4-2ADDBF30B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262447"/>
              </p:ext>
            </p:extLst>
          </p:nvPr>
        </p:nvGraphicFramePr>
        <p:xfrm>
          <a:off x="476196" y="1651657"/>
          <a:ext cx="5312163" cy="458680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136458">
                  <a:extLst>
                    <a:ext uri="{9D8B030D-6E8A-4147-A177-3AD203B41FA5}">
                      <a16:colId xmlns:a16="http://schemas.microsoft.com/office/drawing/2014/main" val="1182764375"/>
                    </a:ext>
                  </a:extLst>
                </a:gridCol>
                <a:gridCol w="1175705">
                  <a:extLst>
                    <a:ext uri="{9D8B030D-6E8A-4147-A177-3AD203B41FA5}">
                      <a16:colId xmlns:a16="http://schemas.microsoft.com/office/drawing/2014/main" val="1948795793"/>
                    </a:ext>
                  </a:extLst>
                </a:gridCol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Current Capital at Risk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331322410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288553939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On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235629236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 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4023399170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NO POSITIONS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2499039429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188839717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97622798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3409831072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(SPY) 10/$385-$395 put spread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-10.00%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2019137275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902807423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Net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-10.00%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4227609171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3587744774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 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1863120466"/>
                  </a:ext>
                </a:extLst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Aggregate Position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10.00%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89" marR="7589" marT="7589" marB="0" anchor="b"/>
                </a:tc>
                <a:extLst>
                  <a:ext uri="{0D108BD9-81ED-4DB2-BD59-A6C34878D82A}">
                    <a16:rowId xmlns:a16="http://schemas.microsoft.com/office/drawing/2014/main" val="327682808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C6705B9A-2540-4A30-C374-AF1855566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575" y="3268717"/>
            <a:ext cx="2639849" cy="235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Lead Sector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C138236-F133-FF8B-CC0B-73C96D9F1E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273" y="2066248"/>
            <a:ext cx="6115455" cy="46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44FB60C-029D-802A-5F5E-C4DA7BF9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1190758"/>
            <a:ext cx="6909880" cy="52546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BE4A8E9-3026-9A02-4D88-288DB4447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209" y="1190758"/>
            <a:ext cx="6707221" cy="50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D757BE0-EC9E-7F21-247E-98FF5F77D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868" y="1304248"/>
            <a:ext cx="6642370" cy="50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272-96EB-CCCA-ED94-B74FE1B7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130F4-DC58-06A5-61C8-BB3B5DE1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476853B-B370-D27A-55D0-994306B777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025" y="0"/>
            <a:ext cx="474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*US Budget Deficit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Drops by Half, after the sharpest decline in government spending in history</a:t>
            </a: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*Less government borrowing is building a floor under bond prices</a:t>
            </a: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(TLT)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alone has lost 48% in 2 ½ years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*We are now have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broken the bottom of the range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down to $92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Government Loves Inflation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even if you hate it, for the purchasing</a:t>
            </a:r>
            <a:b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power of the bonds it issued is now shrinking at a 9% annual rate.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*But a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trade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may be setting up at a 10-year yield of 4.50%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A Bottom in Sight?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18572-9FA9-A79B-3288-46B72A398D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369" y="3794288"/>
            <a:ext cx="4536631" cy="332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43069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No Position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10/$110-$113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10/$98-$101 call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spread,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DBBF852F-45CD-7613-0697-446C56B0C2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635" y="2163524"/>
            <a:ext cx="5612859" cy="42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4.05%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5B6ADAA-E652-DE12-1D3A-811268E02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954" y="1142120"/>
            <a:ext cx="6796391" cy="51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8.42%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F0F496E-A79E-77BB-C3FE-306052A3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379" y="1142120"/>
            <a:ext cx="6845029" cy="51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Topping Out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285E236-4C6D-9B90-C8C8-FC3A8B25EA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869" y="1369099"/>
            <a:ext cx="6504561" cy="49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52FDF898-704D-D354-0852-A6E61058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6670"/>
            <a:ext cx="12182341" cy="657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0A9C0A8-A440-ECF5-70F4-40F3C628BC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982" y="0"/>
            <a:ext cx="4816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Topping Dollar?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Yen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Fall More, from 2009 low, since the Bank of Japan refuses to raise interest rates. Sell short the (FXY) on rallies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Bank of Japan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Intervenes, to support the yen from this year’s catastrophic fall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*US dollar becomes a </a:t>
            </a:r>
            <a:r>
              <a:rPr lang="en-US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-currency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net energy exporter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*If US interest rate rises end in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weeks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US dollar could be topping out here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British Pound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Rockets, on news that Boris Johnson Pulled Out of UK PM Race.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*Weak Chinese economy and covid lockdowns crushes 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Yuan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government attempting to stabilize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 aside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forex for now, there are getting fish to fry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668A3-6876-A8C7-729F-56F1163D8E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40" y="4494882"/>
            <a:ext cx="4269036" cy="21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9C6BC99-5170-715B-AFC5-0A2EFC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73" y="1198865"/>
            <a:ext cx="7072008" cy="535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4273361-8D54-0FF1-5D13-BFCD3E001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315" y="1288035"/>
            <a:ext cx="6585625" cy="49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47B2782-CAE7-9933-1892-96FBCF2DCC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528" y="1433950"/>
            <a:ext cx="6147880" cy="46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DD67C94-3D7D-D4D1-AE7E-06A5E69A74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79" y="1563652"/>
            <a:ext cx="6261370" cy="47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9B839D0-DB04-CB91-5057-5B892A2444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57" y="1417737"/>
            <a:ext cx="6066817" cy="45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B4B764C-F0E2-CF09-F6A7-5FFD304EDD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230" y="1401525"/>
            <a:ext cx="6504561" cy="49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23A0B94-CA42-A221-12C9-B27B37BF96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468" y="0"/>
            <a:ext cx="4841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52297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Natural gas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glut arrives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*60 ships offshore in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Europe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waiting to unload natural gas in Europe costing $500,000 a day per ship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Biden attacks oil companies on price gouging, proposes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windfall profits tax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*Russia Loses ability to insure oil cargoes at yearend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Germany 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Fights Russia with Coal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*Avoid all energy plays like the plague, it’s the new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*I’m not recommending energy because there is no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term growth story here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21302-E434-8706-3250-ED7EE7A1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104" y="3429000"/>
            <a:ext cx="4845552" cy="32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7FB4E52-EFA0-34CD-6AF0-38C3771DA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14350"/>
            <a:ext cx="1130391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0C33CB9-A80D-0BAF-B6F4-4558D9DC96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167" y="1401524"/>
            <a:ext cx="6277582" cy="47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9B3285D-5C68-91BE-0826-C9E5C26140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379" y="1628503"/>
            <a:ext cx="5807412" cy="43954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299533A-DA61-0489-CBE2-120BFE638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997" y="1296141"/>
            <a:ext cx="6504561" cy="49142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4D1AEB0-10E4-F288-78B6-D75A6FAB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99" y="923247"/>
            <a:ext cx="7363838" cy="557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0D2653F-2AE1-6704-8BEF-1C3D7C79C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73" y="931354"/>
            <a:ext cx="7007157" cy="53033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5F71911-139E-9EED-DD7A-C50BE1157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252" y="1069163"/>
            <a:ext cx="6650476" cy="50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Uranium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A103C61-8236-898E-D289-55460B20AC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102" y="1320460"/>
            <a:ext cx="6536987" cy="49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303971C-E032-C9F7-9E4F-1EC1834CC6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513" y="0"/>
            <a:ext cx="477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Dead as a Doorknob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*Not even a bull market in stocks can bring gold back to life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*Interest rates are so high now that gold has become a no-go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*Gold is more of a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commodity play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than a risk hedge, and commodities do poorly going into recession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Speculative interest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faded to a few hard-core gold bugs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Silver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27BC5-8E95-72DD-7EDC-9ACCE1FBF0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194" y="4197426"/>
            <a:ext cx="5095606" cy="25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9AE22F5-285A-D775-2F74-82290BDE18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58" y="1644716"/>
            <a:ext cx="5953327" cy="44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*The post election may have just happened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*Midterm election 800-pound gorilla on the market’s back is about to depart in 5 days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10 months into a 12–18-month bear market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*Q4 could be the best entry point for stocks in a decade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prices flat lining on recession fears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*Inflation is plunging but it may not show up until the November 10 number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*Coming interest rate top will top the US dollar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*Bear market in bonds may be ending with 10-year rates topping 4.43%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*(SPX) 4,800 is postponed until 2023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dives to $25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867" y="3774608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110DC97-D147-5EB4-721B-48E49E082F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358" y="1174546"/>
            <a:ext cx="6423497" cy="48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B10881-D086-E8C2-B3C4-C36513E93D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997" y="1515014"/>
            <a:ext cx="6212731" cy="47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C0A51B6-8692-D98C-91DB-E91A195B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252" y="1069163"/>
            <a:ext cx="7201710" cy="54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C8524D7-A259-6585-4EB4-A98F2268A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124" y="1174546"/>
            <a:ext cx="7136859" cy="54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5F13CF7-4EE9-7006-2055-6DACF6469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77" y="1174546"/>
            <a:ext cx="6812604" cy="51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E372CBA-3850-9CA3-DA91-D725F267B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54" y="1198865"/>
            <a:ext cx="6828817" cy="517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Trapped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9664262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S&amp;P Case Shiller Dives at Record Rate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with its National Home Price Index, up only 13% YOY in July, the steepest YOY decline in a year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*That is off from a 15.6% annual rate in June and a 21% rate in March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*Declines will be limited from here, as there are now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85 million Millennials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looking to buy from only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65 million Gen Xers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Most baby boomers are already in their assisted living facilities and the Greatest Generation is gone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Pending sales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 lowest since 2015.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Touring activity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down 27% YOY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Mortgage rates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at 20 year high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*Homeowners are now trapped by their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2.75% mortgages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….forever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price falls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be more muted than many expect and will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reaccelerate once interest rates start to fall again next year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20E44-3CA5-C1F7-2DD7-4F9CC17982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676" y="3429000"/>
            <a:ext cx="5002923" cy="33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Shiller-Still Going Up in the Rear View Mirror</a:t>
            </a:r>
            <a:br>
              <a:rPr lang="en-US" dirty="0"/>
            </a:br>
            <a:r>
              <a:rPr lang="en-US" sz="1800" b="1" i="1" dirty="0"/>
              <a:t>S&amp;P Case Shiller Rises 13%,</a:t>
            </a:r>
            <a:r>
              <a:rPr lang="en-US" sz="1800" dirty="0"/>
              <a:t> in July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+28.6%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+28.0%</a:t>
            </a:r>
            <a:r>
              <a:rPr lang="en-US" sz="1800" dirty="0"/>
              <a:t>), Charlotte NC (</a:t>
            </a:r>
            <a:r>
              <a:rPr lang="en-US" sz="1800" dirty="0">
                <a:solidFill>
                  <a:srgbClr val="00A64B"/>
                </a:solidFill>
              </a:rPr>
              <a:t>+21.3%</a:t>
            </a:r>
            <a:r>
              <a:rPr lang="en-US" sz="1800" dirty="0"/>
              <a:t>)…San Francisco </a:t>
            </a:r>
            <a:r>
              <a:rPr lang="en-US" sz="1800" dirty="0">
                <a:solidFill>
                  <a:srgbClr val="FF0000"/>
                </a:solidFill>
              </a:rPr>
              <a:t>(-4.3%), </a:t>
            </a:r>
            <a:r>
              <a:rPr lang="en-US" sz="1800" dirty="0"/>
              <a:t>Seattle </a:t>
            </a:r>
            <a:r>
              <a:rPr lang="en-US" sz="1800" dirty="0">
                <a:solidFill>
                  <a:srgbClr val="FF0000"/>
                </a:solidFill>
              </a:rPr>
              <a:t>(-3.9%)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3481EF3-1C75-E86E-77A6-6F93A030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544398"/>
            <a:ext cx="11608691" cy="53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4.61%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82DEC9CB-6510-F464-01E8-71186939C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07" y="1288035"/>
            <a:ext cx="6853136" cy="51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18AA3A6-04AE-5C75-FA14-CF178C4E8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337" y="1012418"/>
            <a:ext cx="7477327" cy="56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4228</Words>
  <Application>Microsoft Macintosh PowerPoint</Application>
  <PresentationFormat>Widescreen</PresentationFormat>
  <Paragraphs>148</Paragraphs>
  <Slides>103</Slides>
  <Notes>79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8" baseType="lpstr">
      <vt:lpstr>Arial</vt:lpstr>
      <vt:lpstr>Calibri</vt:lpstr>
      <vt:lpstr>Helvetica</vt:lpstr>
      <vt:lpstr>Times New Roman</vt:lpstr>
      <vt:lpstr>Office Theme</vt:lpstr>
      <vt:lpstr> The Mad Hedge Fund Trader “All Eyes on the Fed” </vt:lpstr>
      <vt:lpstr>November 4 Las Vegas Strategy Luncheon</vt:lpstr>
      <vt:lpstr>February 17 Honolulu, Hawaii Strategy Luncheon</vt:lpstr>
      <vt:lpstr>July 13, 2023 Seminar at Sea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The Method to My Madness The Bottom is In</vt:lpstr>
      <vt:lpstr>The Global Economy –  The Disappearing Money Syndrome</vt:lpstr>
      <vt:lpstr>The Mad Hedge Profit Predictor Market Timing Index – Dead in the Middle-Do Nothing An artificial intelligence driven algorithm that analyzes 30 different economic, technical, and momentum driven indicators </vt:lpstr>
      <vt:lpstr> Weekly Jobless Claims – Falling  229,000 – Up 9,000 </vt:lpstr>
      <vt:lpstr>PowerPoint Presentation</vt:lpstr>
      <vt:lpstr>Stocks – Back from the Dead </vt:lpstr>
      <vt:lpstr>          S&amp;P 500 – The Worst Case-Severe Recession took profits on long 10/$385-$395 put spread, long 11/$410-$400 put spread took profit on long 10/$390-$400 put spread, took profit on long 10/$320-$330 call spread  took profits on long 6/$445-$455 put spread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Lagging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took profits on 9/$235-$245 call spread,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 Apple Cuts iPhone Production in China  Took profits on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Lost $1 Trillion valuation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 Tesla (TSLA) – Twitter Disaster Elon Musk Pays Full Price for Twitter, at $54.20 a share,  Tesla loses $333 billion in market cap on $16 billion purchase took profits on long 10/$170-$180 call spread stopped out of long 10/$200-$210 call spread, stopped out of  long 10/$220-$230 call spread    </vt:lpstr>
      <vt:lpstr>Rivian (RIVN) – Amazon Backed Electric Trucks recall of five cent bolt costs 25% of market cap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Company to turn cash flow positive in 2023 long 3/$146-$149 call spread  </vt:lpstr>
      <vt:lpstr>Package Delivery- United Parcel Service (UPS) - Package Delivery record profits took profits on long 11/$130-$140 call spread</vt:lpstr>
      <vt:lpstr> Caterpillar (CAT)- Ag + Infrastructure + Housing Perfect Upside Storm took profits on long 12/$145-$150 call spread took profits on long 11/$125-$135 call spread  </vt:lpstr>
      <vt:lpstr>  Freeport McMoRan - (FCX)- Copper Play took profits on long 10/$20-$23 call spread   </vt:lpstr>
      <vt:lpstr>Walt Disney (DIS) - Genie+ stopped out of long 10/$165-$175 call spread took profits on long 3/$170-$180 call spread  </vt:lpstr>
      <vt:lpstr>Industrials Sector SPDR (XLI)- No Doubt Who's Leading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Low end retail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– On Fire (JNJ), (PFE), (MRK), (GILD), (ACT), (AMGN) buy the Mad Hedge Biotech &amp; Health Care Letter  </vt:lpstr>
      <vt:lpstr>Amgen (AMGN) – Our Number One Pick took profits on long 11/$185-$200 bull call spread</vt:lpstr>
      <vt:lpstr>Goldman Sachs (GS) – Another Lead Sector took profits 12/$330-$350 call spread took profits 11/$330-$350 call spread stop loss on long 11/$385-$395 call spreads  </vt:lpstr>
      <vt:lpstr>Morgan Stanley (MS) – Another Lead Sector Equity trading came in a hot $3.2 billion and bond trading $2.9 billion   took profits on  long 10/$85-$90 call spread </vt:lpstr>
      <vt:lpstr>  JP Morgan Chase (JPM)- Another Lead Sector took profits on long 10/$85-$90 call spread, stopped out of long 10/$95-$100 call spread took profits long 12/$148-$152.50 call spread    </vt:lpstr>
      <vt:lpstr>Bank of America (BAC) – Another Lead Sector took profits long 12/$39-$42 call spread </vt:lpstr>
      <vt:lpstr> SPDR Metals &amp; Mining ETF (XME) –  long 2/$28-$30 call spread</vt:lpstr>
      <vt:lpstr>Blackrock (BLK)- Another Lead Sector took profits on long 3/$770-$790 call spread took profits on long 3/$310-$340 call spread </vt:lpstr>
      <vt:lpstr>Visa (V) – Another Lead Sector Inflation play, Double digit grower, 50% profit margin, and big buyer of its own stock took profits on long 10/$160-$170 bull call spread took profits on long 6/$150-$160 bull call spread</vt:lpstr>
      <vt:lpstr>Consumer Discretionary SPDR (XLY) (DIS), (AMZN), (HD), (CMCSA), (MCD), (SBUX) </vt:lpstr>
      <vt:lpstr> Berkshire Hathaway (BRKB)- Natural Barbell Another Lead Sector took profits on long 10/$220-$230 call spread,  took profits on long 7/$220-$230 call spread, took profits on long 7/$220-$230 call spread took profits on long 6/$260-$270 call spread, stopped out of long 5/$300-$310 call spread, 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A Bottom in Sight?</vt:lpstr>
      <vt:lpstr>               Treasury ETF (TLT) – No Position took profits on long 10/$110-$113 put spread, stopped out of long 10/$98-$101 call spread took profits on long 6/$123-$126 put spread,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4.05%  </vt:lpstr>
      <vt:lpstr> Junk Bonds (HYG) 8.42% Yield to Maturity  </vt:lpstr>
      <vt:lpstr>2X Short Treasuries (TBT)- Topping Out</vt:lpstr>
      <vt:lpstr>PowerPoint Presentation</vt:lpstr>
      <vt:lpstr>Foreign Currencies – Topping Dollar? </vt:lpstr>
      <vt:lpstr>   Japanese Yen (FXY)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Energy &amp; Commodities –  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– Uranium Play took profits on long 5/$20-$23 bull call spread</vt:lpstr>
      <vt:lpstr>PowerPoint Presentation</vt:lpstr>
      <vt:lpstr>Precious Metals – Dead as a Doorknob</vt:lpstr>
      <vt:lpstr> Gold (GLD) - Deflation call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Real Estate – Trapped</vt:lpstr>
      <vt:lpstr>S&amp;P Case Shiller-Still Going Up in the Rear View Mirror S&amp;P Case Shiller Rises 13%, in July with its National Home Price Index Miami (+28.6%), Tampa (+28.0%), Charlotte NC (+21.3%)…San Francisco (-4.3%), Seattle (-3.9%)</vt:lpstr>
      <vt:lpstr>Crown Castle International (CCI) – 4.61% yielding cell phone tower REIT</vt:lpstr>
      <vt:lpstr>US Home Construction Index (ITB) (DHI), (LEN), (PHM), (TOL), (NVR)   </vt:lpstr>
      <vt:lpstr>Trade Sheet- So What Do We Do About All This?</vt:lpstr>
      <vt:lpstr>PowerPoint Presentation</vt:lpstr>
      <vt:lpstr>       Next Strategy Webinar   12:00 EST Wednesday, November 16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806</cp:revision>
  <cp:lastPrinted>2022-01-05T03:44:27Z</cp:lastPrinted>
  <dcterms:created xsi:type="dcterms:W3CDTF">2015-02-05T17:12:57Z</dcterms:created>
  <dcterms:modified xsi:type="dcterms:W3CDTF">2022-11-02T18:20:17Z</dcterms:modified>
</cp:coreProperties>
</file>