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8"/>
  </p:notesMasterIdLst>
  <p:sldIdLst>
    <p:sldId id="256" r:id="rId2"/>
    <p:sldId id="1421" r:id="rId3"/>
    <p:sldId id="1402" r:id="rId4"/>
    <p:sldId id="1403" r:id="rId5"/>
    <p:sldId id="888" r:id="rId6"/>
    <p:sldId id="1419" r:id="rId7"/>
    <p:sldId id="605" r:id="rId8"/>
    <p:sldId id="1214" r:id="rId9"/>
    <p:sldId id="997" r:id="rId10"/>
    <p:sldId id="824" r:id="rId11"/>
    <p:sldId id="1118" r:id="rId12"/>
    <p:sldId id="1076" r:id="rId13"/>
    <p:sldId id="898" r:id="rId14"/>
    <p:sldId id="1224" r:id="rId15"/>
    <p:sldId id="1142" r:id="rId16"/>
    <p:sldId id="1397" r:id="rId17"/>
    <p:sldId id="1033" r:id="rId18"/>
    <p:sldId id="1073" r:id="rId19"/>
    <p:sldId id="1074" r:id="rId20"/>
    <p:sldId id="1026" r:id="rId21"/>
    <p:sldId id="570" r:id="rId22"/>
    <p:sldId id="280" r:id="rId23"/>
    <p:sldId id="1231" r:id="rId24"/>
    <p:sldId id="1057" r:id="rId25"/>
    <p:sldId id="563" r:id="rId26"/>
    <p:sldId id="835" r:id="rId27"/>
    <p:sldId id="613" r:id="rId28"/>
    <p:sldId id="831" r:id="rId29"/>
    <p:sldId id="811" r:id="rId30"/>
    <p:sldId id="1047" r:id="rId31"/>
    <p:sldId id="1399" r:id="rId32"/>
    <p:sldId id="814" r:id="rId33"/>
    <p:sldId id="1072" r:id="rId34"/>
    <p:sldId id="764" r:id="rId35"/>
    <p:sldId id="765" r:id="rId36"/>
    <p:sldId id="1071" r:id="rId37"/>
    <p:sldId id="1195" r:id="rId38"/>
    <p:sldId id="1220" r:id="rId39"/>
    <p:sldId id="1070" r:id="rId40"/>
    <p:sldId id="840" r:id="rId41"/>
    <p:sldId id="1068" r:id="rId42"/>
    <p:sldId id="1069" r:id="rId43"/>
    <p:sldId id="1400" r:id="rId44"/>
    <p:sldId id="893" r:id="rId45"/>
    <p:sldId id="289" r:id="rId46"/>
    <p:sldId id="730" r:id="rId47"/>
    <p:sldId id="1054" r:id="rId48"/>
    <p:sldId id="994" r:id="rId49"/>
    <p:sldId id="830" r:id="rId50"/>
    <p:sldId id="481" r:id="rId51"/>
    <p:sldId id="290" r:id="rId52"/>
    <p:sldId id="1133" r:id="rId53"/>
    <p:sldId id="669" r:id="rId54"/>
    <p:sldId id="1079" r:id="rId55"/>
    <p:sldId id="1043" r:id="rId56"/>
    <p:sldId id="1083" r:id="rId57"/>
    <p:sldId id="1086" r:id="rId58"/>
    <p:sldId id="1080" r:id="rId59"/>
    <p:sldId id="1049" r:id="rId60"/>
    <p:sldId id="336" r:id="rId61"/>
    <p:sldId id="1084" r:id="rId62"/>
    <p:sldId id="295" r:id="rId63"/>
    <p:sldId id="501" r:id="rId64"/>
    <p:sldId id="539" r:id="rId65"/>
    <p:sldId id="1420" r:id="rId66"/>
    <p:sldId id="1219" r:id="rId67"/>
    <p:sldId id="1114" r:id="rId68"/>
    <p:sldId id="654" r:id="rId69"/>
    <p:sldId id="659" r:id="rId70"/>
    <p:sldId id="655" r:id="rId71"/>
    <p:sldId id="656" r:id="rId72"/>
    <p:sldId id="1225" r:id="rId73"/>
    <p:sldId id="1407" r:id="rId74"/>
    <p:sldId id="1411" r:id="rId75"/>
    <p:sldId id="1412" r:id="rId76"/>
    <p:sldId id="1413" r:id="rId77"/>
    <p:sldId id="1414" r:id="rId78"/>
    <p:sldId id="1415" r:id="rId79"/>
    <p:sldId id="1416" r:id="rId80"/>
    <p:sldId id="1405" r:id="rId81"/>
    <p:sldId id="388" r:id="rId82"/>
    <p:sldId id="312" r:id="rId83"/>
    <p:sldId id="380" r:id="rId84"/>
    <p:sldId id="747" r:id="rId85"/>
    <p:sldId id="313" r:id="rId86"/>
    <p:sldId id="1216" r:id="rId87"/>
    <p:sldId id="1217" r:id="rId88"/>
    <p:sldId id="1227" r:id="rId89"/>
    <p:sldId id="1404" r:id="rId90"/>
    <p:sldId id="907" r:id="rId91"/>
    <p:sldId id="650" r:id="rId92"/>
    <p:sldId id="729" r:id="rId93"/>
    <p:sldId id="737" r:id="rId94"/>
    <p:sldId id="998" r:id="rId95"/>
    <p:sldId id="999" r:id="rId96"/>
    <p:sldId id="1000" r:id="rId97"/>
    <p:sldId id="1417" r:id="rId98"/>
    <p:sldId id="1130" r:id="rId99"/>
    <p:sldId id="1132" r:id="rId100"/>
    <p:sldId id="1005" r:id="rId101"/>
    <p:sldId id="1006" r:id="rId102"/>
    <p:sldId id="1418" r:id="rId103"/>
    <p:sldId id="492" r:id="rId104"/>
    <p:sldId id="1222" r:id="rId105"/>
    <p:sldId id="335" r:id="rId106"/>
    <p:sldId id="1230" r:id="rId107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33C4DAD1-0CDF-4594-8766-50072F48BAAE}" v="294" dt="2022-11-16T04:13:46.949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09"/>
    <p:restoredTop sz="94662"/>
  </p:normalViewPr>
  <p:slideViewPr>
    <p:cSldViewPr snapToGrid="0">
      <p:cViewPr varScale="1">
        <p:scale>
          <a:sx n="104" d="100"/>
          <a:sy n="104" d="100"/>
        </p:scale>
        <p:origin x="5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7563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625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tiff"/><Relationship Id="rId4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“Flip Flop”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November 16,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E384B9-D830-D544-1518-8D578F9AD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219" y="1821266"/>
            <a:ext cx="4445000" cy="2921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b="1" i="1" dirty="0"/>
              <a:t>The Bottom is In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*The </a:t>
            </a:r>
            <a:r>
              <a:rPr lang="en-US" sz="1800" dirty="0" err="1">
                <a:solidFill>
                  <a:schemeClr val="tx1"/>
                </a:solidFill>
              </a:rPr>
              <a:t>post election</a:t>
            </a:r>
            <a:r>
              <a:rPr lang="en-US" sz="1800" dirty="0">
                <a:solidFill>
                  <a:schemeClr val="tx1"/>
                </a:solidFill>
              </a:rPr>
              <a:t> may have just happened, we could flat line until the next CPI report on December 13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Democratic Midterm election produced a one-day 1,000-point selloff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are now 11 months into a 12–18-month bear market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*Q4 is the best entry point for stocks in a decade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prices flat lining on recession fears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*Inflation is plunging but the Fed needs to see several deflationary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data points to ease up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US dollar has topped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*Bull market in bonds will be the top trade of 2023</a:t>
            </a: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*(SPX) 4,800 is postponed until 2023</a:t>
            </a: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*VIX dives to $22 – NO TRADE</a:t>
            </a: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+mn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867" y="3774608"/>
            <a:ext cx="3569664" cy="28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4.46% yielding cell phone tower REIT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07F9D5DC-290A-12E6-99EE-4CAC8BD5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198" y="1534323"/>
            <a:ext cx="6424773" cy="48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A4E58C3-61D5-BDAA-64EB-9862F6EE7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704" y="1423020"/>
            <a:ext cx="6647379" cy="503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9FA-A7F7-B3C9-84C3-EEFFA66E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640B3-F0C7-6EFE-88B7-F052E0EAE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F5BD8A-C71F-307F-DBDB-D993017C33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323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0EB10B-93A0-FFF8-3095-DA409B035D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November 30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</p:spTree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Weak 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Consumer Price Index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Dives to 7.7%, a full 1% decline from the previous month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Fed Raises Interest Rates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by 75 Basis Points but changed their language to be slightly more accommodative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Nonfarm Payroll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Comes in at a hot 261,000 in October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Headline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Unemployment Rate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crawled up to 3.7%, the highest since February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Consumer Confidence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Dives, according to the University of Michigan.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Auto Loan Delinquencies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Soaring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Weekly Jobless Claims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Rise to 225,000, up 5,000 on the week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Russian Economy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Shrinks by 5% YOY in September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FTX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Becomes an Epic Bankruptcy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,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with $9.5 billion missing </a:t>
            </a:r>
            <a:endParaRPr lang="en-US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263BD-9654-B85B-F093-F2D089334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64" y="4121426"/>
            <a:ext cx="3767936" cy="250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/>
              <a:t>The Mad Hedge Profit Predictor</a:t>
            </a:r>
            <a:br>
              <a:rPr lang="en-US" sz="2400" b="1"/>
            </a:br>
            <a:r>
              <a:rPr lang="en-US" sz="2400" b="1"/>
              <a:t>Market Timing Index – Buy Territory</a:t>
            </a:r>
            <a:br>
              <a:rPr lang="en-US" sz="2800" b="1"/>
            </a:br>
            <a:r>
              <a:rPr lang="en-US" sz="1800"/>
              <a:t>An artificial intelligence driven algorithm that analyzes 30 different</a:t>
            </a:r>
            <a:br>
              <a:rPr lang="en-US" sz="1800"/>
            </a:br>
            <a:r>
              <a:rPr lang="en-US" sz="1800"/>
              <a:t>economic, technical, and momentum driven indicators</a:t>
            </a:r>
            <a:br>
              <a:rPr lang="en-US" sz="1800"/>
            </a:b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BFDEF-A82F-F10C-BEDA-EDF46E6A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620" y="1893376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229,000 – Up 9,000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AA05C1-2DE4-BCF8-66CF-5E407207E0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2023 Preview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Big tech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which gets a major share from overseas sales, rocketed. Apple alone was up $12. Cathy Wood’s Ark Innovation Fund (ARKK) was up an incredible 14%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All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negatives have gone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, the seasonals, earnings reports, strong dollar, and the election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Fed Says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Financial System Healthy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ruling out any 2009 style 52% stock market crash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Old value industrials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have been overwhelmingly trouncing big tech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Banks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led the charge on UP days, suggesting they may be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the new lead sector in a rising market-the golden age is just beginning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Tech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is still trading at a big premium to the market and double the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price earnings of banks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, may be dead money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*Look for terrible H1 and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strong H2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scenario to continue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E7225-1302-BF55-D665-409F69594E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4287078"/>
            <a:ext cx="3962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Worst Case-Severe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10/$385-$395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long 11/$410-$400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10/$390-$400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6/$445-$455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13660" y="4528254"/>
            <a:ext cx="2408397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$350</a:t>
            </a:r>
            <a:br>
              <a:rPr lang="en-US" sz="2000" dirty="0"/>
            </a:br>
            <a:r>
              <a:rPr lang="en-US" sz="2000" dirty="0"/>
              <a:t>Down -27%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640271" y="2507276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$410</a:t>
            </a:r>
            <a:br>
              <a:rPr lang="en-US" sz="2000" dirty="0"/>
            </a:br>
            <a:r>
              <a:rPr lang="en-US" sz="2000" dirty="0"/>
              <a:t>+17%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BF5026-7FAF-D022-B70B-1A9B465FEA58}"/>
              </a:ext>
            </a:extLst>
          </p:cNvPr>
          <p:cNvCxnSpPr>
            <a:cxnSpLocks/>
          </p:cNvCxnSpPr>
          <p:nvPr/>
        </p:nvCxnSpPr>
        <p:spPr>
          <a:xfrm flipV="1">
            <a:off x="5845394" y="3081559"/>
            <a:ext cx="1611209" cy="201040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E2FEC17-76AF-B7F7-D611-A0D2802C0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38" y="1380344"/>
            <a:ext cx="6891575" cy="52179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A412B7-0766-8AF3-98B4-668049AAF772}"/>
              </a:ext>
            </a:extLst>
          </p:cNvPr>
          <p:cNvCxnSpPr>
            <a:cxnSpLocks/>
          </p:cNvCxnSpPr>
          <p:nvPr/>
        </p:nvCxnSpPr>
        <p:spPr>
          <a:xfrm flipV="1">
            <a:off x="5802737" y="3088258"/>
            <a:ext cx="1611209" cy="201040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477750" y="3122972"/>
            <a:ext cx="791748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990715" y="5102538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3EE9013-5C9A-1AAA-CF48-3A3F3A74D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514203"/>
            <a:ext cx="6743700" cy="510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Unable to Make a New High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667C679-7080-3D72-72B6-190ADAA04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1218928"/>
            <a:ext cx="6419850" cy="48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8ED0CBD-F3FA-6BE0-9146-47DFB86AD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399903"/>
            <a:ext cx="6553200" cy="496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85602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EA770D5-C845-DC25-A64B-175B2D759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095103"/>
            <a:ext cx="7086600" cy="53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50F6487-62F9-C422-340D-4079E6AB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1590403"/>
            <a:ext cx="6610350" cy="500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A6AAD660-E433-F987-691C-7D21C3E40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1628503"/>
            <a:ext cx="6210300" cy="470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8ADD2-4D45-9DE3-1D5C-BA638D7FF8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5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5171215-796A-778B-5F72-2026AD0B3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609453"/>
            <a:ext cx="6219825" cy="470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Looking for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Metaverse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0CF30C3-B3EB-A67A-C682-F582B2BC0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857103"/>
            <a:ext cx="5905500" cy="44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Apple Cuts iPhone Production in China</a:t>
            </a:r>
            <a:r>
              <a:rPr lang="en-US" sz="2000" dirty="0">
                <a:effectLst/>
              </a:rPr>
              <a:t> 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2571842-67AA-4379-0160-96B079C73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80903"/>
            <a:ext cx="6248400" cy="473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$4.1 Billion fine for European antitrust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6E83A56-EEF1-F94C-5787-4EDC8C3F4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1714228"/>
            <a:ext cx="6515100" cy="49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Amazon Splits 20:1, triggering an avalanche of new retail buyers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CDD7B01-06D0-DB4A-55B4-E096AC3AD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75" y="1799953"/>
            <a:ext cx="6210300" cy="470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February 17 Honolulu, Hawaii Strategy Luncheon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at the premier restaurant in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Incline Village, Nevada on the sparkling shores of Lake Tahoe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506A0-2B76-F217-D157-22F751AF091C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145" y="3573517"/>
            <a:ext cx="4338977" cy="3186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 Twitter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Elon Musk Sells More Tesla Shares,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some $3.9 billion worth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Musk Warns of Twitter Bankruptcy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00A64B"/>
                </a:solidFill>
              </a:rPr>
              <a:t>ong 10/$170-$180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FF0000"/>
                </a:solidFill>
              </a:rPr>
              <a:t>ong 10/$200-$210 call spread, stopped out of </a:t>
            </a:r>
            <a:r>
              <a:rPr lang="en-US" sz="1800" dirty="0">
                <a:solidFill>
                  <a:srgbClr val="FF0000"/>
                </a:solidFill>
                <a:effectLst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FF0000"/>
                </a:solidFill>
              </a:rPr>
              <a:t>ong 10/$220-$230 call spread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D04D6EF-1804-0AF0-4960-40C4CB551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0" y="2257153"/>
            <a:ext cx="5562600" cy="421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recall of five cent bolt costs 25% of market cap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E1EDE90-513A-B90C-1555-121FE7412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047603"/>
            <a:ext cx="5734050" cy="43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US ban of highest end AI chips to China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57FE72D-7FD6-16A9-E509-71C6FA4CD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2076178"/>
            <a:ext cx="5819775" cy="44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1315913-0FC7-45EE-AAF7-026E4F4DB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5" y="1371328"/>
            <a:ext cx="6762750" cy="51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87F2104-C2BB-809B-3461-4CF4A8FD7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1752328"/>
            <a:ext cx="6276975" cy="475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FE80234-B780-B154-D316-2DC0F19C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1933303"/>
            <a:ext cx="6105525" cy="462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3D62CE0-25A3-1B12-E5C6-FBC785047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1533253"/>
            <a:ext cx="6381750" cy="48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D06E9E1-8AE6-5C9D-C05F-69AFA731B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676128"/>
            <a:ext cx="6400800" cy="48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99AB7-EA4C-19D6-6EE7-40A1FCB4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87170-FAED-6062-CAAC-1D57C4C41D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July 13, 2023 Seminar at Sea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Every dinner during the voyage will be black tie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Cunard cruise number is M319. 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938" y="3294261"/>
            <a:ext cx="4391594" cy="3289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Boeing Orders Rise in October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Boeing Delivered its First 787 Dreamliner</a:t>
            </a:r>
            <a:r>
              <a:rPr lang="en-US" sz="1800" dirty="0"/>
              <a:t>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16A2134-022A-C4DB-CFD2-578FA1F5E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952353"/>
            <a:ext cx="6000750" cy="45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E3A0DE4-C6B6-092B-215C-E34CC72F2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1714228"/>
            <a:ext cx="6229350" cy="471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90B2209-8804-44E8-A6B1-B7976DCA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1780903"/>
            <a:ext cx="5848350" cy="444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Copper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B0C519A-D130-A6E7-CA40-3DA95E3F9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5" y="1323703"/>
            <a:ext cx="6686550" cy="505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Genie+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Disney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on a profit miss, taking the stock down 10%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0B948B1-1DD5-49A8-F6A7-EEADA27A0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648" y="2185020"/>
            <a:ext cx="5414480" cy="410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FF84D01-5D7D-1ABA-9DFC-959A521F9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670" y="1534323"/>
            <a:ext cx="6099424" cy="462840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A861B7A-B815-7EB9-2DC7-4D8C0B9B6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547" y="1482953"/>
            <a:ext cx="6322030" cy="47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85BE9A5-0A39-0D48-113F-B0CC90B26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580" y="2048031"/>
            <a:ext cx="5619964" cy="425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7101DE7-4091-4DD2-3E12-3655C0A23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782" y="1893918"/>
            <a:ext cx="5825447" cy="441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F9AB0C4-F485-9A46-D859-EEF4AF8BC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671" y="1500077"/>
            <a:ext cx="6082300" cy="46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+2.20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+77.57%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-9.86%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+590.13%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45.60%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14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EA40275-461B-5304-67E8-645AE93BD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771" y="1808301"/>
            <a:ext cx="5705582" cy="432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A95DAB8-C4C0-9B03-A539-ABDB8C985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46" y="1311717"/>
            <a:ext cx="6732997" cy="51078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B46E01F-5489-331F-90F2-1E41B1246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030" y="1628503"/>
            <a:ext cx="5996682" cy="45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0524D45-A653-78D1-A820-BC9E8A87F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876796"/>
            <a:ext cx="5936750" cy="451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2000" dirty="0"/>
              <a:t>Blows Away Earnings</a:t>
            </a:r>
            <a:br>
              <a:rPr lang="en-US" sz="2000" dirty="0"/>
            </a:br>
            <a:r>
              <a:rPr lang="en-US" sz="1800" dirty="0"/>
              <a:t>Equity trading came in a hot $3.2 billion and bond trading $2.9 billion 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44C2A17-3999-7FF9-1914-780805F2A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919605"/>
            <a:ext cx="5808322" cy="438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10/$95-$100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12A12F8-AF1C-CD8D-A22D-F0011402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131" y="2167897"/>
            <a:ext cx="5568592" cy="42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12486BD-1B98-5448-E431-D4D29095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81" y="1825424"/>
            <a:ext cx="5979559" cy="45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08B4649-DB3A-038D-0B84-FCE5E5B6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300" y="1911042"/>
            <a:ext cx="6099424" cy="462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DCF9DB2-81C7-83D6-9DA4-EF1A339F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851110"/>
            <a:ext cx="5791199" cy="44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Inflation play, Double digit grower, 50% profit margin, and big buyer of its own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B8381E7-99A4-CC34-6D3C-45482EAAB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018" y="2039470"/>
            <a:ext cx="5739828" cy="435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56A78-F3C2-1442-6006-E146640198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13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823AF22-AD1E-C5FE-613E-CCAA1D4AB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508638"/>
            <a:ext cx="5970997" cy="455135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20% Profit Increase YOY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long 5/$300-$310 call spread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180ECD6-58EB-A758-7D1A-EC0F42CB3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659" y="2219267"/>
            <a:ext cx="5756952" cy="436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48A27B-22E2-C8EE-B005-F07134C2D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45" y="1345964"/>
            <a:ext cx="6373402" cy="483389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B2B5F45-4DED-8C14-2768-556D94560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547" y="1397334"/>
            <a:ext cx="6099424" cy="462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2681D84-0159-73D1-E220-402B95044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434" y="1328840"/>
            <a:ext cx="6459020" cy="490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B4ED4-8A37-D2B6-AAEC-3E45C2286D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4272-96EB-CCCA-ED94-B74FE1B7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130F4-DC58-06A5-61C8-BB3B5DE17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CAD03-BA59-0AA6-C293-4F1F70872A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229344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48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Bonds Clock Best Day in Years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taking the ten-year US Treasury bond fund up $3.64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low interest rate plays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had monster days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Junk bond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ETF’s (JNK) and (HYG) were up two points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30-year fixed rate mortgages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dropped 60 basis points to 6.60%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US Budget Deficit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Drops by Half, after the sharpest decline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in government spending in history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Less government borrowing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is building a floor under bond prices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(TLT)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alone has lost 48% in 2 ½ years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Government Loves Inflation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, even if you hate it, for the purchasing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power of the bonds it issued is now shrinking at a 9% annual rate.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</a:t>
            </a:r>
            <a:r>
              <a:rPr lang="en-US" sz="2400" b="1" i="1" dirty="0">
                <a:effectLst/>
                <a:latin typeface="+mj-lt"/>
                <a:ea typeface="Times New Roman" panose="02020603050405020304" pitchFamily="18" charset="0"/>
              </a:rPr>
              <a:t>THE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big trade of 2023.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B84DC-562A-E252-8E58-5C0595C1FF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969" y="4161295"/>
            <a:ext cx="3740037" cy="22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43069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No Position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10/$110-$113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10/$98-$101 call spread</a:t>
            </a:r>
            <a:br>
              <a:rPr lang="en-US" sz="24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6/$123-$126 put spread, took profits on long 6/$125-$128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6/$124-$127 put spread, took profits on long long 7/$128-$131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5/$128-$131 put spread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00A64B"/>
                </a:solidFill>
              </a:rPr>
              <a:t>look profits on long 5/$127-$130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2CA77E3C-7A7B-A4D0-66C9-9E35ABF51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659" y="1945290"/>
            <a:ext cx="5671334" cy="43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3.78%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EC528D0E-A108-CBCB-3BFF-70A8DA15C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243" y="1200414"/>
            <a:ext cx="6681626" cy="50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+77.93%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0% Long, 0% short, 100% cash</a:t>
            </a:r>
            <a:br>
              <a:rPr lang="en-US" sz="2400" b="1" dirty="0"/>
            </a:br>
            <a:r>
              <a:rPr lang="en-US" sz="2400" b="1" dirty="0"/>
              <a:t>In the Middle of the Range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291059-380E-5201-89E9-7A10E0282F88}"/>
              </a:ext>
            </a:extLst>
          </p:cNvPr>
          <p:cNvSpPr txBox="1"/>
          <p:nvPr/>
        </p:nvSpPr>
        <p:spPr>
          <a:xfrm>
            <a:off x="1973260" y="2008082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 POSITIONS</a:t>
            </a:r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8.42%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775C4EF-E72A-A666-3251-6760B1A49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98" y="1191851"/>
            <a:ext cx="6750121" cy="511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58291E3-E3E5-2549-CC3E-B11F4C337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27" y="1363088"/>
            <a:ext cx="6681626" cy="50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E97BAA-1888-4C4B-3306-9567788670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30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Top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*Sharply falling US interest rates bring a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</a:rPr>
              <a:t>crashing US dollar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foreign currencies will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rally strongly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the Euro (FXE), Australian dollar (FXA), British Pound (FXB), and Japanese yen (FXY)</a:t>
            </a: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Weak Chinese economy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will keep the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Yuan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relatively weak as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long as pandemic lockdown continue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*Strong currencies will also deliver major bull markets in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</a:rPr>
              <a:t>emerging market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stocks (EEM) and (CEW)</a:t>
            </a: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4C331-C9FF-E3EB-F9C7-C9CF605C9C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3896088"/>
            <a:ext cx="3987800" cy="26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3ED6F0-6033-9F40-8435-35132C995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381" y="4505352"/>
            <a:ext cx="2444031" cy="1972129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65842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DCE4F25-6FF7-BC5C-C6FC-C93A3E21C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99" y="1279756"/>
            <a:ext cx="6166024" cy="466856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9C6BC99-5170-715B-AFC5-0A2EFC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59" y="1409072"/>
            <a:ext cx="7072008" cy="5351972"/>
          </a:xfrm>
          <a:prstGeom prst="rect">
            <a:avLst/>
          </a:prstGeom>
        </p:spPr>
      </p:pic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10363200" y="81980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6781800" y="2267607"/>
            <a:ext cx="3581400" cy="307475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5296FFD-2CB0-E145-5CD8-C5FAC1013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799" y="4343400"/>
            <a:ext cx="404041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4273361-8D54-0FF1-5D13-BFCD3E001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6585625" cy="498718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400800" y="22860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84920-E09D-A939-7B33-92DEF3898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976" y="3657600"/>
            <a:ext cx="4523074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47B2782-CAE7-9933-1892-96FBCF2DC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03" y="1447800"/>
            <a:ext cx="6147880" cy="4654823"/>
          </a:xfrm>
          <a:prstGeom prst="rect">
            <a:avLst/>
          </a:prstGeom>
        </p:spPr>
      </p:pic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5943600" y="2209800"/>
            <a:ext cx="2819400" cy="20179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D7BAD57-B637-96DC-8AD3-81B5F68095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3208" y="3697014"/>
            <a:ext cx="5139791" cy="288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9B839D0-DB04-CB91-5057-5B892A24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2600"/>
            <a:ext cx="6066817" cy="4598079"/>
          </a:xfrm>
          <a:prstGeom prst="rect">
            <a:avLst/>
          </a:prstGeom>
        </p:spPr>
      </p:pic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29008" y="27432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6C2BA-E0AB-AEA2-9AD3-05BA8EAF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CB8AB-651D-9832-49A2-1C49D2528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FBEAC-74FC-587C-0250-ECAD10B4AD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45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781B3-C953-8B62-57AC-F9D3491D1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" y="82550"/>
            <a:ext cx="12008105" cy="67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Energy was the worst performing sector because they aren’t getting the air cover they paid for with a red wave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*60 ships offshore in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Europe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waiting to unload natural gas in Europe costing $500,000 a day per ship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Biden attacks oil companies on price gouging, proposes 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windfall profits tax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*Russia Loses ability to insure oil cargoes at yearend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Germany 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Fights Russia with Coal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Avoid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all energy plays like the plague, it’s the new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*I’m not recommending energy because there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is no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long term growth story here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*Oil companies refuse to make 30-year investments in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infrastructure that will become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useless in ten years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921302-E434-8706-3250-ED7EE7A11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104" y="3429000"/>
            <a:ext cx="4845552" cy="32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415BC89-5385-89D8-207C-6A3A13BC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951" y="1405897"/>
            <a:ext cx="6424772" cy="48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F5BCA82-AD46-F47B-AAC0-9EA08996E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87" y="1619941"/>
            <a:ext cx="6390525" cy="484245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AF82BDB-78FE-E4F6-7812-B429A9E64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939" y="1380211"/>
            <a:ext cx="6630256" cy="503081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E5DC037-3DD7-5595-EA04-708F8E44D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87" y="1226098"/>
            <a:ext cx="6390525" cy="48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61E7969-BDFC-72E8-E707-FBC74DF80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260346"/>
            <a:ext cx="6082301" cy="46112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59985ED-90C0-3A1D-8454-E1A36A093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064" y="1123357"/>
            <a:ext cx="6596008" cy="50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9ABE93F-39DE-E24E-CD82-1F6972E5F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917" y="1337403"/>
            <a:ext cx="6356278" cy="48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261D9-8A7D-3FBB-9D00-D6ED93E659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92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Finally, a Bid!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will be a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good performer in 2023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Collapsing interest rates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next year will be the big story here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</a:rPr>
              <a:t>Destruction of crypto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is bringing back gold as a non-correlated asset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*Gold is more of a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commodity play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now than a risk hedge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*Recently rising interest rates delivered a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</a:rPr>
              <a:t>terrible 2022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for gold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Silver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 is still the bigger and better long-term play because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of EV and solar panel demand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273640-4C28-D0BC-057E-F7D9001BE1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63" y="3760310"/>
            <a:ext cx="4066437" cy="270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23710-E957-3127-DBFD-90D5EC3E5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49" y="349249"/>
            <a:ext cx="11675417" cy="63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7E2E202-DAEF-85E6-8329-E8D94519E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334" y="1457267"/>
            <a:ext cx="6578884" cy="49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6F6CD9F-093E-2CC3-19E3-F8FBC228E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243222"/>
            <a:ext cx="6065177" cy="46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C54DD4C-FABF-42DA-094A-539197FA6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468" y="1662751"/>
            <a:ext cx="5911065" cy="448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44C944A-7B2D-D8E8-992C-425E6300A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310" y="1654188"/>
            <a:ext cx="6287784" cy="47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B4FB227-E955-2909-9853-0A312E083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45" y="1208975"/>
            <a:ext cx="6715874" cy="509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1CC7704-FA83-4E1A-852D-E7A02F6C4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10" y="1174728"/>
            <a:ext cx="6818615" cy="516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E4BC227-A0D1-91FD-B6BC-3A4868E22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87" y="1397334"/>
            <a:ext cx="6476143" cy="49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1DE5-37F3-B53F-A0E4-1ACD745D3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5B47C-B96E-769E-806A-207083BF2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BE954-34ED-42C6-95B3-28ABF75D93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203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Stumbling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65950"/>
            <a:ext cx="9664262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*Homebuilder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DR Horton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reports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sales off 30%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$1.5 Trillion  in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Homeowners Equity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Lost Since May</a:t>
            </a: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Since July, the </a:t>
            </a:r>
            <a:r>
              <a:rPr lang="en-US" sz="1800" b="1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median home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price has dropped by $11,560</a:t>
            </a: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 average borrower has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lost $30,000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in equity</a:t>
            </a: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Residential housing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could remain weak for another 12-24 months,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compared to the six-year drawdown we had from 2006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latin typeface="+mj-lt"/>
                <a:ea typeface="Times New Roman" panose="02020603050405020304" pitchFamily="18" charset="0"/>
              </a:rPr>
              <a:t>Homebuilder Sentiment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collapses, from 83 a year ago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to 33 in November</a:t>
            </a: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China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taking measures to stimulate its own real estate market,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copper investors please take note</a:t>
            </a: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F88BA-E947-CBAB-281C-73DE266196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180" y="2727231"/>
            <a:ext cx="4538420" cy="394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Shiller-Still Going Up in the Rear View Mirror</a:t>
            </a:r>
            <a:br>
              <a:rPr lang="en-US" dirty="0"/>
            </a:br>
            <a:r>
              <a:rPr lang="en-US" sz="1800" b="1" i="1" dirty="0"/>
              <a:t>S&amp;P Case Shiller Rises 13%,</a:t>
            </a:r>
            <a:r>
              <a:rPr lang="en-US" sz="1800" dirty="0"/>
              <a:t> in July with its </a:t>
            </a:r>
            <a:r>
              <a:rPr lang="en-US" sz="1800" b="1" dirty="0"/>
              <a:t>National Home Price Index</a:t>
            </a:r>
            <a:br>
              <a:rPr lang="en-US" sz="1800" dirty="0"/>
            </a:br>
            <a:r>
              <a:rPr lang="en-US" sz="1800" dirty="0"/>
              <a:t>Miami (</a:t>
            </a:r>
            <a:r>
              <a:rPr lang="en-US" sz="1800" dirty="0">
                <a:solidFill>
                  <a:srgbClr val="00A64B"/>
                </a:solidFill>
              </a:rPr>
              <a:t>+28.6%</a:t>
            </a:r>
            <a:r>
              <a:rPr lang="en-US" sz="1800" dirty="0"/>
              <a:t>), Tampa (</a:t>
            </a:r>
            <a:r>
              <a:rPr lang="en-US" sz="1800" dirty="0">
                <a:solidFill>
                  <a:srgbClr val="00A64B"/>
                </a:solidFill>
              </a:rPr>
              <a:t>+28.0%</a:t>
            </a:r>
            <a:r>
              <a:rPr lang="en-US" sz="1800" dirty="0"/>
              <a:t>), Charlotte NC (</a:t>
            </a:r>
            <a:r>
              <a:rPr lang="en-US" sz="1800" dirty="0">
                <a:solidFill>
                  <a:srgbClr val="00A64B"/>
                </a:solidFill>
              </a:rPr>
              <a:t>+21.3%</a:t>
            </a:r>
            <a:r>
              <a:rPr lang="en-US" sz="1800" dirty="0"/>
              <a:t>)…San Francisco </a:t>
            </a:r>
            <a:r>
              <a:rPr lang="en-US" sz="1800" dirty="0">
                <a:solidFill>
                  <a:srgbClr val="FF0000"/>
                </a:solidFill>
              </a:rPr>
              <a:t>(-4.3%), </a:t>
            </a:r>
            <a:r>
              <a:rPr lang="en-US" sz="1800" dirty="0"/>
              <a:t>Seattle </a:t>
            </a:r>
            <a:r>
              <a:rPr lang="en-US" sz="1800" dirty="0">
                <a:solidFill>
                  <a:srgbClr val="FF0000"/>
                </a:solidFill>
              </a:rPr>
              <a:t>(-3.9%)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B3481EF3-1C75-E86E-77A6-6F93A030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1544398"/>
            <a:ext cx="11608691" cy="53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</TotalTime>
  <Words>4085</Words>
  <Application>Microsoft Macintosh PowerPoint</Application>
  <PresentationFormat>Widescreen</PresentationFormat>
  <Paragraphs>127</Paragraphs>
  <Slides>106</Slides>
  <Notes>78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Arial</vt:lpstr>
      <vt:lpstr>Calibri</vt:lpstr>
      <vt:lpstr>Glacial Indifference</vt:lpstr>
      <vt:lpstr>Times New Roman</vt:lpstr>
      <vt:lpstr>Office Theme</vt:lpstr>
      <vt:lpstr> The Mad Hedge Fund Trader “Flip Flop” </vt:lpstr>
      <vt:lpstr>Trade Sheet- So What Do We Do About All This?</vt:lpstr>
      <vt:lpstr>February 17 Honolulu, Hawaii Strategy Luncheon</vt:lpstr>
      <vt:lpstr>July 13, 2023 Seminar at Sea</vt:lpstr>
      <vt:lpstr>  Trade Alert Performance New All Time Highs! 22 out of 23 trade alerts profitable   </vt:lpstr>
      <vt:lpstr>PowerPoint Presentation</vt:lpstr>
      <vt:lpstr>PowerPoint Presentation</vt:lpstr>
      <vt:lpstr>PowerPoint Presentation</vt:lpstr>
      <vt:lpstr>PowerPoint Presentation</vt:lpstr>
      <vt:lpstr>The Method to My Madness The Bottom is In</vt:lpstr>
      <vt:lpstr>The Global Economy – Weak  </vt:lpstr>
      <vt:lpstr>The Mad Hedge Profit Predictor Market Timing Index – Buy Territory An artificial intelligence driven algorithm that analyzes 30 different economic, technical, and momentum driven indicators </vt:lpstr>
      <vt:lpstr> Weekly Jobless Claims – Falling  229,000 – Up 9,000 </vt:lpstr>
      <vt:lpstr>PowerPoint Presentation</vt:lpstr>
      <vt:lpstr>Stocks – 2023 Preview </vt:lpstr>
      <vt:lpstr>          S&amp;P 500 – The Worst Case-Severe Recession took profits on long 10/$385-$395 put spread, long 11/$410-$400 put spread took profit on long 10/$390-$400 put spread, took profit on long 10/$320-$330 call spread  took profits on long 6/$445-$455 put spread             </vt:lpstr>
      <vt:lpstr>ProShares Ultra Short S&amp;P 500 (SDS)-  a great hedge for long stocks and bonds long 2X position has a hedge against longs and bond shorts</vt:lpstr>
      <vt:lpstr>(VIX) – Unable to Make a New High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4/$330-$335 put spread  took profits on long (QQQ) 3/$340-$345 put spread  covered long (QQQ) $325-$330 put spread </vt:lpstr>
      <vt:lpstr>PowerPoint Presentation</vt:lpstr>
      <vt:lpstr>The Barbell Portfolio</vt:lpstr>
      <vt:lpstr> Microsoft (MSFT)- took profits on 9/$235-$245 call spread, took profits on long 7/$220-$210 call spread,  took profits on long 6/$220-$230 call spread, took profits on long 2/$200-$210 bear put spread   </vt:lpstr>
      <vt:lpstr>Meta (META)- Looking for the Metaverse took profits on Long 9/$290-$300 vertical bear put spread stopped out of Long 9/$190-$200 vertical bear put spread  </vt:lpstr>
      <vt:lpstr> Apple (AAPL)- Apple Cuts iPhone Production in China  Took profits on long 10/$165-$175 put spread   took profits on long 6/$155-$165 put spread, stopped out of long 6/$125-135 call spread,  took profits on long 6/$110-$120 call spread, took profits on long 2/$180-$190 put spread</vt:lpstr>
      <vt:lpstr>Alphabet (GOOGL) – Ad king on economic recovery $4.1 Billion fine for European antitrust took profits on long 12/$1,200-$1,230 bull call spread took profits on long 9/$1,030-$1,080 vertical bull call spread</vt:lpstr>
      <vt:lpstr> Amazon (AMZN) –  Amazon Splits 20:1, triggering an avalanche of new retail buyers took profits on long 2/$3,400-$3,500 bear put spread took profits on long 9/$2,800-$2,900 bull call spread</vt:lpstr>
      <vt:lpstr>  Tesla (TSLA) – Twitter Disaster Elon Musk Sells More Tesla Shares, some $3.9 billion worth  Musk Warns of Twitter Bankruptcy  took profits on long 10/$170-$180 call spread stopped out of long 10/$200-$210 call spread, stopped out of  long 10/$220-$230 call spread    </vt:lpstr>
      <vt:lpstr>Rivian (RIVN) – Amazon Backed Electric Trucks recall of five cent bolt costs 25% of market cap took profits on long 10/$25-$30 call spread </vt:lpstr>
      <vt:lpstr> NVIDIA (NVDA) – Downgrade on US ban of highest end AI chips to China took profits on long 10/$95-$100 call spread took profits on long 7/$120-$130 call spread, took profits on  long 6/$120-$130 call spread </vt:lpstr>
      <vt:lpstr>Palo Alto Networks (PANW)- Hacking never goes out of fashion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–Boeing Orders Rise in October Boeing Delivered its First 787 Dreamliner in a year long 3/$146-$149 call spread  </vt:lpstr>
      <vt:lpstr>Package Delivery- United Parcel Service (UPS) - Package Delivery record profits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Copper Play took profits on long 10/$20-$23 call spread   </vt:lpstr>
      <vt:lpstr>Walt Disney (DIS) - Genie+ Disney Bombs, on a profit miss, taking the stock down 10%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near record earnings announced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Blows Away Earnings Equity trading came in a hot $3.2 billion and bond trading $2.9 billion   took profits on  long 10/$85-$90 call spread </vt:lpstr>
      <vt:lpstr>  JP Morgan Chase (JPM)- took profits on long 10/$85-$90 call spread, stopped out of long 10/$95-$100 call spread took profits long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Inflation play, Double digit grower, 50% profit margin, and big buyer of its own stock took profits on long 10/$160-$170 bull call spread took profits on long 6/$150-$160 bull call spread</vt:lpstr>
      <vt:lpstr>Consumer Discretionary SPDR (XLY) (DIS), (AMZN), (HD), (CMCSA), (MCD), (SBUX) </vt:lpstr>
      <vt:lpstr> Berkshire Hathaway (BRKB)- Natural Barbell 20% Profit Increase YOY  took profits on long 10/$220-$230 call spread,  took profits on long 7/$220-$230 call spread, took profits on long 7/$220-$230 call spread took profits on long 6/$260-$270 call spread, stopped out of long 5/$300-$310 call spread,   </vt:lpstr>
      <vt:lpstr>Europe Hedged Equity (HEDJ)- </vt:lpstr>
      <vt:lpstr>Japan (DXJ)- </vt:lpstr>
      <vt:lpstr> Emerging Markets (EEM) - Pro trade, Weak Dollar, Long Recovery Play</vt:lpstr>
      <vt:lpstr>PowerPoint Presentation</vt:lpstr>
      <vt:lpstr>PowerPoint Presentation</vt:lpstr>
      <vt:lpstr>Bonds – THE big trade of 2023. </vt:lpstr>
      <vt:lpstr>               Treasury ETF (TLT) – No Position took profits on long 10/$110-$113 put spread, stopped out of long 10/$98-$101 call spread took profits on long 6/$123-$126 put spread, took profits on long 6/$125-$128 put spread took profits on long 6/$124-$127 put spread, took profits on long long 7/$128-$131 put spread took profits on long 5/$128-$131 put spread, look profits on long 5/$127-$130 put spread                   </vt:lpstr>
      <vt:lpstr> Ten Year Treasury Yield ($TNX) – 3.78%  </vt:lpstr>
      <vt:lpstr> Junk Bonds (HYG) 8.42% Yield to Maturity  </vt:lpstr>
      <vt:lpstr>2X Short Treasuries (TBT)-Another run at highs</vt:lpstr>
      <vt:lpstr>PowerPoint Presentation</vt:lpstr>
      <vt:lpstr>Foreign Currencies – Dollar Top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 </vt:lpstr>
      <vt:lpstr>Oil-($WTIC)</vt:lpstr>
      <vt:lpstr>  United States Oil Fund (USO) long 10/$9.50-$10 Vertical bull call spread</vt:lpstr>
      <vt:lpstr>Energy Select Sector SPDR (XLE)-No Performance! (XOM), (CVX), (SLB), (KMI), (EOG), (COP) </vt:lpstr>
      <vt:lpstr>Halliburton (HAL)-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 Finally, a Bid!</vt:lpstr>
      <vt:lpstr> Gold (GLD) - Deflation call took profits on long 5/$165-$170 bull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PowerPoint Presentation</vt:lpstr>
      <vt:lpstr>Real Estate – Stumbling</vt:lpstr>
      <vt:lpstr>S&amp;P Case Shiller-Still Going Up in the Rear View Mirror S&amp;P Case Shiller Rises 13%, in July with its National Home Price Index Miami (+28.6%), Tampa (+28.0%), Charlotte NC (+21.3%)…San Francisco (-4.3%), Seattle (-3.9%)</vt:lpstr>
      <vt:lpstr>Crown Castle International (CCI) – 4.46%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November 30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783</cp:revision>
  <cp:lastPrinted>2022-01-05T03:44:27Z</cp:lastPrinted>
  <dcterms:created xsi:type="dcterms:W3CDTF">2015-02-05T17:12:57Z</dcterms:created>
  <dcterms:modified xsi:type="dcterms:W3CDTF">2022-11-16T23:34:46Z</dcterms:modified>
</cp:coreProperties>
</file>