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7"/>
  </p:notesMasterIdLst>
  <p:sldIdLst>
    <p:sldId id="256" r:id="rId2"/>
    <p:sldId id="1402" r:id="rId3"/>
    <p:sldId id="1403" r:id="rId4"/>
    <p:sldId id="1421" r:id="rId5"/>
    <p:sldId id="888" r:id="rId6"/>
    <p:sldId id="1419" r:id="rId7"/>
    <p:sldId id="605" r:id="rId8"/>
    <p:sldId id="1214" r:id="rId9"/>
    <p:sldId id="997" r:id="rId10"/>
    <p:sldId id="824" r:id="rId11"/>
    <p:sldId id="1118" r:id="rId12"/>
    <p:sldId id="1076" r:id="rId13"/>
    <p:sldId id="898" r:id="rId14"/>
    <p:sldId id="1224" r:id="rId15"/>
    <p:sldId id="1142" r:id="rId16"/>
    <p:sldId id="1397" r:id="rId17"/>
    <p:sldId id="1033" r:id="rId18"/>
    <p:sldId id="1073" r:id="rId19"/>
    <p:sldId id="1074" r:id="rId20"/>
    <p:sldId id="1026" r:id="rId21"/>
    <p:sldId id="570" r:id="rId22"/>
    <p:sldId id="280" r:id="rId23"/>
    <p:sldId id="1231" r:id="rId24"/>
    <p:sldId id="1057" r:id="rId25"/>
    <p:sldId id="563" r:id="rId26"/>
    <p:sldId id="835" r:id="rId27"/>
    <p:sldId id="613" r:id="rId28"/>
    <p:sldId id="831" r:id="rId29"/>
    <p:sldId id="811" r:id="rId30"/>
    <p:sldId id="1047" r:id="rId31"/>
    <p:sldId id="1399" r:id="rId32"/>
    <p:sldId id="814" r:id="rId33"/>
    <p:sldId id="1072" r:id="rId34"/>
    <p:sldId id="764" r:id="rId35"/>
    <p:sldId id="765" r:id="rId36"/>
    <p:sldId id="1071" r:id="rId37"/>
    <p:sldId id="1195" r:id="rId38"/>
    <p:sldId id="1220" r:id="rId39"/>
    <p:sldId id="1070" r:id="rId40"/>
    <p:sldId id="840" r:id="rId41"/>
    <p:sldId id="1068" r:id="rId42"/>
    <p:sldId id="1069" r:id="rId43"/>
    <p:sldId id="1400" r:id="rId44"/>
    <p:sldId id="893" r:id="rId45"/>
    <p:sldId id="289" r:id="rId46"/>
    <p:sldId id="730" r:id="rId47"/>
    <p:sldId id="1054" r:id="rId48"/>
    <p:sldId id="994" r:id="rId49"/>
    <p:sldId id="830" r:id="rId50"/>
    <p:sldId id="481" r:id="rId51"/>
    <p:sldId id="290" r:id="rId52"/>
    <p:sldId id="1133" r:id="rId53"/>
    <p:sldId id="669" r:id="rId54"/>
    <p:sldId id="1079" r:id="rId55"/>
    <p:sldId id="1043" r:id="rId56"/>
    <p:sldId id="1083" r:id="rId57"/>
    <p:sldId id="1086" r:id="rId58"/>
    <p:sldId id="1080" r:id="rId59"/>
    <p:sldId id="1049" r:id="rId60"/>
    <p:sldId id="336" r:id="rId61"/>
    <p:sldId id="1084" r:id="rId62"/>
    <p:sldId id="295" r:id="rId63"/>
    <p:sldId id="501" r:id="rId64"/>
    <p:sldId id="539" r:id="rId65"/>
    <p:sldId id="1420" r:id="rId66"/>
    <p:sldId id="1114" r:id="rId67"/>
    <p:sldId id="654" r:id="rId68"/>
    <p:sldId id="659" r:id="rId69"/>
    <p:sldId id="655" r:id="rId70"/>
    <p:sldId id="656" r:id="rId71"/>
    <p:sldId id="1225" r:id="rId72"/>
    <p:sldId id="1407" r:id="rId73"/>
    <p:sldId id="1411" r:id="rId74"/>
    <p:sldId id="1412" r:id="rId75"/>
    <p:sldId id="1413" r:id="rId76"/>
    <p:sldId id="1414" r:id="rId77"/>
    <p:sldId id="1415" r:id="rId78"/>
    <p:sldId id="1416" r:id="rId79"/>
    <p:sldId id="1405" r:id="rId80"/>
    <p:sldId id="388" r:id="rId81"/>
    <p:sldId id="312" r:id="rId82"/>
    <p:sldId id="380" r:id="rId83"/>
    <p:sldId id="747" r:id="rId84"/>
    <p:sldId id="1422" r:id="rId85"/>
    <p:sldId id="313" r:id="rId86"/>
    <p:sldId id="1216" r:id="rId87"/>
    <p:sldId id="1217" r:id="rId88"/>
    <p:sldId id="1404" r:id="rId89"/>
    <p:sldId id="907" r:id="rId90"/>
    <p:sldId id="650" r:id="rId91"/>
    <p:sldId id="729" r:id="rId92"/>
    <p:sldId id="737" r:id="rId93"/>
    <p:sldId id="998" r:id="rId94"/>
    <p:sldId id="999" r:id="rId95"/>
    <p:sldId id="1000" r:id="rId96"/>
    <p:sldId id="1417" r:id="rId97"/>
    <p:sldId id="1130" r:id="rId98"/>
    <p:sldId id="1132" r:id="rId99"/>
    <p:sldId id="1005" r:id="rId100"/>
    <p:sldId id="1006" r:id="rId101"/>
    <p:sldId id="1418" r:id="rId102"/>
    <p:sldId id="492" r:id="rId103"/>
    <p:sldId id="1222" r:id="rId104"/>
    <p:sldId id="335" r:id="rId105"/>
    <p:sldId id="1230" r:id="rId10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E26022A0-7323-4796-98D5-3286669C8827}" v="340" dt="2022-11-30T06:48:52.900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09"/>
    <p:restoredTop sz="94704"/>
  </p:normalViewPr>
  <p:slideViewPr>
    <p:cSldViewPr snapToGrid="0">
      <p:cViewPr varScale="1">
        <p:scale>
          <a:sx n="105" d="100"/>
          <a:sy n="105" d="100"/>
        </p:scale>
        <p:origin x="44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microsoft.com/office/2015/10/relationships/revisionInfo" Target="revisionInfo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625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“Looking for Big Foot”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November 30,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D87E8A-D43A-077B-D7CB-C28A5129B9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868" y="1676400"/>
            <a:ext cx="4984199" cy="33234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*The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Fed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gives the signal for risk assets to rise for the rest of the year with slowing interest rate rises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move is catching investors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short stock with too much cash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*We are now 11 months into a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12–18-month bear market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*Q4 is the best entry point for stocks 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and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bonds in a decade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Oil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prices in free fall on recession fears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Inflation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is plunging but the Fed needs to see several deflationary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data points to ease up</a:t>
            </a: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US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dollar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has topped and will be weak for a decade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+mj-lt"/>
                <a:ea typeface="Calibri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*Look for S&amp;P 500 at 4,800 by end 2023</a:t>
            </a:r>
            <a:br>
              <a:rPr lang="en-US" sz="18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j-lt"/>
                <a:ea typeface="Calibri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VIX dives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to $20 – NO TRADE</a:t>
            </a: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263" y="3058510"/>
            <a:ext cx="4479758" cy="352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E2D93D9-1F4A-AA1A-61BD-20A2ECF89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010" y="1015590"/>
            <a:ext cx="7149547" cy="53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9FA-A7F7-B3C9-84C3-EEFFA66E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640B3-F0C7-6EFE-88B7-F052E0EAE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C3FDA-F68E-E96A-0446-16BDA2021E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323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08D9C-64FA-41A0-078D-A9541F651C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December 14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04CBA-7655-DF89-1A23-9132C2862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154" y="903925"/>
            <a:ext cx="4351192" cy="35209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Weak 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Fed Favors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Slowing of Rate Hikes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making a December increase of only 50 basis points a sure thing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2400" dirty="0">
                <a:effectLst/>
                <a:latin typeface="+mj-lt"/>
              </a:rPr>
            </a:br>
            <a:r>
              <a:rPr lang="en-US" sz="2400" dirty="0">
                <a:effectLst/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S&amp;P Global Manufacturing PMI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Takes a Hit, in November, down to 47.6 from an estimate of 50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2400" dirty="0">
                <a:effectLst/>
                <a:latin typeface="+mj-lt"/>
              </a:rPr>
            </a:br>
            <a:r>
              <a:rPr lang="en-US" sz="2400" dirty="0">
                <a:effectLst/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Consumer Sentiment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Holds Up Well, at 56.8 versus an estimated 54.9 in October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2400" dirty="0">
                <a:effectLst/>
                <a:latin typeface="+mj-lt"/>
              </a:rPr>
            </a:br>
            <a:r>
              <a:rPr lang="en-US" sz="2400" dirty="0">
                <a:effectLst/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Leading Economic Indicators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Dive, off 0.8% in October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Retail Sales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Rise 1.3% in October, causing analysts to raise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Q4 GDP forecasts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Producer Price Index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Dives, from 8.3% to 8.0% YOY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912D0-BF69-342D-79E0-D438889776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955" y="3763594"/>
            <a:ext cx="3961756" cy="32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/>
              <a:t>The Mad Hedge Profit Predictor</a:t>
            </a:r>
            <a:br>
              <a:rPr lang="en-US" sz="2400" b="1"/>
            </a:br>
            <a:r>
              <a:rPr lang="en-US" sz="2400" b="1"/>
              <a:t>Market Timing Index – Buy Territory</a:t>
            </a:r>
            <a:br>
              <a:rPr lang="en-US" sz="2800" b="1"/>
            </a:br>
            <a:r>
              <a:rPr lang="en-US" sz="1800"/>
              <a:t>An artificial intelligence driven algorithm that analyzes 30 different</a:t>
            </a:r>
            <a:br>
              <a:rPr lang="en-US" sz="1800"/>
            </a:br>
            <a:r>
              <a:rPr lang="en-US" sz="1800"/>
              <a:t>economic, technical, and momentum driven indicators</a:t>
            </a:r>
            <a:br>
              <a:rPr lang="en-US" sz="1800"/>
            </a:b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1688B-B432-5138-6E38-DDA44FA42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52" y="1600200"/>
            <a:ext cx="9696144" cy="52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240,000 – Up 17,000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03CE9-3A02-385B-DB33-6E903EC44E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In the Doghouse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Equities See Monster Inflows,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some $23 billion in 35 weeks according to the Bank of America (BAC) flow of funds survey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*(SPY) 200-day moving average at $402.11 is proving formidable resistance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*Tech is still in the doghouse and will remain there until the Fed starts to 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CUT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interest rates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*Until then, stocks sensitive to falling interest rates will lead,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like banks, REITS, bonds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Fed Says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Financial System Healthy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ruling out any 2009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style 52% stock market crash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*Look for terrible H1 and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strong H2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scenario to continue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FE0BC3-975D-F037-17A3-56E6252529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523" y="3986705"/>
            <a:ext cx="4924097" cy="27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Worst Case-Severe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11/$420-$430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10/$385-$395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11/$410-$400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0891" y="4417453"/>
            <a:ext cx="2408397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-26%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640271" y="2507276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$428</a:t>
            </a:r>
            <a:br>
              <a:rPr lang="en-US" sz="2000" dirty="0"/>
            </a:br>
            <a:r>
              <a:rPr lang="en-US" sz="2000" dirty="0"/>
              <a:t>+20%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45E8B-BA1A-4526-24C6-7EF17C4F74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57" y="1507261"/>
            <a:ext cx="6420808" cy="486146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A412B7-0766-8AF3-98B4-668049AAF772}"/>
              </a:ext>
            </a:extLst>
          </p:cNvPr>
          <p:cNvCxnSpPr>
            <a:cxnSpLocks/>
          </p:cNvCxnSpPr>
          <p:nvPr/>
        </p:nvCxnSpPr>
        <p:spPr>
          <a:xfrm flipV="1">
            <a:off x="4842293" y="2723579"/>
            <a:ext cx="2683114" cy="209873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921595" y="4902841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477749" y="2723579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7525407" y="2747678"/>
            <a:ext cx="1127222" cy="138674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1C439B6-A526-2D7F-4BE2-307B57FE43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293" y="1794155"/>
            <a:ext cx="6329568" cy="477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Unable to Make a New High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C7B448E-75F3-9D99-8132-25B97C3C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40" y="1098416"/>
            <a:ext cx="6950764" cy="52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16EC400-714F-17C1-8FAC-1EC5CAFE93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479416"/>
            <a:ext cx="6569765" cy="49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17 Honolulu, Hawaii Strategy Luncheon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at the premier restaurant in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Incline Village, Nevada on the sparkling shores of Lake Tahoe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506A0-2B76-F217-D157-22F751AF091C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145" y="3573517"/>
            <a:ext cx="4338977" cy="3186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0FA2DAC-61EB-E22B-6054-026FE678BA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270" y="1363460"/>
            <a:ext cx="6404113" cy="483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D4147DE-4934-D337-F47F-9FE7ADCC23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139" y="1711329"/>
            <a:ext cx="6503504" cy="490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F135BAD-BB48-6AF0-0314-BAB999D88A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444" y="1810720"/>
            <a:ext cx="6023113" cy="45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98E2B-2488-4C9C-4697-022E05784D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907" y="0"/>
            <a:ext cx="7170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2D1F9F3-C337-F8E4-B4BE-A43652B1EC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772" y="1628503"/>
            <a:ext cx="6238459" cy="47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Looking for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Metaverse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F8DD185-DF9B-2341-3228-79BA570BAE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705" y="1777590"/>
            <a:ext cx="6354417" cy="479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Apple Cuts iPhone Production in China</a:t>
            </a:r>
            <a:r>
              <a:rPr lang="en-US" sz="2000" dirty="0">
                <a:effectLst/>
              </a:rPr>
              <a:t> 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5174728-9D56-D567-516C-525C74AF25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792" y="1943242"/>
            <a:ext cx="6056243" cy="457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$4.1 Billion fine for European antitrust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8239F73-E512-DA50-E21E-9BFECBC347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162" y="1910112"/>
            <a:ext cx="6031394" cy="455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Amazon to Lay Off 10,000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B440A4A-BD5A-AD4D-D495-B92F5C2C63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270" y="1711329"/>
            <a:ext cx="6221895" cy="469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July 13, 2023 Seminar at Sea</a:t>
            </a:r>
            <a:br>
              <a:rPr lang="en-US" sz="2800" b="1" dirty="0"/>
            </a:br>
            <a:r>
              <a:rPr lang="en-US" sz="2000" b="1" dirty="0"/>
              <a:t>Tickets are Selling Fast!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Every dinner during the voyage will be black tie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Cunard cruise number is M319. 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938" y="3294261"/>
            <a:ext cx="4391594" cy="3289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 Twitter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Recall of 325,000 Takes Tesla to Two Year Low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Musk Warns of Twitter Bankruptcy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</a:t>
            </a:r>
            <a:r>
              <a:rPr lang="en-US" sz="1800" dirty="0">
                <a:solidFill>
                  <a:schemeClr val="tx1"/>
                </a:solidFill>
              </a:rPr>
              <a:t>ong 12/$140-$150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l</a:t>
            </a:r>
            <a:r>
              <a:rPr lang="en-US" sz="1800" dirty="0">
                <a:solidFill>
                  <a:schemeClr val="tx1"/>
                </a:solidFill>
              </a:rPr>
              <a:t>ong 12/$225-$230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00A64B"/>
                </a:solidFill>
              </a:rPr>
              <a:t>ong 10/$170-$180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5EF79AE-FE72-A0AC-AA71-A5520DE431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313" y="2009503"/>
            <a:ext cx="6064526" cy="45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recall of five cent bolt costs 25% of market cap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99CC869-D6DD-680F-B4A9-7641DBF230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836" y="1835568"/>
            <a:ext cx="5940286" cy="44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3FB2B88-007C-60C5-D6FD-E7A0B33046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313" y="2117177"/>
            <a:ext cx="5915439" cy="44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ABFD7D2-9209-E809-EE80-E5B93B93E4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575" y="1669916"/>
            <a:ext cx="6139069" cy="46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B4B2A39-D777-F0AC-BA66-148F6F1133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641" y="1761023"/>
            <a:ext cx="6304721" cy="47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D19F7E8-5A25-260F-D789-8254353829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531" y="1843851"/>
            <a:ext cx="6387547" cy="481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F029CC9-D499-773E-AF81-009E3ABB0C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466" y="1562242"/>
            <a:ext cx="6313003" cy="47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9F1BC66-783C-E125-CE89-090953E559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139" y="1761025"/>
            <a:ext cx="6255026" cy="47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9AB7-EA4C-19D6-6EE7-40A1FCB4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B1383-922E-E87C-97F7-BAAC709225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3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Boeing Orders Rise in October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Boeing Delivered its First 787 Dreamliner</a:t>
            </a:r>
            <a:r>
              <a:rPr lang="en-US" sz="1800" dirty="0"/>
              <a:t>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6077512-DCC2-C3F9-DB77-5E4D5D6CDD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879" y="1852133"/>
            <a:ext cx="5940286" cy="44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91C9A19-05A1-9707-5F81-BE541422F1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965" y="1794155"/>
            <a:ext cx="6188765" cy="466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4858ECB-0B32-6AA5-D144-0444919D8F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444" y="1603655"/>
            <a:ext cx="6652591" cy="50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6706634-A897-CF59-D8C9-A61AA62B24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662" y="1330329"/>
            <a:ext cx="6536634" cy="49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Genie+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Axes Chairman, bringing back Bob Iger from retirement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2BDE3D5-60D8-BC19-1B3F-7AE874AF2B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227" y="2009503"/>
            <a:ext cx="5691808" cy="430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DF245F3-2961-5431-5A15-843E517AB2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140" y="1479416"/>
            <a:ext cx="6221895" cy="46942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882D3BE-0AF8-C354-960D-DC216DBC14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118" y="1396590"/>
            <a:ext cx="6569765" cy="49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1066729-AB06-2CA9-4F83-B02BAB53D1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1893546"/>
            <a:ext cx="6105939" cy="46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ABAB0BB-C0D7-F6DA-17A6-66D5667A85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704" y="1578807"/>
            <a:ext cx="6553200" cy="49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8339D5D-6CC7-7405-498E-62816F068A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661" y="1280633"/>
            <a:ext cx="6139069" cy="46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+11.27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+86.64%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-16%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+599.20%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45.76%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7A1BFD8-F849-FEAF-F6D5-A82ADB85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705" y="1363460"/>
            <a:ext cx="6818243" cy="514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CB8E39B-9917-80F5-E982-5164DE2B6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009" y="1214373"/>
            <a:ext cx="6586330" cy="49676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484F4D7-FD66-790E-88FE-E437C271CE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617" y="1462850"/>
            <a:ext cx="6520070" cy="49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CCC918C-E4D8-799A-3456-4C93B2AEFD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314" y="1810720"/>
            <a:ext cx="5923721" cy="44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2000" dirty="0"/>
              <a:t>Blows Away Earnings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510C1AF-4B18-7AEB-1A90-85DA972C63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509" y="1669916"/>
            <a:ext cx="6370982" cy="481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10/$95-$100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DE866BA-F695-6A8A-F249-CCE6E4FF5C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531" y="1835568"/>
            <a:ext cx="6023113" cy="45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588F61D-7E85-EABD-6572-409E4F2178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357" y="1479416"/>
            <a:ext cx="6056243" cy="457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129E2A4-5F8A-6514-7414-B286FFFB17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183" y="1810720"/>
            <a:ext cx="6155634" cy="46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60D036D-0E37-2793-1038-57FA69B31E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879" y="1744460"/>
            <a:ext cx="6288156" cy="47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Inflation play, Double digit grower, 50% profit margin, and big buyer of its own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DDFAC0D-D44B-029A-5D03-786B49503C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858" y="1860416"/>
            <a:ext cx="5940286" cy="44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EDC3E-42BD-09A0-A40C-5E41413893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13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D647F66-1E4C-FD7B-E31D-E07AD6F041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357" y="1487699"/>
            <a:ext cx="6619460" cy="499247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20% Profit Increase YOY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C9E3043-BF97-BA3B-CC47-4E5CDCE1C5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422" y="2373938"/>
            <a:ext cx="5451613" cy="410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E3877E6-62C9-E84E-680C-9CE01C60D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57" y="1131546"/>
            <a:ext cx="6685721" cy="50421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21C560D-30A6-6C2D-61DA-97EC85545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097" y="1197807"/>
            <a:ext cx="6702286" cy="50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F6FFE0E-4395-734D-4A91-022116DA6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814" y="1048720"/>
            <a:ext cx="7232373" cy="54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F81F8-6AB1-10A6-2914-06634CD1F8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Bonds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Continue on a Tear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with the (TLT) up a breathtaking $12 from the October low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*(TLT) could reach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$120 in 2023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 Keep buying (TLT) calls, calls spreads and LEAPS on dips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Junk bond ETF’s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were up two points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30-year fixed rate mortgages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dropped 60 basis points to 6.60%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*US Budget Deficit Drops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by Half, after the sharpest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decline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in government spending in history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Less government borrowing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is building a strong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floor under bond prices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as all Covid stimulus programs expire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</a:t>
            </a:r>
            <a:r>
              <a:rPr lang="en-US" sz="2400" b="1" i="1" dirty="0">
                <a:effectLst/>
                <a:latin typeface="+mj-lt"/>
                <a:ea typeface="Times New Roman" panose="02020603050405020304" pitchFamily="18" charset="0"/>
              </a:rPr>
              <a:t>THE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big trade of 2023.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A832D-FA35-6DE3-2992-24722D7DF6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841423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43069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Triple Long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12/$91-$94 call spread, long 12/$92-$95 call spread, long 12/$93-$96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10/$110-$113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10/$98-$101 call spread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6/$123-$126 put spread, took profits on long 6/$125-$128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6/$124-$127 put spread, took profits on long long 7/$128-$131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3BF5CC9-9F9E-708C-E3C1-A14872EA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467" y="2176458"/>
            <a:ext cx="5303178" cy="401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3.78%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C7714A35-6D8C-6463-DD03-316B608191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335" y="1280633"/>
            <a:ext cx="6528352" cy="49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8.42%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499B7EF-EB56-D434-BA21-2DCD6EA79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31" y="1131546"/>
            <a:ext cx="6702286" cy="50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+90.01%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40% Long, 40% short, 20% cash</a:t>
            </a:r>
            <a:br>
              <a:rPr lang="en-US" sz="2400" b="1" dirty="0"/>
            </a:br>
            <a:r>
              <a:rPr lang="en-US" sz="2400" b="1" dirty="0"/>
              <a:t>getting expensive</a:t>
            </a: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6B9580-8092-EC33-28DA-647766813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73264"/>
              </p:ext>
            </p:extLst>
          </p:nvPr>
        </p:nvGraphicFramePr>
        <p:xfrm>
          <a:off x="703673" y="1837380"/>
          <a:ext cx="3952930" cy="464801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127183">
                  <a:extLst>
                    <a:ext uri="{9D8B030D-6E8A-4147-A177-3AD203B41FA5}">
                      <a16:colId xmlns:a16="http://schemas.microsoft.com/office/drawing/2014/main" val="3997082991"/>
                    </a:ext>
                  </a:extLst>
                </a:gridCol>
                <a:gridCol w="825747">
                  <a:extLst>
                    <a:ext uri="{9D8B030D-6E8A-4147-A177-3AD203B41FA5}">
                      <a16:colId xmlns:a16="http://schemas.microsoft.com/office/drawing/2014/main" val="3782618221"/>
                    </a:ext>
                  </a:extLst>
                </a:gridCol>
              </a:tblGrid>
              <a:tr h="218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Risk Adjusted Basis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1944986383"/>
                  </a:ext>
                </a:extLst>
              </a:tr>
              <a:tr h="21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3101388343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3765993423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3078357320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2487906477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 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4241476592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12/$91-$94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276092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12/$92-$95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323979928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12/$93-$96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1696315824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(TSLA) 12/$93-$96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2267821252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1526841695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3046204232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720567655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(XOM) 12/120-$125 put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1283247222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(SPY) 12/$420-$430 put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2934131010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(OXY) 12/$77.50-$82.50 put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1077378596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(TSLA) 12/$225-$230 put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4175495131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2898988823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496655261"/>
                  </a:ext>
                </a:extLst>
              </a:tr>
              <a:tr h="227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32" marR="5332" marT="5332" marB="0" anchor="b"/>
                </a:tc>
                <a:extLst>
                  <a:ext uri="{0D108BD9-81ED-4DB2-BD59-A6C34878D82A}">
                    <a16:rowId xmlns:a16="http://schemas.microsoft.com/office/drawing/2014/main" val="139451621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C51FAC7-07CE-B0DF-03AA-3E38865D7D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399" y="3136124"/>
            <a:ext cx="3040451" cy="29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D1E5077-8C16-2601-3316-33EA0B6BB7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878" y="1371742"/>
            <a:ext cx="6553200" cy="49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B0A01-0320-C35F-0B0E-739CB258D9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30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Stall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*Sharply falling US interest rates bring a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</a:rPr>
              <a:t>crashing US dollar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foreign currencies will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rally strongly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the Euro (FXE), Australian dollar (FXA), British Pound (FXB), and Japanese yen (FXY)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China lockdowns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will keep the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Yuan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relatively weak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*Strong currencies will also deliver major bull markets in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</a:rPr>
              <a:t>emerging market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stocks (EEM) and (CEW)</a:t>
            </a:r>
            <a:br>
              <a:rPr lang="en-US" sz="18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C39FE-7F55-4261-3FD9-C487E58F16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946" y="3563008"/>
            <a:ext cx="4494254" cy="30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hart&#10;&#10;Description automatically generated">
            <a:extLst>
              <a:ext uri="{FF2B5EF4-FFF2-40B4-BE49-F238E27FC236}">
                <a16:creationId xmlns:a16="http://schemas.microsoft.com/office/drawing/2014/main" id="{F2C71F33-1806-46CA-C5A6-C6294BAD43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36" y="1603655"/>
            <a:ext cx="6520069" cy="49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6781800" y="2267607"/>
            <a:ext cx="3581400" cy="307475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AB214A44-C343-60B7-5EA1-1906F7270D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096" y="1438004"/>
            <a:ext cx="6288156" cy="47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400800" y="22860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3" descr="Chart&#10;&#10;Description automatically generated">
            <a:extLst>
              <a:ext uri="{FF2B5EF4-FFF2-40B4-BE49-F238E27FC236}">
                <a16:creationId xmlns:a16="http://schemas.microsoft.com/office/drawing/2014/main" id="{79EABB23-F41E-6BAC-322E-BECC5FF4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513" y="1421438"/>
            <a:ext cx="6801678" cy="513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5943600" y="2209800"/>
            <a:ext cx="2819400" cy="20179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1796D224-D4E1-0371-BE88-462B54A64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35" y="1338611"/>
            <a:ext cx="6884504" cy="521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2" name="Picture 5" descr="Chart&#10;&#10;Description automatically generated">
            <a:extLst>
              <a:ext uri="{FF2B5EF4-FFF2-40B4-BE49-F238E27FC236}">
                <a16:creationId xmlns:a16="http://schemas.microsoft.com/office/drawing/2014/main" id="{96359BA5-51CC-5F64-08FA-C31E31E7FD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6" y="1562242"/>
            <a:ext cx="6370982" cy="481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6C2BA-E0AB-AEA2-9AD3-05BA8EAF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CB8AB-651D-9832-49A2-1C49D2528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B5FCFD-7F3B-54E8-2893-FCAA416047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454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Short Play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OPEC Plus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Considering 500,000 Barrel a Day Increase, a disastrous move ahead of a recession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*But it’s tough to beat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coming recession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which every other hard asset class and commodity is now confirming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European Sanctions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Shutting in Russian Oil, forcing them to cap wells and damage reserves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*What is sold will be capped at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30% below the market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China and India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are the sole remaining buyers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*Delivery to the later will be tough when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insuring Russian cargoes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banned at yearend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*I’m not recommending energy because there is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no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long term growth story here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9205C-0092-6C8E-3C48-C0F860D675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530" y="3899338"/>
            <a:ext cx="4102230" cy="27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B01DA-92ED-1C79-4C9A-4656213F0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25" y="0"/>
            <a:ext cx="11517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220AAB4-CB14-DB52-42FB-02FF45238D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118" y="1264069"/>
            <a:ext cx="6412394" cy="484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FD1590C-9A48-136E-62B4-2FEB847A5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814" y="1413155"/>
            <a:ext cx="6727134" cy="50752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325F7FC-1394-795A-9384-B9890C20E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335" y="1164677"/>
            <a:ext cx="7058439" cy="532377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12/$120-$125 put spread-expires in 12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5761301-2990-AC6B-1355-5250AB43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866503"/>
            <a:ext cx="7629939" cy="57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12/$77.50-$82.50 put spread-expires in 12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5B26333-E979-D1F8-CA3B-66546061C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97807"/>
            <a:ext cx="6818243" cy="514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DD82547-806C-C9B9-9C73-FBEAA9242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857" y="899633"/>
            <a:ext cx="7464287" cy="56302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BE34B85-8982-992D-2202-5782BBA14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226" y="883068"/>
            <a:ext cx="7182678" cy="54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3FA3FF1-EB84-BC45-B115-1113EA33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792" y="1197807"/>
            <a:ext cx="7182678" cy="54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Bull Market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 Massive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Silver Shortage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Developing, with demand up 16% in 2023 to 1.21 million ounces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*With EV production increasing from 1.5 million to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20 million units a year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within the decade, its share of the market will rise from 5% to 75%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Solar panel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demand is also rising. Buy (SLV) and (WPM) on dips,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and my next LEAPS will be for silver on the next dip.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Gold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will be a good performer in 2023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Collapsing interest rates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next year will be the big story here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6D618-5EBE-BBC0-03BB-2944EDB6D3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048" y="3268717"/>
            <a:ext cx="3284483" cy="328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6CBF1BD-DB59-7F11-E96B-80AAAE415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640" y="1380025"/>
            <a:ext cx="6660873" cy="50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A55CD-4F2C-CE49-12B7-15827E759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39" y="0"/>
            <a:ext cx="12847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5B70F4C-EEB5-CB55-9B3C-A12F532A3D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748" y="1164677"/>
            <a:ext cx="6420678" cy="484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DC4F3BB-7FE7-F1AF-8E5E-98154229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792" y="1081850"/>
            <a:ext cx="7199243" cy="543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20818E4-FC47-E088-7D37-70061F0EC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270" y="1247503"/>
            <a:ext cx="7017026" cy="529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BA4CB79-72D7-1E44-83A5-C5EA8EF50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14" y="1189524"/>
            <a:ext cx="7132982" cy="53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8A114BE-48E1-90AD-A4B5-2D35773FE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40" y="1065286"/>
            <a:ext cx="6685721" cy="50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E668435-ADC7-3B69-DC95-AE44CF9B2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444" y="1363460"/>
            <a:ext cx="6669156" cy="50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1DE5-37F3-B53F-A0E4-1ACD745D3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5B47C-B96E-769E-806A-207083BF2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D6D10-3626-DB28-6463-8546FDABD9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121" y="0"/>
            <a:ext cx="5225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203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Prices Holding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65950"/>
            <a:ext cx="9117610" cy="4459598"/>
          </a:xfrm>
        </p:spPr>
        <p:txBody>
          <a:bodyPr/>
          <a:lstStyle/>
          <a:p>
            <a:pPr marL="203200" indent="0">
              <a:buNone/>
            </a:pPr>
            <a:r>
              <a:rPr lang="en-US" sz="16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New Home Sales 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Come in Hot, at 632,000, a real shocker with the 30-year fixed </a:t>
            </a:r>
            <a:r>
              <a:rPr lang="en-US" sz="1600" dirty="0">
                <a:latin typeface="+mj-lt"/>
                <a:ea typeface="Times New Roman" panose="02020603050405020304" pitchFamily="18" charset="0"/>
              </a:rPr>
              <a:t>rate at 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7.4%</a:t>
            </a: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*Low ball 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Seller financing 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incentives have to be a factor where they buy down rates to lower levels.</a:t>
            </a:r>
            <a:r>
              <a:rPr lang="en-US" sz="1600" dirty="0">
                <a:latin typeface="+mj-lt"/>
                <a:ea typeface="Times New Roman" panose="02020603050405020304" pitchFamily="18" charset="0"/>
              </a:rPr>
              <a:t> 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Free upgrades, like those cherry wood cabinets, bonus rooms, and marble kitchen counters, also help</a:t>
            </a:r>
            <a:r>
              <a:rPr lang="en-US" sz="1600" dirty="0">
                <a:latin typeface="+mj-lt"/>
                <a:ea typeface="Times New Roman" panose="02020603050405020304" pitchFamily="18" charset="0"/>
              </a:rPr>
              <a:t>.</a:t>
            </a: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Prices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are still up 15% YOY and inventories rose to a once unbelievable 8.9 months</a:t>
            </a: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Existing Home Sales 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Plunge, 5.9% in October, to an annualized rate of 4.43 million units</a:t>
            </a: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*It is the slowest 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sales pace 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in 11 years</a:t>
            </a: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600" dirty="0">
                <a:latin typeface="+mj-lt"/>
                <a:ea typeface="Times New Roman" panose="02020603050405020304" pitchFamily="18" charset="0"/>
              </a:rPr>
              <a:t>It is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not as bad as expected but is still down a horrific 28.4% YOY</a:t>
            </a: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Inventory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fell to just 1.22 million units, only a 3.3-month supply,</a:t>
            </a: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supporting prices in a major way</a:t>
            </a: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*Housing accounts for about 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20% of the US economy,</a:t>
            </a:r>
            <a:br>
              <a:rPr lang="en-US" sz="16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so here is your recession threat right here.</a:t>
            </a:r>
            <a:b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600" b="1" i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600" b="1" i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A02DB-87F9-3A43-7D4A-F33DA9410D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492" y="4284450"/>
            <a:ext cx="4242108" cy="238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Shiller-Still Going Up in the Rear View Mirror</a:t>
            </a:r>
            <a:br>
              <a:rPr lang="en-US" dirty="0"/>
            </a:br>
            <a:r>
              <a:rPr lang="en-US" sz="1800" b="1" i="1" dirty="0"/>
              <a:t>S&amp;P Case Shiller Rises 10.60%,</a:t>
            </a:r>
            <a:r>
              <a:rPr lang="en-US" sz="1800" dirty="0"/>
              <a:t> in July with its </a:t>
            </a:r>
            <a:r>
              <a:rPr lang="en-US" sz="1800" b="1" dirty="0"/>
              <a:t>National Home Price Index</a:t>
            </a:r>
            <a:br>
              <a:rPr lang="en-US" sz="1800" dirty="0"/>
            </a:br>
            <a:r>
              <a:rPr lang="en-US" sz="1800" dirty="0"/>
              <a:t>Miami (</a:t>
            </a:r>
            <a:r>
              <a:rPr lang="en-US" sz="1800" dirty="0">
                <a:solidFill>
                  <a:srgbClr val="00A64B"/>
                </a:solidFill>
              </a:rPr>
              <a:t>+24.6%</a:t>
            </a:r>
            <a:r>
              <a:rPr lang="en-US" sz="1800" dirty="0"/>
              <a:t>), Tampa (</a:t>
            </a:r>
            <a:r>
              <a:rPr lang="en-US" sz="1800" dirty="0">
                <a:solidFill>
                  <a:srgbClr val="00A64B"/>
                </a:solidFill>
              </a:rPr>
              <a:t>+23.8%</a:t>
            </a:r>
            <a:r>
              <a:rPr lang="en-US" sz="1800" dirty="0"/>
              <a:t>), Charlotte NC (</a:t>
            </a:r>
            <a:r>
              <a:rPr lang="en-US" sz="1800" dirty="0">
                <a:solidFill>
                  <a:srgbClr val="00A64B"/>
                </a:solidFill>
              </a:rPr>
              <a:t>+17.8%</a:t>
            </a:r>
            <a:r>
              <a:rPr lang="en-US" sz="1800" dirty="0"/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C1D73-BE50-5EF2-BB0D-A7DA408DF6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540" y="1637000"/>
            <a:ext cx="7772400" cy="531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4.46% yielding cell phone tower REIT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EA2EB055-230E-BDD5-AE30-866EDAEAB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031" y="1421438"/>
            <a:ext cx="6859656" cy="518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</TotalTime>
  <Words>4219</Words>
  <Application>Microsoft Macintosh PowerPoint</Application>
  <PresentationFormat>Widescreen</PresentationFormat>
  <Paragraphs>165</Paragraphs>
  <Slides>105</Slides>
  <Notes>78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“Looking for Big Foot” </vt:lpstr>
      <vt:lpstr>February 17 Honolulu, Hawaii Strategy Luncheon</vt:lpstr>
      <vt:lpstr>July 13, 2023 Seminar at Sea Tickets are Selling Fast!</vt:lpstr>
      <vt:lpstr>PowerPoint Presentation</vt:lpstr>
      <vt:lpstr>  Trade Alert Performance New All Time Highs! 22 out of 23 trade alerts profitable   </vt:lpstr>
      <vt:lpstr>PowerPoint Presentation</vt:lpstr>
      <vt:lpstr>PowerPoint Presentation</vt:lpstr>
      <vt:lpstr>PowerPoint Presentation</vt:lpstr>
      <vt:lpstr>PowerPoint Presentation</vt:lpstr>
      <vt:lpstr>The Method to My Madness The Bottom is In</vt:lpstr>
      <vt:lpstr>The Global Economy – Weak  </vt:lpstr>
      <vt:lpstr>The Mad Hedge Profit Predictor Market Timing Index – Buy Territory An artificial intelligence driven algorithm that analyzes 30 different economic, technical, and momentum driven indicators </vt:lpstr>
      <vt:lpstr> Weekly Jobless Claims – Falling  240,000 – Up 17,000 </vt:lpstr>
      <vt:lpstr>PowerPoint Presentation</vt:lpstr>
      <vt:lpstr>Stocks – In the Doghouse </vt:lpstr>
      <vt:lpstr>          S&amp;P 500 – The Worst Case-Severe Recession long 11/$420-$430 put spread took profits on long 10/$385-$395 put spread, took profits on long 11/$410-$400 put spread took profit on long 10/$390-$400 put spread, took profit on long 10/$320-$330 call spread               </vt:lpstr>
      <vt:lpstr>ProShares Ultra Short S&amp;P 500 (SDS)-  a great hedge for long stocks and bonds long 2X position has a hedge against longs and bond shorts</vt:lpstr>
      <vt:lpstr>(VIX) – Unable to Make a New High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4/$330-$335 put spread  took profits on long (QQQ) 3/$340-$345 put spread  covered long (QQQ) $325-$330 put spread </vt:lpstr>
      <vt:lpstr>PowerPoint Presentation</vt:lpstr>
      <vt:lpstr>The Barbell Portfolio</vt:lpstr>
      <vt:lpstr> Microsoft (MSFT)- took profits on 9/$235-$245 call spread, took profits on long 7/$220-$210 call spread,  took profits on long 6/$220-$230 call spread, took profits on long 2/$200-$210 bear put spread   </vt:lpstr>
      <vt:lpstr>Meta (META)- Looking for the Metaverse took profits on Long 9/$290-$300 vertical bear put spread stopped out of Long 9/$190-$200 vertical bear put spread  </vt:lpstr>
      <vt:lpstr> Apple (AAPL)- Apple Cuts iPhone Production in China  Took profits on long 10/$165-$175 put spread   took profits on long 6/$155-$165 put spread, stopped out of long 6/$125-135 call spread,  took profits on long 6/$110-$120 call spread, took profits on long 2/$180-$190 put spread</vt:lpstr>
      <vt:lpstr>Alphabet (GOOGL) – Ad king on economic recovery $4.1 Billion fine for European antitrust took profits on long 12/$1,200-$1,230 bull call spread took profits on long 9/$1,030-$1,080 vertical bull call spread</vt:lpstr>
      <vt:lpstr> Amazon (AMZN) – Amazon to Lay Off 10,000  took profits on long 2/$3,400-$3,500 bear put spread took profits on long 9/$2,800-$2,900 bull call spread</vt:lpstr>
      <vt:lpstr>  Tesla (TSLA) – Twitter Disaster Recall of 325,000 Takes Tesla to Two Year Low Musk Warns of Twitter Bankruptcy  long 12/$140-$150 call spread, long 12/$225-$230 put spread took profits on long 10/$170-$180 call spread    </vt:lpstr>
      <vt:lpstr>Rivian (RIVN) – Amazon Backed Electric Trucks recall of five cent bolt costs 25% of market cap took profits on long 10/$25-$30 call spread </vt:lpstr>
      <vt:lpstr> NVIDIA (NVDA) – Downgrade on US ban of highest end AI chips to China took profits on long 10/$95-$100 call spread took profits on long 7/$120-$130 call spread, took profits on  long 6/$120-$130 call spread </vt:lpstr>
      <vt:lpstr>Palo Alto Networks (PANW)- Hacking never goes out of fashion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–Boeing Orders Rise in October Boeing Delivered its First 787 Dreamliner in a year long 3/$146-$149 call spread  </vt:lpstr>
      <vt:lpstr>Package Delivery- United Parcel Service (UPS) - Package Delivery record profits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Copper Play took profits on long 10/$20-$23 call spread   </vt:lpstr>
      <vt:lpstr>Walt Disney (DIS) - Genie+ Disney Axes Chairman, bringing back Bob Iger from retirement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near record earnings announced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Blows Away Earnings Equity trading came in a hot $3.2 billion and bond trading $2.9 billion   took profits on  long 10/$85-$90 call spread </vt:lpstr>
      <vt:lpstr>  JP Morgan Chase (JPM)- took profits on long 10/$85-$90 call spread, stopped out of long 10/$95-$100 call spread took profits long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Inflation play, Double digit grower, 50% profit margin, and big buyer of its own stock took profits on long 10/$160-$170 bull call spread took profits on long 6/$150-$160 bull call spread</vt:lpstr>
      <vt:lpstr>Consumer Discretionary SPDR (XLY) (DIS), (AMZN), (HD), (CMCSA), (MCD), (SBUX) </vt:lpstr>
      <vt:lpstr> Berkshire Hathaway (BRKB)- Natural Barbell 20% Profit Increase YOY  took profits on long 10/$220-$230 call spread,  took profits on long 7/$220-$230 call spread, took profits on long 7/$220-$230 call spread took profits on long 6/$260-$270 call spread, stopped out of long 5/$300-$310 call spread, 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THE big trade of 2023. </vt:lpstr>
      <vt:lpstr>               Treasury ETF (TLT) – Triple Long long 12/$91-$94 call spread, long 12/$92-$95 call spread, long 12/$93-$96 call spread took profits on long 10/$110-$113 put spread, stopped out of long 10/$98-$101 call spread took profits on long 6/$123-$126 put spread, took profits on long 6/$125-$128 put spread took profits on long 6/$124-$127 put spread, took profits on long long 7/$128-$131 put spread took profits on long 5/$128-$131 put spread, look profits on long 5/$127-$130 put spread                   </vt:lpstr>
      <vt:lpstr> Ten Year Treasury Yield ($TNX) – 3.78%  </vt:lpstr>
      <vt:lpstr> Junk Bonds (HYG) 8.42% Yield to Maturity  </vt:lpstr>
      <vt:lpstr>2X Short Treasuries (TBT)-Another run at highs</vt:lpstr>
      <vt:lpstr>PowerPoint Presentation</vt:lpstr>
      <vt:lpstr>Foreign Currencies – Dollar Stall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Short Play </vt:lpstr>
      <vt:lpstr>Oil-($WTIC)</vt:lpstr>
      <vt:lpstr>  United States Oil Fund (USO) long 10/$9.50-$10 Vertical bull call spread</vt:lpstr>
      <vt:lpstr>Energy Select Sector SPDR (XLE)-No Performance! (XOM), (CVX), (SLB), (KMI), (EOG), (COP) </vt:lpstr>
      <vt:lpstr>ExxonMobile (XOM)- long 12/$120-$125 put spread-expires in 12 trading days </vt:lpstr>
      <vt:lpstr>Occidental Petroleum (OXY)- long 12/$77.50-$82.50 put spread-expires in 12 trading days </vt:lpstr>
      <vt:lpstr>Natural Gas (UNG) - </vt:lpstr>
      <vt:lpstr>Freeport McMoRan (FCX) - </vt:lpstr>
      <vt:lpstr>Cameco (CCJ) - took profits on long 5/$20-$23 bull call spread</vt:lpstr>
      <vt:lpstr>Precious Metals – New Bull Market</vt:lpstr>
      <vt:lpstr> Gold (GLD) - Deflation call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PowerPoint Presentation</vt:lpstr>
      <vt:lpstr>Real Estate – Prices Holding</vt:lpstr>
      <vt:lpstr>S&amp;P Case Shiller-Still Going Up in the Rear View Mirror S&amp;P Case Shiller Rises 10.60%, in July with its National Home Price Index Miami (+24.6%), Tampa (+23.8%), Charlotte NC (+17.8%)</vt:lpstr>
      <vt:lpstr>Crown Castle International (CCI) – 4.46%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December 14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830</cp:revision>
  <cp:lastPrinted>2022-01-05T03:44:27Z</cp:lastPrinted>
  <dcterms:created xsi:type="dcterms:W3CDTF">2015-02-05T17:12:57Z</dcterms:created>
  <dcterms:modified xsi:type="dcterms:W3CDTF">2022-11-30T21:41:23Z</dcterms:modified>
</cp:coreProperties>
</file>