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108"/>
  </p:notesMasterIdLst>
  <p:sldIdLst>
    <p:sldId id="256" r:id="rId2"/>
    <p:sldId id="1402" r:id="rId3"/>
    <p:sldId id="1403" r:id="rId4"/>
    <p:sldId id="1421" r:id="rId5"/>
    <p:sldId id="888" r:id="rId6"/>
    <p:sldId id="1419" r:id="rId7"/>
    <p:sldId id="605" r:id="rId8"/>
    <p:sldId id="1423" r:id="rId9"/>
    <p:sldId id="1424" r:id="rId10"/>
    <p:sldId id="1214" r:id="rId11"/>
    <p:sldId id="824" r:id="rId12"/>
    <p:sldId id="1118" r:id="rId13"/>
    <p:sldId id="1076" r:id="rId14"/>
    <p:sldId id="898" r:id="rId15"/>
    <p:sldId id="1224" r:id="rId16"/>
    <p:sldId id="1142" r:id="rId17"/>
    <p:sldId id="1397" r:id="rId18"/>
    <p:sldId id="1033" r:id="rId19"/>
    <p:sldId id="1073" r:id="rId20"/>
    <p:sldId id="1074" r:id="rId21"/>
    <p:sldId id="1026" r:id="rId22"/>
    <p:sldId id="570" r:id="rId23"/>
    <p:sldId id="280" r:id="rId24"/>
    <p:sldId id="1231" r:id="rId25"/>
    <p:sldId id="1057" r:id="rId26"/>
    <p:sldId id="563" r:id="rId27"/>
    <p:sldId id="835" r:id="rId28"/>
    <p:sldId id="613" r:id="rId29"/>
    <p:sldId id="831" r:id="rId30"/>
    <p:sldId id="811" r:id="rId31"/>
    <p:sldId id="1047" r:id="rId32"/>
    <p:sldId id="1399" r:id="rId33"/>
    <p:sldId id="814" r:id="rId34"/>
    <p:sldId id="1072" r:id="rId35"/>
    <p:sldId id="764" r:id="rId36"/>
    <p:sldId id="765" r:id="rId37"/>
    <p:sldId id="1071" r:id="rId38"/>
    <p:sldId id="1195" r:id="rId39"/>
    <p:sldId id="1220" r:id="rId40"/>
    <p:sldId id="1070" r:id="rId41"/>
    <p:sldId id="840" r:id="rId42"/>
    <p:sldId id="1068" r:id="rId43"/>
    <p:sldId id="1069" r:id="rId44"/>
    <p:sldId id="1400" r:id="rId45"/>
    <p:sldId id="893" r:id="rId46"/>
    <p:sldId id="289" r:id="rId47"/>
    <p:sldId id="730" r:id="rId48"/>
    <p:sldId id="1054" r:id="rId49"/>
    <p:sldId id="994" r:id="rId50"/>
    <p:sldId id="830" r:id="rId51"/>
    <p:sldId id="481" r:id="rId52"/>
    <p:sldId id="290" r:id="rId53"/>
    <p:sldId id="1133" r:id="rId54"/>
    <p:sldId id="669" r:id="rId55"/>
    <p:sldId id="1079" r:id="rId56"/>
    <p:sldId id="1043" r:id="rId57"/>
    <p:sldId id="1083" r:id="rId58"/>
    <p:sldId id="1086" r:id="rId59"/>
    <p:sldId id="1080" r:id="rId60"/>
    <p:sldId id="1049" r:id="rId61"/>
    <p:sldId id="336" r:id="rId62"/>
    <p:sldId id="1084" r:id="rId63"/>
    <p:sldId id="295" r:id="rId64"/>
    <p:sldId id="501" r:id="rId65"/>
    <p:sldId id="539" r:id="rId66"/>
    <p:sldId id="1420" r:id="rId67"/>
    <p:sldId id="1114" r:id="rId68"/>
    <p:sldId id="654" r:id="rId69"/>
    <p:sldId id="659" r:id="rId70"/>
    <p:sldId id="655" r:id="rId71"/>
    <p:sldId id="656" r:id="rId72"/>
    <p:sldId id="1425" r:id="rId73"/>
    <p:sldId id="1407" r:id="rId74"/>
    <p:sldId id="1411" r:id="rId75"/>
    <p:sldId id="1412" r:id="rId76"/>
    <p:sldId id="1413" r:id="rId77"/>
    <p:sldId id="1414" r:id="rId78"/>
    <p:sldId id="1415" r:id="rId79"/>
    <p:sldId id="1426" r:id="rId80"/>
    <p:sldId id="1405" r:id="rId81"/>
    <p:sldId id="388" r:id="rId82"/>
    <p:sldId id="312" r:id="rId83"/>
    <p:sldId id="380" r:id="rId84"/>
    <p:sldId id="747" r:id="rId85"/>
    <p:sldId id="1422" r:id="rId86"/>
    <p:sldId id="313" r:id="rId87"/>
    <p:sldId id="1216" r:id="rId88"/>
    <p:sldId id="1217" r:id="rId89"/>
    <p:sldId id="1427" r:id="rId90"/>
    <p:sldId id="1404" r:id="rId91"/>
    <p:sldId id="907" r:id="rId92"/>
    <p:sldId id="650" r:id="rId93"/>
    <p:sldId id="729" r:id="rId94"/>
    <p:sldId id="737" r:id="rId95"/>
    <p:sldId id="998" r:id="rId96"/>
    <p:sldId id="999" r:id="rId97"/>
    <p:sldId id="1000" r:id="rId98"/>
    <p:sldId id="1428" r:id="rId99"/>
    <p:sldId id="1130" r:id="rId100"/>
    <p:sldId id="1132" r:id="rId101"/>
    <p:sldId id="1005" r:id="rId102"/>
    <p:sldId id="1006" r:id="rId103"/>
    <p:sldId id="492" r:id="rId104"/>
    <p:sldId id="1222" r:id="rId105"/>
    <p:sldId id="335" r:id="rId106"/>
    <p:sldId id="1230" r:id="rId107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B99BF4-BA60-4A15-9A4B-F0404E8DD7C7}" v="5" dt="2022-08-08T18:22:47.371"/>
    <p1510:client id="{2A49D33B-BD4E-4F16-A640-95B620BCB31D}" v="259" dt="2022-05-18T04:05:11.174"/>
    <p1510:client id="{30AAA2A0-D879-44B4-89D9-EC2AF480F0EA}" v="186" dt="2022-05-18T03:17:05.048"/>
    <p1510:client id="{4BC4B88D-9FCA-43D6-86D9-37162FA9C679}" v="289" dt="2022-12-14T01:29:08.041"/>
    <p1510:client id="{8AF07DB9-B9C9-4DF0-8B45-8B33AC6E0FA6}" v="383" dt="2022-09-07T05:03:13.219"/>
    <p1510:client id="{FC6544FC-1042-4A7A-9FD0-68CC14C7B1C4}" v="4" dt="2022-05-18T02:05:45.613"/>
  </p1510:revLst>
</p1510:revInfo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157"/>
    <p:restoredTop sz="94679"/>
  </p:normalViewPr>
  <p:slideViewPr>
    <p:cSldViewPr snapToGrid="0">
      <p:cViewPr varScale="1">
        <p:scale>
          <a:sx n="104" d="100"/>
          <a:sy n="104" d="100"/>
        </p:scale>
        <p:origin x="352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microsoft.com/office/2015/10/relationships/revisionInfo" Target="revisionInfo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notesMaster" Target="notesMasters/notes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071934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98025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9422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814781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82676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95695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844880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332424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9924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467535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859712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373915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8663165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6135561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8160354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0922614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1992336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2116244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115823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6258877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4861754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250878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751380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671473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0457962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4123452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4729730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3611861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855222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1385831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36250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609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21206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0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madhedgefundtrader.com/store" TargetMode="Externa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4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362200" y="304800"/>
            <a:ext cx="79248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ea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“Yearend Exhaustion”</a:t>
            </a:r>
            <a:br>
              <a:rPr lang="en-US" sz="2800" dirty="0">
                <a:latin typeface="Calibri"/>
                <a:ea typeface="Calibri"/>
                <a:cs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26386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Incline Village, NV</a:t>
            </a:r>
            <a: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December 14, 2022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1D3A7F-5199-A48A-9B7D-706EDB005D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2457" y="1752597"/>
            <a:ext cx="4680041" cy="312002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F78A3-65B4-5607-9D96-3A6B62198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183F99-4E82-9A48-48D8-8BCF229D98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BBB38D-FA65-BCB5-DF9E-F2E18AE7D18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70578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C34A-74A9-7A4F-8DE9-DDB46B42A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S&amp;P Case Shiller Plunges</a:t>
            </a:r>
            <a:br>
              <a:rPr lang="en-US" dirty="0"/>
            </a:br>
            <a:r>
              <a:rPr lang="en-US" sz="1800" b="1" i="1" dirty="0"/>
              <a:t>S&amp;P Case Shiller Drops 10.6%,</a:t>
            </a:r>
            <a:r>
              <a:rPr lang="en-US" sz="1800" dirty="0"/>
              <a:t> in September with its </a:t>
            </a:r>
            <a:r>
              <a:rPr lang="en-US" sz="1800" b="1" dirty="0"/>
              <a:t>National Home Price Index</a:t>
            </a:r>
            <a:br>
              <a:rPr lang="en-US" sz="1800" dirty="0"/>
            </a:br>
            <a:r>
              <a:rPr lang="en-US" sz="1800" dirty="0"/>
              <a:t>Miami (</a:t>
            </a:r>
            <a:r>
              <a:rPr lang="en-US" sz="1800" dirty="0">
                <a:solidFill>
                  <a:srgbClr val="00A64B"/>
                </a:solidFill>
              </a:rPr>
              <a:t>+24.6%</a:t>
            </a:r>
            <a:r>
              <a:rPr lang="en-US" sz="1800" dirty="0"/>
              <a:t>), Tampa (</a:t>
            </a:r>
            <a:r>
              <a:rPr lang="en-US" sz="1800" dirty="0">
                <a:solidFill>
                  <a:srgbClr val="00A64B"/>
                </a:solidFill>
              </a:rPr>
              <a:t>+23.8%</a:t>
            </a:r>
            <a:r>
              <a:rPr lang="en-US" sz="1800" dirty="0"/>
              <a:t>), Charlotte NC (</a:t>
            </a:r>
            <a:r>
              <a:rPr lang="en-US" sz="1800" dirty="0">
                <a:solidFill>
                  <a:srgbClr val="00A64B"/>
                </a:solidFill>
              </a:rPr>
              <a:t>+17.8%</a:t>
            </a:r>
            <a:r>
              <a:rPr lang="en-US" sz="1800" dirty="0"/>
              <a:t>)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98E61-9A17-4F45-9ABF-56B2B305EA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61EFC445-4976-9455-88D9-067FF29B8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513736"/>
            <a:ext cx="10976368" cy="486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8709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FA7-1E61-2247-9AF0-2EE35889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Crown Castle International (CCI) </a:t>
            </a:r>
            <a:r>
              <a:rPr lang="en-US" sz="2800" dirty="0"/>
              <a:t>– </a:t>
            </a:r>
            <a:r>
              <a:rPr lang="en-US" sz="2000" dirty="0"/>
              <a:t>4.46% yielding cell phone tower REIT</a:t>
            </a: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EBCD68FB-C481-2F01-F14F-7DE80EFFC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567" y="1416836"/>
            <a:ext cx="6701366" cy="506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2121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/>
            </a:br>
            <a:r>
              <a:rPr lang="en-US" sz="1800" dirty="0"/>
              <a:t>(DHI), (LEN), (PHM), (TOL), (NVR) </a:t>
            </a:r>
            <a:br>
              <a:rPr lang="en-US" sz="1800"/>
            </a:br>
            <a:br>
              <a:rPr lang="en-US" sz="2000"/>
            </a:br>
            <a:endParaRPr lang="en-US" sz="2000"/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1D3939B3-0886-782C-5EE7-CB5BA34EA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4734" y="1416836"/>
            <a:ext cx="6256866" cy="4722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4051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1981200" y="-735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533400" y="2255700"/>
            <a:ext cx="96774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– buy the big dips at bottom of range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 sell dollar rallies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 –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 - sell short over $30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sunset, dark, clouds&#10;&#10;Description automatically generated">
            <a:extLst>
              <a:ext uri="{FF2B5EF4-FFF2-40B4-BE49-F238E27FC236}">
                <a16:creationId xmlns:a16="http://schemas.microsoft.com/office/drawing/2014/main" id="{1A17ED01-D252-2E7E-730F-5047A26B5D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40867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990600" y="525153"/>
            <a:ext cx="8305800" cy="36658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January 11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Silicon Valley, CA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questions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990600" y="4225159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</a:rPr>
              <a:t>Good Luck and Good Trading</a:t>
            </a:r>
            <a:r>
              <a:rPr lang="en-US" sz="3200" b="1" dirty="0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3" name="Picture 2" descr="A person with a beard and a hat by the water&#10;&#10;Description automatically generated with low confidence">
            <a:extLst>
              <a:ext uri="{FF2B5EF4-FFF2-40B4-BE49-F238E27FC236}">
                <a16:creationId xmlns:a16="http://schemas.microsoft.com/office/drawing/2014/main" id="{B0B678CC-25B8-923B-254C-C7196689627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4142" y="703211"/>
            <a:ext cx="4895654" cy="424457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4F199-CE47-D590-C870-FAAF2231A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84FEC-9CEC-9779-BE4B-9724EC1758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G_4615.MOV" descr="IMG_4615.MOV">
            <a:hlinkClick r:id="" action="ppaction://media"/>
            <a:extLst>
              <a:ext uri="{FF2B5EF4-FFF2-40B4-BE49-F238E27FC236}">
                <a16:creationId xmlns:a16="http://schemas.microsoft.com/office/drawing/2014/main" id="{91DB4002-F5CA-95D2-A7A3-2ED6449BC0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br>
              <a:rPr lang="en-US" sz="2800" b="1" i="1" dirty="0"/>
            </a:br>
            <a:r>
              <a:rPr lang="en-US" sz="1800" b="1" i="1" dirty="0"/>
              <a:t>The Bottom is In</a:t>
            </a:r>
            <a:endParaRPr lang="en-US" sz="1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143001"/>
            <a:ext cx="11811000" cy="5543736"/>
          </a:xfrm>
        </p:spPr>
        <p:txBody>
          <a:bodyPr/>
          <a:lstStyle/>
          <a:p>
            <a:pPr marL="203200" indent="0">
              <a:buNone/>
            </a:pP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*The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 Fed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gives the signal for risk assets to rise for the rest of the year</a:t>
            </a: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*The Santa Claus rally is over unless we see </a:t>
            </a:r>
            <a:r>
              <a:rPr lang="en-US" sz="1800">
                <a:solidFill>
                  <a:schemeClr val="tx1"/>
                </a:solidFill>
                <a:latin typeface="+mj-lt"/>
              </a:rPr>
              <a:t>a sharp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drop in the  inflation rate from 7.7%</a:t>
            </a: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*We are now 11 months into a 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12–18-month bear market</a:t>
            </a: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*Q4 </a:t>
            </a:r>
            <a:r>
              <a:rPr lang="en-US" sz="1800" b="1" i="1" dirty="0">
                <a:solidFill>
                  <a:schemeClr val="tx1"/>
                </a:solidFill>
                <a:latin typeface="+mj-lt"/>
              </a:rPr>
              <a:t>WAS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the best entry point for stocks </a:t>
            </a:r>
            <a:r>
              <a:rPr lang="en-US" sz="1800" b="1" i="1" dirty="0">
                <a:solidFill>
                  <a:schemeClr val="tx1"/>
                </a:solidFill>
                <a:latin typeface="+mj-lt"/>
              </a:rPr>
              <a:t>and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bonds in a decade</a:t>
            </a: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Oil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prices still in free fall on recession fears</a:t>
            </a:r>
            <a:br>
              <a:rPr lang="en-US" sz="1800" b="1" dirty="0">
                <a:solidFill>
                  <a:srgbClr val="FF0000"/>
                </a:solidFill>
                <a:latin typeface="+mj-lt"/>
              </a:rPr>
            </a:br>
            <a:br>
              <a:rPr lang="en-US" sz="1800" b="1" dirty="0">
                <a:solidFill>
                  <a:srgbClr val="FF0000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*The US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 dollar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has topped and will be weak for a decade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*Look for S&amp;P 500 at 4,800 by end 2023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VIX dives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to $22 – NO TRADE</a:t>
            </a: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6" name="Picture 5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9B521974-2212-F14A-BB5B-94214332B4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5263" y="3058510"/>
            <a:ext cx="4479758" cy="352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990600" y="267288"/>
            <a:ext cx="9601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Fading  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4ED166-5086-6548-92CD-BF3C9148A75E}"/>
              </a:ext>
            </a:extLst>
          </p:cNvPr>
          <p:cNvSpPr/>
          <p:nvPr/>
        </p:nvSpPr>
        <p:spPr>
          <a:xfrm>
            <a:off x="609600" y="1447801"/>
            <a:ext cx="11125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800"/>
            </a:br>
            <a:br>
              <a:rPr lang="en-US" sz="1800"/>
            </a:br>
            <a:endParaRPr lang="en-US" sz="18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F69D21-5F0A-584F-A9A1-80B6EFF8F138}"/>
              </a:ext>
            </a:extLst>
          </p:cNvPr>
          <p:cNvSpPr/>
          <p:nvPr/>
        </p:nvSpPr>
        <p:spPr>
          <a:xfrm>
            <a:off x="609600" y="1318848"/>
            <a:ext cx="10309679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2000"/>
            </a:br>
            <a:br>
              <a:rPr lang="en-US" sz="2000"/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4AC9FE-0319-C442-BB1F-0F148EBC9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092266"/>
            <a:ext cx="10972800" cy="5232334"/>
          </a:xfrm>
        </p:spPr>
        <p:txBody>
          <a:bodyPr/>
          <a:lstStyle/>
          <a:p>
            <a:pPr marL="203200" indent="0">
              <a:buNone/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Consumer Price Index Comes in Cold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up only 7.1% YOY, versus 7.7% in October, and a peak 8.7%.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*Nonfarm Payroll Report Comes in Hot in November, at 263,000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*A December rate hike of 75 basis points has been firmly put back on </a:t>
            </a:r>
            <a:r>
              <a:rPr lang="en-US" sz="1800">
                <a:effectLst/>
                <a:latin typeface="+mj-lt"/>
                <a:ea typeface="Times New Roman" panose="02020603050405020304" pitchFamily="18" charset="0"/>
              </a:rPr>
              <a:t>the table, we find out at 2</a:t>
            </a:r>
            <a:r>
              <a:rPr lang="en-US" sz="1800">
                <a:latin typeface="+mj-lt"/>
                <a:ea typeface="Times New Roman" panose="02020603050405020304" pitchFamily="18" charset="0"/>
                <a:sym typeface="Wingdings" pitchFamily="2" charset="2"/>
              </a:rPr>
              <a:t>:00 EST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*The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Headline Unemployment Rate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stays at a near record high 3.7%. Average Hourly Earnings were up an inflationary 0.6%. Wages are up 5.1% YOY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1" dirty="0">
                <a:latin typeface="+mj-lt"/>
                <a:cs typeface="Calibri" panose="020F0502020204030204" pitchFamily="34" charset="0"/>
              </a:rPr>
              <a:t>*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US Unemployment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to Peak at 5.5% in Q3 of 2023, according to a survey from the University of Chicago Business School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Services PMI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Hits New Low, for 2022, at a recessionary 46.2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*Demand Collapse Hits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China,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with US manufacturing there down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40% and many factories closing early for the New Year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2400" dirty="0">
                <a:effectLst/>
                <a:latin typeface="+mj-lt"/>
              </a:rPr>
            </a:br>
            <a:br>
              <a:rPr lang="en-US" sz="2400" dirty="0">
                <a:latin typeface="+mj-lt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400" dirty="0">
                <a:effectLst/>
              </a:rPr>
            </a:br>
            <a:br>
              <a:rPr lang="en-US" sz="2400" dirty="0">
                <a:effectLst/>
              </a:rPr>
            </a:br>
            <a:endParaRPr lang="en-US" sz="1800" dirty="0">
              <a:latin typeface="+mj-lt"/>
            </a:endParaRPr>
          </a:p>
        </p:txBody>
      </p:sp>
      <p:pic>
        <p:nvPicPr>
          <p:cNvPr id="5" name="Picture 4" descr="A person sitting on a train track&#10;&#10;Description automatically generated with medium confidence">
            <a:extLst>
              <a:ext uri="{FF2B5EF4-FFF2-40B4-BE49-F238E27FC236}">
                <a16:creationId xmlns:a16="http://schemas.microsoft.com/office/drawing/2014/main" id="{080D261B-544A-F9DC-A2E6-CFF63BC9D41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7031" y="3795387"/>
            <a:ext cx="4444783" cy="296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7561"/>
      </p:ext>
    </p:extLst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457200"/>
            <a:ext cx="8229600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 – Neutral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ClrTx/>
              <a:buNone/>
              <a:defRPr/>
            </a:pPr>
            <a:endParaRPr lang="en-US"/>
          </a:p>
        </p:txBody>
      </p:sp>
      <p:pic>
        <p:nvPicPr>
          <p:cNvPr id="5" name="Picture 4" descr="A close-up of a compass&#10;&#10;Description automatically generated with low confidence">
            <a:extLst>
              <a:ext uri="{FF2B5EF4-FFF2-40B4-BE49-F238E27FC236}">
                <a16:creationId xmlns:a16="http://schemas.microsoft.com/office/drawing/2014/main" id="{C8A10B62-F8A8-2A09-22C1-F389DB4C0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2410" y="1637000"/>
            <a:ext cx="9056421" cy="487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86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Weekly Jobless Claims – Falling</a:t>
            </a:r>
            <a:br>
              <a:rPr lang="en-US" sz="2800" b="1" dirty="0"/>
            </a:br>
            <a:r>
              <a:rPr lang="en-US" sz="2400" b="1" dirty="0">
                <a:solidFill>
                  <a:srgbClr val="FF0000"/>
                </a:solidFill>
              </a:rPr>
              <a:t> 240,000 – Up 17,000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F898D357-660A-1E4D-998B-AE6A54F18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11" y="1557165"/>
            <a:ext cx="9971978" cy="502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7DE91F-6D3E-5357-6E50-87DABF49122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2137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2057400" y="555078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 – Profit Taking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09600" y="801414"/>
            <a:ext cx="10744200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US Stocks Funds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See Outflows, for the first time in 20 months. We are reaching the tag ends of the post-election yearend rally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Emerging Markets are a Screaming BUY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. A top US dollar is the key factor here, anticipating dramatic interest rates falls in 2023. Buy the (EEM) on dips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*Nonfarm Payroll Report Comes in Hot in November, at 263,000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*A December rate hike of 75 basis points has been firmly put back on the table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*The Headline Unemployment Rate stays at a near record high 3.7%.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Average Hourly Earnings were up an inflationary 0.6%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Wages are up 5.1% YOY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Fed Says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Financial System Healthy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ruling out any 2009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style 52% stock market crash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*Look for terrible H1 and </a:t>
            </a:r>
            <a:r>
              <a:rPr lang="en-US" sz="18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strong H2 </a:t>
            </a: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scenario to continue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/>
            </a:br>
            <a:br>
              <a:rPr lang="en-US" dirty="0"/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id="{BB5A7550-0283-8F3B-1932-ADF5084A8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1030" y="4308952"/>
            <a:ext cx="4490970" cy="280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36076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066800" y="47277"/>
            <a:ext cx="100584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The Worst Case-Severe Recession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11/$420-$430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10/$385-$395 put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11/$410-$400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10/$390-$400 put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10/$320-$330 call spread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404D81-3F97-7040-BD91-DEC331C9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6393A579-5B90-8547-958A-D00F17470B85}"/>
              </a:ext>
            </a:extLst>
          </p:cNvPr>
          <p:cNvSpPr/>
          <p:nvPr/>
        </p:nvSpPr>
        <p:spPr>
          <a:xfrm>
            <a:off x="9360891" y="4417453"/>
            <a:ext cx="2408397" cy="114856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The Bottom </a:t>
            </a:r>
            <a:br>
              <a:rPr lang="en-US" sz="2000" dirty="0"/>
            </a:br>
            <a:r>
              <a:rPr lang="en-US" sz="2000" dirty="0"/>
              <a:t>$355</a:t>
            </a:r>
            <a:br>
              <a:rPr lang="en-US" sz="2000" dirty="0"/>
            </a:br>
            <a:r>
              <a:rPr lang="en-US" sz="2000" dirty="0"/>
              <a:t>Down -26%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1F4A80-E6CB-184A-99D2-C23AB65113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7859" y="1171381"/>
            <a:ext cx="1674141" cy="1674141"/>
          </a:xfrm>
          <a:prstGeom prst="rect">
            <a:avLst/>
          </a:prstGeom>
        </p:spPr>
      </p:pic>
      <p:sp>
        <p:nvSpPr>
          <p:cNvPr id="13" name="Left Arrow Callout 12">
            <a:extLst>
              <a:ext uri="{FF2B5EF4-FFF2-40B4-BE49-F238E27FC236}">
                <a16:creationId xmlns:a16="http://schemas.microsoft.com/office/drawing/2014/main" id="{31961627-42FB-B4D5-4A75-7B78EE4154D6}"/>
              </a:ext>
            </a:extLst>
          </p:cNvPr>
          <p:cNvSpPr/>
          <p:nvPr/>
        </p:nvSpPr>
        <p:spPr>
          <a:xfrm>
            <a:off x="9640271" y="2507276"/>
            <a:ext cx="2061849" cy="1148566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$428</a:t>
            </a:r>
            <a:br>
              <a:rPr lang="en-US" sz="2000" dirty="0"/>
            </a:br>
            <a:r>
              <a:rPr lang="en-US" sz="2000" dirty="0"/>
              <a:t>+20%</a:t>
            </a:r>
            <a:br>
              <a:rPr lang="en-US" sz="2000" dirty="0"/>
            </a:br>
            <a:r>
              <a:rPr lang="en-US" sz="2000" dirty="0"/>
              <a:t>Rally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C22BB85-F24F-B936-0117-CD6742360C67}"/>
              </a:ext>
            </a:extLst>
          </p:cNvPr>
          <p:cNvCxnSpPr>
            <a:cxnSpLocks/>
          </p:cNvCxnSpPr>
          <p:nvPr/>
        </p:nvCxnSpPr>
        <p:spPr>
          <a:xfrm>
            <a:off x="7525407" y="2747678"/>
            <a:ext cx="1127222" cy="1386743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697ACBA-12BA-5533-D2DF-4274E3A9EE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934" y="1523388"/>
            <a:ext cx="6572173" cy="4976074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55D9B87-0E6B-6043-A3DE-AAEF9A4A2C30}"/>
              </a:ext>
            </a:extLst>
          </p:cNvPr>
          <p:cNvCxnSpPr>
            <a:cxnSpLocks/>
          </p:cNvCxnSpPr>
          <p:nvPr/>
        </p:nvCxnSpPr>
        <p:spPr>
          <a:xfrm>
            <a:off x="1477749" y="2723579"/>
            <a:ext cx="7950030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CA412B7-0766-8AF3-98B4-668049AAF772}"/>
              </a:ext>
            </a:extLst>
          </p:cNvPr>
          <p:cNvCxnSpPr>
            <a:cxnSpLocks/>
          </p:cNvCxnSpPr>
          <p:nvPr/>
        </p:nvCxnSpPr>
        <p:spPr>
          <a:xfrm flipV="1">
            <a:off x="4842293" y="2723579"/>
            <a:ext cx="2683114" cy="2098739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2D25D16-4DAE-F994-8FD7-B0FABB6EBBF2}"/>
              </a:ext>
            </a:extLst>
          </p:cNvPr>
          <p:cNvCxnSpPr>
            <a:cxnSpLocks/>
          </p:cNvCxnSpPr>
          <p:nvPr/>
        </p:nvCxnSpPr>
        <p:spPr>
          <a:xfrm>
            <a:off x="1921595" y="4902841"/>
            <a:ext cx="7029795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0031545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41013" y="485877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Short S&amp;P 500 (SDS)-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hedge for long stocks and bonds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2X position has a hedge against longs and bond shorts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516A504C-71D7-A02A-2E31-9429724EC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8567" y="1819003"/>
            <a:ext cx="5494866" cy="415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96315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 – Unable to Make a New High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30C74520-FB8C-997F-9C5D-89856A068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1817" y="1215753"/>
            <a:ext cx="6648450" cy="501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20207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8523F-2E3E-C118-3F1A-C04DDB46B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February 17 Honolulu, Hawaii Strategy Luncheon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4BAFC0-BE81-86C3-A6A2-4A6AE64E2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9393" y="1647510"/>
            <a:ext cx="10972800" cy="4526100"/>
          </a:xfrm>
        </p:spPr>
        <p:txBody>
          <a:bodyPr/>
          <a:lstStyle/>
          <a:p>
            <a:pPr marL="203200" indent="0">
              <a:buNone/>
            </a:pP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 excellent meal will be followed by a wide-ranging discussion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and an extended question and answer period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*The lunch will be held at the premier restaurant in 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Incline Village, Nevada on the sparkling shores of Lake Tahoe</a:t>
            </a:r>
            <a:r>
              <a:rPr lang="en-US" sz="2000" b="1" dirty="0">
                <a:effectLst/>
              </a:rPr>
              <a:t> </a:t>
            </a:r>
            <a:br>
              <a:rPr lang="en-US" sz="2000" b="1" dirty="0">
                <a:effectLst/>
              </a:rPr>
            </a:br>
            <a:br>
              <a:rPr lang="en-US" sz="2000" b="1" dirty="0">
                <a:effectLst/>
              </a:rPr>
            </a:br>
            <a:r>
              <a:rPr lang="en-US" sz="2000" b="1" dirty="0">
                <a:effectLst/>
              </a:rPr>
              <a:t>*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please go to my online store at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http://www.madhedgefundtrader.com/store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click on “luncheons.”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20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E506A0-2B76-F217-D157-22F751AF091C}"/>
              </a:ext>
            </a:extLst>
          </p:cNvPr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7145" y="3573517"/>
            <a:ext cx="4338977" cy="31868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64172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(VXX)-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74C4CA5D-80A3-AAA5-F823-DE1405AB0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5900" y="1385086"/>
            <a:ext cx="6447366" cy="487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08750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</a:t>
            </a: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67E3BA1B-E26C-7960-480A-415032011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0734" y="1078170"/>
            <a:ext cx="7230533" cy="546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12574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18890" y="522748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</a:t>
            </a:r>
            <a:r>
              <a:rPr lang="en-US" sz="2400" dirty="0">
                <a:solidFill>
                  <a:schemeClr val="tx1"/>
                </a:solidFill>
                <a:ea typeface="Calibri"/>
                <a:sym typeface="Calibri"/>
              </a:rPr>
              <a:t>IWM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)- 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93AFAF4E-18FA-02E0-93E4-A8EDD6FD3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900" y="1713170"/>
            <a:ext cx="6172200" cy="465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z="2400" dirty="0"/>
              <a:t>NASDAQ (QQQ) –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(QQQ) 4/$330-$335 put spread 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(QQQ) 3/$340-$345 put spread 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covered long (QQQ) $325-$330 put spread </a:t>
            </a: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8F8A26EC-9BC6-D42C-5887-319A12BA1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150" y="1893086"/>
            <a:ext cx="6225116" cy="470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8E1F01-3DFD-FD8B-AD07-314A8ED735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4494" y="0"/>
            <a:ext cx="95630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7450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301E2-E500-C647-8217-9D7175204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/>
              <a:t>The Barbell Portfolio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97F95-6A2A-2C49-81F9-08842108DE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800" b="1"/>
              <a:t>*50% Big Tech</a:t>
            </a:r>
            <a:r>
              <a:rPr lang="en-US" b="1" i="1"/>
              <a:t> </a:t>
            </a:r>
            <a:r>
              <a:rPr lang="en-US" sz="2000" b="1" i="1"/>
              <a:t>- 2% of US Employment but 27% of Market Cap and 38% of Profits</a:t>
            </a:r>
            <a:br>
              <a:rPr lang="en-US" sz="2800" b="1"/>
            </a:br>
            <a:br>
              <a:rPr lang="en-US" sz="2800" b="1"/>
            </a:br>
            <a:r>
              <a:rPr lang="en-US" sz="2800" b="1"/>
              <a:t>50% Domestic Recovery, including:</a:t>
            </a:r>
            <a:br>
              <a:rPr lang="en-US" sz="2400"/>
            </a:br>
            <a:br>
              <a:rPr lang="en-US" sz="2400"/>
            </a:br>
            <a:r>
              <a:rPr lang="en-US" sz="2400"/>
              <a:t>Railroads</a:t>
            </a:r>
            <a:br>
              <a:rPr lang="en-US" sz="2400"/>
            </a:br>
            <a:r>
              <a:rPr lang="en-US" sz="2400"/>
              <a:t>Couriers</a:t>
            </a:r>
            <a:br>
              <a:rPr lang="en-US" sz="2400"/>
            </a:br>
            <a:r>
              <a:rPr lang="en-US" sz="2400"/>
              <a:t>Banks</a:t>
            </a:r>
            <a:br>
              <a:rPr lang="en-US" sz="2400"/>
            </a:br>
            <a:r>
              <a:rPr lang="en-US" sz="2400"/>
              <a:t>Construction</a:t>
            </a:r>
            <a:br>
              <a:rPr lang="en-US" sz="2400"/>
            </a:br>
            <a:r>
              <a:rPr lang="en-US" sz="2400"/>
              <a:t>Credit Cards</a:t>
            </a:r>
            <a:br>
              <a:rPr lang="en-US" sz="2400"/>
            </a:br>
            <a:r>
              <a:rPr lang="en-US" sz="2400"/>
              <a:t>Event organizers</a:t>
            </a:r>
            <a:br>
              <a:rPr lang="en-US" sz="2400"/>
            </a:br>
            <a:r>
              <a:rPr lang="en-US" sz="2400"/>
              <a:t>Ticket sales</a:t>
            </a:r>
            <a:br>
              <a:rPr lang="en-US" sz="2400"/>
            </a:br>
            <a:r>
              <a:rPr lang="en-US" sz="2400"/>
              <a:t>Retailers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AE1447-DE61-044F-A510-5A94A4298A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295481"/>
            <a:ext cx="4419600" cy="31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881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066800" y="152400"/>
            <a:ext cx="105918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9/$235-$245 call spread, took profits on long 7/$220-$210 call spread,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6/$220-$230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2/$200-$210 bear put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4AB477CC-0A71-F645-1A13-5CBFE73D51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5317" y="1501503"/>
            <a:ext cx="6701366" cy="506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Meta (META)- Looking for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Metaverse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9/$290-$300 vertical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9/$190-$200 vertical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56EFAAC6-3820-04B3-31F1-4BF601B7D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2234" y="1924836"/>
            <a:ext cx="6066366" cy="458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620110" y="237067"/>
            <a:ext cx="10794124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(AAPL)-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Apple Cuts iPhone Production in China</a:t>
            </a:r>
            <a:r>
              <a:rPr lang="en-US" sz="2000" dirty="0">
                <a:effectLst/>
              </a:rPr>
              <a:t> 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10/$165-$175 put spread 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 took profits on </a:t>
            </a:r>
            <a:r>
              <a:rPr lang="en-US" sz="1800" dirty="0">
                <a:solidFill>
                  <a:srgbClr val="00A64B"/>
                </a:solidFill>
              </a:rPr>
              <a:t>long 6/$155-$165 put spread, </a:t>
            </a:r>
            <a:r>
              <a:rPr lang="en-US" sz="1800" dirty="0">
                <a:solidFill>
                  <a:srgbClr val="FF0000"/>
                </a:solidFill>
              </a:rPr>
              <a:t>stopped out of long 6/$125-135 call spread,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</a:t>
            </a:r>
            <a:r>
              <a:rPr lang="en-US" sz="1800" dirty="0">
                <a:solidFill>
                  <a:srgbClr val="00A64B"/>
                </a:solidFill>
              </a:rPr>
              <a:t>long 6/$110-$120 call spread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>
                <a:solidFill>
                  <a:srgbClr val="00B050"/>
                </a:solidFill>
              </a:rPr>
              <a:t>took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profits on </a:t>
            </a:r>
            <a:r>
              <a:rPr lang="en-US" sz="1800" dirty="0">
                <a:solidFill>
                  <a:srgbClr val="00A64B"/>
                </a:solidFill>
              </a:rPr>
              <a:t>long 2/$180-$190 put spread</a:t>
            </a: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0FA26CB-BF6E-10B2-C2D9-611A7247C1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0567" y="1967170"/>
            <a:ext cx="6045200" cy="456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 king on economic recovery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$4.1 Billion fine for European antitrust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12/$1,200-$1,230 bull call spread</a:t>
            </a:r>
            <a:b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9/$1,030-$1,080 vertical bull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C0474497-D203-6B22-736A-493C24E04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6401" y="1871919"/>
            <a:ext cx="6002866" cy="453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4BC9B-E9A7-E9F1-1E15-6F2C89A0B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July 13, 2023 Seminar at Sea</a:t>
            </a:r>
            <a:br>
              <a:rPr lang="en-US" sz="2800" b="1" dirty="0"/>
            </a:br>
            <a:r>
              <a:rPr lang="en-US" sz="2000" b="1" dirty="0"/>
              <a:t>Tickets are Selling Fast!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D68A36-DC76-0169-E52F-F7A4BAC840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000" b="1" dirty="0"/>
              <a:t>*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Cunard Line’s flagship, the elegant and spacious Queen Mary II, on an eastbound transatlantic cruise</a:t>
            </a:r>
            <a:r>
              <a:rPr lang="en-US" sz="2000" b="1" dirty="0">
                <a:effectLst/>
              </a:rPr>
              <a:t> </a:t>
            </a:r>
            <a:br>
              <a:rPr lang="en-US" sz="2000" b="1" dirty="0">
                <a:effectLst/>
              </a:rPr>
            </a:br>
            <a:br>
              <a:rPr lang="en-US" sz="2000" b="1" dirty="0">
                <a:effectLst/>
              </a:rPr>
            </a:br>
            <a:r>
              <a:rPr lang="en-US" sz="2000" b="1" dirty="0">
                <a:effectLst/>
              </a:rPr>
              <a:t>*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Ship departs New York at 12:00 AM on July 7, 2023, and arrives at Southampton on July 14</a:t>
            </a:r>
            <a:r>
              <a:rPr lang="en-US" sz="2000" b="1" dirty="0">
                <a:effectLst/>
              </a:rPr>
              <a:t> </a:t>
            </a:r>
            <a:br>
              <a:rPr lang="en-US" sz="2000" b="1" dirty="0">
                <a:effectLst/>
              </a:rPr>
            </a:br>
            <a:br>
              <a:rPr lang="en-US" sz="2000" b="1" dirty="0">
                <a:effectLst/>
              </a:rPr>
            </a:br>
            <a:r>
              <a:rPr lang="en-US" sz="2000" b="1" dirty="0">
                <a:effectLst/>
              </a:rPr>
              <a:t>*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Guests will be responsible for booking their own cabin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through Cunard</a:t>
            </a:r>
            <a:r>
              <a:rPr lang="en-US" sz="2000" b="1" dirty="0">
                <a:effectLst/>
              </a:rPr>
              <a:t> </a:t>
            </a:r>
            <a:br>
              <a:rPr lang="en-US" sz="2000" b="1" dirty="0">
                <a:effectLst/>
              </a:rPr>
            </a:br>
            <a:br>
              <a:rPr lang="en-US" sz="2000" b="1" dirty="0">
                <a:effectLst/>
              </a:rPr>
            </a:br>
            <a:r>
              <a:rPr lang="en-US" sz="2000" b="1" dirty="0">
                <a:effectLst/>
              </a:rPr>
              <a:t>*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Every dinner during the voyage will be black tie</a:t>
            </a:r>
            <a:r>
              <a:rPr lang="en-US" sz="2000" b="1" dirty="0">
                <a:effectLst/>
              </a:rPr>
              <a:t> </a:t>
            </a:r>
            <a:br>
              <a:rPr lang="en-US" sz="2000" b="1" dirty="0">
                <a:effectLst/>
              </a:rPr>
            </a:br>
            <a:br>
              <a:rPr lang="en-US" sz="2000" b="1" dirty="0">
                <a:effectLst/>
              </a:rPr>
            </a:br>
            <a:r>
              <a:rPr lang="en-US" sz="2000" b="1" dirty="0">
                <a:effectLst/>
              </a:rPr>
              <a:t>*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Customers are required to book their own cabins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and return flights from England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*T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he Cunard cruise number is M319. </a:t>
            </a:r>
            <a:endParaRPr lang="en-US" sz="20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1F27B9-3161-763B-F5AD-41674E81A8F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938" y="3294261"/>
            <a:ext cx="4391594" cy="32891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53924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Amazon to Lay Off 10,000</a:t>
            </a:r>
            <a:r>
              <a:rPr lang="en-US" sz="3200" dirty="0">
                <a:effectLst/>
                <a:latin typeface="+mj-lt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2/$3,400-$3,500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9/$2,800-$2,900 bull call spread</a:t>
            </a: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B27EB9C6-5CB4-8E48-5BD7-1A761B40F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8650" y="1967170"/>
            <a:ext cx="5854700" cy="444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23900" y="706186"/>
            <a:ext cx="10744200" cy="11250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Tesla (TSLA) – Twitter Disaster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Recall of 325,000 Takes Tesla to Two Year Low</a:t>
            </a:r>
            <a:b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Musk Warns of Twitter Bankruptcy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l</a:t>
            </a:r>
            <a:r>
              <a:rPr lang="en-US" sz="1800" dirty="0">
                <a:solidFill>
                  <a:schemeClr val="tx1"/>
                </a:solidFill>
              </a:rPr>
              <a:t>ong 12/$140-$150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l</a:t>
            </a:r>
            <a:r>
              <a:rPr lang="en-US" sz="1800" dirty="0">
                <a:solidFill>
                  <a:schemeClr val="tx1"/>
                </a:solidFill>
              </a:rPr>
              <a:t>ong 12/$225-$230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</a:t>
            </a:r>
            <a:r>
              <a:rPr lang="en-US" sz="1800" dirty="0">
                <a:solidFill>
                  <a:srgbClr val="00A64B"/>
                </a:solidFill>
              </a:rPr>
              <a:t>ong 10/$170-$180 call spread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B050"/>
                </a:solidFill>
              </a:rPr>
            </a:br>
            <a:br>
              <a:rPr lang="en-US" sz="2400" dirty="0"/>
            </a:br>
            <a:endParaRPr lang="en-US" sz="2400" dirty="0">
              <a:ea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779929A1-19DB-031D-AD09-E0223C644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2233" y="2115336"/>
            <a:ext cx="5918200" cy="446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40126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23900" y="706186"/>
            <a:ext cx="10744200" cy="11250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Rivian (RIVN) – Amazon Backed Electric Trucks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recall of five cent bolt costs 25% of market cap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10/$25-$30 call spread</a:t>
            </a:r>
            <a:br>
              <a:rPr lang="en-US" sz="2400" dirty="0"/>
            </a:br>
            <a:endParaRPr lang="en-US" sz="2400" dirty="0">
              <a:ea typeface="Calibri"/>
            </a:endParaRPr>
          </a:p>
        </p:txBody>
      </p:sp>
      <p:pic>
        <p:nvPicPr>
          <p:cNvPr id="2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94CBB84B-7A26-2B88-9189-A241C767E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6984" y="1829586"/>
            <a:ext cx="6278033" cy="474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732067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199" y="380999"/>
            <a:ext cx="10570029" cy="15929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Downgrade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US ban of highest end AI chips to China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10/$95-$100 call spread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took profits on long 7/$120-$130 call spread, 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</a:rPr>
              <a:t>long 6/$120-$130 call spread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F6FC3484-11D4-A415-4866-4B29ADFD0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7484" y="2252920"/>
            <a:ext cx="5611283" cy="423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never goes out of fashion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10/$130-$140 call spread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6CEF79D1-12C8-EDAC-C518-A6D3AFBE7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3483" y="1565003"/>
            <a:ext cx="6394450" cy="482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41948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Advanced Micro Devices (AMD)- Recession fears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programable logic devices</a:t>
            </a:r>
            <a:b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2/$75-$80 call spread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17F21966-A007-75EE-AB53-DF8588FB9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2234" y="1882503"/>
            <a:ext cx="5971116" cy="448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 Massive Online Migration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2/$105-$115 call spread </a:t>
            </a: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B4D699D6-2F3C-FDEE-0700-440246A44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7567" y="2073003"/>
            <a:ext cx="5981700" cy="450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 Cloud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DF5D0CD5-092A-25EF-AFDE-9715A3E0D7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0734" y="1374503"/>
            <a:ext cx="6913033" cy="522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65113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200" y="381000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Technology ETF (ROM) – 2X Long Technology ETF</a:t>
            </a:r>
            <a:b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10/$62-65 call spread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B873A090-46EB-BE90-647A-667C08A678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150" y="1670836"/>
            <a:ext cx="6394450" cy="482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21760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99AB7-EA4C-19D6-6EE7-40A1FCB44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720728-C1CC-9CA5-A42B-5431D5E3C9F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9488" y="0"/>
            <a:ext cx="5553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292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6DF94-AAE6-9B4D-A578-7563EC1DE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1FB5C0-5069-7D52-F55B-A88E6B8761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E9F36A3C-4E04-6371-E7A9-58CA1D7BA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0639"/>
            <a:ext cx="12301747" cy="679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8834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EE290-8620-E44F-B34C-8D5D6A274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The Second Half of the Barbell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575CE-B87A-6849-80FB-D9B4B0F97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7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400">
                <a:solidFill>
                  <a:schemeClr val="tx1"/>
                </a:solidFill>
              </a:rPr>
              <a:t>*Bets on a domestic recovery in 2022 Q4</a:t>
            </a:r>
            <a:br>
              <a:rPr lang="en-US" sz="2400">
                <a:solidFill>
                  <a:schemeClr val="tx1"/>
                </a:solidFill>
              </a:rPr>
            </a:b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*Upside potential in 2022 far greater than tech</a:t>
            </a:r>
            <a:br>
              <a:rPr lang="en-US" sz="2400">
                <a:solidFill>
                  <a:schemeClr val="tx1"/>
                </a:solidFill>
              </a:rPr>
            </a:b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*Some of these have not moved for 5 or 10 years</a:t>
            </a:r>
            <a:br>
              <a:rPr lang="en-US" sz="2400">
                <a:solidFill>
                  <a:schemeClr val="tx1"/>
                </a:solidFill>
              </a:rPr>
            </a:b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*Focuses on economically sensitive cyclical industries</a:t>
            </a:r>
            <a:br>
              <a:rPr lang="en-US" sz="2400">
                <a:solidFill>
                  <a:schemeClr val="tx1"/>
                </a:solidFill>
              </a:rPr>
            </a:b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*Makes a great counterweight to 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high-growth technology</a:t>
            </a:r>
            <a:br>
              <a:rPr lang="en-US" sz="2400">
                <a:solidFill>
                  <a:schemeClr val="tx1"/>
                </a:solidFill>
              </a:rPr>
            </a:b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*We could spend all of next year rotating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between the two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A5B89D-3A51-744C-A09A-6149553A09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8200" y="4194493"/>
            <a:ext cx="3429000" cy="238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949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67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Boeing (BA) –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Boeing Orders Rise in October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1" dirty="0"/>
              <a:t>Boeing Delivered its First 787 Dreamliner</a:t>
            </a:r>
            <a:r>
              <a:rPr lang="en-US" sz="1800" dirty="0"/>
              <a:t> in a year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3/$146-$149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BF6F00E4-B545-FA0E-2331-1590A065F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0" y="1713170"/>
            <a:ext cx="6468533" cy="488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Package Delivery- United Parcel Service (UPS) - Package Delivery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record profits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11/$130-$140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765F1BFA-B65A-1AB8-9DEC-91B3361CB6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2317" y="2009503"/>
            <a:ext cx="5748866" cy="434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06769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Caterpillar (CAT)-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Raises Dividend by 50%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12/$145-$150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11/$125-$135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D28D9FCC-60D3-F0AE-EDA3-C1E50368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3067" y="1713170"/>
            <a:ext cx="6447366" cy="487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91623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258614" y="183931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- (FCX)- Copper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10/$20-$23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FD46A1A6-721C-A0A5-D413-E8F0328A3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2484" y="1416836"/>
            <a:ext cx="6701366" cy="506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131667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828800" y="762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 - Genie+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Disney Axes Chairman, bringing back Bob Iger from retirement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10/$165-$175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3/$170-$180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757BF358-D864-6440-1D14-FCC9DE296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150" y="1967170"/>
            <a:ext cx="6055783" cy="457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C511AE80-6B99-6C1C-ABDC-5683A89FF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1901" y="1374503"/>
            <a:ext cx="6828366" cy="515674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 (X) – Commodity Boom and Wartime boost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>
                <a:latin typeface="Calibri"/>
                <a:ea typeface="Calibri"/>
                <a:cs typeface="Calibri"/>
              </a:rPr>
            </a:b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4B49F2D4-DB13-110D-07B9-0CF525058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4067" y="1522670"/>
            <a:ext cx="6383866" cy="481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14631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Union Pacific RR (UNP)- Big Stuff to Ship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near record earnings announced</a:t>
            </a: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5/$200-$210 call spread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11/$150-$160 call spread</a:t>
            </a:r>
            <a:br>
              <a:rPr lang="en-US" sz="1800">
                <a:latin typeface="Calibri"/>
                <a:ea typeface="Calibri"/>
                <a:cs typeface="Calibri"/>
              </a:rPr>
            </a:b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7FE76485-87BC-1B0C-9FBA-C2065FF84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9984" y="1819003"/>
            <a:ext cx="6225116" cy="470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88918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Wal-Mart (WMT)-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</a:t>
            </a:r>
            <a:b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10/$119-$121 bear put spread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B255B253-FDBE-C285-5BF3-8A8FA9884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2234" y="1882503"/>
            <a:ext cx="6087533" cy="459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 Time Highs!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 out of 23 trade alerts profitable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371600" y="1676400"/>
            <a:ext cx="8305800" cy="48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14.59%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*July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+3.98%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+8.78%</a:t>
            </a:r>
            <a:r>
              <a:rPr lang="en-US" sz="2200" b="1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MTD     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+5.13%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+3.43%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*September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+9.72%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+3.33%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+5.69%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+8.80%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Final         *November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+8.31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+5.91%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b="1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+4.85%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*2022 YTD +88.53%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compared to 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-16%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for the S&amp;P 500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+601.09%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45.76%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14 years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20200" y="1943099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318911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Delta Airlines (DAL) – Travel is Back! 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C68B37EE-A4DE-8F67-BB65-41EC32505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568" y="1385086"/>
            <a:ext cx="6489699" cy="490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Worst Hit Sector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3D0026CD-4A58-4B86-33A9-660670CE2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7067" y="1289836"/>
            <a:ext cx="6637866" cy="500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A0FB1D11-3EF9-396B-D749-F01337751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900" y="1215753"/>
            <a:ext cx="6616700" cy="499799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Amgen (AMGN)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11/$185-$200 bull call spread</a:t>
            </a: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7BC8B07D-367B-E1DC-845A-D2D634005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6400" y="1713170"/>
            <a:ext cx="6172200" cy="465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79783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 – </a:t>
            </a:r>
            <a:b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12/$330-$350 call spread</a:t>
            </a:r>
            <a:b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11/$330-$350 call spread</a:t>
            </a:r>
            <a:b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 loss on long 11/$385-$395 call spreads</a:t>
            </a:r>
            <a:br>
              <a:rPr lang="en-US" sz="18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F4C531BE-E92D-3465-5C57-35D3C4C991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7650" y="1586170"/>
            <a:ext cx="6616700" cy="499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Morgan Stanley (MS) –</a:t>
            </a:r>
            <a:r>
              <a:rPr lang="en-US" sz="2000" b="1" i="1" dirty="0"/>
              <a:t> </a:t>
            </a:r>
            <a:r>
              <a:rPr lang="en-US" sz="2000" dirty="0"/>
              <a:t>Blows Away Earnings</a:t>
            </a:r>
            <a:br>
              <a:rPr lang="en-US" sz="2000" dirty="0"/>
            </a:br>
            <a:r>
              <a:rPr lang="en-US" sz="1800" dirty="0"/>
              <a:t>Equity trading came in a hot $3.2 billion and bond trading $2.9 billion 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 long 10/$85-$90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13448A74-F3C9-0590-B020-F99635F14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8234" y="1797836"/>
            <a:ext cx="6024033" cy="455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10563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156138" y="533400"/>
            <a:ext cx="9054662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 Chase (JPM)-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10/$85-$90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10/$95-$100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long 12/$148-$152.50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/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11177698-EA4F-F6AA-DF24-F62CF2AB8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3567" y="1840170"/>
            <a:ext cx="6320366" cy="477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15692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Bank of America (BAC)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long 12/$39-$42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D67FCB3F-E4CD-485E-7DB6-89E8282A9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6484" y="1311003"/>
            <a:ext cx="6659033" cy="502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69903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Metals &amp; Mining ETF (XME) – </a:t>
            </a:r>
            <a:b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2/$28-$30 call spread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864D130E-1DED-D1E6-5EC6-9CD3D191C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1840170"/>
            <a:ext cx="5918200" cy="446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31317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Blackrock (BLK)-Asset Collection Boom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3/$770-$790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3/$310-$340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ABB04647-BC12-6440-90BD-A4F1DB117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5317" y="1459170"/>
            <a:ext cx="6701366" cy="506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73532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E82911-C790-0640-DE5F-F69071BCF0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6468" y="0"/>
            <a:ext cx="5739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2133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170793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Visa (V) – “Touchless” Bitcoin Drag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Inflation play, Double digit grower, 50% profit margin, and big buyer of its own stock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10/$160-$170 bull call spread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6/$150-$160 bull call spread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BBFC20CB-808B-8825-1F78-A6650023B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6400" y="1713170"/>
            <a:ext cx="6299200" cy="475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56804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6A238DCD-367E-66A3-EADB-D26C1B5E1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0067" y="1490920"/>
            <a:ext cx="6616700" cy="499799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788276" y="380999"/>
            <a:ext cx="10615448" cy="16219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Berkshire Hathaway (BRKB)- Natural Barbell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20% Profit Increase YOY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cs typeface="Calibri"/>
                <a:sym typeface="Calibri"/>
              </a:rPr>
              <a:t>long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10/$220-$230 call spread,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>
                <a:solidFill>
                  <a:srgbClr val="00B050"/>
                </a:solidFill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ea typeface="Calibri"/>
                <a:cs typeface="Calibri" panose="020F0502020204030204" pitchFamily="34" charset="0"/>
                <a:sym typeface="Calibri"/>
              </a:rPr>
              <a:t>long 7/$220-$230 call spread, </a:t>
            </a: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long 7/$220-$230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long 6/$260-$270 call spread</a:t>
            </a:r>
            <a:r>
              <a:rPr lang="en-US" sz="1800" dirty="0">
                <a:solidFill>
                  <a:srgbClr val="FF0000"/>
                </a:solidFill>
                <a:ea typeface="Calibri"/>
                <a:cs typeface="Calibri" panose="020F0502020204030204" pitchFamily="34" charset="0"/>
                <a:sym typeface="Calibri"/>
              </a:rPr>
              <a:t>,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</a:t>
            </a:r>
            <a:r>
              <a:rPr lang="en-US" sz="1800" dirty="0">
                <a:solidFill>
                  <a:srgbClr val="FF0000"/>
                </a:solidFill>
                <a:ea typeface="Calibri"/>
                <a:cs typeface="Calibri" panose="020F0502020204030204" pitchFamily="34" charset="0"/>
                <a:sym typeface="Calibri"/>
              </a:rPr>
              <a:t>long 5/$300-$310 call spread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, 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+mj-lt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774CA3C8-1EBC-A503-AE64-96BBC3550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2234" y="2284670"/>
            <a:ext cx="5494866" cy="415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226466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B1A9672A-531C-A8D0-5FDC-FBFC5A7837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5567" y="1057003"/>
            <a:ext cx="7378700" cy="556949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21891EA6-9473-0EF6-D7DC-F1F53F03EE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2984" y="1205170"/>
            <a:ext cx="6786033" cy="512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 - Pro trade, 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Dollar, Long Recovery Play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B948E654-6C2D-2793-F52B-22E8B8566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9984" y="1395670"/>
            <a:ext cx="6532033" cy="493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90CDD-C014-E67E-556A-2523A69D3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BCC40-CF38-0886-8C50-6C1F9606DC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7C0865-AA12-DC1E-B6B4-B5DC5C772D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07120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457200" y="1416377"/>
            <a:ext cx="11430000" cy="47558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Bonds give up a quarter of the recent gain on profit taking</a:t>
            </a: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*(TLT) could reach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$120 in 2023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. Keep buying (TLT) calls, calls spreads and LEAPS on dips</a:t>
            </a: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Junk bond ETF’s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(JNK) and (HYG) were up two points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30-year fixed rate mortgages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dropped 80 basis points to 6.40%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endParaRPr lang="en-US" sz="1800" dirty="0">
              <a:solidFill>
                <a:schemeClr val="tx1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*US Budget Deficit Drops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by Half, after the sharpest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 decline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in government spending in history</a:t>
            </a: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*Buy (TLT), (JNK), (HYG) on dips</a:t>
            </a: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3377"/>
            <a:ext cx="10972800" cy="1143000"/>
          </a:xfrm>
        </p:spPr>
        <p:txBody>
          <a:bodyPr/>
          <a:lstStyle/>
          <a:p>
            <a:r>
              <a:rPr lang="en-US" sz="2800" dirty="0"/>
              <a:t>Bonds – </a:t>
            </a:r>
            <a:r>
              <a:rPr lang="en-US" sz="2400" b="1" dirty="0">
                <a:effectLst/>
                <a:latin typeface="+mj-lt"/>
                <a:ea typeface="Times New Roman" panose="02020603050405020304" pitchFamily="18" charset="0"/>
              </a:rPr>
              <a:t>Taking a Break</a:t>
            </a:r>
            <a:b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B2DD44-36AF-4CE2-5D01-1E590540213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2230" y="2771885"/>
            <a:ext cx="3594970" cy="388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36408"/>
      </p:ext>
    </p:extLst>
  </p:cSld>
  <p:clrMapOvr>
    <a:masterClrMapping/>
  </p:clrMapOvr>
  <p:transition spd="slow">
    <p:wip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706"/>
            <a:ext cx="10363200" cy="2430694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Triple Long</a:t>
            </a:r>
            <a:br>
              <a:rPr lang="en-US" sz="2400" dirty="0"/>
            </a:br>
            <a:r>
              <a:rPr lang="en-US" sz="1800" dirty="0">
                <a:solidFill>
                  <a:schemeClr val="tx1"/>
                </a:solidFill>
              </a:rPr>
              <a:t>long 12/$91-$94 call spread, long 12/$92-$95 call spread, long 12/$93-$96 call spread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10/$110-$113 put spread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>
                <a:solidFill>
                  <a:srgbClr val="FF0000"/>
                </a:solidFill>
              </a:rPr>
              <a:t>stopped out of long 10/$98-$101 call spread</a:t>
            </a:r>
            <a:br>
              <a:rPr lang="en-US" sz="2400" dirty="0"/>
            </a:br>
            <a:r>
              <a:rPr lang="en-US" sz="1600" dirty="0">
                <a:solidFill>
                  <a:srgbClr val="00A64B"/>
                </a:solidFill>
              </a:rPr>
              <a:t>took profits on long 6/$123-$126 put spread, took profits on long 6/$125-$128 put spread</a:t>
            </a:r>
            <a:br>
              <a:rPr lang="en-US" sz="1600" dirty="0"/>
            </a:br>
            <a:r>
              <a:rPr lang="en-US" sz="1600" dirty="0">
                <a:solidFill>
                  <a:srgbClr val="00A64B"/>
                </a:solidFill>
              </a:rPr>
              <a:t>took profits on long 6/$124-$127 put spread, took profits on long long 7/$128-$131 put spread</a:t>
            </a:r>
            <a:br>
              <a:rPr lang="en-US" sz="1600" dirty="0"/>
            </a:br>
            <a:r>
              <a:rPr lang="en-US" sz="1600" dirty="0">
                <a:solidFill>
                  <a:srgbClr val="00A64B"/>
                </a:solidFill>
              </a:rPr>
              <a:t>took profits on long 5/$128-$131 put spread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>
                <a:solidFill>
                  <a:srgbClr val="00A64B"/>
                </a:solidFill>
              </a:rPr>
              <a:t>look profits on long 5/$127-$130 put spread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78E346B9-BE54-897C-5632-895A47F60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2234" y="2221169"/>
            <a:ext cx="5748866" cy="429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3.78%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7D3DFD4D-B68C-3893-14A8-0F7C0FF93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1900" y="898253"/>
            <a:ext cx="7632700" cy="575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4A79E0C-D03C-894E-8D0C-D6C1DECB54F1}"/>
              </a:ext>
            </a:extLst>
          </p:cNvPr>
          <p:cNvSpPr txBox="1"/>
          <p:nvPr/>
        </p:nvSpPr>
        <p:spPr>
          <a:xfrm>
            <a:off x="7624760" y="2008082"/>
            <a:ext cx="2593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Expiration Value</a:t>
            </a:r>
            <a:br>
              <a:rPr lang="en-US" sz="2400" b="1" dirty="0"/>
            </a:br>
            <a:r>
              <a:rPr lang="en-US" sz="2400" b="1" dirty="0"/>
              <a:t>+89.11%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32160A-02C6-392E-55B2-BB485B314BB1}"/>
              </a:ext>
            </a:extLst>
          </p:cNvPr>
          <p:cNvSpPr txBox="1"/>
          <p:nvPr/>
        </p:nvSpPr>
        <p:spPr>
          <a:xfrm>
            <a:off x="2680138" y="372604"/>
            <a:ext cx="77957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Portfolio Review</a:t>
            </a:r>
            <a:br>
              <a:rPr lang="en-US" sz="2400" b="1" dirty="0"/>
            </a:br>
            <a:r>
              <a:rPr lang="en-US" sz="2400" b="1" dirty="0"/>
              <a:t>40% Long, 40% short, 20% cash</a:t>
            </a:r>
            <a:br>
              <a:rPr lang="en-US" sz="2400" b="1" dirty="0"/>
            </a:br>
            <a:r>
              <a:rPr lang="en-US" sz="2400" b="1" dirty="0"/>
              <a:t>getting expensive</a:t>
            </a:r>
            <a:br>
              <a:rPr lang="en-US" sz="2400" b="1" dirty="0"/>
            </a:br>
            <a:endParaRPr lang="en-US" sz="2400" b="1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6EC7F7D-75F4-6E5E-C198-BED56BE1BC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5642618"/>
              </p:ext>
            </p:extLst>
          </p:nvPr>
        </p:nvGraphicFramePr>
        <p:xfrm>
          <a:off x="519408" y="1819956"/>
          <a:ext cx="6058590" cy="4525963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4792981">
                  <a:extLst>
                    <a:ext uri="{9D8B030D-6E8A-4147-A177-3AD203B41FA5}">
                      <a16:colId xmlns:a16="http://schemas.microsoft.com/office/drawing/2014/main" val="2301201605"/>
                    </a:ext>
                  </a:extLst>
                </a:gridCol>
                <a:gridCol w="1265609">
                  <a:extLst>
                    <a:ext uri="{9D8B030D-6E8A-4147-A177-3AD203B41FA5}">
                      <a16:colId xmlns:a16="http://schemas.microsoft.com/office/drawing/2014/main" val="3809759663"/>
                    </a:ext>
                  </a:extLst>
                </a:gridCol>
              </a:tblGrid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sng" strike="noStrike">
                          <a:effectLst/>
                        </a:rPr>
                        <a:t>Risk On</a:t>
                      </a:r>
                      <a:endParaRPr lang="en-US" sz="22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8173" marR="8173" marT="817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>
                          <a:effectLst/>
                        </a:rPr>
                        <a:t> </a:t>
                      </a:r>
                      <a:endParaRPr lang="en-US" sz="2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8173" marR="8173" marT="8173" marB="0" anchor="b"/>
                </a:tc>
                <a:extLst>
                  <a:ext uri="{0D108BD9-81ED-4DB2-BD59-A6C34878D82A}">
                    <a16:rowId xmlns:a16="http://schemas.microsoft.com/office/drawing/2014/main" val="2262339631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sng" strike="noStrike">
                          <a:effectLst/>
                        </a:rPr>
                        <a:t> </a:t>
                      </a:r>
                      <a:endParaRPr lang="en-US" sz="22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8173" marR="8173" marT="817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>
                          <a:effectLst/>
                        </a:rPr>
                        <a:t> </a:t>
                      </a:r>
                      <a:endParaRPr lang="en-US" sz="2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8173" marR="8173" marT="8173" marB="0" anchor="b"/>
                </a:tc>
                <a:extLst>
                  <a:ext uri="{0D108BD9-81ED-4DB2-BD59-A6C34878D82A}">
                    <a16:rowId xmlns:a16="http://schemas.microsoft.com/office/drawing/2014/main" val="1535693470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(TSLA) 12/$140-$150 call spread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8173" marR="8173" marT="817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>
                          <a:effectLst/>
                        </a:rPr>
                        <a:t>10.00%</a:t>
                      </a:r>
                      <a:endParaRPr lang="en-US" sz="2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8173" marR="8173" marT="8173" marB="0" anchor="b"/>
                </a:tc>
                <a:extLst>
                  <a:ext uri="{0D108BD9-81ED-4DB2-BD59-A6C34878D82A}">
                    <a16:rowId xmlns:a16="http://schemas.microsoft.com/office/drawing/2014/main" val="987013174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 </a:t>
                      </a:r>
                      <a:endParaRPr lang="en-US" sz="2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8173" marR="8173" marT="817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>
                          <a:effectLst/>
                        </a:rPr>
                        <a:t> </a:t>
                      </a:r>
                      <a:endParaRPr lang="en-US" sz="2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8173" marR="8173" marT="8173" marB="0" anchor="b"/>
                </a:tc>
                <a:extLst>
                  <a:ext uri="{0D108BD9-81ED-4DB2-BD59-A6C34878D82A}">
                    <a16:rowId xmlns:a16="http://schemas.microsoft.com/office/drawing/2014/main" val="2651796642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sng" strike="noStrike">
                          <a:effectLst/>
                        </a:rPr>
                        <a:t>Risk Off</a:t>
                      </a:r>
                      <a:endParaRPr lang="en-US" sz="22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8173" marR="8173" marT="817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>
                          <a:effectLst/>
                        </a:rPr>
                        <a:t> </a:t>
                      </a:r>
                      <a:endParaRPr lang="en-US" sz="2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8173" marR="8173" marT="8173" marB="0" anchor="b"/>
                </a:tc>
                <a:extLst>
                  <a:ext uri="{0D108BD9-81ED-4DB2-BD59-A6C34878D82A}">
                    <a16:rowId xmlns:a16="http://schemas.microsoft.com/office/drawing/2014/main" val="231974297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>
                          <a:effectLst/>
                        </a:rPr>
                        <a:t> </a:t>
                      </a:r>
                      <a:endParaRPr lang="en-US" sz="2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8173" marR="8173" marT="817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>
                          <a:effectLst/>
                        </a:rPr>
                        <a:t> </a:t>
                      </a:r>
                      <a:endParaRPr lang="en-US" sz="2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8173" marR="8173" marT="8173" marB="0" anchor="b"/>
                </a:tc>
                <a:extLst>
                  <a:ext uri="{0D108BD9-81ED-4DB2-BD59-A6C34878D82A}">
                    <a16:rowId xmlns:a16="http://schemas.microsoft.com/office/drawing/2014/main" val="2002577274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(TSLA) 12/$225-$230 put spread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8173" marR="8173" marT="817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>
                          <a:effectLst/>
                        </a:rPr>
                        <a:t>-10.00%</a:t>
                      </a:r>
                      <a:endParaRPr lang="en-US" sz="2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8173" marR="8173" marT="8173" marB="0" anchor="b"/>
                </a:tc>
                <a:extLst>
                  <a:ext uri="{0D108BD9-81ED-4DB2-BD59-A6C34878D82A}">
                    <a16:rowId xmlns:a16="http://schemas.microsoft.com/office/drawing/2014/main" val="2283998534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>
                          <a:effectLst/>
                        </a:rPr>
                        <a:t> </a:t>
                      </a:r>
                      <a:endParaRPr lang="en-US" sz="2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8173" marR="8173" marT="817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>
                          <a:effectLst/>
                        </a:rPr>
                        <a:t> </a:t>
                      </a:r>
                      <a:endParaRPr lang="en-US" sz="2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8173" marR="8173" marT="8173" marB="0" anchor="b"/>
                </a:tc>
                <a:extLst>
                  <a:ext uri="{0D108BD9-81ED-4DB2-BD59-A6C34878D82A}">
                    <a16:rowId xmlns:a16="http://schemas.microsoft.com/office/drawing/2014/main" val="796287041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 </a:t>
                      </a:r>
                      <a:endParaRPr lang="en-US" sz="2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8173" marR="8173" marT="817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>
                          <a:effectLst/>
                        </a:rPr>
                        <a:t> </a:t>
                      </a:r>
                      <a:endParaRPr lang="en-US" sz="2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8173" marR="8173" marT="8173" marB="0" anchor="b"/>
                </a:tc>
                <a:extLst>
                  <a:ext uri="{0D108BD9-81ED-4DB2-BD59-A6C34878D82A}">
                    <a16:rowId xmlns:a16="http://schemas.microsoft.com/office/drawing/2014/main" val="1617293485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>
                          <a:effectLst/>
                        </a:rPr>
                        <a:t>Total Net Position</a:t>
                      </a:r>
                      <a:endParaRPr lang="en-US" sz="2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8173" marR="8173" marT="817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>
                          <a:effectLst/>
                        </a:rPr>
                        <a:t>0.00%</a:t>
                      </a:r>
                      <a:endParaRPr lang="en-US" sz="2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8173" marR="8173" marT="8173" marB="0" anchor="b"/>
                </a:tc>
                <a:extLst>
                  <a:ext uri="{0D108BD9-81ED-4DB2-BD59-A6C34878D82A}">
                    <a16:rowId xmlns:a16="http://schemas.microsoft.com/office/drawing/2014/main" val="3533678793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>
                          <a:effectLst/>
                        </a:rPr>
                        <a:t> </a:t>
                      </a:r>
                      <a:endParaRPr lang="en-US" sz="2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8173" marR="8173" marT="817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>
                          <a:effectLst/>
                        </a:rPr>
                        <a:t> </a:t>
                      </a:r>
                      <a:endParaRPr lang="en-US" sz="2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8173" marR="8173" marT="8173" marB="0" anchor="b"/>
                </a:tc>
                <a:extLst>
                  <a:ext uri="{0D108BD9-81ED-4DB2-BD59-A6C34878D82A}">
                    <a16:rowId xmlns:a16="http://schemas.microsoft.com/office/drawing/2014/main" val="4095718410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>
                          <a:effectLst/>
                        </a:rPr>
                        <a:t> </a:t>
                      </a:r>
                      <a:endParaRPr lang="en-US" sz="2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8173" marR="8173" marT="817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>
                          <a:effectLst/>
                        </a:rPr>
                        <a:t> </a:t>
                      </a:r>
                      <a:endParaRPr lang="en-US" sz="2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8173" marR="8173" marT="8173" marB="0" anchor="b"/>
                </a:tc>
                <a:extLst>
                  <a:ext uri="{0D108BD9-81ED-4DB2-BD59-A6C34878D82A}">
                    <a16:rowId xmlns:a16="http://schemas.microsoft.com/office/drawing/2014/main" val="2945780417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>
                          <a:effectLst/>
                        </a:rPr>
                        <a:t>Total Aggregate Position</a:t>
                      </a:r>
                      <a:endParaRPr lang="en-US" sz="2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8173" marR="8173" marT="817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effectLst/>
                        </a:rPr>
                        <a:t>20.00%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8173" marR="8173" marT="8173" marB="0" anchor="b"/>
                </a:tc>
                <a:extLst>
                  <a:ext uri="{0D108BD9-81ED-4DB2-BD59-A6C34878D82A}">
                    <a16:rowId xmlns:a16="http://schemas.microsoft.com/office/drawing/2014/main" val="2536953136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9C329F52-B69E-862F-7F43-BF2C3035C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7250" y="3049139"/>
            <a:ext cx="3429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8.42% Yield to Maturity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C9A62EB6-E971-F89E-94E5-C4CF81A45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6067" y="1014670"/>
            <a:ext cx="7399866" cy="559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(TBT)-Another run at highs</a:t>
            </a: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4586F78A-D871-1A4A-0A72-9CE08FDA7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150" y="1459170"/>
            <a:ext cx="6235700" cy="471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BDAD2-6957-2DC9-261F-A1D97ED79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5F6203-2668-953A-AAFC-2117408AA7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road with snow on the side&#10;&#10;Description automatically generated with medium confidence">
            <a:extLst>
              <a:ext uri="{FF2B5EF4-FFF2-40B4-BE49-F238E27FC236}">
                <a16:creationId xmlns:a16="http://schemas.microsoft.com/office/drawing/2014/main" id="{6B1B1047-1CA4-3E8E-37DC-54EAA47E3C5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267" y="0"/>
            <a:ext cx="8688537" cy="687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78793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16973" y="990600"/>
            <a:ext cx="9677400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/>
              </a:rPr>
              <a:t>*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Australian Dollar Jumps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on China Reopening hopes. Buy (FXA) on dips as the Aussie is the best call option on a global economic recovery in 2023</a:t>
            </a: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*All foreign currencies will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rally strongly</a:t>
            </a: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*Buy the Euro (FXE), Australian dollar (FXA), British Pound (FXB), and Japanese yen (FXY)</a:t>
            </a: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*</a:t>
            </a:r>
            <a:r>
              <a:rPr lang="en-US" sz="2000" b="1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China lockdowns 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will keep the </a:t>
            </a:r>
            <a:r>
              <a:rPr lang="en-US" sz="2000" b="1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Yuan 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relatively weak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cs typeface="Calibri"/>
              </a:rPr>
              <a:t>*Strong currencies will also deliver major bull markets in</a:t>
            </a:r>
            <a:br>
              <a:rPr lang="en-US" sz="2000" dirty="0">
                <a:solidFill>
                  <a:schemeClr val="tx1"/>
                </a:solidFill>
                <a:latin typeface="+mj-lt"/>
                <a:cs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+mj-lt"/>
                <a:cs typeface="Calibri"/>
              </a:rPr>
              <a:t>emerging market 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Calibri"/>
              </a:rPr>
              <a:t>stocks (EEM) and (CEW)</a:t>
            </a:r>
            <a:br>
              <a:rPr lang="en-US" sz="1800" dirty="0"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9439B3-4C1E-221A-7A71-75864F2E26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7670" y="3532340"/>
            <a:ext cx="4641089" cy="309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85894"/>
      </p:ext>
    </p:extLst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19200" y="381000"/>
            <a:ext cx="12192000" cy="46879"/>
            <a:chOff x="0" y="0"/>
            <a:chExt cx="9376341" cy="1724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76341" cy="1724607"/>
            </a:xfrm>
            <a:custGeom>
              <a:avLst/>
              <a:gdLst/>
              <a:ahLst/>
              <a:cxnLst/>
              <a:rect l="l" t="t" r="r" b="b"/>
              <a:pathLst>
                <a:path w="9376341" h="1724607">
                  <a:moveTo>
                    <a:pt x="0" y="0"/>
                  </a:moveTo>
                  <a:lnTo>
                    <a:pt x="9376341" y="0"/>
                  </a:lnTo>
                  <a:lnTo>
                    <a:pt x="9376341" y="1724607"/>
                  </a:lnTo>
                  <a:lnTo>
                    <a:pt x="0" y="1724607"/>
                  </a:lnTo>
                  <a:close/>
                </a:path>
              </a:pathLst>
            </a:custGeom>
            <a:solidFill>
              <a:srgbClr val="061D3B">
                <a:alpha val="96863"/>
              </a:srgbClr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84301" y="35831"/>
            <a:ext cx="1243925" cy="1243925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975666" y="127198"/>
            <a:ext cx="1061193" cy="1061189"/>
            <a:chOff x="-60692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129782" y="4757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 dirty="0">
                <a:solidFill>
                  <a:srgbClr val="003D6A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8" name="Shape 359">
            <a:extLst>
              <a:ext uri="{FF2B5EF4-FFF2-40B4-BE49-F238E27FC236}">
                <a16:creationId xmlns:a16="http://schemas.microsoft.com/office/drawing/2014/main" id="{BF7785F1-B11E-2F4D-954D-E995CDFDBFDE}"/>
              </a:ext>
            </a:extLst>
          </p:cNvPr>
          <p:cNvSpPr txBox="1">
            <a:spLocks/>
          </p:cNvSpPr>
          <p:nvPr/>
        </p:nvSpPr>
        <p:spPr>
          <a:xfrm>
            <a:off x="168588" y="546598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 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Major Long-Term Bottom is In Targeting Parity – A call option on a global synchronized recovery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Down Arrow Callout 9">
            <a:extLst>
              <a:ext uri="{FF2B5EF4-FFF2-40B4-BE49-F238E27FC236}">
                <a16:creationId xmlns:a16="http://schemas.microsoft.com/office/drawing/2014/main" id="{6D1E6246-2B90-614A-9571-486C52AA7D14}"/>
              </a:ext>
            </a:extLst>
          </p:cNvPr>
          <p:cNvSpPr/>
          <p:nvPr/>
        </p:nvSpPr>
        <p:spPr>
          <a:xfrm>
            <a:off x="10607988" y="1247825"/>
            <a:ext cx="1143000" cy="1012371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1:1</a:t>
            </a:r>
          </a:p>
        </p:txBody>
      </p:sp>
      <p:sp>
        <p:nvSpPr>
          <p:cNvPr id="13" name="Left Arrow Callout 12">
            <a:extLst>
              <a:ext uri="{FF2B5EF4-FFF2-40B4-BE49-F238E27FC236}">
                <a16:creationId xmlns:a16="http://schemas.microsoft.com/office/drawing/2014/main" id="{CB8C500C-BBD9-564F-B999-2E17ACB71E3C}"/>
              </a:ext>
            </a:extLst>
          </p:cNvPr>
          <p:cNvSpPr/>
          <p:nvPr/>
        </p:nvSpPr>
        <p:spPr>
          <a:xfrm>
            <a:off x="7444366" y="4700270"/>
            <a:ext cx="1644024" cy="1014729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BUY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9D2FB15-22E2-8D43-850C-8D9B3F5343D2}"/>
              </a:ext>
            </a:extLst>
          </p:cNvPr>
          <p:cNvCxnSpPr>
            <a:cxnSpLocks/>
          </p:cNvCxnSpPr>
          <p:nvPr/>
        </p:nvCxnSpPr>
        <p:spPr>
          <a:xfrm flipV="1">
            <a:off x="6705600" y="2265842"/>
            <a:ext cx="4554397" cy="2891629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8827DE5-04F1-3C3B-E95E-49A26DD9292A}"/>
              </a:ext>
            </a:extLst>
          </p:cNvPr>
          <p:cNvCxnSpPr>
            <a:cxnSpLocks/>
          </p:cNvCxnSpPr>
          <p:nvPr/>
        </p:nvCxnSpPr>
        <p:spPr>
          <a:xfrm>
            <a:off x="6096000" y="4800600"/>
            <a:ext cx="579687" cy="35687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10" descr="Chart&#10;&#10;Description automatically generated">
            <a:extLst>
              <a:ext uri="{FF2B5EF4-FFF2-40B4-BE49-F238E27FC236}">
                <a16:creationId xmlns:a16="http://schemas.microsoft.com/office/drawing/2014/main" id="{2BCCCF62-DB95-59B7-DE83-3EEB0AAD93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817" y="1416836"/>
            <a:ext cx="6532033" cy="493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93102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Down Arrow Callout 2">
            <a:extLst>
              <a:ext uri="{FF2B5EF4-FFF2-40B4-BE49-F238E27FC236}">
                <a16:creationId xmlns:a16="http://schemas.microsoft.com/office/drawing/2014/main" id="{BAAC1880-A498-03FD-B373-50683849EB68}"/>
              </a:ext>
            </a:extLst>
          </p:cNvPr>
          <p:cNvSpPr/>
          <p:nvPr/>
        </p:nvSpPr>
        <p:spPr>
          <a:xfrm>
            <a:off x="10363200" y="819807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2023 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25%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410E143-0A4D-5A60-60CC-4B93A405528B}"/>
              </a:ext>
            </a:extLst>
          </p:cNvPr>
          <p:cNvCxnSpPr>
            <a:cxnSpLocks/>
          </p:cNvCxnSpPr>
          <p:nvPr/>
        </p:nvCxnSpPr>
        <p:spPr>
          <a:xfrm flipV="1">
            <a:off x="6781800" y="2267607"/>
            <a:ext cx="3581400" cy="307475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4" descr="Chart&#10;&#10;Description automatically generated">
            <a:extLst>
              <a:ext uri="{FF2B5EF4-FFF2-40B4-BE49-F238E27FC236}">
                <a16:creationId xmlns:a16="http://schemas.microsoft.com/office/drawing/2014/main" id="{13E4E8CA-DB7C-0F25-C96C-200B01CED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4" y="1438003"/>
            <a:ext cx="6637866" cy="500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443185"/>
      </p:ext>
    </p:extLst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(FXE)-</a:t>
            </a: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8E1F53E-D243-CBBB-28B8-96FE47FBE97A}"/>
              </a:ext>
            </a:extLst>
          </p:cNvPr>
          <p:cNvCxnSpPr>
            <a:cxnSpLocks/>
          </p:cNvCxnSpPr>
          <p:nvPr/>
        </p:nvCxnSpPr>
        <p:spPr>
          <a:xfrm flipV="1">
            <a:off x="6400800" y="2286000"/>
            <a:ext cx="2438400" cy="213360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own Arrow Callout 5">
            <a:extLst>
              <a:ext uri="{FF2B5EF4-FFF2-40B4-BE49-F238E27FC236}">
                <a16:creationId xmlns:a16="http://schemas.microsoft.com/office/drawing/2014/main" id="{92ACD874-47DB-E0ED-D0CF-ACE9587E7379}"/>
              </a:ext>
            </a:extLst>
          </p:cNvPr>
          <p:cNvSpPr/>
          <p:nvPr/>
        </p:nvSpPr>
        <p:spPr>
          <a:xfrm>
            <a:off x="8458200" y="762000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2023 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25%</a:t>
            </a:r>
          </a:p>
        </p:txBody>
      </p:sp>
      <p:pic>
        <p:nvPicPr>
          <p:cNvPr id="2" name="Picture 3" descr="Chart&#10;&#10;Description automatically generated">
            <a:extLst>
              <a:ext uri="{FF2B5EF4-FFF2-40B4-BE49-F238E27FC236}">
                <a16:creationId xmlns:a16="http://schemas.microsoft.com/office/drawing/2014/main" id="{CAA558E7-8356-D485-576B-00439DB83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1" y="1342754"/>
            <a:ext cx="6891866" cy="520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072825"/>
      </p:ext>
    </p:extLst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sp>
        <p:nvSpPr>
          <p:cNvPr id="3" name="Down Arrow Callout 2">
            <a:extLst>
              <a:ext uri="{FF2B5EF4-FFF2-40B4-BE49-F238E27FC236}">
                <a16:creationId xmlns:a16="http://schemas.microsoft.com/office/drawing/2014/main" id="{4BF40178-3327-E230-650E-C086E04A96BA}"/>
              </a:ext>
            </a:extLst>
          </p:cNvPr>
          <p:cNvSpPr/>
          <p:nvPr/>
        </p:nvSpPr>
        <p:spPr>
          <a:xfrm>
            <a:off x="8458200" y="775138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2023 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15%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EA8603E-FE3F-10F0-3A88-98FBB12FD2E9}"/>
              </a:ext>
            </a:extLst>
          </p:cNvPr>
          <p:cNvCxnSpPr>
            <a:cxnSpLocks/>
          </p:cNvCxnSpPr>
          <p:nvPr/>
        </p:nvCxnSpPr>
        <p:spPr>
          <a:xfrm flipV="1">
            <a:off x="5943600" y="2209800"/>
            <a:ext cx="2819400" cy="2017986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4" descr="Chart&#10;&#10;Description automatically generated">
            <a:extLst>
              <a:ext uri="{FF2B5EF4-FFF2-40B4-BE49-F238E27FC236}">
                <a16:creationId xmlns:a16="http://schemas.microsoft.com/office/drawing/2014/main" id="{D4732C71-9251-E58B-86AE-4E44714BE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233" y="1628503"/>
            <a:ext cx="5918200" cy="446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072950"/>
      </p:ext>
    </p:extLst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9525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Down Arrow Callout 2">
            <a:extLst>
              <a:ext uri="{FF2B5EF4-FFF2-40B4-BE49-F238E27FC236}">
                <a16:creationId xmlns:a16="http://schemas.microsoft.com/office/drawing/2014/main" id="{0DFF2895-CC50-235C-2906-63FB828F1A65}"/>
              </a:ext>
            </a:extLst>
          </p:cNvPr>
          <p:cNvSpPr/>
          <p:nvPr/>
        </p:nvSpPr>
        <p:spPr>
          <a:xfrm>
            <a:off x="8367408" y="1295400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2023 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40%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6097DB2-3994-0B9C-60E3-5C9D04979464}"/>
              </a:ext>
            </a:extLst>
          </p:cNvPr>
          <p:cNvCxnSpPr>
            <a:cxnSpLocks/>
          </p:cNvCxnSpPr>
          <p:nvPr/>
        </p:nvCxnSpPr>
        <p:spPr>
          <a:xfrm flipV="1">
            <a:off x="5929008" y="2743200"/>
            <a:ext cx="2438400" cy="213360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D3B6C8C2-0DDD-7C9D-9E21-8D00E14479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1501" y="3886200"/>
            <a:ext cx="4800600" cy="2700338"/>
          </a:xfrm>
          <a:prstGeom prst="rect">
            <a:avLst/>
          </a:prstGeom>
        </p:spPr>
      </p:pic>
      <p:pic>
        <p:nvPicPr>
          <p:cNvPr id="2" name="Picture 5" descr="Chart&#10;&#10;Description automatically generated">
            <a:extLst>
              <a:ext uri="{FF2B5EF4-FFF2-40B4-BE49-F238E27FC236}">
                <a16:creationId xmlns:a16="http://schemas.microsoft.com/office/drawing/2014/main" id="{5A9909FE-0330-FB2A-B9F7-16CC7FC71D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50" y="1819003"/>
            <a:ext cx="5854700" cy="444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502358"/>
      </p:ext>
    </p:extLst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1F961-177E-01C1-CFF3-8CB452ABE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2A74E9-A4F7-85E8-1D8C-F174FD854D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road with snow on the side&#10;&#10;Description automatically generated with medium confidence">
            <a:extLst>
              <a:ext uri="{FF2B5EF4-FFF2-40B4-BE49-F238E27FC236}">
                <a16:creationId xmlns:a16="http://schemas.microsoft.com/office/drawing/2014/main" id="{FB901E7F-709D-1739-FF12-6CEA0618CA9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510" y="0"/>
            <a:ext cx="89829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6603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C4D2C-C5E8-02A0-6139-6EBEA02B7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B50E19-61B4-0C86-02EA-01A30A81F1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7F777B-FB8C-B462-61EB-4023FFE92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588" y="0"/>
            <a:ext cx="10460823" cy="6721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29301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524000" y="225552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&amp; Commodities – No Friends 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133601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/>
          </a:p>
          <a:p>
            <a:pPr lvl="0">
              <a:buClr>
                <a:srgbClr val="000000"/>
              </a:buClr>
              <a:buSzPct val="25000"/>
            </a:pPr>
            <a:br>
              <a:rPr lang="en-US" sz="18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575620" y="723900"/>
            <a:ext cx="1126935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Oil is in Free Fall, with 57 fully loaded Russian tankers about to hit the market. Nobody wants it ahead of a recession, may be reaching the end of the down move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*Will The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$60 Price Cap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for Oil Hold? It will be illegal to pay Russia more than $60 a barrel for oil by yearend in much of the world, including all of Europe. Russia is already discounting down to $50 a barrel to China and India. Is the US a buyer at $70?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US to Ease Venezuela Sanctions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allowing Chevron to resume pumping there for six months after a three-year hiatus. It’s an out-of-the-blue big negative for oil prices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*Venezuelan oil production has plunged from 2.1 million barrels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a day to only 679, 000 thanks to gross mismanagement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of the economy</a:t>
            </a: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Avoid all energy plays like the plague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, it’s the new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buggy whip industry as the US de-carbonizes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*I’m not recommending energy because there is 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no</a:t>
            </a:r>
            <a:br>
              <a:rPr lang="en-US" sz="1800" b="1" dirty="0">
                <a:solidFill>
                  <a:schemeClr val="tx1"/>
                </a:solidFill>
                <a:latin typeface="+mj-lt"/>
              </a:rPr>
            </a:br>
            <a:r>
              <a:rPr lang="en-US" sz="1800" b="1" dirty="0">
                <a:solidFill>
                  <a:schemeClr val="tx1"/>
                </a:solidFill>
                <a:latin typeface="+mj-lt"/>
              </a:rPr>
              <a:t>long term growth story here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/>
            </a:br>
            <a:br>
              <a:rPr lang="en-US" sz="2000" dirty="0">
                <a:latin typeface="+mj-lt"/>
              </a:rPr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/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E76AF0-9F6C-7677-7DB8-0D9C6B9390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9780" y="3543342"/>
            <a:ext cx="4631399" cy="308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212194"/>
      </p:ext>
    </p:extLst>
  </p:cSld>
  <p:clrMapOvr>
    <a:masterClrMapping/>
  </p:clrMapOvr>
  <p:transition spd="slow">
    <p:wip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371FF3C3-3BFA-4E09-5A42-4E1CB15AE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234" y="908836"/>
            <a:ext cx="7653866" cy="578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10644" y="-56444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20A92981-0709-3956-0872-06C380C363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1" y="1162836"/>
            <a:ext cx="6923616" cy="523082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59096949-E157-6B35-869A-1E7929CE5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4233" y="1162836"/>
            <a:ext cx="7092950" cy="535782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ExxonMobile (XOM)-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12/$120-$125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04D2269A-C6CF-7B1D-1C40-7D7E990347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567" y="1067586"/>
            <a:ext cx="7124700" cy="537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Occidental Petroleum (OXY)-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12/$77.50-$82.50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0634A138-CD9F-139D-A16A-7F82E58F4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0567" y="1247503"/>
            <a:ext cx="6510866" cy="491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60311"/>
      </p:ext>
    </p:extLst>
  </p:cSld>
  <p:clrMapOvr>
    <a:masterClrMapping/>
  </p:clrMapOvr>
  <p:transition spd="slow">
    <p:cut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60F6C0AD-AE61-E2B9-C762-A5207D2D0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4401" y="1067586"/>
            <a:ext cx="7346950" cy="554832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(FCX) 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879314AC-C052-832D-DC20-53B49EB127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6650" y="1067586"/>
            <a:ext cx="6902450" cy="520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034162"/>
      </p:ext>
    </p:extLst>
  </p:cSld>
  <p:clrMapOvr>
    <a:masterClrMapping/>
  </p:clrMapOvr>
  <p:transition spd="slow">
    <p:cut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Cameco (CCJ) 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5/$20-$23 bull call spread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2209AC84-DC4E-EE41-79D1-AAAFF59B2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3567" y="1374503"/>
            <a:ext cx="6764866" cy="510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652995"/>
      </p:ext>
    </p:extLst>
  </p:cSld>
  <p:clrMapOvr>
    <a:masterClrMapping/>
  </p:clrMapOvr>
  <p:transition spd="slow">
    <p:cut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CDB5E-6D90-55F9-E568-61EDD7136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0EA219-8CBD-1A5D-FD4C-41D54FE071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lake surrounded by snow covered mountains&#10;&#10;Description automatically generated with low confidence">
            <a:extLst>
              <a:ext uri="{FF2B5EF4-FFF2-40B4-BE49-F238E27FC236}">
                <a16:creationId xmlns:a16="http://schemas.microsoft.com/office/drawing/2014/main" id="{B22DA37B-82CB-953A-5FF3-26352038CF4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68728"/>
            <a:ext cx="12164027" cy="61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369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F486B-6A38-77BA-61C6-36219ABDF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029DF-22F5-B6B8-CAA8-D8CB679242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773EB0-29F9-8636-8520-F7E56FAB1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387" y="0"/>
            <a:ext cx="12206387" cy="632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29465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1513840" y="30480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New Bull Market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457200" y="1318419"/>
            <a:ext cx="99822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</a:t>
            </a:r>
            <a:r>
              <a:rPr lang="en-US" sz="2000" b="1" i="1" dirty="0">
                <a:effectLst/>
                <a:latin typeface="+mj-lt"/>
                <a:ea typeface="Times New Roman" panose="02020603050405020304" pitchFamily="18" charset="0"/>
              </a:rPr>
              <a:t>Gold Continues on a Tear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, hitting new multi month highs</a:t>
            </a: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*With interest rates certain to plummet in 2023 as the Fed reacts to a recession, Gold could be one of the big trades for next year</a:t>
            </a: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*Gold turned out to be a far better diversification </a:t>
            </a: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than crypto</a:t>
            </a: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*The demise of crypto puts a new focus on gold</a:t>
            </a: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*Buy (GLD), (GDX), and (GOLD) on dips.</a:t>
            </a:r>
            <a:r>
              <a:rPr lang="en-US" sz="2000" dirty="0">
                <a:effectLst/>
                <a:latin typeface="+mj-lt"/>
              </a:rPr>
              <a:t> </a:t>
            </a: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7BE9E2-5E58-8442-C5A1-08BFD654AD1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9003" y="3043884"/>
            <a:ext cx="5196214" cy="354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880562"/>
      </p:ext>
    </p:extLst>
  </p:cSld>
  <p:clrMapOvr>
    <a:masterClrMapping/>
  </p:clrMapOvr>
  <p:transition spd="slow">
    <p:wip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 - Deflation call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5/$165-$170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6C1588BA-1BEE-8E5B-4228-48EE7F4EF0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247503"/>
            <a:ext cx="7124700" cy="537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B2F64849-D85F-375A-1E89-6891FA051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4233" y="993503"/>
            <a:ext cx="7092950" cy="535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1/$21-$23 call spread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11/$22-$24 call spread</a:t>
            </a:r>
            <a:endParaRPr lang="en-US"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C43DDA77-601E-51F5-9E92-3FD95F483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6984" y="1607336"/>
            <a:ext cx="6278033" cy="474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$55-60 call spread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EC1D7D72-B486-EA15-AEF9-35041B776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8484" y="1226336"/>
            <a:ext cx="7071783" cy="533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Silver- (SLV)-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11/$19-$20 call spread</a:t>
            </a:r>
            <a:b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48F33C73-3884-56A3-9B07-7301AA9BE5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5400" y="1332170"/>
            <a:ext cx="6553200" cy="494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01597"/>
      </p:ext>
    </p:extLst>
  </p:cSld>
  <p:clrMapOvr>
    <a:masterClrMapping/>
  </p:clrMapOvr>
  <p:transition spd="slow">
    <p:cut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AD90EFED-75BC-A701-5BDC-0555DA8A79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4734" y="1416836"/>
            <a:ext cx="6151033" cy="464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Wheaton Precious Metals - (WPM)-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2/$39-41 call spread</a:t>
            </a:r>
            <a:b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CC655011-6C81-2FF9-9787-B8972A584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2233" y="1649670"/>
            <a:ext cx="6045200" cy="456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7F61F-FBC1-ACB7-0B0B-322752FE3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1A5188-92EE-6580-4B27-E040A7832F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road with snow on the side&#10;&#10;Description automatically generated with medium confidence">
            <a:extLst>
              <a:ext uri="{FF2B5EF4-FFF2-40B4-BE49-F238E27FC236}">
                <a16:creationId xmlns:a16="http://schemas.microsoft.com/office/drawing/2014/main" id="{6A3D4C26-5697-91CE-9C44-FBA64595033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3763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C7FF-25FB-D34B-940C-E3108D50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861150"/>
          </a:xfrm>
        </p:spPr>
        <p:txBody>
          <a:bodyPr/>
          <a:lstStyle/>
          <a:p>
            <a:r>
              <a:rPr lang="en-US" sz="2400" b="1" dirty="0"/>
              <a:t>Real Estate – Lost In Nowheresville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950EF-1709-2C4B-8680-4D1BCCA34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1165950"/>
            <a:ext cx="9664262" cy="5006250"/>
          </a:xfrm>
        </p:spPr>
        <p:txBody>
          <a:bodyPr/>
          <a:lstStyle/>
          <a:p>
            <a:pPr marL="203200" indent="0">
              <a:buNone/>
            </a:pP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Home Mortgage Demand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Plunges, in another indicator of a sick housing market, which is 20% of the US economy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*New applications are down a stunning 86% YOY, despite a dive in the 30-year rate to 6.41%, but nobody is selling.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Case Shiller Plunges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the National Home Price Index Taking a 1.2% hit in September to 10.6%. Miami, Tampa, and Charlotte, NC showed the biggest YOY increases.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Home Rentals to Stay Sticky at Record Levels,</a:t>
            </a:r>
            <a:b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i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with Gains are 25-35% over the past 24 months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*Homebuyers frozen out of the market be record high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interest rates are forced to rent at any price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effectLst/>
                <a:latin typeface="+mn-lt"/>
                <a:ea typeface="Times New Roman" panose="02020603050405020304" pitchFamily="18" charset="0"/>
              </a:rPr>
              <a:t>Good Luck Getting a Loan These Days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, with sky high</a:t>
            </a:r>
            <a:br>
              <a:rPr lang="en-US" sz="18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interest rates and banks are pulling back for fear of the</a:t>
            </a:r>
            <a:br>
              <a:rPr lang="en-US" sz="18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higher default rates a recession brings.</a:t>
            </a:r>
            <a:r>
              <a:rPr lang="en-US" sz="2400" dirty="0">
                <a:effectLst/>
                <a:latin typeface="+mn-lt"/>
              </a:rPr>
              <a:t>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 dirty="0"/>
            </a:br>
            <a:br>
              <a:rPr lang="en-US" sz="1800" b="1" dirty="0"/>
            </a:br>
            <a:br>
              <a:rPr lang="en-US" sz="1800" b="1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/>
            </a:br>
            <a:br>
              <a:rPr lang="en-US" sz="1800" dirty="0"/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462FCF-EF73-4E7A-0C5B-93A70D97A1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9182" y="3669075"/>
            <a:ext cx="3897683" cy="292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576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2329</TotalTime>
  <Words>4228</Words>
  <Application>Microsoft Macintosh PowerPoint</Application>
  <PresentationFormat>Widescreen</PresentationFormat>
  <Paragraphs>151</Paragraphs>
  <Slides>106</Slides>
  <Notes>78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106</vt:i4>
      </vt:variant>
    </vt:vector>
  </HeadingPairs>
  <TitlesOfParts>
    <vt:vector size="112" baseType="lpstr">
      <vt:lpstr>Arial</vt:lpstr>
      <vt:lpstr>Calibri</vt:lpstr>
      <vt:lpstr>Glacial Indifference</vt:lpstr>
      <vt:lpstr>Helvetica</vt:lpstr>
      <vt:lpstr>Times New Roman</vt:lpstr>
      <vt:lpstr>Office Theme</vt:lpstr>
      <vt:lpstr> The Mad Hedge Fund Trader “Yearend Exhaustion” </vt:lpstr>
      <vt:lpstr>February 17 Honolulu, Hawaii Strategy Luncheon</vt:lpstr>
      <vt:lpstr>July 13, 2023 Seminar at Sea Tickets are Selling Fast!</vt:lpstr>
      <vt:lpstr>PowerPoint Presentation</vt:lpstr>
      <vt:lpstr>  Trade Alert Performance New All Time Highs! 22 out of 23 trade alerts profitable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Method to My Madness The Bottom is In</vt:lpstr>
      <vt:lpstr>The Global Economy – Fading  </vt:lpstr>
      <vt:lpstr>The Mad Hedge Profit Predictor Market Timing Index – Neutral An artificial intelligence driven algorithm that analyzes 30 different economic, technical, and momentum driven indicators </vt:lpstr>
      <vt:lpstr> Weekly Jobless Claims – Falling  240,000 – Up 17,000 </vt:lpstr>
      <vt:lpstr>PowerPoint Presentation</vt:lpstr>
      <vt:lpstr>Stocks – Profit Taking </vt:lpstr>
      <vt:lpstr>            S&amp;P 500 – The Worst Case-Severe Recession took profits on long 11/$420-$430 put spread took profits on long 10/$385-$395 put spread, took profits on long 11/$410-$400 put spread took profit on long 10/$390-$400 put spread, took profit on long 10/$320-$330 call spread               </vt:lpstr>
      <vt:lpstr>ProShares Ultra Short S&amp;P 500 (SDS)-  a great hedge for long stocks and bonds long 2X position has a hedge against longs and bond shorts</vt:lpstr>
      <vt:lpstr>(VIX) – Unable to Make a New High  </vt:lpstr>
      <vt:lpstr> (VXX)-  </vt:lpstr>
      <vt:lpstr> Dow Average ($INDU)-</vt:lpstr>
      <vt:lpstr>Russell 2000 (IWM)-  took profits on Long 10/$137-$142 vertical bull call spread took profits on Long 10/$153-$156 vertical bear put spread </vt:lpstr>
      <vt:lpstr>NASDAQ (QQQ) – took profits on long (QQQ) 4/$330-$335 put spread  took profits on long (QQQ) 3/$340-$345 put spread  covered long (QQQ) $325-$330 put spread </vt:lpstr>
      <vt:lpstr>PowerPoint Presentation</vt:lpstr>
      <vt:lpstr>The Barbell Portfolio</vt:lpstr>
      <vt:lpstr> Microsoft (MSFT)- took profits on 9/$235-$245 call spread, took profits on long 7/$220-$210 call spread,  took profits on long 6/$220-$230 call spread, took profits on long 2/$200-$210 bear put spread   </vt:lpstr>
      <vt:lpstr>Meta (META)- Looking for the Metaverse took profits on Long 9/$290-$300 vertical bear put spread stopped out of Long 9/$190-$200 vertical bear put spread  </vt:lpstr>
      <vt:lpstr> Apple (AAPL)- Apple Cuts iPhone Production in China  Took profits on long 10/$165-$175 put spread   took profits on long 6/$155-$165 put spread, stopped out of long 6/$125-135 call spread,  took profits on long 6/$110-$120 call spread, took profits on long 2/$180-$190 put spread</vt:lpstr>
      <vt:lpstr>Alphabet (GOOGL) – Ad king on economic recovery $4.1 Billion fine for European antitrust took profits on long 12/$1,200-$1,230 bull call spread took profits on long 9/$1,030-$1,080 vertical bull call spread</vt:lpstr>
      <vt:lpstr> Amazon (AMZN) – Amazon to Lay Off 10,000  took profits on long 2/$3,400-$3,500 bear put spread took profits on long 9/$2,800-$2,900 bull call spread</vt:lpstr>
      <vt:lpstr>  Tesla (TSLA) – Twitter Disaster Recall of 325,000 Takes Tesla to Two Year Low Musk Warns of Twitter Bankruptcy  long 12/$140-$150 call spread, long 12/$225-$230 put spread took profits on long 10/$170-$180 call spread    </vt:lpstr>
      <vt:lpstr>Rivian (RIVN) – Amazon Backed Electric Trucks recall of five cent bolt costs 25% of market cap took profits on long 10/$25-$30 call spread </vt:lpstr>
      <vt:lpstr> NVIDIA (NVDA) – Downgrade on US ban of highest end AI chips to China took profits on long 10/$95-$100 call spread took profits on long 7/$120-$130 call spread, took profits on  long 6/$120-$130 call spread </vt:lpstr>
      <vt:lpstr>Palo Alto Networks (PANW)- Hacking never goes out of fashion took profits on long 10/$130-$140 call spread</vt:lpstr>
      <vt:lpstr>  Advanced Micro Devices (AMD)- Recession fears programable logic devices took profits on long 2/$75-$80 call spread  </vt:lpstr>
      <vt:lpstr>Salesforce (CRM)- Massive Online Migration took profits on long 9/$125-$130 vertical bull call spread took profits on long 8/$125-$130 vertical bull call spread took profits on long 2/$105-$115 call spread </vt:lpstr>
      <vt:lpstr>Adobe (ADBE)- Cloud play The Quality Non-China tech play </vt:lpstr>
      <vt:lpstr>ProShares Ultra Technology ETF (ROM) – 2X Long Technology ETF took profits on long 10/$62-65 call spread</vt:lpstr>
      <vt:lpstr>PowerPoint Presentation</vt:lpstr>
      <vt:lpstr>The Second Half of the Barbell</vt:lpstr>
      <vt:lpstr>Boeing (BA) –Boeing Orders Rise in October Boeing Delivered its First 787 Dreamliner in a year long 3/$146-$149 call spread  </vt:lpstr>
      <vt:lpstr>Package Delivery- United Parcel Service (UPS) - Package Delivery record profits took profits on long 11/$130-$140 call spread</vt:lpstr>
      <vt:lpstr> Caterpillar (CAT)- Ag + Infrastructure + Housing Raises Dividend by 50% took profits on long 12/$145-$150 call spread took profits on long 11/$125-$135 call spread  </vt:lpstr>
      <vt:lpstr>  Freeport McMoRan - (FCX)- Copper Play took profits on long 10/$20-$23 call spread   </vt:lpstr>
      <vt:lpstr>Walt Disney (DIS) - Genie+ Disney Axes Chairman, bringing back Bob Iger from retirement stopped out of long 10/$165-$175 call spread took profits on long 3/$170-$180 call spread  </vt:lpstr>
      <vt:lpstr>Industrials Sector SPDR (XLI)- (GE), (MMM), (UNP), (UTX), (BA), (HON)</vt:lpstr>
      <vt:lpstr>  US Steel (X) – Commodity Boom and Wartime boost  </vt:lpstr>
      <vt:lpstr>  Union Pacific RR (UNP)- Big Stuff to Ship near record earnings announced took profits on long 5/$200-$210 call spread took profits on 11/$150-$160 call spread </vt:lpstr>
      <vt:lpstr>  Wal-Mart (WMT)- took profit on Long 11/$125-$130 bear put spread took profit on Long 10/$119-$121 bear put spread took profits on Long 8/$114-$117 bear put spread  </vt:lpstr>
      <vt:lpstr>Delta Airlines (DAL) – Travel is Back!   </vt:lpstr>
      <vt:lpstr>Transports Sector SPDR (XTN)- Worst Hit Sector (ALGT),  (ALK), (JBLU), (LUV), (CHRW), (DAL) </vt:lpstr>
      <vt:lpstr>Health Care Sector (XLV) (JNJ), (PFE), (MRK), (GILD), (ACT), (AMGN)  </vt:lpstr>
      <vt:lpstr>Amgen (AMGN) took profits on long 11/$185-$200 bull call spread</vt:lpstr>
      <vt:lpstr>Goldman Sachs (GS) –  took profits 12/$330-$350 call spread took profits 11/$330-$350 call spread stop loss on long 11/$385-$395 call spreads  </vt:lpstr>
      <vt:lpstr>Morgan Stanley (MS) – Blows Away Earnings Equity trading came in a hot $3.2 billion and bond trading $2.9 billion   took profits on  long 10/$85-$90 call spread </vt:lpstr>
      <vt:lpstr>  JP Morgan Chase (JPM)- took profits on long 10/$85-$90 call spread, stopped out of long 10/$95-$100 call spread took profits long 12/$148-$152.50 call spread    </vt:lpstr>
      <vt:lpstr>Bank of America (BAC) –  took profits long 12/$39-$42 call spread </vt:lpstr>
      <vt:lpstr> SPDR Metals &amp; Mining ETF (XME) –  long 2/$28-$30 call spread</vt:lpstr>
      <vt:lpstr>Blackrock (BLK)-Asset Collection Boom took profits on long 3/$770-$790 call spread took profits on long 3/$310-$340 call spread </vt:lpstr>
      <vt:lpstr>Visa (V) – “Touchless” Bitcoin Drag Inflation play, Double digit grower, 50% profit margin, and big buyer of its own stock took profits on long 10/$160-$170 bull call spread took profits on long 6/$150-$160 bull call spread</vt:lpstr>
      <vt:lpstr>Consumer Discretionary SPDR (XLY) (DIS), (AMZN), (HD), (CMCSA), (MCD), (SBUX) </vt:lpstr>
      <vt:lpstr> Berkshire Hathaway (BRKB)- Natural Barbell 20% Profit Increase YOY  took profits on long 10/$220-$230 call spread,  took profits on long 7/$220-$230 call spread, took profits on long 7/$220-$230 call spread took profits on long 6/$260-$270 call spread, stopped out of long 5/$300-$310 call spread,   </vt:lpstr>
      <vt:lpstr>Europe Hedged Equity (HEDJ)- </vt:lpstr>
      <vt:lpstr>Japan (DXJ)- </vt:lpstr>
      <vt:lpstr> Emerging Markets (EEM) - Pro trade, Weak Dollar, Long Recovery Play</vt:lpstr>
      <vt:lpstr>PowerPoint Presentation</vt:lpstr>
      <vt:lpstr>Bonds – Taking a Break </vt:lpstr>
      <vt:lpstr>               Treasury ETF (TLT) – Triple Long long 12/$91-$94 call spread, long 12/$92-$95 call spread, long 12/$93-$96 call spread took profits on long 10/$110-$113 put spread, stopped out of long 10/$98-$101 call spread took profits on long 6/$123-$126 put spread, took profits on long 6/$125-$128 put spread took profits on long 6/$124-$127 put spread, took profits on long long 7/$128-$131 put spread took profits on long 5/$128-$131 put spread, look profits on long 5/$127-$130 put spread                   </vt:lpstr>
      <vt:lpstr> Ten Year Treasury Yield ($TNX) – 3.78%  </vt:lpstr>
      <vt:lpstr> Junk Bonds (HYG) 8.42% Yield to Maturity  </vt:lpstr>
      <vt:lpstr>2X Short Treasuries (TBT)-Another run at highs</vt:lpstr>
      <vt:lpstr>PowerPoint Presentation</vt:lpstr>
      <vt:lpstr>Foreign Currencies –  </vt:lpstr>
      <vt:lpstr>PowerPoint Presentation</vt:lpstr>
      <vt:lpstr>   Japanese Yen (FXY)   </vt:lpstr>
      <vt:lpstr>Euro (FXE)-</vt:lpstr>
      <vt:lpstr> British Pound (FXB)- </vt:lpstr>
      <vt:lpstr>Emerging Market Currencies (CEW)   </vt:lpstr>
      <vt:lpstr>PowerPoint Presentation</vt:lpstr>
      <vt:lpstr>Energy &amp; Commodities – No Friends </vt:lpstr>
      <vt:lpstr>Oil-($WTIC)</vt:lpstr>
      <vt:lpstr>  United States Oil Fund (USO) </vt:lpstr>
      <vt:lpstr>Energy Select Sector SPDR (XLE)-No Performance! (XOM), (CVX), (SLB), (KMI), (EOG), (COP) </vt:lpstr>
      <vt:lpstr>ExxonMobile (XOM)- took profits on long 12/$120-$125 put spread </vt:lpstr>
      <vt:lpstr>Occidental Petroleum (OXY)- took profits on long 12/$77.50-$82.50 put spread </vt:lpstr>
      <vt:lpstr>Natural Gas (UNG) - </vt:lpstr>
      <vt:lpstr>Freeport McMoRan (FCX) - </vt:lpstr>
      <vt:lpstr>Cameco (CCJ) - took profits on long 5/$20-$23 bull call spread</vt:lpstr>
      <vt:lpstr>PowerPoint Presentation</vt:lpstr>
      <vt:lpstr>Precious Metals – New Bull Market</vt:lpstr>
      <vt:lpstr> Gold (GLD) - Deflation call took profits on long 5/$165-$170 bull call spread   </vt:lpstr>
      <vt:lpstr> Market Vectors Gold Miners ETF- (GDX) –   </vt:lpstr>
      <vt:lpstr> Barrick Gold (GOLD) took profits on long 1/$21-$23 call spread took profits on long 11/$22-$24 call spread</vt:lpstr>
      <vt:lpstr> Newmont Mining- (NEM)- took profits on long $55-60 call spread</vt:lpstr>
      <vt:lpstr> Silver- (SLV)- took profits on long 11/$19-$20 call spread </vt:lpstr>
      <vt:lpstr>  Silver Miners - (SIL)-  </vt:lpstr>
      <vt:lpstr>  Wheaton Precious Metals - (WPM)- took profits on long 2/$39-41 call spread </vt:lpstr>
      <vt:lpstr>PowerPoint Presentation</vt:lpstr>
      <vt:lpstr>Real Estate – Lost In Nowheresville</vt:lpstr>
      <vt:lpstr>S&amp;P Case Shiller Plunges S&amp;P Case Shiller Drops 10.6%, in September with its National Home Price Index Miami (+24.6%), Tampa (+23.8%), Charlotte NC (+17.8%)</vt:lpstr>
      <vt:lpstr>Crown Castle International (CCI) – 4.46% yielding cell phone tower REIT</vt:lpstr>
      <vt:lpstr>US Home Construction Index (ITB) (DHI), (LEN), (PHM), (TOL), (NVR)   </vt:lpstr>
      <vt:lpstr>Trade Sheet- So What Do We Do About All This?</vt:lpstr>
      <vt:lpstr>PowerPoint Presentation</vt:lpstr>
      <vt:lpstr>       Next Strategy Webinar   12:00 EST Wednesday, January 11  from Silicon Valley, CA      email me questions at support@madhedgefundtrader.com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Filomena Margareth Villegas</cp:lastModifiedBy>
  <cp:revision>802</cp:revision>
  <cp:lastPrinted>2022-01-05T03:44:27Z</cp:lastPrinted>
  <dcterms:created xsi:type="dcterms:W3CDTF">2015-02-05T17:12:57Z</dcterms:created>
  <dcterms:modified xsi:type="dcterms:W3CDTF">2022-12-15T17:26:43Z</dcterms:modified>
</cp:coreProperties>
</file>