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4"/>
  </p:notesMasterIdLst>
  <p:sldIdLst>
    <p:sldId id="256" r:id="rId2"/>
    <p:sldId id="1429" r:id="rId3"/>
    <p:sldId id="1402" r:id="rId4"/>
    <p:sldId id="1403" r:id="rId5"/>
    <p:sldId id="1421" r:id="rId6"/>
    <p:sldId id="888" r:id="rId7"/>
    <p:sldId id="605" r:id="rId8"/>
    <p:sldId id="1423" r:id="rId9"/>
    <p:sldId id="1424" r:id="rId10"/>
    <p:sldId id="1214" r:id="rId11"/>
    <p:sldId id="824" r:id="rId12"/>
    <p:sldId id="1118" r:id="rId13"/>
    <p:sldId id="1427" r:id="rId14"/>
    <p:sldId id="1076" r:id="rId15"/>
    <p:sldId id="898" r:id="rId16"/>
    <p:sldId id="1224" r:id="rId17"/>
    <p:sldId id="1142" r:id="rId18"/>
    <p:sldId id="1397" r:id="rId19"/>
    <p:sldId id="1033" r:id="rId20"/>
    <p:sldId id="1073" r:id="rId21"/>
    <p:sldId id="1074" r:id="rId22"/>
    <p:sldId id="1026" r:id="rId23"/>
    <p:sldId id="570" r:id="rId24"/>
    <p:sldId id="280" r:id="rId25"/>
    <p:sldId id="1231" r:id="rId26"/>
    <p:sldId id="1057" r:id="rId27"/>
    <p:sldId id="563" r:id="rId28"/>
    <p:sldId id="835" r:id="rId29"/>
    <p:sldId id="613" r:id="rId30"/>
    <p:sldId id="831" r:id="rId31"/>
    <p:sldId id="811" r:id="rId32"/>
    <p:sldId id="1047" r:id="rId33"/>
    <p:sldId id="1399" r:id="rId34"/>
    <p:sldId id="814" r:id="rId35"/>
    <p:sldId id="1072" r:id="rId36"/>
    <p:sldId id="764" r:id="rId37"/>
    <p:sldId id="765" r:id="rId38"/>
    <p:sldId id="1071" r:id="rId39"/>
    <p:sldId id="1195" r:id="rId40"/>
    <p:sldId id="1220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730" r:id="rId49"/>
    <p:sldId id="1054" r:id="rId50"/>
    <p:sldId id="994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086" r:id="rId60"/>
    <p:sldId id="1080" r:id="rId61"/>
    <p:sldId id="1049" r:id="rId62"/>
    <p:sldId id="336" r:id="rId63"/>
    <p:sldId id="1084" r:id="rId64"/>
    <p:sldId id="295" r:id="rId65"/>
    <p:sldId id="501" r:id="rId66"/>
    <p:sldId id="539" r:id="rId67"/>
    <p:sldId id="1420" r:id="rId68"/>
    <p:sldId id="1114" r:id="rId69"/>
    <p:sldId id="654" r:id="rId70"/>
    <p:sldId id="659" r:id="rId71"/>
    <p:sldId id="655" r:id="rId72"/>
    <p:sldId id="1425" r:id="rId73"/>
    <p:sldId id="657" r:id="rId74"/>
    <p:sldId id="656" r:id="rId75"/>
    <p:sldId id="1430" r:id="rId76"/>
    <p:sldId id="1407" r:id="rId77"/>
    <p:sldId id="1411" r:id="rId78"/>
    <p:sldId id="1412" r:id="rId79"/>
    <p:sldId id="1413" r:id="rId80"/>
    <p:sldId id="1414" r:id="rId81"/>
    <p:sldId id="1415" r:id="rId82"/>
    <p:sldId id="1431" r:id="rId83"/>
    <p:sldId id="1405" r:id="rId84"/>
    <p:sldId id="1428" r:id="rId85"/>
    <p:sldId id="388" r:id="rId86"/>
    <p:sldId id="312" r:id="rId87"/>
    <p:sldId id="380" r:id="rId88"/>
    <p:sldId id="747" r:id="rId89"/>
    <p:sldId id="1422" r:id="rId90"/>
    <p:sldId id="313" r:id="rId91"/>
    <p:sldId id="1216" r:id="rId92"/>
    <p:sldId id="1217" r:id="rId93"/>
    <p:sldId id="1227" r:id="rId94"/>
    <p:sldId id="1404" r:id="rId95"/>
    <p:sldId id="907" r:id="rId96"/>
    <p:sldId id="650" r:id="rId97"/>
    <p:sldId id="729" r:id="rId98"/>
    <p:sldId id="737" r:id="rId99"/>
    <p:sldId id="998" r:id="rId100"/>
    <p:sldId id="999" r:id="rId101"/>
    <p:sldId id="1000" r:id="rId102"/>
    <p:sldId id="1432" r:id="rId103"/>
    <p:sldId id="1130" r:id="rId104"/>
    <p:sldId id="1132" r:id="rId105"/>
    <p:sldId id="1005" r:id="rId106"/>
    <p:sldId id="1006" r:id="rId107"/>
    <p:sldId id="1433" r:id="rId108"/>
    <p:sldId id="492" r:id="rId109"/>
    <p:sldId id="1222" r:id="rId110"/>
    <p:sldId id="335" r:id="rId111"/>
    <p:sldId id="1434" r:id="rId112"/>
    <p:sldId id="1230" r:id="rId113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2CC2C546-E561-49EC-9669-F1F39AD00E20}" v="357" dt="2023-01-11T02:25:33.4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9"/>
    <p:restoredTop sz="94662"/>
  </p:normalViewPr>
  <p:slideViewPr>
    <p:cSldViewPr snapToGrid="0">
      <p:cViewPr varScale="1">
        <p:scale>
          <a:sx n="104" d="100"/>
          <a:sy n="104" d="100"/>
        </p:scale>
        <p:origin x="68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5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“January Surprise”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January 11,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BF445-527D-B5AF-A399-B9517E75AB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615" y="1676400"/>
            <a:ext cx="5651366" cy="31082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F78A3-65B4-5607-9D96-3A6B6219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3F99-4E82-9A48-48D8-8BCF229D9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erson standing next to a car&#10;&#10;Description automatically generated with medium confidence">
            <a:extLst>
              <a:ext uri="{FF2B5EF4-FFF2-40B4-BE49-F238E27FC236}">
                <a16:creationId xmlns:a16="http://schemas.microsoft.com/office/drawing/2014/main" id="{23D94FAD-199B-812B-6BFD-EA20DFC626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544" y="0"/>
            <a:ext cx="762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057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2E21AE6-A722-B632-9D2C-66B9EDBEC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097" y="934997"/>
            <a:ext cx="7161087" cy="54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4A38A08-6C70-8B66-E7F6-4799C67A6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277469"/>
            <a:ext cx="6801492" cy="51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loor, room&#10;&#10;Description automatically generated">
            <a:extLst>
              <a:ext uri="{FF2B5EF4-FFF2-40B4-BE49-F238E27FC236}">
                <a16:creationId xmlns:a16="http://schemas.microsoft.com/office/drawing/2014/main" id="{7CFEBC85-E54A-BBDA-9630-98DE89091B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211056" cy="690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004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Still in Recession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165950"/>
            <a:ext cx="9664262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Existing Home Sales Collapse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down 7.7% in November to a seasonally adjusted 4.09 million units. They are off 35.4% YOY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Case Shiller Drops to 9.24% Annual Gain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in October with its National Home Price Index, the fourth consecutive monthly decline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Homebuilder Sentiment is Still Dropping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from 34 to 31</a:t>
            </a:r>
          </a:p>
          <a:p>
            <a:pPr marL="203200" indent="0"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December, compared to 84 a year ago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Manhattan Apartment Sales Plunge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as brokers fear a frozen market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Consumer Confidence in Housing is Recovering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</a:t>
            </a:r>
          </a:p>
          <a:p>
            <a:pPr marL="203200" indent="0"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according to data from Fannie Mae. Thank falling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prices and interest rates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517C5D-0B65-A72B-6065-F60263352D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622" y="3669075"/>
            <a:ext cx="4094978" cy="255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9.24%,</a:t>
            </a:r>
            <a:r>
              <a:rPr lang="en-US" sz="1800" dirty="0"/>
              <a:t> in September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+21.0%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+20.5%</a:t>
            </a:r>
            <a:r>
              <a:rPr lang="en-US" sz="1800" dirty="0"/>
              <a:t>), Charlotte NC (</a:t>
            </a:r>
            <a:r>
              <a:rPr lang="en-US" sz="1800" dirty="0">
                <a:solidFill>
                  <a:srgbClr val="00A64B"/>
                </a:solidFill>
              </a:rPr>
              <a:t>+15.0%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4.30% yielding cell phone tower REIT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8641245-58F7-FA23-3187-FDE958D56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33" y="1423020"/>
            <a:ext cx="6715874" cy="50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52A1ED6-62BD-9EB4-F324-6E4ACEEBE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951" y="1328840"/>
            <a:ext cx="6835739" cy="516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52CC9-A7E9-9AD9-9658-5651E6CF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49066-117D-A478-03C2-5E9037792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F86C7A4-B698-92CA-D178-E9BF2F5A9F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525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rallied to hedge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nowy hill&#10;&#10;Description automatically generated with low confidence">
            <a:extLst>
              <a:ext uri="{FF2B5EF4-FFF2-40B4-BE49-F238E27FC236}">
                <a16:creationId xmlns:a16="http://schemas.microsoft.com/office/drawing/2014/main" id="{D0FEF0C0-7B0B-1F36-B4FD-8E1F622DFC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60" y="0"/>
            <a:ext cx="7549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08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1800" b="1" i="1" dirty="0"/>
              <a:t>The Bottom is In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market went into the New Year heavily short, we will flat line until the inflation report tomorrow, expect chop in a range for six months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House intent on debt default puts a cloud over the Treasury trade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*Energy plumbing new lows on Russia failures, warm weather, and supply glut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 and Silver deliver major upside breakout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*2023 could be the year of commodities</a:t>
            </a: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has topped and will be weak for a decade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$22 – NO TRADE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049" y="3413206"/>
            <a:ext cx="4028972" cy="317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January 25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outdoor, sky, water, person&#10;&#10;Description automatically generated">
            <a:extLst>
              <a:ext uri="{FF2B5EF4-FFF2-40B4-BE49-F238E27FC236}">
                <a16:creationId xmlns:a16="http://schemas.microsoft.com/office/drawing/2014/main" id="{7D011D92-C24B-9DF1-BD07-7C6B077499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676024"/>
            <a:ext cx="3856933" cy="458965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223D4-E3C3-9F51-FD65-8595D56A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B9EE3-FAFB-5532-0B69-5ED2D6791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le of woo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F0EF5930-932F-C381-7281-F6A731EDCE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67" y="0"/>
            <a:ext cx="10025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0739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 Failing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Nonfarm Payroll Report Comes in Warm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at 223,000 for November, not hot enough, popping the stock market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Headline Unemployment Rate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fell to an eye popping 3.5%, a post covid low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*Average hourly earnings dropped by half to 0.3% and up 4.6% YOY.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JOLTS Stays Strong,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in November at 10.4 million, proving that hiring remains strong.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Fed Minutes Remain Restrictive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at the December 12 meeting, with inflation cited as the greatest threat to the economy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Leading Economic Indicators Fall Far Short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down 0.3% in December.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Shipping Costs Dive 40%,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as supply chain problems end.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IMF Sees a Slow Decade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global growth slowing from 6%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in 2021 to 3.2% in 2022 and 2.7% in 2023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19FF6-B7B6-B3CC-CECD-E894AA1CAF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620" y="4286764"/>
            <a:ext cx="3638992" cy="24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9EC33-3CAD-7F20-8D2C-63F35557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E82F9-CCE2-9D69-D7E7-3D70403A0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46B6BA2-D0B7-519A-1279-329F2871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5" y="274637"/>
            <a:ext cx="11751029" cy="638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CF5E1E31-B249-A7A6-3F31-6ABF8EBB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644434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223,000 – Down 10,000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36CFB-C627-F626-1872-5DE3A29476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377" y="1517904"/>
            <a:ext cx="9317141" cy="524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driving on a snowy road&#10;&#10;Description automatically generated with medium confidence">
            <a:extLst>
              <a:ext uri="{FF2B5EF4-FFF2-40B4-BE49-F238E27FC236}">
                <a16:creationId xmlns:a16="http://schemas.microsoft.com/office/drawing/2014/main" id="{0D385BA7-751F-4431-372D-B70F95B68E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76" y="0"/>
            <a:ext cx="9052560" cy="67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Rapid Rotation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*2023 starts with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massive short cover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are still stuck in the range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*2023 will be all about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value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H1 and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growth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 H2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Commodity plays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will lead, oil plays will lag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Financials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will also be a strong sector with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Biotech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as the safety trade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*Use the panic days to load up on tech stocks for an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H2 rally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Boeing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goes ballistic on rapidly recovering orders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helped by aircraft shortage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Tesl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is now the most widely owned and traded stock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in the market beating Apple, is now a leading market indicator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*Look for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terrible H1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and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strong H2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scenario to replay in 2023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94795-C389-22A0-BCFC-ACE1F136CD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671" y="3264408"/>
            <a:ext cx="4779388" cy="31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The Worst Case-Severe Recession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0891" y="4417453"/>
            <a:ext cx="2408397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640271" y="2507276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$410</a:t>
            </a:r>
            <a:br>
              <a:rPr lang="en-US" sz="2000" dirty="0"/>
            </a:br>
            <a:r>
              <a:rPr lang="en-US" sz="2000" dirty="0"/>
              <a:t>+15%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7411692" y="3321131"/>
            <a:ext cx="1370801" cy="159639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4040766-992C-E908-F12F-F58EA554E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12" y="1515818"/>
            <a:ext cx="6600301" cy="499737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690241" y="3266352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412B7-0766-8AF3-98B4-668049AAF772}"/>
              </a:ext>
            </a:extLst>
          </p:cNvPr>
          <p:cNvCxnSpPr>
            <a:cxnSpLocks/>
          </p:cNvCxnSpPr>
          <p:nvPr/>
        </p:nvCxnSpPr>
        <p:spPr>
          <a:xfrm flipV="1">
            <a:off x="4754443" y="3243443"/>
            <a:ext cx="2683114" cy="209873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921595" y="4902841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E9B5F86-30D6-8FD1-4AD2-257B0F92C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108" y="1619941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02FF-BC45-ECA9-2F4B-89AEACE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FCE5E-EBE3-247E-1AC6-9C4F39058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 parked in the snow&#10;&#10;Description automatically generated with medium confidence">
            <a:extLst>
              <a:ext uri="{FF2B5EF4-FFF2-40B4-BE49-F238E27FC236}">
                <a16:creationId xmlns:a16="http://schemas.microsoft.com/office/drawing/2014/main" id="{F6083C8E-E3F3-0793-9F67-5998CCB9AA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919" y="0"/>
            <a:ext cx="9496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62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173DD05-3C7C-18B9-BC2D-98AD696F1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99" y="1135990"/>
            <a:ext cx="6818615" cy="517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E3B5233E-8485-52E3-2DFF-DDE7E373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371649"/>
            <a:ext cx="6724435" cy="510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CF50794-8D19-5419-CE92-52B96B935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581" y="1226098"/>
            <a:ext cx="6852862" cy="520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072ECAE-FD0A-4862-4EDE-FE0F478C4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6" y="1876795"/>
            <a:ext cx="6030930" cy="457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11A5278A-8AD8-6ECD-0C1F-0E17663F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64" y="1714121"/>
            <a:ext cx="6185042" cy="46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E255B-CBB8-92AE-1F03-BACC95858A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106" y="0"/>
            <a:ext cx="8053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9F7AB15-88A0-A9B5-A567-BF36C05C3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086" y="1791177"/>
            <a:ext cx="5988121" cy="45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Looking for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Metaverse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402D435-861F-184D-354F-CC062E0D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825424"/>
            <a:ext cx="5945312" cy="44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(AAPL)-Cash Balance Falls from $175 billion to $25 billion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2CE39F7-ADC2-AD62-4F8E-A6D1D731C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7390" y="1996660"/>
            <a:ext cx="5671334" cy="43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17 Honolulu, Hawaii Strategy Luncheon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at the premier restaurant in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Incline Village, Nevada on the sparkling shores of Lake Tahoe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506A0-2B76-F217-D157-22F751AF091C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145" y="3573517"/>
            <a:ext cx="4338977" cy="31868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$4.1 Billion fine for European antitrust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D9B15C2-BD5F-14E9-3F57-A2545D819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412" y="1911042"/>
            <a:ext cx="6065177" cy="46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to Lay Off 100,000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2AC80DA-A27E-1CD3-F0E9-E711FF10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96" y="1714121"/>
            <a:ext cx="6356278" cy="48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Shanghai Shutdown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1D2228"/>
                </a:solidFill>
                <a:latin typeface="Times New Roman" panose="02020603050405020304" pitchFamily="18" charset="0"/>
                <a:ea typeface="Calibri"/>
                <a:cs typeface="Calibri"/>
                <a:sym typeface="Calibri"/>
              </a:rPr>
              <a:t>T</a:t>
            </a:r>
            <a:r>
              <a:rPr lang="en-US" sz="180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 Announce Fifth Factory in Mexico</a:t>
            </a:r>
            <a:br>
              <a:rPr lang="en-US" sz="1800" dirty="0">
                <a:solidFill>
                  <a:srgbClr val="1D222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Q4 Sales Come in Short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delivering 405,278 and 1.3 million for all of 2023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1/$75-$80 call spread-Expires in 6 Trading days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FF0000"/>
                </a:solidFill>
              </a:rPr>
              <a:t>ong 12/$100-$110 call spread-worst trade of the year,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12/$140-$150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, too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12/$225-$230 put spread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</a:t>
            </a:r>
            <a:r>
              <a:rPr lang="en-US" sz="1800" dirty="0">
                <a:solidFill>
                  <a:srgbClr val="00A64B"/>
                </a:solidFill>
              </a:rPr>
              <a:t>ong 10/$170-$180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2744498D-346E-5937-F7D7-D11434C94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636" y="2390503"/>
            <a:ext cx="5688457" cy="43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Joint Venture with Mercedes Put on Hold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E108711-242C-C630-7956-35F528AC1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47" y="1833986"/>
            <a:ext cx="5962435" cy="45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Downgrade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US ban of highest end AI chips to China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73586EA-43F5-674D-5099-BD654E3BC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839" y="2116525"/>
            <a:ext cx="5859694" cy="44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07FAAEE-6437-C070-61A7-6F57B7454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654188"/>
            <a:ext cx="5911065" cy="44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E56E600-4D10-3DC3-520C-08E692453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23" y="1756930"/>
            <a:ext cx="5928188" cy="44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9DF1160-17DC-1008-5D0F-AD69A5C10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911042"/>
            <a:ext cx="6065177" cy="460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67D675B-3A82-97F7-2C9E-03C5077A1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517200"/>
            <a:ext cx="6476143" cy="49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1BAEDC1-CB14-B259-1BE8-57E955B3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019" y="1791177"/>
            <a:ext cx="5825446" cy="444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July 13, 2023 Seminar at Sea</a:t>
            </a:r>
            <a:br>
              <a:rPr lang="en-US" sz="2800" b="1" dirty="0"/>
            </a:br>
            <a:r>
              <a:rPr lang="en-US" sz="2000" b="1" dirty="0"/>
              <a:t>Tickets are Selling Fast!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latin typeface="Times New Roman" panose="02020603050405020304" pitchFamily="18" charset="0"/>
              </a:rPr>
              <a:t>Three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</a:rPr>
              <a:t> 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 Cunard cruise number is M319. </a:t>
            </a: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938" y="3294261"/>
            <a:ext cx="4391594" cy="32891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99AB7-EA4C-19D6-6EE7-40A1FCB44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air of sunglasses&#10;&#10;Description automatically generated with low confidence">
            <a:extLst>
              <a:ext uri="{FF2B5EF4-FFF2-40B4-BE49-F238E27FC236}">
                <a16:creationId xmlns:a16="http://schemas.microsoft.com/office/drawing/2014/main" id="{4A4C28E2-E4C3-B760-A723-AC8B3BBD8B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2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</a:t>
            </a: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United orders 100 787 Dreamliner's</a:t>
            </a:r>
            <a:br>
              <a:rPr lang="en-US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other airlines will have to follow to stay competitive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i="1" dirty="0"/>
              <a:t>Boeing Delivered its First 787 Dreamliner</a:t>
            </a:r>
            <a:r>
              <a:rPr lang="en-US" sz="1800" dirty="0"/>
              <a:t>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A9E4229-E627-44DC-D1EF-D3DFC1F12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748" y="1825424"/>
            <a:ext cx="6125110" cy="46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1B559D-953E-2995-FE9C-E886347E6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1654188"/>
            <a:ext cx="6150795" cy="466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11EA203-E502-1197-D78D-C36C863C3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659" y="1448705"/>
            <a:ext cx="6835739" cy="51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8DFD2E6-69DA-8313-7FF9-523D7CDB5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232" y="1328840"/>
            <a:ext cx="6904233" cy="52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A6F82FD-C251-C232-C785-9D810EA85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648" y="1448705"/>
            <a:ext cx="6750120" cy="51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79EC71B-9194-8F10-C509-AE7BB1521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108" y="1500076"/>
            <a:ext cx="6287784" cy="476539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1E5403C-35A9-A411-4AFC-653BC2CD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43" y="1397334"/>
            <a:ext cx="6544638" cy="49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9A4B554-CC42-0ECD-E402-B2FE7D34F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842548"/>
            <a:ext cx="6013806" cy="455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523A184-6776-DEA1-B127-3A184F145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917" y="1876795"/>
            <a:ext cx="5979559" cy="45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C148A412-287F-6F27-C7B7-B57A136FD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69" y="1388772"/>
            <a:ext cx="6459020" cy="48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A990DDC-494C-7373-745A-80CFEC3BF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5" y="1534323"/>
            <a:ext cx="6253537" cy="47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926AB2-CB43-9428-E9D1-FEF448B9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973" y="960683"/>
            <a:ext cx="7229582" cy="548458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8985427-7463-43AF-8DD1-2A8ABC2E0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6" y="1345964"/>
            <a:ext cx="6681626" cy="507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D29F25-D1C2-4107-E6BE-D88875CF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714122"/>
            <a:ext cx="6270660" cy="47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1F876F3-563B-CC87-0DC3-DA9611E66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074" y="1534323"/>
            <a:ext cx="6510391" cy="49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869123C-6CC6-CAF3-3BEC-4EE2796C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22" y="1833986"/>
            <a:ext cx="6219289" cy="471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8CFF708-F3D4-9A66-1B68-67C1C912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64" y="1397334"/>
            <a:ext cx="6732997" cy="51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6775C92-63E2-5BEB-55AA-40BBF3A39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44" y="1679874"/>
            <a:ext cx="6347716" cy="481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23 trade alerts profitable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+13.89%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+8.78%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+13.89%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+610.58%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46.67%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19AB6F4-6F4D-AAA8-7074-C61E75E5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01" y="1594256"/>
            <a:ext cx="6416211" cy="4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Inflation play, Double digit grower, 50% profit margin, and big buyer of its own stock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D93D64-670E-9E63-7958-FD345F1F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01" y="1714121"/>
            <a:ext cx="6621694" cy="502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DD42D10-F8A6-8ABF-F015-E1A97B22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4" y="1294593"/>
            <a:ext cx="6972727" cy="52876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1800" dirty="0"/>
            </a:br>
            <a:r>
              <a:rPr lang="en-US" sz="1800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A4532D13-0E6C-009D-F20F-70426C47F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030" y="2005222"/>
            <a:ext cx="5774076" cy="438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B99822-4633-74A5-E49F-A360AB809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02" y="1106234"/>
            <a:ext cx="6732996" cy="51078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738E416-B0FC-D211-C7EB-44BC7099F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39" y="1174728"/>
            <a:ext cx="6510391" cy="49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C86DC0E-7E38-A8BB-1E18-B28A0C5CD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468" y="1029178"/>
            <a:ext cx="7298075" cy="55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ood, indoor, tray, dish&#10;&#10;Description automatically generated">
            <a:extLst>
              <a:ext uri="{FF2B5EF4-FFF2-40B4-BE49-F238E27FC236}">
                <a16:creationId xmlns:a16="http://schemas.microsoft.com/office/drawing/2014/main" id="{4147F216-53DB-69D7-2E1C-A765A31B86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new cloud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overhangs the bond market as a government shutdown and default looms over the market this summer as chaos reigns in the House of Representatives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*The House controls all spending in the US government with a majority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of 4, soon to be an unmanageable 3. 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without political interreference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(TLT) calls, calls spreads and LEAPS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were up two points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30-year fixed rate mortgages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dropped 80 basis points to 6.48%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*US Budget Deficit Drops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Half, after the sharpest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decline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in government spending in history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*Buy (TLT), (JNK), (HYG) on dips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A New </a:t>
            </a:r>
            <a:r>
              <a:rPr lang="en-US" sz="2400" b="1" dirty="0">
                <a:latin typeface="+mj-lt"/>
              </a:rPr>
              <a:t>Default Risk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5" name="Picture 4" descr="A person waving at the camera&#10;&#10;Description automatically generated with low confidence">
            <a:extLst>
              <a:ext uri="{FF2B5EF4-FFF2-40B4-BE49-F238E27FC236}">
                <a16:creationId xmlns:a16="http://schemas.microsoft.com/office/drawing/2014/main" id="{BBE24475-0EE6-DEB3-3E8B-CBCC33325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325" y="3429000"/>
            <a:ext cx="4770683" cy="317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Triple Long</a:t>
            </a:r>
            <a:br>
              <a:rPr lang="en-US" sz="2400" dirty="0"/>
            </a:br>
            <a:br>
              <a:rPr lang="en-US" sz="2400"/>
            </a:br>
            <a:r>
              <a:rPr lang="en-US" sz="1800">
                <a:solidFill>
                  <a:schemeClr val="tx1"/>
                </a:solidFill>
              </a:rPr>
              <a:t>long 1/$96-$99 call spread, long 1/$95-$98 call spread, long 2/$95-$98 </a:t>
            </a:r>
            <a:r>
              <a:rPr lang="en-US" sz="1800" dirty="0">
                <a:solidFill>
                  <a:schemeClr val="tx1"/>
                </a:solidFill>
              </a:rPr>
              <a:t>call spread,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11/$96-$99 call spread, took profits on long 12/$94-$97 call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12/$91-$94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long 12/$92-$95 call spread, took profits on long 12/$93-$96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2B6F4E1A-2F86-BCCF-AD09-A064AA0A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43" y="2099401"/>
            <a:ext cx="5893942" cy="447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+17.96%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20% Long, 80% short, 0% cash</a:t>
            </a:r>
            <a:br>
              <a:rPr lang="en-US" sz="2400" b="1" dirty="0"/>
            </a:br>
            <a:r>
              <a:rPr lang="en-US" sz="2400" b="1" dirty="0"/>
              <a:t>aggressively short tech</a:t>
            </a: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2A24B3-643C-6883-32BB-629400ACEC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272944"/>
              </p:ext>
            </p:extLst>
          </p:nvPr>
        </p:nvGraphicFramePr>
        <p:xfrm>
          <a:off x="580915" y="1804766"/>
          <a:ext cx="4354109" cy="4525971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487759">
                  <a:extLst>
                    <a:ext uri="{9D8B030D-6E8A-4147-A177-3AD203B41FA5}">
                      <a16:colId xmlns:a16="http://schemas.microsoft.com/office/drawing/2014/main" val="890277320"/>
                    </a:ext>
                  </a:extLst>
                </a:gridCol>
                <a:gridCol w="866350">
                  <a:extLst>
                    <a:ext uri="{9D8B030D-6E8A-4147-A177-3AD203B41FA5}">
                      <a16:colId xmlns:a16="http://schemas.microsoft.com/office/drawing/2014/main" val="2790436043"/>
                    </a:ext>
                  </a:extLst>
                </a:gridCol>
              </a:tblGrid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401855866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94273713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On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2301845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 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4164646175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(TSLA) 1/$75-$80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90727689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(GOLD) 1/$15.50-$16.50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148696822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(WPM) 1/$$36-$39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378793436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(BRKB) 1/$290-$300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3299676699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69881281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sng" strike="noStrike">
                          <a:effectLst/>
                        </a:rPr>
                        <a:t>Risk Off</a:t>
                      </a:r>
                      <a:endParaRPr lang="en-US" sz="15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2427295391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72254945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1/$96-$99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4166523438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1/$96-$99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886967556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(TLT) 2/$95-$98 call spread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5092561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356142585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-10.00%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229543357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3375184853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3017924430"/>
                  </a:ext>
                </a:extLst>
              </a:tr>
              <a:tr h="238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90.00%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92" marR="5592" marT="5592" marB="0" anchor="b"/>
                </a:tc>
                <a:extLst>
                  <a:ext uri="{0D108BD9-81ED-4DB2-BD59-A6C34878D82A}">
                    <a16:rowId xmlns:a16="http://schemas.microsoft.com/office/drawing/2014/main" val="1528609721"/>
                  </a:ext>
                </a:extLst>
              </a:tr>
            </a:tbl>
          </a:graphicData>
        </a:graphic>
      </p:graphicFrame>
      <p:pic>
        <p:nvPicPr>
          <p:cNvPr id="5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A2F16A19-4A05-BFC3-091B-84A75997D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03" y="3133978"/>
            <a:ext cx="3243842" cy="318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</a:t>
            </a:r>
            <a:r>
              <a:rPr lang="en-US" sz="2400"/>
              <a:t>– 3.46%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67E71A4D-847D-C964-ECF0-BF075C22F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199" y="1140480"/>
            <a:ext cx="6964165" cy="52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5.04%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6F4D262-6892-0A3A-DD0A-C647618D8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536" y="1106233"/>
            <a:ext cx="7032660" cy="533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2.02%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dollar disease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2116692-DCB0-1380-DBCB-B5D21B2E5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918" y="1166166"/>
            <a:ext cx="7092592" cy="533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5.37%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Strong dollar disease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D488871-90D4-544F-C487-8D2D040A0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11" y="1208975"/>
            <a:ext cx="6921356" cy="52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415E7F9-7D05-557C-AF23-B6792D7DB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872" y="1363087"/>
            <a:ext cx="6416211" cy="48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C52-76E5-88B1-38A9-36539CEE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9027-A16D-2E3D-EB36-0A64B59365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wearing a hat and standing in a living room&#10;&#10;Description automatically generated with medium confidence">
            <a:extLst>
              <a:ext uri="{FF2B5EF4-FFF2-40B4-BE49-F238E27FC236}">
                <a16:creationId xmlns:a16="http://schemas.microsoft.com/office/drawing/2014/main" id="{56DE53B9-7D35-2A31-27B3-23B73B41F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071" y="0"/>
            <a:ext cx="10355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04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Robust Yen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Japan Reverses 30 Year Easy Money Policy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allowing interest rates to float up from 0.25% to 0.50%.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Japanese yen soared 4% on the move, the world most shorted currency, which hedge funds used to fund all positions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Swiss National Bank Posts Record Losses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at $143 billion after supporting a falling Swiss franc against a strong dollar in 2022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the Euro (FXE), Australian dollar (FXA),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British Pound (FXB), and Japanese yen (FXY)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China lockdowns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will keep the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Yuan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relatively weak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*Strong currencies will also deliver major bull markets in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</a:rPr>
              <a:t>emerging market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stocks (EEM) and (CEW)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63EF8-EE7A-B7AB-A1D4-EC1E8BCC3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116" y="3757264"/>
            <a:ext cx="4201486" cy="279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705600" y="2265842"/>
            <a:ext cx="4554397" cy="28916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2204FACB-9B76-9C04-568C-560205394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523" y="1637065"/>
            <a:ext cx="5945313" cy="45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6781800" y="2267607"/>
            <a:ext cx="3581400" cy="307475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B9001B72-24A3-33BF-19FB-E1DBBC68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66" y="1585693"/>
            <a:ext cx="6536077" cy="49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313DD460-7EE5-C25D-32D7-596DE31A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86" y="1637065"/>
            <a:ext cx="6202166" cy="4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45AB74A8-4E45-DC08-B96A-108F10ADE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3" y="0"/>
            <a:ext cx="11797555" cy="699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1A5E587C-D814-A396-CC7D-FA413DB0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" y="1551447"/>
            <a:ext cx="5945312" cy="44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29008" y="27432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9E44F395-D9D9-ED76-EBB7-5E57E009E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5" y="1791177"/>
            <a:ext cx="5876817" cy="44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loor, appliance&#10;&#10;Description automatically generated">
            <a:extLst>
              <a:ext uri="{FF2B5EF4-FFF2-40B4-BE49-F238E27FC236}">
                <a16:creationId xmlns:a16="http://schemas.microsoft.com/office/drawing/2014/main" id="{7B779446-96B2-8B9A-0E09-E54C92502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 The Death of OPEC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$60 Cap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on oil purchases from Russia is succeeding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*It amounts to a de facto, oil 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buyers cartel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led by the International Energy Agency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west is not short of oil, it’s just in 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wrong places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US is now in world’s top oil producer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followed by Saudi Arabia and Russia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*Massive supplies from the US headed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off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Europe’s energy crisis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*As a result,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natural gas has crashed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and oil is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hitting one-year lows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</a:rPr>
              <a:t>*Avoid all energy plays like the plague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*It’s the last asset to own going into a recession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 descr="A picture containing outdoor, person, yellow, orange&#10;&#10;Description automatically generated">
            <a:extLst>
              <a:ext uri="{FF2B5EF4-FFF2-40B4-BE49-F238E27FC236}">
                <a16:creationId xmlns:a16="http://schemas.microsoft.com/office/drawing/2014/main" id="{19B54053-1678-4B66-4B7B-B9DD23212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078" y="2838893"/>
            <a:ext cx="5467101" cy="36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4414-C101-171C-A5FB-80C43453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DB06F-E90B-E0EC-C0C6-7C1845864A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bar chart, histogram&#10;&#10;Description automatically generated">
            <a:extLst>
              <a:ext uri="{FF2B5EF4-FFF2-40B4-BE49-F238E27FC236}">
                <a16:creationId xmlns:a16="http://schemas.microsoft.com/office/drawing/2014/main" id="{44A6E2DD-B97E-69D3-ABFB-FABA472E1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26" y="0"/>
            <a:ext cx="923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816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2D6D63E-681F-5AB8-5DA3-233AAD0D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525" y="1020615"/>
            <a:ext cx="7032659" cy="53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295C032-7D95-5CA6-E132-FFF38033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78" y="1208976"/>
            <a:ext cx="6621693" cy="50222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8428FD0D-3587-C147-1EAF-178C0267F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01" y="1286030"/>
            <a:ext cx="6732998" cy="510787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FDF89FB-4CF6-F1B6-E46E-ADB1972C5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06" y="1020615"/>
            <a:ext cx="6185042" cy="468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DFB8AE4-941E-AB6E-A294-6C769361A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04" y="1260346"/>
            <a:ext cx="6681626" cy="50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F486B-6A38-77BA-61C6-36219ABD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029DF-22F5-B6B8-CAA8-D8CB67924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38CF9862-5AED-8F1E-406E-B04E69D0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48857"/>
            <a:ext cx="12042428" cy="6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4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77EDF7F-1C8A-4A74-9490-22EEA4033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87" y="1071986"/>
            <a:ext cx="6476143" cy="491094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DC22A89-16AF-0339-1D78-83691D800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04" y="917874"/>
            <a:ext cx="6750121" cy="511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61D4F41-7442-6838-A6DE-1369CC25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085" y="1183289"/>
            <a:ext cx="6955605" cy="52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oxes in a store&#10;&#10;Description automatically generated with low confidence">
            <a:extLst>
              <a:ext uri="{FF2B5EF4-FFF2-40B4-BE49-F238E27FC236}">
                <a16:creationId xmlns:a16="http://schemas.microsoft.com/office/drawing/2014/main" id="{C2287F58-C029-83C8-A0B8-05749872D4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92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Major Breakout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</a:rPr>
              <a:t>*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and silver deliver </a:t>
            </a:r>
            <a:r>
              <a:rPr lang="en-US" sz="2000" b="1" i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 major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upside breakout, hitting seven-month highs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interest rates certain to plummet in 2023 as the Fed reacts to a recession,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Precious metals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could be one of the big trades for next year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turned out to be a far better diversification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than crypto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demise of crypto puts a new focus on gold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(GLD), (GDX), and (GOLD) on dips.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2DC287-7404-2600-BC03-A4EE3D269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752" y="3236976"/>
            <a:ext cx="3316224" cy="33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FD254D2-F680-3B3F-F8B4-D914B761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200413"/>
            <a:ext cx="6921357" cy="524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9F2A379-6C3F-52A0-E102-B92868DE9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78" y="1012054"/>
            <a:ext cx="6767244" cy="513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1/$15.50-$16.50 call spread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8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8E64669-8256-0246-4480-3EE0CABC6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479" y="1106234"/>
            <a:ext cx="7298076" cy="553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5DA366C-BBD5-FCE9-24BF-5197DC6E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456" y="1208976"/>
            <a:ext cx="6955604" cy="52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FAA2C7D-25FA-1FA1-1FA5-BB17DE7FC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389" y="1208976"/>
            <a:ext cx="6775808" cy="51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4264</Words>
  <Application>Microsoft Macintosh PowerPoint</Application>
  <PresentationFormat>Widescreen</PresentationFormat>
  <Paragraphs>167</Paragraphs>
  <Slides>112</Slides>
  <Notes>80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“January Surprise” </vt:lpstr>
      <vt:lpstr>PowerPoint Presentation</vt:lpstr>
      <vt:lpstr>February 17 Honolulu, Hawaii Strategy Luncheon</vt:lpstr>
      <vt:lpstr>July 13, 2023 Seminar at Sea Tickets are Selling Fast!</vt:lpstr>
      <vt:lpstr>PowerPoint Presentation</vt:lpstr>
      <vt:lpstr>  Trade Alert Performance New All Time Highs! 22 out of 23 trade alerts profitable   </vt:lpstr>
      <vt:lpstr>PowerPoint Presentation</vt:lpstr>
      <vt:lpstr>PowerPoint Presentation</vt:lpstr>
      <vt:lpstr>PowerPoint Presentation</vt:lpstr>
      <vt:lpstr>PowerPoint Presentation</vt:lpstr>
      <vt:lpstr>The Method to My Madness The Bottom is In</vt:lpstr>
      <vt:lpstr>The Global Economy –   Failing</vt:lpstr>
      <vt:lpstr>PowerPoint Presentation</vt:lpstr>
      <vt:lpstr>The Mad Hedge Profit Predictor Market Timing Index – Neutral An artificial intelligence driven algorithm that analyzes 30 different economic, technical, and momentum driven indicators </vt:lpstr>
      <vt:lpstr> Weekly Jobless Claims – Falling  223,000 – Down 10,000 </vt:lpstr>
      <vt:lpstr>PowerPoint Presentation</vt:lpstr>
      <vt:lpstr>Stocks – Rapid Rotation  </vt:lpstr>
      <vt:lpstr>            S&amp;P 500 – The Worst Case-Severe Recession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took profits on 9/$235-$245 call spread, took profits on long 7/$220-$210 call spread,  took profits on long 6/$220-$230 call spread, took profits on long 2/$200-$210 bear put spread   </vt:lpstr>
      <vt:lpstr>Meta (META)- Looking for the Metaverse took profits on Long 9/$290-$300 vertical bear put spread stopped out of Long 9/$190-$200 vertical bear put spread  </vt:lpstr>
      <vt:lpstr> Apple (AAPL)-Cash Balance Falls from $175 billion to $25 billion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Ad king on economic recovery $4.1 Billion fine for European antitrust took profits on long 12/$1,200-$1,230 bull call spread took profits on long 9/$1,030-$1,080 vertical bull call spread</vt:lpstr>
      <vt:lpstr> Amazon (AMZN) – Amazon to Lay Off 100,000  took profits on long 2/$3,400-$3,500 bear put spread took profits on long 9/$2,800-$2,900 bull call spread</vt:lpstr>
      <vt:lpstr>   Tesla (TSLA) – Shanghai Shutdown To Announce Fifth Factory in Mexico Q4 Sales Come in Short, delivering 405,278 and 1.3 million for all of 2023  long 1/$75-$80 call spread-Expires in 6 Trading days stopped out of long 12/$100-$110 call spread-worst trade of the year,  took profits on long 12/$140-$150 call spread, too profits on long 12/$225-$230 put spread took profits on long 10/$170-$180 call spread    </vt:lpstr>
      <vt:lpstr>Rivian (RIVN) – Amazon Backed Electric Trucks Joint Venture with Mercedes Put on Hold took profits on long 10/$25-$30 call spread </vt:lpstr>
      <vt:lpstr> NVIDIA (NVDA) – Downgrade on US ban of highest end AI chips to China took profits on long 10/$95-$100 call spread took profits on long 7/$120-$130 call spread, took profits on  long 6/$120-$130 call spread </vt:lpstr>
      <vt:lpstr>Palo Alto Networks (PANW)- Hacking never goes out of fashion took profits on long 10/$130-$140 call spread</vt:lpstr>
      <vt:lpstr>  Advanced Micro Devices (AMD)- Recession fears programable logic devices took profits on long 2/$75-$80 call spread  </vt:lpstr>
      <vt:lpstr>Salesforce (CRM)- Massive Online Migration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–United orders 100 787 Dreamliner's other airlines will have to follow to stay competitive Boeing Delivered its First 787 Dreamliner in a year long 3/$146-$149 call spread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Inflation play, Double digit grower, 50% profit margin, and big buyer of its own stock took profits on long 10/$160-$170 bull call spread took profits on long 6/$150-$160 bull call spread</vt:lpstr>
      <vt:lpstr>Consumer Discretionary SPDR (XLY) (DIS), (AMZN), (HD), (CMCSA), (MCD), (SBUX) </vt:lpstr>
      <vt:lpstr> Berkshire Hathaway (BRKB)- Natural Barbell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A New Default Risk </vt:lpstr>
      <vt:lpstr>               Treasury ETF (TLT) – Triple Long  long 1/$96-$99 call spread, long 1/$95-$98 call spread, long 2/$95-$98 call spread, took profits on long 11/$96-$99 call spread, took profits on long 12/$94-$97 call spread took profits on long 12/$91-$94 call spread, took profits on long 12/$92-$95 call spread, took profits on long 12/$93-$96 call spread                     </vt:lpstr>
      <vt:lpstr> Ten Year Treasury Yield ($TNX) – 3.46%  </vt:lpstr>
      <vt:lpstr> Junk Bonds (HYG) 5.04% Yield to Maturity  </vt:lpstr>
      <vt:lpstr>Municipal Bonds (MUB) 2.02% Yield- Strong dollar disease </vt:lpstr>
      <vt:lpstr>Emerging Market Debt (ELD) 5.37% Yield- Strong dollar disease </vt:lpstr>
      <vt:lpstr>2X Short Treasuries (TBT)-Another run at highs</vt:lpstr>
      <vt:lpstr>PowerPoint Presentation</vt:lpstr>
      <vt:lpstr>Foreign Currencies – Robust Yen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 The Death of OPEC </vt:lpstr>
      <vt:lpstr>PowerPoint Presentation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took profits on long 12/$77.50-$82.50 put spread </vt:lpstr>
      <vt:lpstr>Natural Gas (UNG) - </vt:lpstr>
      <vt:lpstr>Freeport McMoRan (FCX) - </vt:lpstr>
      <vt:lpstr>Cameco (CCJ) - took profits on long 5/$20-$23 bull call spread</vt:lpstr>
      <vt:lpstr>PowerPoint Presentation</vt:lpstr>
      <vt:lpstr>Precious Metals – Major Breakout </vt:lpstr>
      <vt:lpstr> Gold (GLD) - Deflation call took profits on long 5/$165-$170 bull call spread   </vt:lpstr>
      <vt:lpstr> Market Vectors Gold Miners ETF- (GDX) –   </vt:lpstr>
      <vt:lpstr> Barrick Gold (GOLD)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long 1/$36-$39 call spread </vt:lpstr>
      <vt:lpstr>PowerPoint Presentation</vt:lpstr>
      <vt:lpstr>Real Estate – Still in Recession </vt:lpstr>
      <vt:lpstr>S&amp;P Case Shiller Plunges S&amp;P Case Shiller Drops 9.24%, in September with its National Home Price Index Miami (+21.0%), Tampa (+20.5%), Charlotte NC (+15.0%)</vt:lpstr>
      <vt:lpstr>Crown Castle International (CCI) – 4.30%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January 25  from Silicon Valley, CA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869</cp:revision>
  <cp:lastPrinted>2022-01-05T03:44:27Z</cp:lastPrinted>
  <dcterms:created xsi:type="dcterms:W3CDTF">2015-02-05T17:12:57Z</dcterms:created>
  <dcterms:modified xsi:type="dcterms:W3CDTF">2023-01-12T00:46:35Z</dcterms:modified>
</cp:coreProperties>
</file>