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6"/>
  </p:notesMasterIdLst>
  <p:sldIdLst>
    <p:sldId id="256" r:id="rId2"/>
    <p:sldId id="1429" r:id="rId3"/>
    <p:sldId id="1402" r:id="rId4"/>
    <p:sldId id="1403" r:id="rId5"/>
    <p:sldId id="1421" r:id="rId6"/>
    <p:sldId id="888" r:id="rId7"/>
    <p:sldId id="605" r:id="rId8"/>
    <p:sldId id="1423" r:id="rId9"/>
    <p:sldId id="1424" r:id="rId10"/>
    <p:sldId id="824" r:id="rId11"/>
    <p:sldId id="1118" r:id="rId12"/>
    <p:sldId id="1076" r:id="rId13"/>
    <p:sldId id="898" r:id="rId14"/>
    <p:sldId id="1224" r:id="rId15"/>
    <p:sldId id="1142" r:id="rId16"/>
    <p:sldId id="1397" r:id="rId17"/>
    <p:sldId id="1033" r:id="rId18"/>
    <p:sldId id="1073" r:id="rId19"/>
    <p:sldId id="1074" r:id="rId20"/>
    <p:sldId id="1026" r:id="rId21"/>
    <p:sldId id="570" r:id="rId22"/>
    <p:sldId id="280" r:id="rId23"/>
    <p:sldId id="1057" r:id="rId24"/>
    <p:sldId id="563" r:id="rId25"/>
    <p:sldId id="835" r:id="rId26"/>
    <p:sldId id="613" r:id="rId27"/>
    <p:sldId id="831" r:id="rId28"/>
    <p:sldId id="811" r:id="rId29"/>
    <p:sldId id="1047" r:id="rId30"/>
    <p:sldId id="1399" r:id="rId31"/>
    <p:sldId id="814" r:id="rId32"/>
    <p:sldId id="1072" r:id="rId33"/>
    <p:sldId id="764" r:id="rId34"/>
    <p:sldId id="765" r:id="rId35"/>
    <p:sldId id="1071" r:id="rId36"/>
    <p:sldId id="1195" r:id="rId37"/>
    <p:sldId id="1070" r:id="rId38"/>
    <p:sldId id="840" r:id="rId39"/>
    <p:sldId id="1068" r:id="rId40"/>
    <p:sldId id="1069" r:id="rId41"/>
    <p:sldId id="1400" r:id="rId42"/>
    <p:sldId id="893" r:id="rId43"/>
    <p:sldId id="289" r:id="rId44"/>
    <p:sldId id="730" r:id="rId45"/>
    <p:sldId id="1054" r:id="rId46"/>
    <p:sldId id="994" r:id="rId47"/>
    <p:sldId id="830" r:id="rId48"/>
    <p:sldId id="481" r:id="rId49"/>
    <p:sldId id="290" r:id="rId50"/>
    <p:sldId id="1133" r:id="rId51"/>
    <p:sldId id="669" r:id="rId52"/>
    <p:sldId id="1079" r:id="rId53"/>
    <p:sldId id="1043" r:id="rId54"/>
    <p:sldId id="1083" r:id="rId55"/>
    <p:sldId id="1086" r:id="rId56"/>
    <p:sldId id="1080" r:id="rId57"/>
    <p:sldId id="1049" r:id="rId58"/>
    <p:sldId id="336" r:id="rId59"/>
    <p:sldId id="1084" r:id="rId60"/>
    <p:sldId id="295" r:id="rId61"/>
    <p:sldId id="501" r:id="rId62"/>
    <p:sldId id="539" r:id="rId63"/>
    <p:sldId id="1420" r:id="rId64"/>
    <p:sldId id="1114" r:id="rId65"/>
    <p:sldId id="654" r:id="rId66"/>
    <p:sldId id="659" r:id="rId67"/>
    <p:sldId id="655" r:id="rId68"/>
    <p:sldId id="1425" r:id="rId69"/>
    <p:sldId id="657" r:id="rId70"/>
    <p:sldId id="656" r:id="rId71"/>
    <p:sldId id="1430" r:id="rId72"/>
    <p:sldId id="1407" r:id="rId73"/>
    <p:sldId id="1411" r:id="rId74"/>
    <p:sldId id="1412" r:id="rId75"/>
    <p:sldId id="1413" r:id="rId76"/>
    <p:sldId id="1414" r:id="rId77"/>
    <p:sldId id="1415" r:id="rId78"/>
    <p:sldId id="1431" r:id="rId79"/>
    <p:sldId id="1405" r:id="rId80"/>
    <p:sldId id="388" r:id="rId81"/>
    <p:sldId id="312" r:id="rId82"/>
    <p:sldId id="380" r:id="rId83"/>
    <p:sldId id="747" r:id="rId84"/>
    <p:sldId id="1422" r:id="rId85"/>
    <p:sldId id="313" r:id="rId86"/>
    <p:sldId id="1216" r:id="rId87"/>
    <p:sldId id="1217" r:id="rId88"/>
    <p:sldId id="1227" r:id="rId89"/>
    <p:sldId id="1404" r:id="rId90"/>
    <p:sldId id="907" r:id="rId91"/>
    <p:sldId id="650" r:id="rId92"/>
    <p:sldId id="729" r:id="rId93"/>
    <p:sldId id="737" r:id="rId94"/>
    <p:sldId id="998" r:id="rId95"/>
    <p:sldId id="999" r:id="rId96"/>
    <p:sldId id="1000" r:id="rId97"/>
    <p:sldId id="1130" r:id="rId98"/>
    <p:sldId id="1435" r:id="rId99"/>
    <p:sldId id="1132" r:id="rId100"/>
    <p:sldId id="1005" r:id="rId101"/>
    <p:sldId id="1006" r:id="rId102"/>
    <p:sldId id="492" r:id="rId103"/>
    <p:sldId id="335" r:id="rId104"/>
    <p:sldId id="1230" r:id="rId10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2CB5339-DC97-4E4A-A5F1-9274849304AA}" v="335" dt="2023-01-25T04:52:03.359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2"/>
    <p:restoredTop sz="94662"/>
  </p:normalViewPr>
  <p:slideViewPr>
    <p:cSldViewPr snapToGrid="0">
      <p:cViewPr varScale="1">
        <p:scale>
          <a:sx n="104" d="100"/>
          <a:sy n="104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“Where’s the Bear?””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January 25,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yellow sign with a bear on it&#10;&#10;Description automatically generated with low confidence">
            <a:extLst>
              <a:ext uri="{FF2B5EF4-FFF2-40B4-BE49-F238E27FC236}">
                <a16:creationId xmlns:a16="http://schemas.microsoft.com/office/drawing/2014/main" id="{9531EB4A-A46B-1A0B-B70F-13175B5AE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973" y="1534511"/>
            <a:ext cx="2691446" cy="33304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market is now pricing in only a 25-basis point rate hike on February 1, driving stocks higher, especially interest rate sensitive tech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 House intent on debt default has capped bonds for now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*Energy is plumbing new lows on Russia military failures, warm weather, and a supply glut. Only a China post Covid recovery can save it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 and Silver deliver major upside breakouts that continue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*2023 could be the year of commodities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has topped and will be weak for a decade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at $4,800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dives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 $18 – NO TRADE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049" y="3413206"/>
            <a:ext cx="4028972" cy="317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4.30% yielding cell phone tower REIT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61A828A-AAD8-77D9-35EE-01D262CD8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460" y="1509176"/>
            <a:ext cx="6538258" cy="49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A6CC792-D74B-E56F-AACF-44C5ECABA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342" y="1330582"/>
            <a:ext cx="6777317" cy="51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8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icture containing snow, outdoor, plane, mountain&#10;&#10;Description automatically generated">
            <a:extLst>
              <a:ext uri="{FF2B5EF4-FFF2-40B4-BE49-F238E27FC236}">
                <a16:creationId xmlns:a16="http://schemas.microsoft.com/office/drawing/2014/main" id="{0F20113B-3721-6287-1037-1211EB1F7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269" y="897787"/>
            <a:ext cx="5657269" cy="37495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Struggling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92266"/>
            <a:ext cx="11125200" cy="5232334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Recession Risk Falls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from a 98% probability to only 73% according to an advanced model from JP Morgan Bank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Tech Layoffs Top 70,000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or 2% of the tech workforce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Fed May Retreat to 25 Basis Point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in their February 1 rate hike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China is Back, with a 3% GDP print for 2022</a:t>
            </a:r>
            <a:br>
              <a:rPr lang="en-US" sz="1800" b="1" i="1" dirty="0"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China Reopening Accelerates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and may well head off a global recession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Wholesale Prices Drop 0.5%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December versus an expected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0.1% in another big step toward the unwind of inflation.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US Consumer Inflation Expectations are Falling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the one-year view slipping from 4.4% to 4.0%,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Inflation to Drop to 5% in a Year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according to a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survey taken by the New York Fed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76365-55C3-E91E-6C30-AE03843D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518" y="4141077"/>
            <a:ext cx="4470172" cy="25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556AF843-C1F0-9FDA-B893-D070A797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37000"/>
            <a:ext cx="9296000" cy="500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190,000 – Down 15,000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4C271CD-890D-6A6F-4800-E21ACA17C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02" y="1636999"/>
            <a:ext cx="10542399" cy="50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loor, indoor, store&#10;&#10;Description automatically generated">
            <a:extLst>
              <a:ext uri="{FF2B5EF4-FFF2-40B4-BE49-F238E27FC236}">
                <a16:creationId xmlns:a16="http://schemas.microsoft.com/office/drawing/2014/main" id="{6F63485E-1AAE-0F46-0825-78D9A6D71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 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Things are better than they appear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This Year Won’t Be as Bad as Last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or so hope the bulls that have been piling into stocks since January 3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weakness in tech stocks actually understate the ballistic moves in value, metals, and financial stocks, which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Mad Hedge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is long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Banks Disappoint on Earnings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smacking stocks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*2023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is still seeing a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massive short cover, but are still stuck in the range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*Commodity plays will lead, oil plays will lag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*Financials will also be a strong sector with Biotech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as the safety trade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Netflix Blows it Away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with 6.7 new subscribers,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taking the stock up 7%, and 125% from the May low.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*Look for terrible H1 and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</a:rPr>
              <a:t>strong H2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scenario to replay in 2023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9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E01D4-AF53-F7EA-4A62-2C9368329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210" y="4046483"/>
            <a:ext cx="4739517" cy="26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Case-Severe Recession-Best-No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0891" y="4417453"/>
            <a:ext cx="2408397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40271" y="25072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$410</a:t>
            </a:r>
            <a:br>
              <a:rPr lang="en-US" sz="2000" dirty="0"/>
            </a:br>
            <a:r>
              <a:rPr lang="en-US" sz="2000" dirty="0"/>
              <a:t>+15%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6553914" y="3321131"/>
            <a:ext cx="857778" cy="9460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2024D62-A0D3-9184-717D-1A4465D81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0" y="1662458"/>
            <a:ext cx="6202659" cy="46962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A412B7-0766-8AF3-98B4-668049AAF772}"/>
              </a:ext>
            </a:extLst>
          </p:cNvPr>
          <p:cNvCxnSpPr>
            <a:cxnSpLocks/>
          </p:cNvCxnSpPr>
          <p:nvPr/>
        </p:nvCxnSpPr>
        <p:spPr>
          <a:xfrm flipV="1">
            <a:off x="5255172" y="3321131"/>
            <a:ext cx="1298742" cy="8724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690241" y="3266352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921595" y="4902841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F2D56D1-27C3-A8BC-D15F-05C2E52F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18" y="1716190"/>
            <a:ext cx="6075082" cy="45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260A81C-32A7-211A-0053-1C89830C1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89" y="1344565"/>
            <a:ext cx="6254376" cy="472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6E8563C-4D0F-D776-72E5-AC94DDE17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89" y="1524730"/>
            <a:ext cx="6194611" cy="46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02FF-BC45-ECA9-2F4B-89AEACE9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FCE5E-EBE3-247E-1AC6-9C4F39058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D0D07626-2BC7-BB3B-766C-F7684514B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452" y="0"/>
            <a:ext cx="8551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6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05DAC00-D880-A417-9FD6-76C17281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13" y="1673695"/>
            <a:ext cx="6246905" cy="47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314A966-8642-C764-D732-8B1CF1A7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224" y="1779509"/>
            <a:ext cx="6403788" cy="48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AD146E3A-E7BB-050D-77D0-240215308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89" y="1614656"/>
            <a:ext cx="6433670" cy="48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464A352-1370-C6BB-8600-D54686774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283" y="1905688"/>
            <a:ext cx="5910729" cy="44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8686074-4C4B-7479-2BE4-ECFA4CBF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107" y="1883427"/>
            <a:ext cx="5888317" cy="44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(AAPL)-Cash Balance Falls from $175 billion to $25 billion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4CB8C6D-00A5-BCC8-834A-247B8F0CD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989" y="1898681"/>
            <a:ext cx="6179670" cy="46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$4.1 Billion fine for European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931CC1B-F3C9-1FA0-2BD2-266093894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12" y="1986770"/>
            <a:ext cx="5746376" cy="43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to Lay Off 100,000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9625AAC-43C8-F3AF-5D4A-BA8774971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930" y="1961247"/>
            <a:ext cx="5671670" cy="42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Tesla (TSLA) – Musk on Trial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Tesla Cuts US Prices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up to 20% for the model 3 and 35% with subsidy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2/$95-$100 call spread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1/$75-$80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12/$100-$110 call spread-worst trade of the year,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12/$140-$150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, too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12/$225-$230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F1EE34A-6451-0C0B-8F40-69B6446B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106" y="2210614"/>
            <a:ext cx="5574553" cy="42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17 Honolulu, Hawaii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*The lunch will be held at 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a private club in Honolulu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and click on “luncheons.”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b="1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06A0-2B76-F217-D157-22F751AF091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4193" y="4109545"/>
            <a:ext cx="3781929" cy="2650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Venture with Mercedes Put on Hold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F02BD46-A488-A0B8-2599-9D5B9E428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42" y="2005479"/>
            <a:ext cx="5865905" cy="444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6EEC41E-E55C-F623-79C4-AB7A1AF68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814" y="2258312"/>
            <a:ext cx="5492375" cy="41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E252E87-A256-C277-D2FE-ABB168BE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89" y="1645220"/>
            <a:ext cx="6194611" cy="46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D4F782D-9109-7289-A8A1-4CC4BBE99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18" y="1890898"/>
            <a:ext cx="5940611" cy="450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4A29E85-CAAE-6D0B-E258-10D845BBB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36" y="1885302"/>
            <a:ext cx="6104964" cy="46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D4066C3-511F-A957-E373-AE1C526DD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989" y="1791826"/>
            <a:ext cx="5992905" cy="45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AB29308-E97C-7793-7F6E-DAE34AFEB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930" y="1717862"/>
            <a:ext cx="6179670" cy="467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98179" y="178676"/>
            <a:ext cx="9890235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Deliveries Soar</a:t>
            </a:r>
            <a:br>
              <a:rPr lang="en-US" sz="1800" b="1" i="1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from 340 to 480 in 2022, and 479 new orders</a:t>
            </a:r>
            <a:br>
              <a:rPr lang="en-US" sz="2400" dirty="0">
                <a:solidFill>
                  <a:schemeClr val="dk1"/>
                </a:solidFill>
                <a:effectLst/>
                <a:latin typeface="+mj-lt"/>
                <a:ea typeface="Times New Roman" panose="02020603050405020304" pitchFamily="18" charset="0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Boeing Scores $425 Million NASA Contract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to enhance engine fuel efficiencies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CEF8FB2-C15D-1D01-17E7-1E4D586D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518" y="2076010"/>
            <a:ext cx="5596964" cy="423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8D85454-AB7B-8E34-9236-16E853A5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577" y="1852863"/>
            <a:ext cx="5701552" cy="431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292EAC1-8E19-9124-C7C9-A92AB3A9A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459" y="1817493"/>
            <a:ext cx="6060141" cy="45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DAE63B4-71B7-04F4-03AE-EA2A8E90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166" y="1420901"/>
            <a:ext cx="6358964" cy="480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CD9894F-778D-A0EE-319E-FD32383DE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929" y="1660974"/>
            <a:ext cx="6134847" cy="46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0F35EF0-9087-EF22-4AF2-FDD822648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753" y="1573161"/>
            <a:ext cx="6284258" cy="47500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C288E1B-670C-7040-2F56-93D3A1790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89" y="1615243"/>
            <a:ext cx="5850964" cy="441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88EAC28-8FE7-07E3-839F-4C90AEF3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1" y="1779893"/>
            <a:ext cx="6015317" cy="454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DFAC4D1-93C0-722A-7695-93A39683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754" y="1838904"/>
            <a:ext cx="5776258" cy="43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23F2AE1-EE0D-DB77-C937-28388C241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1" y="1301231"/>
            <a:ext cx="6284258" cy="47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DEDCD27-0237-F31D-DC3F-222D3ACA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35" y="1570536"/>
            <a:ext cx="6060141" cy="457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0729735-425B-91D8-F80B-641F3B6C7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18" y="1509789"/>
            <a:ext cx="6224494" cy="47050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415D158-B395-C34E-24A5-30118E85A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224" y="1586924"/>
            <a:ext cx="6202082" cy="46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AAD5A0E-8A37-8646-9729-B5D606465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12" y="1781734"/>
            <a:ext cx="5821082" cy="43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FE38936-87CF-4C9F-D093-B70D4C61F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42" y="1717096"/>
            <a:ext cx="5761317" cy="43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AC888AD-2318-F341-5868-83CDAB9A9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12" y="1959187"/>
            <a:ext cx="5477435" cy="41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25AD9EE-1295-63AC-355D-84F0428EB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89" y="1673413"/>
            <a:ext cx="6045199" cy="45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F30C36C-4371-BB43-DA9E-428DDF75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42" y="1915479"/>
            <a:ext cx="5582023" cy="42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2EE85CE-123C-77D5-4860-375E4949E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89" y="1716950"/>
            <a:ext cx="5925670" cy="44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play, Double digit grower, 50% profit margin, and big buyer of its own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04DB97F-8285-B750-D327-E4DF6AE97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813" y="1711866"/>
            <a:ext cx="6373905" cy="48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B6D164A-9173-C800-61A2-335CCA89A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577" y="1660930"/>
            <a:ext cx="6194611" cy="467913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5CD34E3-9526-B281-EAB6-2FD357C8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695" y="2000730"/>
            <a:ext cx="6284258" cy="47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+20.65%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+20.65%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+617.84%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47.22%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73FBD22-5109-2ECA-E021-168A4E7FF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048" y="1292223"/>
            <a:ext cx="6777317" cy="51251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3314F80-D70B-A160-8874-58A7C0CBF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048" y="1047620"/>
            <a:ext cx="7270376" cy="54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26064CC-21BB-A829-45CE-171DC791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1554483"/>
            <a:ext cx="6060140" cy="457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outdoor, mountain, water&#10;&#10;Description automatically generated">
            <a:extLst>
              <a:ext uri="{FF2B5EF4-FFF2-40B4-BE49-F238E27FC236}">
                <a16:creationId xmlns:a16="http://schemas.microsoft.com/office/drawing/2014/main" id="{9F8BD99E-3F67-ECFF-6628-0E5F0E9B6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Treasury Secretary Warns of Coming US Bond Default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saying the government runs out of money by June,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capping bond prices for the foreseeable future 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Overweight Bonds at 60%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of a balanced portfolio says bond guru Jeffrey Gundlach of DoubleLine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should reach $120 in 2023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without political interreference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(TLT) calls, calls spreads and LEAPS on dips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were up two points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*US Budget Deficit Drops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by Half, after the sharpest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decline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in government spending in history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Political Chaos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EAB78-77C8-28EB-859D-2377B4FF2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021" y="3341305"/>
            <a:ext cx="4093779" cy="332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8" y="581864"/>
            <a:ext cx="103632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Triple Long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1/$96-$99 call spread, took profits on long 1/$95-$98 call spread, took profits on long 2/$95-$98 call spread,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11/$96-$99 call spread, took profits on long 12/$94-$97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12/$91-$94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12/$92-$95 call spread, took profits on long 12/$93-$96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8DED75B-02CD-1F8C-3248-326559CA2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88" y="2347003"/>
            <a:ext cx="5589494" cy="422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3.33%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FAB9BA9-FEB0-3FA9-E46D-F9FCE407A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54" y="1345206"/>
            <a:ext cx="6627905" cy="50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7.55%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A2CEC63-972D-0175-1E3E-E91E13591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871" y="1226570"/>
            <a:ext cx="6538258" cy="494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2.06%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3A7CDD9-6AEE-B187-E3E7-5407D3E9B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636" y="925737"/>
            <a:ext cx="7255435" cy="54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6.72%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CCB440C-955C-B988-CBD1-DDB2F33D8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460" y="1375558"/>
            <a:ext cx="6329081" cy="478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>
                <a:solidFill>
                  <a:srgbClr val="00A64B"/>
                </a:solidFill>
              </a:rPr>
              <a:t>+23.79%</a:t>
            </a:r>
            <a:endParaRPr lang="en-US" sz="2400" b="1" dirty="0">
              <a:solidFill>
                <a:srgbClr val="00A64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20% Long, 80% cash</a:t>
            </a:r>
            <a:br>
              <a:rPr lang="en-US" sz="2400" b="1" dirty="0"/>
            </a:br>
            <a:r>
              <a:rPr lang="en-US" sz="2400" b="1" dirty="0"/>
              <a:t>modestly long</a:t>
            </a: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64662D-3155-1CE2-501E-8AF4429CA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667500"/>
              </p:ext>
            </p:extLst>
          </p:nvPr>
        </p:nvGraphicFramePr>
        <p:xfrm>
          <a:off x="729678" y="1755702"/>
          <a:ext cx="5661724" cy="4526439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089023">
                  <a:extLst>
                    <a:ext uri="{9D8B030D-6E8A-4147-A177-3AD203B41FA5}">
                      <a16:colId xmlns:a16="http://schemas.microsoft.com/office/drawing/2014/main" val="166046282"/>
                    </a:ext>
                  </a:extLst>
                </a:gridCol>
                <a:gridCol w="1572701">
                  <a:extLst>
                    <a:ext uri="{9D8B030D-6E8A-4147-A177-3AD203B41FA5}">
                      <a16:colId xmlns:a16="http://schemas.microsoft.com/office/drawing/2014/main" val="1191109852"/>
                    </a:ext>
                  </a:extLst>
                </a:gridCol>
              </a:tblGrid>
              <a:tr h="311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Current Capital at Risk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3057765869"/>
                  </a:ext>
                </a:extLst>
              </a:tr>
              <a:tr h="311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873719068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4168587910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172291785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(OXY) 2/$55-$60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3228283750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1556938966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1471202425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4113369292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(QQQ) 2/$305-$315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3548826519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446023903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785473362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125271947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3955884319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209561816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Aggregate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39410422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2B215DE0-7ACF-E937-5F84-504CE078E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948" y="3153450"/>
            <a:ext cx="2798910" cy="273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3CCDAFB-C326-CC26-7287-1F36DA6FF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608680"/>
            <a:ext cx="6179670" cy="46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C52-76E5-88B1-38A9-36539CEE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B9027-A16D-2E3D-EB36-0A64B5936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ushrooms growing on a tree&#10;&#10;Description automatically generated with low confidence">
            <a:extLst>
              <a:ext uri="{FF2B5EF4-FFF2-40B4-BE49-F238E27FC236}">
                <a16:creationId xmlns:a16="http://schemas.microsoft.com/office/drawing/2014/main" id="{951DB99A-A530-2DC4-C761-A64A26E76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04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Fade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Japan Inflation Hits 41-Year High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exceeding the central bank’s target for nine consecutive months.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*Expecting another interest rate rise, the Japanese yen spiked to a new four month high at 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¥128.5.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Japan Reverses 30 Year Easy Money Policy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allowing interest rates to float up from 0.25% to 0.50%.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the Euro (FXE), Australian dollar (FXA),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British Pound (FXB), and Japanese yen (FXY)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China lockdowns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will keep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relatively weak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*Strong currencies will also deliver major bull markets in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</a:rPr>
              <a:t>emerging market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stocks (EEM) and (CEW)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3B536-6001-8142-A753-0BCCB1008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43" y="3825766"/>
            <a:ext cx="4874624" cy="28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9525423" y="657792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hart&#10;&#10;Description automatically generated">
            <a:extLst>
              <a:ext uri="{FF2B5EF4-FFF2-40B4-BE49-F238E27FC236}">
                <a16:creationId xmlns:a16="http://schemas.microsoft.com/office/drawing/2014/main" id="{967F30AB-3EC0-765F-EA0E-CA1E13BB6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48" y="1426020"/>
            <a:ext cx="6583081" cy="499207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3776493" y="1840427"/>
            <a:ext cx="6187314" cy="33672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8839200" y="5715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21B6D49B-AA25-9C6F-E750-CCE76834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6" y="1441657"/>
            <a:ext cx="6762376" cy="511021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4172607" y="2144110"/>
            <a:ext cx="5244662" cy="31110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23749B1D-6FF8-5556-F2B2-8C81460F8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89" y="1374565"/>
            <a:ext cx="6090023" cy="460192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3804745" y="2209800"/>
            <a:ext cx="4653455" cy="254087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A6479C21-A21E-8116-D2DC-B2C258983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12" y="1613227"/>
            <a:ext cx="6090023" cy="460272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3037490" y="2209800"/>
            <a:ext cx="5725510" cy="286669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5" descr="Chart&#10;&#10;Description automatically generated">
            <a:extLst>
              <a:ext uri="{FF2B5EF4-FFF2-40B4-BE49-F238E27FC236}">
                <a16:creationId xmlns:a16="http://schemas.microsoft.com/office/drawing/2014/main" id="{F25D9B57-FCC9-05B1-04EE-07EC0974D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42" y="1562100"/>
            <a:ext cx="6254375" cy="473172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3520966" y="2514600"/>
            <a:ext cx="4298731" cy="27813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ushrooms grow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560A069E-85C7-F03C-F596-0F72B545C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 China Play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*Sudden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Chinese economic recovery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is boosting oil prices on the back of Covid herd immunity, which they started only three months ago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Russian Oil Hits Two-Year Low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when priced in rubles, setting off a budget crisis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$60 Cap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oil purchases from Russia is succeeding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Russia is Losing $170 Million a Day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from $60 a barrel price cap, or $62 billion a year,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*There is a short-term play here in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oil equities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for a bounce from the bottom of the range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US is now the world’s top oil producer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followed by Saudi Arabia and Russia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*Massive supplies from the US headed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off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Europe’s energy crisis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A71CE-04AF-11FF-DDDA-4E8911DE3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380" y="4287825"/>
            <a:ext cx="4168219" cy="23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04D3994-E2EF-1504-F9E1-EBB0AD6C6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20650"/>
            <a:ext cx="11121154" cy="67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9774736-61EB-13D7-BD2C-7D8C2DC1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459" y="1254625"/>
            <a:ext cx="6642846" cy="50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E528CF8-23C5-8CEA-62E4-59B9420B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988" y="1346987"/>
            <a:ext cx="6344023" cy="47915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1A4BC2E-746A-56A1-64CC-A0C762634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283" y="1420902"/>
            <a:ext cx="6493435" cy="49051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4E86B7-0C3B-C7D2-0557-328652F19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518" y="1301034"/>
            <a:ext cx="6583082" cy="49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C6AFE8C-AA85-D43C-DE58-286393D1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695" y="1463053"/>
            <a:ext cx="6194611" cy="4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573FF72-4FA5-1659-36D8-D6742E5A5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225" y="1068058"/>
            <a:ext cx="6919259" cy="522988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5248467-15AC-CDBE-BF48-B5C243239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812" y="1338629"/>
            <a:ext cx="6239434" cy="47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2E85D26-141C-4199-ED17-EBBC8C97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048" y="1524701"/>
            <a:ext cx="6493434" cy="49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car&#10;&#10;Description automatically generated">
            <a:extLst>
              <a:ext uri="{FF2B5EF4-FFF2-40B4-BE49-F238E27FC236}">
                <a16:creationId xmlns:a16="http://schemas.microsoft.com/office/drawing/2014/main" id="{3D052875-09E2-BC7E-EB0A-31C0AF80B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From Strength to Strength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47040" y="141763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Australian Metals Exports Soar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as the new supercycle in commodities gains steam. Shipments topped $9 billion in November, 20% higher than the most optimistic forecasts.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copper (FCX), aluminium (AA), iron ore (BHP), gold (GLD) and silver (SLV) on dips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and silver deliver major upside breakout, hitting seven-month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*With interest rates certain to plummet in 2023 as the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Fed reacts to a recession,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Precious metals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could be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one of the big trades for next year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turned out to be a far better diversification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than crypto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demise of crypto puts a new focus on gold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(GLD), (GDX), and (GOLD) on dips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29A6BF-F5F0-A333-C037-70C661AA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97" y="3408915"/>
            <a:ext cx="4346027" cy="31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486B-6A38-77BA-61C6-36219ABD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029DF-22F5-B6B8-CAA8-D8CB67924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9A0321F-A624-2614-58F2-0F9D51CA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90"/>
            <a:ext cx="12204897" cy="65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946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D902D53-89F8-4229-39E8-A133ACAC6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224" y="1569692"/>
            <a:ext cx="6104963" cy="461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6E57622-E1B2-7605-38FA-7D6245166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636" y="1136121"/>
            <a:ext cx="6583082" cy="49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3C1B6C1-5153-F64F-10FB-82260057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01331"/>
            <a:ext cx="6926729" cy="52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CE1A0F4-9062-6812-5BF8-0FE472371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18" y="1583291"/>
            <a:ext cx="5821082" cy="44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B765365-1B6B-EBC7-2823-53B40E66A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047" y="1359391"/>
            <a:ext cx="6747435" cy="51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31AD239-357B-4D72-BF0C-57A5E6477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931" y="1125483"/>
            <a:ext cx="7091081" cy="533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18A5CDF-7FB3-3E3E-853E-43421D28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871" y="1452128"/>
            <a:ext cx="6538258" cy="49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Falling Rates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9664262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Existing Home Sales Fall by 1.5%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December to a 14-year low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Mortgage Rates Plunge to 6.04%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for the 30-year fixed, sparking a 28% gain week to week.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*A massive rally in the bond market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the big incentive, taking ten-year Treasury bonds to 6.33%, a new five month low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*Inventory remains low. Mortgage rates could easily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shed another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100 basis points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by summer just on falling to the traditional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premium over Treasuries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Builder Sentiment Rose 4 Points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December according to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National Association of Homebuilders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D0E30-54D7-BC6B-FC6D-D36FC2041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101" y="4046483"/>
            <a:ext cx="4505395" cy="25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208D-53BF-3A3F-89B0-B84D1689F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Sales Volume is Falling at 12-Year Low but Not Price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0D71C-9B54-B43E-AF96-778D8CCE8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CB18F85-0B6B-351A-3EC8-971270F3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558" y="1386624"/>
            <a:ext cx="9585319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356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/>
              <a:t>S&amp;P Case Shiller Drops 9.24%,</a:t>
            </a:r>
            <a:r>
              <a:rPr lang="en-US" sz="1800" dirty="0"/>
              <a:t> in September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+21.0%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+20.5%</a:t>
            </a:r>
            <a:r>
              <a:rPr lang="en-US" sz="1800" dirty="0"/>
              <a:t>), Charlotte NC (</a:t>
            </a:r>
            <a:r>
              <a:rPr lang="en-US" sz="1800" dirty="0">
                <a:solidFill>
                  <a:srgbClr val="00A64B"/>
                </a:solidFill>
              </a:rPr>
              <a:t>+15.0%</a:t>
            </a:r>
            <a:r>
              <a:rPr lang="en-US" sz="1800" dirty="0"/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1EFC445-4976-9455-88D9-067FF29B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13736"/>
            <a:ext cx="10976368" cy="4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4279</Words>
  <Application>Microsoft Macintosh PowerPoint</Application>
  <PresentationFormat>Widescreen</PresentationFormat>
  <Paragraphs>158</Paragraphs>
  <Slides>104</Slides>
  <Notes>79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0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“Where’s the Bear?”” </vt:lpstr>
      <vt:lpstr>PowerPoint Presentation</vt:lpstr>
      <vt:lpstr>February 17 Honolulu, Hawaii Strategy Luncheon</vt:lpstr>
      <vt:lpstr>July 13, 2023 Seminar at Sea </vt:lpstr>
      <vt:lpstr>PowerPoint Presentation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The Method to My Madness The Bottom is In</vt:lpstr>
      <vt:lpstr>The Global Economy –  Struggling</vt:lpstr>
      <vt:lpstr>The Mad Hedge Profit Predictor Market Timing Index – Neutral An artificial intelligence driven algorithm that analyzes 30 different economic, technical, and momentum driven indicators </vt:lpstr>
      <vt:lpstr> Weekly Jobless Claims – Falling  190,000 – Down 15,000 </vt:lpstr>
      <vt:lpstr>PowerPoint Presentation</vt:lpstr>
      <vt:lpstr>Stocks –  Things are better than they appear </vt:lpstr>
      <vt:lpstr>            S&amp;P 500 – The Worst Case-Severe Recession-Best-No Recession took profits on long 1/$420-$430 put spread, took profits on long 11/$420-$430 put spread took profits on long 10/$385-$395 put spread, took profits on long 11/$410-$400 put spread took profit on long 10/$390-$400 put spread, took profit on long 10/$320-$330 call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1/$290-$300 put spread, took profits on long (QQQ) 4/$330-$335 put spread  took profits on long (QQQ) 3/$340-$345 put spread, covered long (QQQ) $325-$330 put spread </vt:lpstr>
      <vt:lpstr>The Barbell Portfolio</vt:lpstr>
      <vt:lpstr> Microsoft (MSFT)- took profits on 9/$235-$245 call spread,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(AAPL)-Cash Balance Falls from $175 billion to $25 billion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$4.1 Billion fine for European antitrust took profits on long 12/$1,200-$1,230 bull call spread took profits on long 9/$1,030-$1,080 vertical bull call spread</vt:lpstr>
      <vt:lpstr> Amazon (AMZN) – Amazon to Lay Off 100,000  took profits on long 2/$3,400-$3,500 bear put spread took profits on long 9/$2,800-$2,900 bull call spread</vt:lpstr>
      <vt:lpstr>   Tesla (TSLA) – Musk on Trial Tesla Cuts US Prices, up to 20% for the model 3 and 35% with subsidy  long 2/$95-$100 call spread, took profits on long 1/$75-$80 call spread stopped out of long 12/$100-$110 call spread-worst trade of the year,  took profits on long 12/$140-$150 call spread, too profits on long 12/$225-$230 put spread     </vt:lpstr>
      <vt:lpstr>Rivian (RIVN) – Amazon Backed Electric Trucks Joint Venture with Mercedes Put on Hold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The Second Half of the Barbell</vt:lpstr>
      <vt:lpstr>Boeing (BA) –Deliveries Soar from 340 to 480 in 2022, and 479 new orders Boeing Scores $425 Million NASA Contract to enhance engine fuel efficiencies  long 3/$146-$149 call spread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 took profits on  long 10/$85-$90 call spread </vt:lpstr>
      <vt:lpstr>  JP Morgan Chase (JPM)- took profits on long 10/$85-$90 call spread, stopped out of long 10/$95-$100 call spread took profits long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Inflation play, Double digit grower, 50% profit margin, and big buyer of its own stock took profits on long 10/$160-$170 bull call spread took profits on long 6/$150-$160 bull call spread</vt:lpstr>
      <vt:lpstr>Consumer Discretionary SPDR (XLY) (DIS), (AMZN), (HD), (CMCSA), (MCD), (SBUX) </vt:lpstr>
      <vt:lpstr> Berkshire Hathaway (BRKB)- Natural Barbell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Political Chaos </vt:lpstr>
      <vt:lpstr>                 Treasury ETF (TLT) – Triple Long took profits on long 1/$96-$99 call spread, took profits on long 1/$95-$98 call spread, took profits on long 2/$95-$98 call spread, took profits on long 11/$96-$99 call spread, took profits on long 12/$94-$97 call spread took profits on long 12/$91-$94 call spread, took profits on long 12/$92-$95 call spread, took profits on long 12/$93-$96 call spread                     </vt:lpstr>
      <vt:lpstr> Ten Year Treasury Yield ($TNX) – 3.33%  </vt:lpstr>
      <vt:lpstr> Junk Bonds (HYG) 7.55% Yield to Maturity  </vt:lpstr>
      <vt:lpstr>Municipal Bonds (MUB) 2.06% Yield-  </vt:lpstr>
      <vt:lpstr>Emerging Market Debt (ELD) 6.72% Yield-  </vt:lpstr>
      <vt:lpstr>2X Short Treasuries (TBT)-Out of Favor</vt:lpstr>
      <vt:lpstr>PowerPoint Presentation</vt:lpstr>
      <vt:lpstr>Foreign Currencies – Dollar Fade 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 China Play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long 2/$55-$60 call spread, took profits on long 12/$77.50-$82.50 put spread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From Strength to Strength 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Real Estate – Falling Rates </vt:lpstr>
      <vt:lpstr>Sales Volume is Falling at 12-Year Low but Not Price</vt:lpstr>
      <vt:lpstr>S&amp;P Case Shiller Plunges S&amp;P Case Shiller Drops 9.24%, in September with its National Home Price Index Miami (+21.0%), Tampa (+20.5%), Charlotte NC (+15.0%)</vt:lpstr>
      <vt:lpstr>Crown Castle International (CCI) – 4.30%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February 8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831</cp:revision>
  <cp:lastPrinted>2022-01-05T03:44:27Z</cp:lastPrinted>
  <dcterms:created xsi:type="dcterms:W3CDTF">2015-02-05T17:12:57Z</dcterms:created>
  <dcterms:modified xsi:type="dcterms:W3CDTF">2023-01-25T19:53:47Z</dcterms:modified>
</cp:coreProperties>
</file>