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8"/>
  </p:notesMasterIdLst>
  <p:sldIdLst>
    <p:sldId id="256" r:id="rId2"/>
    <p:sldId id="1429" r:id="rId3"/>
    <p:sldId id="1402" r:id="rId4"/>
    <p:sldId id="1403" r:id="rId5"/>
    <p:sldId id="1421" r:id="rId6"/>
    <p:sldId id="888" r:id="rId7"/>
    <p:sldId id="605" r:id="rId8"/>
    <p:sldId id="1423" r:id="rId9"/>
    <p:sldId id="824" r:id="rId10"/>
    <p:sldId id="1118" r:id="rId11"/>
    <p:sldId id="1076" r:id="rId12"/>
    <p:sldId id="898" r:id="rId13"/>
    <p:sldId id="1224" r:id="rId14"/>
    <p:sldId id="1142" r:id="rId15"/>
    <p:sldId id="1397" r:id="rId16"/>
    <p:sldId id="1033" r:id="rId17"/>
    <p:sldId id="1073" r:id="rId18"/>
    <p:sldId id="1074" r:id="rId19"/>
    <p:sldId id="1026" r:id="rId20"/>
    <p:sldId id="570" r:id="rId21"/>
    <p:sldId id="280" r:id="rId22"/>
    <p:sldId id="1057" r:id="rId23"/>
    <p:sldId id="563" r:id="rId24"/>
    <p:sldId id="835" r:id="rId25"/>
    <p:sldId id="613" r:id="rId26"/>
    <p:sldId id="831" r:id="rId27"/>
    <p:sldId id="811" r:id="rId28"/>
    <p:sldId id="1047" r:id="rId29"/>
    <p:sldId id="1436" r:id="rId30"/>
    <p:sldId id="1432" r:id="rId31"/>
    <p:sldId id="1399" r:id="rId32"/>
    <p:sldId id="814" r:id="rId33"/>
    <p:sldId id="1072" r:id="rId34"/>
    <p:sldId id="764" r:id="rId35"/>
    <p:sldId id="765" r:id="rId36"/>
    <p:sldId id="1071" r:id="rId37"/>
    <p:sldId id="1195" r:id="rId38"/>
    <p:sldId id="1435" r:id="rId39"/>
    <p:sldId id="1070" r:id="rId40"/>
    <p:sldId id="840" r:id="rId41"/>
    <p:sldId id="1068" r:id="rId42"/>
    <p:sldId id="1069" r:id="rId43"/>
    <p:sldId id="1400" r:id="rId44"/>
    <p:sldId id="893" r:id="rId45"/>
    <p:sldId id="289" r:id="rId46"/>
    <p:sldId id="730" r:id="rId47"/>
    <p:sldId id="1054" r:id="rId48"/>
    <p:sldId id="994" r:id="rId49"/>
    <p:sldId id="830" r:id="rId50"/>
    <p:sldId id="481" r:id="rId51"/>
    <p:sldId id="290" r:id="rId52"/>
    <p:sldId id="1133" r:id="rId53"/>
    <p:sldId id="669" r:id="rId54"/>
    <p:sldId id="1079" r:id="rId55"/>
    <p:sldId id="1043" r:id="rId56"/>
    <p:sldId id="1083" r:id="rId57"/>
    <p:sldId id="1086" r:id="rId58"/>
    <p:sldId id="1080" r:id="rId59"/>
    <p:sldId id="1049" r:id="rId60"/>
    <p:sldId id="336" r:id="rId61"/>
    <p:sldId id="1084" r:id="rId62"/>
    <p:sldId id="295" r:id="rId63"/>
    <p:sldId id="501" r:id="rId64"/>
    <p:sldId id="539" r:id="rId65"/>
    <p:sldId id="1420" r:id="rId66"/>
    <p:sldId id="1114" r:id="rId67"/>
    <p:sldId id="654" r:id="rId68"/>
    <p:sldId id="659" r:id="rId69"/>
    <p:sldId id="655" r:id="rId70"/>
    <p:sldId id="1425" r:id="rId71"/>
    <p:sldId id="657" r:id="rId72"/>
    <p:sldId id="656" r:id="rId73"/>
    <p:sldId id="1430" r:id="rId74"/>
    <p:sldId id="1407" r:id="rId75"/>
    <p:sldId id="1411" r:id="rId76"/>
    <p:sldId id="1412" r:id="rId77"/>
    <p:sldId id="1413" r:id="rId78"/>
    <p:sldId id="1414" r:id="rId79"/>
    <p:sldId id="1415" r:id="rId80"/>
    <p:sldId id="1431" r:id="rId81"/>
    <p:sldId id="1405" r:id="rId82"/>
    <p:sldId id="388" r:id="rId83"/>
    <p:sldId id="312" r:id="rId84"/>
    <p:sldId id="380" r:id="rId85"/>
    <p:sldId id="747" r:id="rId86"/>
    <p:sldId id="1422" r:id="rId87"/>
    <p:sldId id="313" r:id="rId88"/>
    <p:sldId id="1216" r:id="rId89"/>
    <p:sldId id="1217" r:id="rId90"/>
    <p:sldId id="1433" r:id="rId91"/>
    <p:sldId id="1404" r:id="rId92"/>
    <p:sldId id="907" r:id="rId93"/>
    <p:sldId id="650" r:id="rId94"/>
    <p:sldId id="729" r:id="rId95"/>
    <p:sldId id="737" r:id="rId96"/>
    <p:sldId id="998" r:id="rId97"/>
    <p:sldId id="999" r:id="rId98"/>
    <p:sldId id="1000" r:id="rId99"/>
    <p:sldId id="1434" r:id="rId100"/>
    <p:sldId id="1130" r:id="rId101"/>
    <p:sldId id="1132" r:id="rId102"/>
    <p:sldId id="1005" r:id="rId103"/>
    <p:sldId id="1006" r:id="rId104"/>
    <p:sldId id="492" r:id="rId105"/>
    <p:sldId id="335" r:id="rId106"/>
    <p:sldId id="1230" r:id="rId10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5073A38E-E679-4749-9F02-5BD9A41EE867}" v="367" dt="2023-02-08T01:35:23.990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4"/>
    <p:restoredTop sz="94819"/>
  </p:normalViewPr>
  <p:slideViewPr>
    <p:cSldViewPr snapToGrid="0">
      <p:cViewPr varScale="1">
        <p:scale>
          <a:sx n="104" d="100"/>
          <a:sy n="104" d="100"/>
        </p:scale>
        <p:origin x="113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“Whipsawed”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8,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icture containing text, linedrawing, clipart&#10;&#10;Description automatically generated">
            <a:extLst>
              <a:ext uri="{FF2B5EF4-FFF2-40B4-BE49-F238E27FC236}">
                <a16:creationId xmlns:a16="http://schemas.microsoft.com/office/drawing/2014/main" id="{61596AE4-5BC7-C50C-194D-789E59C9C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595" y="1676400"/>
            <a:ext cx="4652009" cy="31013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Goodbye Recession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92266"/>
            <a:ext cx="11125200" cy="5232334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Fed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Raises Rates 25 basis points to overnight rate of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4.50% to 4.75%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Nonfarm Payroll Report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at 513,000 Blows Away Estimates, more than double expectations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Headline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Unemployment Rate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fell to a new 53 year low at 3.4%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JOLTS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Surges Past 11 Million Job Openings in December to a five-month high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Weekly Jobless Claims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Hit New 9 Month Low, at 183,000, down 3,000, and is close to a multi-generational low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Delivers Surprising Q4 Growth, despite WWIII</a:t>
            </a: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playing out on its doorstep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*IMF Upgrades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Global Growth Forecast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for 2023 to 2.9%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Q4 GDP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is Up 2.9%, far higher than expected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7" name="Picture 6" descr="A person in a yellow dress&#10;&#10;Description automatically generated with medium confidence">
            <a:extLst>
              <a:ext uri="{FF2B5EF4-FFF2-40B4-BE49-F238E27FC236}">
                <a16:creationId xmlns:a16="http://schemas.microsoft.com/office/drawing/2014/main" id="{611FF2BD-FCAF-E649-48D3-BFC402B8D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80" y="3889063"/>
            <a:ext cx="4953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Rate Hit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9664262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Pending Home Sales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Jump in December, up 2.5%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Existing Home Sales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Fall by 1.5% in December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Construction Spending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Down 0.4%, the weakest since August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Pulte Homes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Beats, on recovering home prices,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with sales up a shocking 19% in Q4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Office Occupancy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Recovers to 50%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S&amp;P Case Shiller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Drops to an 8.6% Annual Gain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6728C-A32F-5040-9946-115B9397B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560" y="3924300"/>
            <a:ext cx="4826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/>
              <a:t>S&amp;P Case Shiller Drops 8.6%,</a:t>
            </a:r>
            <a:r>
              <a:rPr lang="en-US" sz="1800" dirty="0"/>
              <a:t> in November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+18.4%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+16.9%</a:t>
            </a:r>
            <a:r>
              <a:rPr lang="en-US" sz="1800" dirty="0"/>
              <a:t>), Atlanta (</a:t>
            </a:r>
            <a:r>
              <a:rPr lang="en-US" sz="1800" dirty="0">
                <a:solidFill>
                  <a:srgbClr val="00A64B"/>
                </a:solidFill>
              </a:rPr>
              <a:t>+12.7%</a:t>
            </a:r>
            <a:r>
              <a:rPr lang="en-US" sz="1800" dirty="0"/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1EFC445-4976-9455-88D9-067FF29B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13736"/>
            <a:ext cx="10976368" cy="4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4.30% yielding cell phone tower REIT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BFE8107-DC8D-D96C-E2A5-3578B539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34" y="1320278"/>
            <a:ext cx="6972727" cy="52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DDDEAB7-F00F-109E-A70B-4B1B15CE7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310" y="1311716"/>
            <a:ext cx="6424773" cy="4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22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beach&#10;&#10;Description automatically generated with medium confidence">
            <a:extLst>
              <a:ext uri="{FF2B5EF4-FFF2-40B4-BE49-F238E27FC236}">
                <a16:creationId xmlns:a16="http://schemas.microsoft.com/office/drawing/2014/main" id="{4B64EFD8-B65F-A6A9-F073-D5479539E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994" y="831207"/>
            <a:ext cx="3347145" cy="40919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5033D0C0-72B3-4355-F654-B0D280AA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34" y="1807480"/>
            <a:ext cx="8852888" cy="47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187,000 – Down 3,000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4C271CD-890D-6A6F-4800-E21ACA17C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02" y="1636999"/>
            <a:ext cx="10542399" cy="50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car, parked&#10;&#10;Description automatically generated">
            <a:extLst>
              <a:ext uri="{FF2B5EF4-FFF2-40B4-BE49-F238E27FC236}">
                <a16:creationId xmlns:a16="http://schemas.microsoft.com/office/drawing/2014/main" id="{32024413-DC0F-2294-E60F-D6189C0B7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The Bull is Back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*Powell delivers major upside breakout in stocks, even if he didn’t want him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*All the bull market indicators are flashing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“GREEN”,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with tech and small caps leading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*Panic short covering by hedge funds as stock go from zero bid to zero offered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*Rising rate fears set back every commodity and energy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*Financials holding up remarkably well awaiting the next upside breakout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*Has the 2023 scenario reversed, with a strong first half and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a weak second half, or will the market be strong all year?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*It’s what traders and investors are least prepared and positioned for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*Tesla has become the top trading stock in the market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9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picture containing text, sky, outdoor, tree&#10;&#10;Description automatically generated">
            <a:extLst>
              <a:ext uri="{FF2B5EF4-FFF2-40B4-BE49-F238E27FC236}">
                <a16:creationId xmlns:a16="http://schemas.microsoft.com/office/drawing/2014/main" id="{3D39746B-7EB1-9503-85AD-57E9B9AA5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180" y="3211190"/>
            <a:ext cx="3624374" cy="34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A Bull Market is Developing – Weekly - June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1171" y="5112335"/>
            <a:ext cx="2418212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544260" y="233718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+21%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6738375" y="3230364"/>
            <a:ext cx="898911" cy="10247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E276F1D-C584-03D2-798E-E0053AAF8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62" y="1615182"/>
            <a:ext cx="6577262" cy="497992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690241" y="3429000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245870" y="4255141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B639DA-CC38-7265-0512-34708AED216E}"/>
              </a:ext>
            </a:extLst>
          </p:cNvPr>
          <p:cNvCxnSpPr>
            <a:cxnSpLocks/>
          </p:cNvCxnSpPr>
          <p:nvPr/>
        </p:nvCxnSpPr>
        <p:spPr>
          <a:xfrm flipV="1">
            <a:off x="6446520" y="3428999"/>
            <a:ext cx="536283" cy="67614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03124" y="371239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$375</a:t>
            </a:r>
            <a:br>
              <a:rPr lang="en-US" sz="2000" dirty="0"/>
            </a:br>
            <a:r>
              <a:rPr lang="en-US" sz="2000" dirty="0"/>
              <a:t>-12.8%</a:t>
            </a:r>
            <a:br>
              <a:rPr lang="en-US" sz="2000" dirty="0"/>
            </a:br>
            <a:r>
              <a:rPr lang="en-US" sz="2000" dirty="0"/>
              <a:t>Pull Back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1066800" y="4739011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Arrow Callout 20">
            <a:extLst>
              <a:ext uri="{FF2B5EF4-FFF2-40B4-BE49-F238E27FC236}">
                <a16:creationId xmlns:a16="http://schemas.microsoft.com/office/drawing/2014/main" id="{87B4C690-ED33-0B54-5C0C-6418EDBF7B0C}"/>
              </a:ext>
            </a:extLst>
          </p:cNvPr>
          <p:cNvSpPr/>
          <p:nvPr/>
        </p:nvSpPr>
        <p:spPr>
          <a:xfrm>
            <a:off x="7220579" y="1824761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57F5DEE-BC08-E36A-272D-77AE7361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05" y="1859671"/>
            <a:ext cx="6056616" cy="45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6E909E9-796C-556C-EFC0-20715BF1B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99" y="1003492"/>
            <a:ext cx="6818614" cy="51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25764F1-2DD0-1CB3-D217-456F4A7E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1" y="1380211"/>
            <a:ext cx="6236413" cy="47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E6B9EA2-312B-931D-4CA7-9AF0C91AD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007" y="1328840"/>
            <a:ext cx="6878548" cy="52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s parked in a snowy parking lot&#10;&#10;Description automatically generated with low confidence">
            <a:extLst>
              <a:ext uri="{FF2B5EF4-FFF2-40B4-BE49-F238E27FC236}">
                <a16:creationId xmlns:a16="http://schemas.microsoft.com/office/drawing/2014/main" id="{CAE953CA-52A0-942D-1FF3-8C85E69A0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087" y="0"/>
            <a:ext cx="5545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6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12E3329-F4AE-C472-902C-DD4208B43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04" y="1482952"/>
            <a:ext cx="6852862" cy="52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(QQQ) 1/$305-$315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B9678B3-BCDD-3C0C-6E0E-6364D9D3B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38" y="1619941"/>
            <a:ext cx="6630256" cy="50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Grim Forward Guidance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BE4142E-3DEB-6FEA-73F2-7EA6B309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2" y="1654188"/>
            <a:ext cx="6322030" cy="47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854BA15-3B77-7CC1-4F0A-669D24CD7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585694"/>
            <a:ext cx="6424773" cy="4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Disappoints on parts shortfalls in China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1/$155-$165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ADD72F0-AD93-53CF-86EB-1966A878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772" y="1928166"/>
            <a:ext cx="5842570" cy="44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Disappoints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on a major advertising shortfall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Government Sues Google on Antitrust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490002B-B546-5BD9-0EDB-1F4E44887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876795"/>
            <a:ext cx="6150795" cy="46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3200" dirty="0">
                <a:effectLst/>
                <a:latin typeface="+mj-lt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US Preparing Antitrust Against Amazon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99B4510-CBD5-E93B-59C2-11853CB72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726" y="1928166"/>
            <a:ext cx="6022368" cy="456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Tesla (TSLA) – Top Trader With Implied Volatility at 90%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Elon Musk Wins “Funding Secured” Suit – Investor Day March 1</a:t>
            </a:r>
            <a:br>
              <a:rPr lang="en-US" sz="20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2/$220-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$230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put spread, long 2/$210-$220 put spread – expires in 7 trading days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long 2/$150-$160 call spread, long 2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/$155-$165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call spread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– expires in 7 trading days</a:t>
            </a:r>
            <a:b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took profits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2/$95-$100 call spread,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1/$75-$80 call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85C8AE4-22CB-E0ED-E50B-3B92F0CA2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779" y="2073102"/>
            <a:ext cx="5986518" cy="45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1CC3-EBA3-8160-7AAF-3B5D6F7F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Tesla 2/$150-$155-$160-$165-$210-$220 Short Strangle</a:t>
            </a:r>
            <a:br>
              <a:rPr lang="en-US" sz="2000" b="1" dirty="0"/>
            </a:br>
            <a:r>
              <a:rPr lang="en-US" sz="2000" b="1" dirty="0"/>
              <a:t>expires in 7 trading days</a:t>
            </a:r>
            <a:br>
              <a:rPr lang="en-US" sz="2000" b="1" dirty="0"/>
            </a:br>
            <a:r>
              <a:rPr lang="en-US" sz="2000" b="1" dirty="0"/>
              <a:t>Stop out at $210 to the upside and $165 on the downside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552C5-F3E5-CA3B-44A2-CAC2B4F70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6A17ED-68F0-533C-055B-F069688E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303" y="1461372"/>
            <a:ext cx="5906813" cy="5121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4114D-3572-BD01-F54E-C0FA624785A7}"/>
              </a:ext>
            </a:extLst>
          </p:cNvPr>
          <p:cNvSpPr txBox="1"/>
          <p:nvPr/>
        </p:nvSpPr>
        <p:spPr>
          <a:xfrm>
            <a:off x="5465379" y="261707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FB6B4-D35B-C924-55B0-F258411E54A0}"/>
              </a:ext>
            </a:extLst>
          </p:cNvPr>
          <p:cNvSpPr txBox="1"/>
          <p:nvPr/>
        </p:nvSpPr>
        <p:spPr>
          <a:xfrm>
            <a:off x="9213431" y="1996966"/>
            <a:ext cx="1672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Max Profit</a:t>
            </a:r>
            <a:br>
              <a:rPr lang="en-US" sz="2400" b="1"/>
            </a:br>
            <a:r>
              <a:rPr lang="en-US" sz="2400" b="1"/>
              <a:t>$165-</a:t>
            </a:r>
            <a:r>
              <a:rPr lang="en-US" sz="2400" b="1" dirty="0"/>
              <a:t>$210</a:t>
            </a:r>
          </a:p>
        </p:txBody>
      </p:sp>
    </p:spTree>
    <p:extLst>
      <p:ext uri="{BB962C8B-B14F-4D97-AF65-F5344CB8AC3E}">
        <p14:creationId xmlns:p14="http://schemas.microsoft.com/office/powerpoint/2010/main" val="944075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17 Honolulu, Hawaii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*The lunch will be held at 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a private club in Honolulu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and click on “luncheons.”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b="1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06A0-2B76-F217-D157-22F751AF091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4193" y="4109545"/>
            <a:ext cx="3781929" cy="2650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Venture with Mercedes Put on Hold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0DE727B-5C9A-6E1D-F2BF-DA3091A1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221" y="1979537"/>
            <a:ext cx="5970998" cy="45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D99E0AA-F2C1-ECAB-7B00-1A8FD5A6E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7" y="2167896"/>
            <a:ext cx="5688458" cy="43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2B9330C-E3CD-F8C2-5A00-A68B1BF2C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715" y="1226098"/>
            <a:ext cx="7212458" cy="54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F5EA6DA-2AB5-41BB-05AC-446851D2C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75" y="1585694"/>
            <a:ext cx="6424773" cy="4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AC9496B-A778-C97C-E463-B840C89D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9" y="1979537"/>
            <a:ext cx="6048053" cy="45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63F9683-DE40-6652-7CAD-4FC42A1C9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76" y="1465829"/>
            <a:ext cx="6236413" cy="47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1D4DF10-5DAC-0B0D-FA88-4AF4C525D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613" y="1568570"/>
            <a:ext cx="6424773" cy="4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E0A0D-8F49-7C42-F7F4-FDC66B29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7EE25-5791-E338-D976-FAABFE02D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ar driving on 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89351674-07B5-1EC8-FA2A-3CADE63E0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0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98179" y="178676"/>
            <a:ext cx="9890235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Deliveries Soar</a:t>
            </a:r>
            <a:br>
              <a:rPr lang="en-US" sz="1800" b="1" i="1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from 340 to 480 in 2022, and 479 new orders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o Hire 10,000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99E52A0-135D-FAAB-DA78-8604B863E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628504"/>
            <a:ext cx="6013806" cy="45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5337175-E154-B920-8E86-385E1C058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266" y="1654188"/>
            <a:ext cx="6390525" cy="48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63B8106-8703-C22B-9AC2-370EFBA4F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22" y="1714121"/>
            <a:ext cx="6236413" cy="47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A470CE0-80CB-114D-0FAA-F16650C5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50" y="1191850"/>
            <a:ext cx="7041222" cy="53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6684FE3-9C9B-AD97-73DC-2CB4C3D8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580" y="1585694"/>
            <a:ext cx="6322031" cy="47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9D11E5E-116D-BF0F-0EF5-BF920AD1F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164" y="1508637"/>
            <a:ext cx="6133672" cy="46540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7A31213-34C6-DD23-22C6-8236D4161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94" y="1414458"/>
            <a:ext cx="6578884" cy="49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8089C1E-63FE-074B-6C3C-4F29083B7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06" y="1859672"/>
            <a:ext cx="6030930" cy="45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83772A7-0BD0-8485-43F2-B57E9D1FE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63" y="1654188"/>
            <a:ext cx="6476144" cy="49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185C42E-7CCE-B3E4-09DE-15766F4DB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91" y="1131919"/>
            <a:ext cx="6955605" cy="52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D4BFEDC-DE01-3E07-5625-2D9B39C5D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085" y="1286031"/>
            <a:ext cx="7075469" cy="53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5DDAA50-266B-C989-43BA-E58DDA736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38" y="1114796"/>
            <a:ext cx="7161088" cy="54417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B96407D-1841-A250-133B-E7815145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648" y="1414458"/>
            <a:ext cx="6784368" cy="51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5A6E331-D7AE-AF95-C3B4-B872E9B51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35" y="1696997"/>
            <a:ext cx="6527514" cy="494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19C52F6-451A-5782-7E99-FAE863E42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659" y="1825424"/>
            <a:ext cx="5893941" cy="44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3748887-E970-AFAC-23AC-39E30DC3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50" y="1602818"/>
            <a:ext cx="6578885" cy="49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B342732-83B8-C444-B196-ED100122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580" y="1345964"/>
            <a:ext cx="6955604" cy="52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924BCDF-02D2-AC6A-B437-A6E674549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299" y="1808301"/>
            <a:ext cx="6065177" cy="46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D943BBE-9B06-FE1C-0CD5-5F7D4554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2" y="1816862"/>
            <a:ext cx="6133671" cy="46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8168CF5-8719-8011-68CD-ADE901A1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33" y="1645627"/>
            <a:ext cx="6630256" cy="50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-5.70%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+16.65%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+613.84%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46.62%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C279DED-37E8-71C3-745A-CEA0D2DB6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92" y="1465829"/>
            <a:ext cx="6510391" cy="49366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0B6DF07-9C84-E851-9D2B-871EB04E8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05" y="2005222"/>
            <a:ext cx="5688458" cy="43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97482ED-207C-39F4-5124-1430AB45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6" y="1500076"/>
            <a:ext cx="6424773" cy="48681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978E164-0873-61E3-2034-38FD78A1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1" y="1286031"/>
            <a:ext cx="6150795" cy="46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7900E4E-E5F3-8F7D-1560-C8E6F6885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468" y="1268908"/>
            <a:ext cx="6989851" cy="52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D06D3873-AD79-754F-4B6C-D81603BBB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*While stocks read Powell’s comments as hugely bullish, bonds saw them as negative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*But even bonds recovered half of a $3 loss on a recovering liquidity argument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*That leaves us with a bond range to narrow to trade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should reach $120 in 2023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without political interreference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(TLT) calls, calls spreads and LEAPS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 dips but only on dips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are a great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yield play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Still Trapped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43625-FF05-3CCC-EA18-0DB7DF19B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270" y="3851910"/>
            <a:ext cx="5049520" cy="28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8" y="581864"/>
            <a:ext cx="103632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Triple Long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1/$96-$99 call spread, took profits on long 1/$95-$98 call spread, took profits on long 2/$95-$98 call spread,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11/$96-$99 call spread, took profits on long 12/$94-$97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12/$91-$94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12/$92-$95 call spread, took profits on long 12/$93-$96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A7BCFEE-DC93-F38A-6CD2-641518101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839" y="2441874"/>
            <a:ext cx="5345986" cy="40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3.33%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9B62CD9-2CEA-A8A7-1D6B-D2B441ED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288" y="1345964"/>
            <a:ext cx="6690188" cy="507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7.55%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B6B4707-93F9-1FE3-0FAF-99B865C5E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962" y="1183290"/>
            <a:ext cx="7143964" cy="54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+21.90%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20% Long, 80% cash</a:t>
            </a:r>
            <a:br>
              <a:rPr lang="en-US" sz="2400" b="1" dirty="0"/>
            </a:br>
            <a:r>
              <a:rPr lang="en-US" sz="2400" b="1" dirty="0"/>
              <a:t>modestly long</a:t>
            </a: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36872D-F8E1-3352-3209-70D56D823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398034"/>
              </p:ext>
            </p:extLst>
          </p:nvPr>
        </p:nvGraphicFramePr>
        <p:xfrm>
          <a:off x="513305" y="1942264"/>
          <a:ext cx="5309584" cy="453385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834700">
                  <a:extLst>
                    <a:ext uri="{9D8B030D-6E8A-4147-A177-3AD203B41FA5}">
                      <a16:colId xmlns:a16="http://schemas.microsoft.com/office/drawing/2014/main" val="2129228208"/>
                    </a:ext>
                  </a:extLst>
                </a:gridCol>
                <a:gridCol w="1474884">
                  <a:extLst>
                    <a:ext uri="{9D8B030D-6E8A-4147-A177-3AD203B41FA5}">
                      <a16:colId xmlns:a16="http://schemas.microsoft.com/office/drawing/2014/main" val="894091699"/>
                    </a:ext>
                  </a:extLst>
                </a:gridCol>
              </a:tblGrid>
              <a:tr h="2924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Current Capital at Risk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388727404"/>
                  </a:ext>
                </a:extLst>
              </a:tr>
              <a:tr h="2924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472406129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On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333230546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 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3965788962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(TSLA) 2/$150-$160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2111517767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(TSLA) 2/$155-$165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3075904758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2605296175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2673431744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 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725025954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(TSLA) 2/$220-$230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2573383761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(TSLA) 2/$210-$220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1494149560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2138354161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3720198377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664811175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955208946"/>
                  </a:ext>
                </a:extLst>
              </a:tr>
              <a:tr h="281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Aggregate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40.00%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866" marR="6866" marT="6866" marB="0" anchor="b"/>
                </a:tc>
                <a:extLst>
                  <a:ext uri="{0D108BD9-81ED-4DB2-BD59-A6C34878D82A}">
                    <a16:rowId xmlns:a16="http://schemas.microsoft.com/office/drawing/2014/main" val="3384371769"/>
                  </a:ext>
                </a:extLst>
              </a:tr>
            </a:tbl>
          </a:graphicData>
        </a:graphic>
      </p:graphicFrame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6EEEB460-BCB5-A824-34DC-2122BC1F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940" y="3199223"/>
            <a:ext cx="3670915" cy="31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2.06%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C0F4CC-1401-0817-EB9C-3439E483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940" y="1311716"/>
            <a:ext cx="6510391" cy="49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6.72%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35BE22D-D9FA-C076-718F-A830E270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434" y="1397335"/>
            <a:ext cx="6399087" cy="48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41E09D0-4490-35C5-A43C-EB97EB54C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2" y="1585694"/>
            <a:ext cx="6270660" cy="47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C52-76E5-88B1-38A9-36539CEE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B9027-A16D-2E3D-EB36-0A64B5936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now, sky, nature&#10;&#10;Description automatically generated">
            <a:extLst>
              <a:ext uri="{FF2B5EF4-FFF2-40B4-BE49-F238E27FC236}">
                <a16:creationId xmlns:a16="http://schemas.microsoft.com/office/drawing/2014/main" id="{DEE75406-5C7F-D1FE-3F69-7A95C13F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414" y="0"/>
            <a:ext cx="8499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04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Powell Boost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*Prospects of higher rates for longer give new life to the US Dollar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*After a great four month run all currencies were overdue and in need of a rest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China lockdowns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will still keep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relatively weak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*Any strength in the dollar will be temporary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(FXY), (FXB) on dips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lant growing out of the ground&#10;&#10;Description automatically generated with medium confidence">
            <a:extLst>
              <a:ext uri="{FF2B5EF4-FFF2-40B4-BE49-F238E27FC236}">
                <a16:creationId xmlns:a16="http://schemas.microsoft.com/office/drawing/2014/main" id="{35A7CC6B-376A-7FE2-E912-ABBE12146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665" y="3600450"/>
            <a:ext cx="4769613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829577" y="717834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429825" y="2260196"/>
            <a:ext cx="4668354" cy="208057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hart&#10;&#10;Description automatically generated">
            <a:extLst>
              <a:ext uri="{FF2B5EF4-FFF2-40B4-BE49-F238E27FC236}">
                <a16:creationId xmlns:a16="http://schemas.microsoft.com/office/drawing/2014/main" id="{3133694D-18AD-5B66-8468-233F6122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78" y="2407627"/>
            <a:ext cx="5568593" cy="422600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5705127" y="3823138"/>
            <a:ext cx="724698" cy="5176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8040414" y="1815662"/>
            <a:ext cx="2083675" cy="161333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733C3270-128E-5810-193C-A3D9BD07C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48" y="1208974"/>
            <a:ext cx="6955604" cy="525342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DD682DD-4EFF-1023-7427-9E2B2CD76FCF}"/>
              </a:ext>
            </a:extLst>
          </p:cNvPr>
          <p:cNvCxnSpPr>
            <a:cxnSpLocks/>
          </p:cNvCxnSpPr>
          <p:nvPr/>
        </p:nvCxnSpPr>
        <p:spPr>
          <a:xfrm>
            <a:off x="6789683" y="3079531"/>
            <a:ext cx="1250731" cy="3494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9666890" y="646386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25CAB722-C848-C389-1EB7-DA28D8C6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15" y="1294593"/>
            <a:ext cx="6390525" cy="484245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ABE06D-88DE-639F-6165-2A803640A679}"/>
              </a:ext>
            </a:extLst>
          </p:cNvPr>
          <p:cNvCxnSpPr>
            <a:cxnSpLocks/>
          </p:cNvCxnSpPr>
          <p:nvPr/>
        </p:nvCxnSpPr>
        <p:spPr>
          <a:xfrm flipV="1">
            <a:off x="7483366" y="2094186"/>
            <a:ext cx="2869324" cy="118504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>
            <a:off x="6936828" y="2995448"/>
            <a:ext cx="546538" cy="283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9948041" y="776176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7525407" y="2223976"/>
            <a:ext cx="3108434" cy="13075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D9241490-F97C-273A-5F63-3C8A6AB21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5" y="1500076"/>
            <a:ext cx="6732997" cy="510787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895438-AA17-75EC-B90F-4E8BBCC049D4}"/>
              </a:ext>
            </a:extLst>
          </p:cNvPr>
          <p:cNvCxnSpPr>
            <a:cxnSpLocks/>
          </p:cNvCxnSpPr>
          <p:nvPr/>
        </p:nvCxnSpPr>
        <p:spPr>
          <a:xfrm>
            <a:off x="6826469" y="3297620"/>
            <a:ext cx="698938" cy="23385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10091104" y="83738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407" y="4530772"/>
            <a:ext cx="3654693" cy="2055765"/>
          </a:xfrm>
          <a:prstGeom prst="rect">
            <a:avLst/>
          </a:prstGeom>
        </p:spPr>
      </p:pic>
      <p:pic>
        <p:nvPicPr>
          <p:cNvPr id="2" name="Picture 5" descr="Chart&#10;&#10;Description automatically generated">
            <a:extLst>
              <a:ext uri="{FF2B5EF4-FFF2-40B4-BE49-F238E27FC236}">
                <a16:creationId xmlns:a16="http://schemas.microsoft.com/office/drawing/2014/main" id="{07395DD4-8B7B-29A5-ADBF-8F7C4EE58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99" y="1791177"/>
            <a:ext cx="6116548" cy="46369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729E8B-69EF-B6CB-877A-A87465269F9C}"/>
              </a:ext>
            </a:extLst>
          </p:cNvPr>
          <p:cNvCxnSpPr>
            <a:cxnSpLocks/>
          </p:cNvCxnSpPr>
          <p:nvPr/>
        </p:nvCxnSpPr>
        <p:spPr>
          <a:xfrm flipV="1">
            <a:off x="7348675" y="2514600"/>
            <a:ext cx="3609532" cy="12218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>
            <a:off x="6222124" y="3429000"/>
            <a:ext cx="1126551" cy="3074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ky, car, snow&#10;&#10;Description automatically generated">
            <a:extLst>
              <a:ext uri="{FF2B5EF4-FFF2-40B4-BE49-F238E27FC236}">
                <a16:creationId xmlns:a16="http://schemas.microsoft.com/office/drawing/2014/main" id="{F769D627-5FCA-7751-316A-4D4641616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43" y="0"/>
            <a:ext cx="7996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ar driving on a road in the snow&#10;&#10;Description automatically generated with medium confidence">
            <a:extLst>
              <a:ext uri="{FF2B5EF4-FFF2-40B4-BE49-F238E27FC236}">
                <a16:creationId xmlns:a16="http://schemas.microsoft.com/office/drawing/2014/main" id="{4FF21195-4C29-0796-6AB7-C0FB9E1F2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64" y="0"/>
            <a:ext cx="11220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 Bad News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Ukraine War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Accelerating Move 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Green Energy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or so thinks British Petroleum, cutting its ten-year energy demand forecast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Chevron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Announces $75 Billion Share Buy Back, a record for the industry, inviting a political backlash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Energy Hits 17 Year Low in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M&amp;A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It’s not amazing that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no one wants to buy into an industry that is eating its seed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corn and going to zero in our lifetimes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*There is a short-term play here in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oil equities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for a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bounce from the bottom of the range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US is now the world’s top oil producer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followed by Saudi Arabia and Russia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*Massive supplies from the US headed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off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Europe’s energy crisis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 descr="A large explosion in a field&#10;&#10;Description automatically generated with medium confidence">
            <a:extLst>
              <a:ext uri="{FF2B5EF4-FFF2-40B4-BE49-F238E27FC236}">
                <a16:creationId xmlns:a16="http://schemas.microsoft.com/office/drawing/2014/main" id="{9AAF7686-021A-1832-74CF-C911182DA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620" y="2789320"/>
            <a:ext cx="3114040" cy="36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B6AE688-26AF-D46B-401B-491873FFC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726" y="977807"/>
            <a:ext cx="7477874" cy="568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48C875D-FECE-F050-2B65-6594C55B1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355" y="1012054"/>
            <a:ext cx="7486435" cy="56900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05DA0B0-DE3E-7CE8-9CF3-4FA1E3826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817" y="1491515"/>
            <a:ext cx="6613131" cy="50136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89B9ACC-9FDA-BCCC-14E5-2D7ACC37F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10" y="1071986"/>
            <a:ext cx="6955603" cy="52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1CB5E72-9B01-363D-14AA-67AE8E0C5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580" y="1423020"/>
            <a:ext cx="6715874" cy="51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4808408-9835-0853-91E4-8D32A0F2A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22" y="969247"/>
            <a:ext cx="7041222" cy="53475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1698172-0FCB-13E3-9B4B-6D88B3FB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18" y="1337403"/>
            <a:ext cx="6210727" cy="4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F2DDE4D-C4AB-304E-733D-DB924941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35" y="1131920"/>
            <a:ext cx="7186772" cy="547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800" b="1" i="1" dirty="0"/>
              <a:t>whipsaw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*Markets rallied big on Powell’s comment that inflation is declining, which we already knew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*Aggressive growth tech and small caps led the gains, all bull market indicators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 House intent on debt default still capping bonds and the range is too small to trade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*Energy is plumbing new lows on Russia military failures, warm weather, and a supply glut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*Gold, Silver, and commodities take a hit on higher interest rates,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but is temporary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gets a small pop off of one year low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at $4,800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dives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 $19 – NO TRADE, cash is king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41" y="3814802"/>
            <a:ext cx="3518580" cy="27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18F9-8B57-B580-E5EB-3B288BE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FDC0D-3C9F-0D0E-2D9D-5F31E6A24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3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Fed Correction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*Powell comments about interest rates higher for longer give precious metals a long-needed correction, it's been straight up for four months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*Silver is beating gold as massive new industrial demand kicks in from several sources, including solar and EV’s and is also a 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China recovery play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*Silver is is now an industrial commodity while gold is still a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precious metal used for jewelry, investment, and central bank reserves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*It all makes silver the better play on the eve of an economy recovery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*Many pension funds that abandoned precious metals a decade ago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are starting to crawl bank in in size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*With interest rates certain to plummet later in 2023 as the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Fed reacts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a recession,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Precious metals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could be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one of the big trades for next year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(GLD), (GDX), and (GOLD) on dips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50" y="3149148"/>
            <a:ext cx="3425190" cy="34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C92CEF1-2B58-B813-A6C4-6AE586CF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366" y="1491514"/>
            <a:ext cx="6493267" cy="49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1DB9C60-A135-652F-D6D6-25A7DE7A8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356" y="917874"/>
            <a:ext cx="7178210" cy="54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AC80329-9533-CD6D-3C49-CB80E666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580" y="1303156"/>
            <a:ext cx="6921357" cy="52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CD95E24-C9E2-05A3-E7EF-F42472C04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47" y="1551447"/>
            <a:ext cx="6099424" cy="46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30CB8E-98C1-F808-D668-415C5AD04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6" y="1234661"/>
            <a:ext cx="6784367" cy="515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7A89625-9A82-2C4D-8316-B90E6C362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67" y="952121"/>
            <a:ext cx="7366570" cy="55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C2ED4F5-421B-FA45-58B8-F726EE76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33" y="1380211"/>
            <a:ext cx="6476143" cy="49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32E6-8526-186A-D0F5-19F1D675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9104C-BC22-DAD4-356E-32AE6362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snow, tree, outdoor, slope&#10;&#10;Description automatically generated">
            <a:extLst>
              <a:ext uri="{FF2B5EF4-FFF2-40B4-BE49-F238E27FC236}">
                <a16:creationId xmlns:a16="http://schemas.microsoft.com/office/drawing/2014/main" id="{82271A6C-180D-AB8D-42D5-24342283A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5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</TotalTime>
  <Words>4266</Words>
  <Application>Microsoft Macintosh PowerPoint</Application>
  <PresentationFormat>Widescreen</PresentationFormat>
  <Paragraphs>163</Paragraphs>
  <Slides>106</Slides>
  <Notes>79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Calibri</vt:lpstr>
      <vt:lpstr>Helvetica</vt:lpstr>
      <vt:lpstr>Times New Roman</vt:lpstr>
      <vt:lpstr>Office Theme</vt:lpstr>
      <vt:lpstr> The Mad Hedge Fund Trader “Whipsawed” </vt:lpstr>
      <vt:lpstr>PowerPoint Presentation</vt:lpstr>
      <vt:lpstr>February 17 Honolulu, Hawaii Strategy Luncheon</vt:lpstr>
      <vt:lpstr>July 13, 2023 Seminar at Sea </vt:lpstr>
      <vt:lpstr>PowerPoint Presentation</vt:lpstr>
      <vt:lpstr>  Trade Alert Performance New All Time Highs! 22 out of 23 trade alerts profitable   </vt:lpstr>
      <vt:lpstr>PowerPoint Presentation</vt:lpstr>
      <vt:lpstr>PowerPoint Presentation</vt:lpstr>
      <vt:lpstr>The Method to My Madness whipsaw</vt:lpstr>
      <vt:lpstr>The Global Economy –  Goodbye Recession</vt:lpstr>
      <vt:lpstr>The Mad Hedge Profit Predictor Market Timing Index – Neutral An artificial intelligence driven algorithm that analyzes 30 different economic, technical, and momentum driven indicators </vt:lpstr>
      <vt:lpstr> Weekly Jobless Claims – Falling  187,000 – Down 3,000 </vt:lpstr>
      <vt:lpstr>PowerPoint Presentation</vt:lpstr>
      <vt:lpstr>Stocks – The Bull is Back   </vt:lpstr>
      <vt:lpstr>            S&amp;P 500 – A Bull Market is Developing – Weekly - June took profits on long 1/$420-$430 put spread, took profits on long 11/$420-$430 put spread took profits on long 10/$385-$395 put spread, took profits on long 11/$410-$400 put spread took profit on long 10/$390-$400 put spread, took profit on long 10/$320-$330 call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stopped out of long (QQQ) 1/$305-$315 put spread took profits on long (QQQ) 1/$290-$300 put spread, took profits on long (QQQ) 4/$330-$335 put spread  took profits on long (QQQ) 3/$340-$345 put spread, covered long (QQQ) $325-$330 put spread </vt:lpstr>
      <vt:lpstr>The Barbell Portfolio</vt:lpstr>
      <vt:lpstr> Microsoft (MSFT)- Grim Forward Guidance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Apple (AAPL)- Disappoints on parts shortfalls in China took profits on long 1/$155-$165 put spread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Disappoints on a major advertising shortfall Government Sues Google on Antitrust  took profits on long 12/$1,200-$1,230 bull call spread took profits on long 9/$1,030-$1,080 vertical bull call spread</vt:lpstr>
      <vt:lpstr> Amazon (AMZN) –  US Preparing Antitrust Against Amazon  took profits on long 2/$3,400-$3,500 bear put spread took profits on long 9/$2,800-$2,900 bull call spread</vt:lpstr>
      <vt:lpstr>    Tesla (TSLA) – Top Trader With Implied Volatility at 90% Elon Musk Wins “Funding Secured” Suit – Investor Day March 1 long 2/$220-$230 put spread, long 2/$210-$220 put spread – expires in 7 trading days  long 2/$150-$160 call spread, long 2/$155-$165 call spread – expires in 7 trading days took profits on long 2/$95-$100 call spread, took profits on long 1/$75-$80 call spread      </vt:lpstr>
      <vt:lpstr>Tesla 2/$150-$155-$160-$165-$210-$220 Short Strangle expires in 7 trading days Stop out at $210 to the upside and $165 on the downside</vt:lpstr>
      <vt:lpstr>PowerPoint Presentation</vt:lpstr>
      <vt:lpstr>Rivian (RIVN) – Amazon Backed Electric Trucks Joint Venture with Mercedes Put on Hold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–Deliveries Soar from 340 to 480 in 2022, and 479 new orders To Hire 10,000 in 2023 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 took profits on  long 10/$85-$90 call spread </vt:lpstr>
      <vt:lpstr>  JP Morgan Chase (JPM)- took profits on long 10/$85-$90 call spread, stopped out of long 10/$95-$100 call spread took profits long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Still Trapped </vt:lpstr>
      <vt:lpstr>                 Treasury ETF (TLT) – Triple Long took profits on long 1/$96-$99 call spread, took profits on long 1/$95-$98 call spread, took profits on long 2/$95-$98 call spread, took profits on long 11/$96-$99 call spread, took profits on long 12/$94-$97 call spread took profits on long 12/$91-$94 call spread, took profits on long 12/$92-$95 call spread, took profits on long 12/$93-$96 call spread                     </vt:lpstr>
      <vt:lpstr> Ten Year Treasury Yield ($TNX) – 3.33%  </vt:lpstr>
      <vt:lpstr> Junk Bonds (HYG) 7.55% Yield to Maturity  </vt:lpstr>
      <vt:lpstr>Municipal Bonds (MUB) 2.06% Yield-  </vt:lpstr>
      <vt:lpstr>Emerging Market Debt (ELD) 6.72% Yield-  </vt:lpstr>
      <vt:lpstr>2X Short Treasuries (TBT)-Out of Favor</vt:lpstr>
      <vt:lpstr>PowerPoint Presentation</vt:lpstr>
      <vt:lpstr>Foreign Currencies – Powell Boost 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 Bad News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took profits on long 2/$55-$60 call spread, took profits on long 12/$77.50-$82.50 put spread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Fed Correction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PowerPoint Presentation</vt:lpstr>
      <vt:lpstr>Real Estate – Rate Hit</vt:lpstr>
      <vt:lpstr>S&amp;P Case Shiller Plunges S&amp;P Case Shiller Drops 8.6%, in November with its National Home Price Index Miami (+18.4%), Tampa (+16.9%), Atlanta (+12.7%)</vt:lpstr>
      <vt:lpstr>Crown Castle International (CCI) – 4.30%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February 22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895</cp:revision>
  <cp:lastPrinted>2022-01-05T03:44:27Z</cp:lastPrinted>
  <dcterms:created xsi:type="dcterms:W3CDTF">2015-02-05T17:12:57Z</dcterms:created>
  <dcterms:modified xsi:type="dcterms:W3CDTF">2023-02-08T23:31:38Z</dcterms:modified>
</cp:coreProperties>
</file>