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3"/>
  </p:notesMasterIdLst>
  <p:sldIdLst>
    <p:sldId id="256" r:id="rId2"/>
    <p:sldId id="1429" r:id="rId3"/>
    <p:sldId id="1403" r:id="rId4"/>
    <p:sldId id="1421" r:id="rId5"/>
    <p:sldId id="888" r:id="rId6"/>
    <p:sldId id="1440" r:id="rId7"/>
    <p:sldId id="1441" r:id="rId8"/>
    <p:sldId id="605" r:id="rId9"/>
    <p:sldId id="1423" r:id="rId10"/>
    <p:sldId id="824" r:id="rId11"/>
    <p:sldId id="1118" r:id="rId12"/>
    <p:sldId id="1076" r:id="rId13"/>
    <p:sldId id="1442" r:id="rId14"/>
    <p:sldId id="898" r:id="rId15"/>
    <p:sldId id="1224" r:id="rId16"/>
    <p:sldId id="1142" r:id="rId17"/>
    <p:sldId id="1397" r:id="rId18"/>
    <p:sldId id="1033" r:id="rId19"/>
    <p:sldId id="1073" r:id="rId20"/>
    <p:sldId id="1074" r:id="rId21"/>
    <p:sldId id="1026" r:id="rId22"/>
    <p:sldId id="570" r:id="rId23"/>
    <p:sldId id="280" r:id="rId24"/>
    <p:sldId id="1435" r:id="rId25"/>
    <p:sldId id="1057" r:id="rId26"/>
    <p:sldId id="563" r:id="rId27"/>
    <p:sldId id="835" r:id="rId28"/>
    <p:sldId id="613" r:id="rId29"/>
    <p:sldId id="831" r:id="rId30"/>
    <p:sldId id="811" r:id="rId31"/>
    <p:sldId id="1047" r:id="rId32"/>
    <p:sldId id="1432" r:id="rId33"/>
    <p:sldId id="1399" r:id="rId34"/>
    <p:sldId id="814" r:id="rId35"/>
    <p:sldId id="1072" r:id="rId36"/>
    <p:sldId id="764" r:id="rId37"/>
    <p:sldId id="765" r:id="rId38"/>
    <p:sldId id="1071" r:id="rId39"/>
    <p:sldId id="1195" r:id="rId40"/>
    <p:sldId id="1436" r:id="rId41"/>
    <p:sldId id="1070" r:id="rId42"/>
    <p:sldId id="840" r:id="rId43"/>
    <p:sldId id="1068" r:id="rId44"/>
    <p:sldId id="1069" r:id="rId45"/>
    <p:sldId id="1400" r:id="rId46"/>
    <p:sldId id="893" r:id="rId47"/>
    <p:sldId id="289" r:id="rId48"/>
    <p:sldId id="730" r:id="rId49"/>
    <p:sldId id="1054" r:id="rId50"/>
    <p:sldId id="1439" r:id="rId51"/>
    <p:sldId id="994" r:id="rId52"/>
    <p:sldId id="830" r:id="rId53"/>
    <p:sldId id="481" r:id="rId54"/>
    <p:sldId id="290" r:id="rId55"/>
    <p:sldId id="1133" r:id="rId56"/>
    <p:sldId id="669" r:id="rId57"/>
    <p:sldId id="1079" r:id="rId58"/>
    <p:sldId id="1043" r:id="rId59"/>
    <p:sldId id="1083" r:id="rId60"/>
    <p:sldId id="1086" r:id="rId61"/>
    <p:sldId id="1080" r:id="rId62"/>
    <p:sldId id="1049" r:id="rId63"/>
    <p:sldId id="336" r:id="rId64"/>
    <p:sldId id="1084" r:id="rId65"/>
    <p:sldId id="295" r:id="rId66"/>
    <p:sldId id="501" r:id="rId67"/>
    <p:sldId id="539" r:id="rId68"/>
    <p:sldId id="1420" r:id="rId69"/>
    <p:sldId id="1114" r:id="rId70"/>
    <p:sldId id="654" r:id="rId71"/>
    <p:sldId id="659" r:id="rId72"/>
    <p:sldId id="655" r:id="rId73"/>
    <p:sldId id="1425" r:id="rId74"/>
    <p:sldId id="657" r:id="rId75"/>
    <p:sldId id="656" r:id="rId76"/>
    <p:sldId id="1430" r:id="rId77"/>
    <p:sldId id="1407" r:id="rId78"/>
    <p:sldId id="1411" r:id="rId79"/>
    <p:sldId id="1412" r:id="rId80"/>
    <p:sldId id="1413" r:id="rId81"/>
    <p:sldId id="1414" r:id="rId82"/>
    <p:sldId id="1415" r:id="rId83"/>
    <p:sldId id="1431" r:id="rId84"/>
    <p:sldId id="1405" r:id="rId85"/>
    <p:sldId id="388" r:id="rId86"/>
    <p:sldId id="312" r:id="rId87"/>
    <p:sldId id="380" r:id="rId88"/>
    <p:sldId id="747" r:id="rId89"/>
    <p:sldId id="1422" r:id="rId90"/>
    <p:sldId id="313" r:id="rId91"/>
    <p:sldId id="1216" r:id="rId92"/>
    <p:sldId id="1217" r:id="rId93"/>
    <p:sldId id="1433" r:id="rId94"/>
    <p:sldId id="1404" r:id="rId95"/>
    <p:sldId id="907" r:id="rId96"/>
    <p:sldId id="650" r:id="rId97"/>
    <p:sldId id="729" r:id="rId98"/>
    <p:sldId id="737" r:id="rId99"/>
    <p:sldId id="998" r:id="rId100"/>
    <p:sldId id="999" r:id="rId101"/>
    <p:sldId id="1000" r:id="rId102"/>
    <p:sldId id="1434" r:id="rId103"/>
    <p:sldId id="1130" r:id="rId104"/>
    <p:sldId id="1132" r:id="rId105"/>
    <p:sldId id="1005" r:id="rId106"/>
    <p:sldId id="1006" r:id="rId107"/>
    <p:sldId id="1437" r:id="rId108"/>
    <p:sldId id="492" r:id="rId109"/>
    <p:sldId id="1438" r:id="rId110"/>
    <p:sldId id="335" r:id="rId111"/>
    <p:sldId id="1230" r:id="rId112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BFD9D2-12C8-4D6B-947B-7E8B8BA9F071}" v="316" dt="2023-02-22T00:58:49.887"/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01"/>
    <p:restoredTop sz="94844"/>
  </p:normalViewPr>
  <p:slideViewPr>
    <p:cSldViewPr snapToGrid="0">
      <p:cViewPr varScale="1">
        <p:scale>
          <a:sx n="105" d="100"/>
          <a:sy n="105" d="100"/>
        </p:scale>
        <p:origin x="54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118" Type="http://schemas.microsoft.com/office/2015/10/relationships/revisionInfo" Target="revisionInfo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5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8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“Topping Out”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February 22, 2023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 descr="A picture containing sky, outdoor, day&#10;&#10;Description automatically generated">
            <a:extLst>
              <a:ext uri="{FF2B5EF4-FFF2-40B4-BE49-F238E27FC236}">
                <a16:creationId xmlns:a16="http://schemas.microsoft.com/office/drawing/2014/main" id="{D9151769-D271-3720-ABC9-D89AAD769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1430" y="1676400"/>
            <a:ext cx="4549140" cy="321555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800" b="1" i="1" dirty="0"/>
              <a:t>whipsaw</a:t>
            </a: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*Risk markets showing exhaustion after a great four month run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*Aggressive growth tech and small caps are taking a break, all bull market indicators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*A House intent on debt default still capping bonds, sending yield back to 3.90%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*Energy is plumbing new lows on Russia military failures, warm weather, and a supply glut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*Gold, Silver, and commodities take a hit on higher interest rates,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but is temporary</a:t>
            </a:r>
            <a:br>
              <a:rPr lang="en-US" sz="1800" b="1" dirty="0">
                <a:solidFill>
                  <a:srgbClr val="FF0000"/>
                </a:solidFill>
                <a:latin typeface="+mj-lt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US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dollar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gets a small pop off of one year low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*Look for S&amp;P 500 at $4,800 by end 2023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VIX dives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to $20 – NO TRADE, cash is king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6441" y="3814802"/>
            <a:ext cx="3518580" cy="276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3A61DD5C-0C78-F536-1BF1-C98476DB5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674" y="1363808"/>
            <a:ext cx="6352673" cy="481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BD12AD3-5101-C4C1-F342-88FBBF158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095" y="1267556"/>
            <a:ext cx="6432884" cy="486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832E6-8526-186A-D0F5-19F1D6751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89104C-BC22-DAD4-356E-32AE63626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F5CAF24B-DD79-FA00-ECE0-222AA16808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507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Rate Surge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20" y="1237070"/>
            <a:ext cx="9664262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*Housing starts dive 4.5%, and 21% YOY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*Housing Permits down 1.6%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*Housing inventory still at half pre pandemic levels as regional bidding ways still persist and no one wants to sell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ortgage application volume fell 7.7% as mortgage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rates jumped higher to 6.39%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S&amp;P Case Shiller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Drops to an 8.6% Annual Gain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2400" dirty="0">
                <a:effectLst/>
                <a:latin typeface="+mj-lt"/>
              </a:rPr>
            </a:b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effectLst/>
                <a:latin typeface="+mj-lt"/>
              </a:rPr>
              <a:t>*Look for new bull market in housing to 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effectLst/>
                <a:latin typeface="+mj-lt"/>
              </a:rPr>
              <a:t>start by end 2023, driven by plunging mortgage rates to 4.0%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38764B42-CC10-2420-82D0-1DEE0553D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919" y="3688081"/>
            <a:ext cx="4754881" cy="31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Plunges</a:t>
            </a:r>
            <a:br>
              <a:rPr lang="en-US" dirty="0"/>
            </a:br>
            <a:r>
              <a:rPr lang="en-US" sz="1800" b="1" i="1" dirty="0"/>
              <a:t>S&amp;P Case Shiller Drops 8.6%,</a:t>
            </a:r>
            <a:r>
              <a:rPr lang="en-US" sz="1800" dirty="0"/>
              <a:t> in November with its </a:t>
            </a:r>
            <a:r>
              <a:rPr lang="en-US" sz="1800" b="1" dirty="0"/>
              <a:t>National Home Price Index</a:t>
            </a:r>
            <a:br>
              <a:rPr lang="en-US" sz="1800" dirty="0"/>
            </a:br>
            <a:r>
              <a:rPr lang="en-US" sz="1800" dirty="0"/>
              <a:t>Miami (</a:t>
            </a:r>
            <a:r>
              <a:rPr lang="en-US" sz="1800" dirty="0">
                <a:solidFill>
                  <a:srgbClr val="00A64B"/>
                </a:solidFill>
              </a:rPr>
              <a:t>+18.4%</a:t>
            </a:r>
            <a:r>
              <a:rPr lang="en-US" sz="1800" dirty="0"/>
              <a:t>), Tampa (</a:t>
            </a:r>
            <a:r>
              <a:rPr lang="en-US" sz="1800" dirty="0">
                <a:solidFill>
                  <a:srgbClr val="00A64B"/>
                </a:solidFill>
              </a:rPr>
              <a:t>+16.9%</a:t>
            </a:r>
            <a:r>
              <a:rPr lang="en-US" sz="1800" dirty="0"/>
              <a:t>), Atlanta (</a:t>
            </a:r>
            <a:r>
              <a:rPr lang="en-US" sz="1800" dirty="0">
                <a:solidFill>
                  <a:srgbClr val="00A64B"/>
                </a:solidFill>
              </a:rPr>
              <a:t>+12.7%</a:t>
            </a:r>
            <a:r>
              <a:rPr lang="en-US" sz="1800" dirty="0"/>
              <a:t>)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61EFC445-4976-9455-88D9-067FF29B8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13736"/>
            <a:ext cx="10976368" cy="486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4.30% yielding cell phone tower REIT</a:t>
            </a:r>
          </a:p>
        </p:txBody>
      </p:sp>
      <p:pic>
        <p:nvPicPr>
          <p:cNvPr id="3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DDF01B29-8CEF-0201-D938-3D9A93A7B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674" y="1492145"/>
            <a:ext cx="6432884" cy="486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/>
            </a:br>
            <a:r>
              <a:rPr lang="en-US" sz="1800" dirty="0"/>
              <a:t>(DHI), (LEN), (PHM), (TOL), (NVR) </a:t>
            </a:r>
            <a:br>
              <a:rPr lang="en-US" sz="1800"/>
            </a:br>
            <a:br>
              <a:rPr lang="en-US" sz="2000"/>
            </a:br>
            <a:endParaRPr lang="en-US" sz="200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0A31ECB5-EC63-2A1C-16D0-B649DD482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32" y="1419956"/>
            <a:ext cx="6577263" cy="498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38CDB-6D28-3D89-FE9E-12B02ACFB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C0713-E067-636A-C169-4E8EAF0340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building, outdoor, palm, resort&#10;&#10;Description automatically generated">
            <a:extLst>
              <a:ext uri="{FF2B5EF4-FFF2-40B4-BE49-F238E27FC236}">
                <a16:creationId xmlns:a16="http://schemas.microsoft.com/office/drawing/2014/main" id="{3A804475-0911-CC84-ADB7-68540C0FE4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817" y="0"/>
            <a:ext cx="10454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5085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the big dips at bottom of range,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………………sell big rallies to hedge holdings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dollar rallies, buy currencies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71A2D-BA66-BE62-F514-2C18C9D68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8BA3E-1763-7EC8-0168-68461EDF38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erson sitting on a ledge by the water&#10;&#10;Description automatically generated with low confidence">
            <a:extLst>
              <a:ext uri="{FF2B5EF4-FFF2-40B4-BE49-F238E27FC236}">
                <a16:creationId xmlns:a16="http://schemas.microsoft.com/office/drawing/2014/main" id="{D0843DFF-C459-5C4E-8B40-7523F6D03C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87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 Chopping Away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/>
            </a:br>
            <a:br>
              <a:rPr lang="en-US" sz="1800"/>
            </a:b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/>
            </a:br>
            <a:br>
              <a:rPr lang="en-US" sz="2000"/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92266"/>
            <a:ext cx="11125200" cy="5232334"/>
          </a:xfrm>
        </p:spPr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*Choppy and contradictory economic data are bedeviling traders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Fed’s Bullard Signals a Doubling of Next Rate Hike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to 0.50%.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Higher inflation expectations are back!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Consumer Price Pop 0.7% in January, hotter than expected. That takes the YOY figure to 6.0%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CPI Misses at 6.4%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YOY after rising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0.5% in January</a:t>
            </a:r>
            <a:r>
              <a:rPr lang="en-US" sz="2800" dirty="0">
                <a:effectLst/>
                <a:latin typeface="+mj-lt"/>
              </a:rPr>
              <a:t>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Consumer Debt Hits $16.9 Trillion, a new all-time high,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up $1.3 trillion YOY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2400" dirty="0">
                <a:effectLst/>
                <a:latin typeface="+mj-lt"/>
              </a:rPr>
            </a:b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effectLst/>
                <a:latin typeface="+mj-lt"/>
              </a:rPr>
              <a:t>*US remains the strongest economy in the world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effectLst/>
                <a:latin typeface="+mj-lt"/>
              </a:rPr>
              <a:t> and will keep a strong stock market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effectLst/>
              </a:rPr>
            </a:br>
            <a:br>
              <a:rPr lang="en-US" sz="2400" dirty="0">
                <a:effectLst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5" name="Picture 4" descr="A picture containing tree, grass, outdoor, sky&#10;&#10;Description automatically generated">
            <a:extLst>
              <a:ext uri="{FF2B5EF4-FFF2-40B4-BE49-F238E27FC236}">
                <a16:creationId xmlns:a16="http://schemas.microsoft.com/office/drawing/2014/main" id="{80309FA8-C0E8-798B-B48A-9B6E719F6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760" y="4197478"/>
            <a:ext cx="4155440" cy="298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February 22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Valley, CA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6" name="Picture 5" descr="A picture containing sky, outdoor, water, grass&#10;&#10;Description automatically generated">
            <a:extLst>
              <a:ext uri="{FF2B5EF4-FFF2-40B4-BE49-F238E27FC236}">
                <a16:creationId xmlns:a16="http://schemas.microsoft.com/office/drawing/2014/main" id="{A4DB29CD-09C5-95D5-0A45-6E20F5788C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9854" y="692058"/>
            <a:ext cx="4646611" cy="458358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Neutral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5" name="Picture 4" descr="A close-up of a compass&#10;&#10;Description automatically generated with low confidence">
            <a:extLst>
              <a:ext uri="{FF2B5EF4-FFF2-40B4-BE49-F238E27FC236}">
                <a16:creationId xmlns:a16="http://schemas.microsoft.com/office/drawing/2014/main" id="{F46B543B-37F7-4F52-9900-BCAC6DC48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166" y="1739461"/>
            <a:ext cx="9047158" cy="487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A5B47-AF3A-A0F0-CF91-D009D159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E43A906B-3A93-2AF6-413C-2F71B6E13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21468"/>
            <a:ext cx="9232334" cy="6215063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94F2311D-6D60-4B26-5613-7780121ECD48}"/>
              </a:ext>
            </a:extLst>
          </p:cNvPr>
          <p:cNvSpPr/>
          <p:nvPr/>
        </p:nvSpPr>
        <p:spPr>
          <a:xfrm>
            <a:off x="7670800" y="3810000"/>
            <a:ext cx="1899920" cy="103632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9103E7-29BC-B7A0-93C0-288DA36C9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2960" y="1128820"/>
            <a:ext cx="2184400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</p:spTree>
    <p:extLst>
      <p:ext uri="{BB962C8B-B14F-4D97-AF65-F5344CB8AC3E}">
        <p14:creationId xmlns:p14="http://schemas.microsoft.com/office/powerpoint/2010/main" val="3321188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00A64B"/>
                </a:solidFill>
              </a:rPr>
              <a:t>193,000 – Down 3,000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553111F1-74FF-F455-2A3F-91F4836D7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07" y="1571323"/>
            <a:ext cx="11355764" cy="501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E78DED9C-155C-9925-3B85-45085ECDE0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13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Stocks – Topping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*Stocks hit top of what will be a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multi month range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Paramount+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Surpasses 56 Million Subs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Dropbox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Takes Big Loss on SF Real Estate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*Great Quarter for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Roblox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with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gross bookings rose by 17% year over year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Robot Purchases Going Mainstream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American corporations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added 44,100 robots in 2022,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an 11% increase over the previous year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Uber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is clearly winning the taxi wars as competitor Lyft report bombs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Meta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Pulls The Trigger On More Staff Cuts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Disney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Beats, on better park performance and smaller streaming losses</a:t>
            </a: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snow, outdoor, nature, mountain&#10;&#10;Description automatically generated">
            <a:extLst>
              <a:ext uri="{FF2B5EF4-FFF2-40B4-BE49-F238E27FC236}">
                <a16:creationId xmlns:a16="http://schemas.microsoft.com/office/drawing/2014/main" id="{D5D670E3-C476-607E-7A87-FE039CCCDF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3634" y="3883612"/>
            <a:ext cx="3847555" cy="265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A Bull Market is Developing – Weekly - June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1/$420-$430 put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11/$420-$430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10/$385-$395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11/$410-$400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10/$390-$400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361171" y="5112335"/>
            <a:ext cx="2418212" cy="114856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$355</a:t>
            </a:r>
            <a:br>
              <a:rPr lang="en-US" sz="2000" dirty="0"/>
            </a:br>
            <a:r>
              <a:rPr lang="en-US" sz="2000" dirty="0"/>
              <a:t>Down -26%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859" y="1171381"/>
            <a:ext cx="1674141" cy="1674141"/>
          </a:xfrm>
          <a:prstGeom prst="rect">
            <a:avLst/>
          </a:prstGeom>
        </p:spPr>
      </p:pic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31961627-42FB-B4D5-4A75-7B78EE4154D6}"/>
              </a:ext>
            </a:extLst>
          </p:cNvPr>
          <p:cNvSpPr/>
          <p:nvPr/>
        </p:nvSpPr>
        <p:spPr>
          <a:xfrm>
            <a:off x="9544260" y="2337189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$430</a:t>
            </a:r>
            <a:br>
              <a:rPr lang="en-US" sz="2000" dirty="0"/>
            </a:br>
            <a:r>
              <a:rPr lang="en-US" sz="2000" dirty="0"/>
              <a:t>+21%</a:t>
            </a:r>
            <a:br>
              <a:rPr lang="en-US" sz="2000" dirty="0"/>
            </a:br>
            <a:r>
              <a:rPr lang="en-US" sz="2000" dirty="0"/>
              <a:t>Rally</a:t>
            </a:r>
          </a:p>
        </p:txBody>
      </p:sp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603124" y="3712398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$375</a:t>
            </a:r>
            <a:br>
              <a:rPr lang="en-US" sz="2000" dirty="0"/>
            </a:br>
            <a:r>
              <a:rPr lang="en-US" sz="2000" dirty="0"/>
              <a:t>-12.8%</a:t>
            </a:r>
            <a:br>
              <a:rPr lang="en-US" sz="2000" dirty="0"/>
            </a:br>
            <a:r>
              <a:rPr lang="en-US" sz="2000" dirty="0"/>
              <a:t>Pull Back</a:t>
            </a:r>
          </a:p>
        </p:txBody>
      </p:sp>
      <p:sp>
        <p:nvSpPr>
          <p:cNvPr id="21" name="Left Arrow Callout 20">
            <a:extLst>
              <a:ext uri="{FF2B5EF4-FFF2-40B4-BE49-F238E27FC236}">
                <a16:creationId xmlns:a16="http://schemas.microsoft.com/office/drawing/2014/main" id="{87B4C690-ED33-0B54-5C0C-6418EDBF7B0C}"/>
              </a:ext>
            </a:extLst>
          </p:cNvPr>
          <p:cNvSpPr/>
          <p:nvPr/>
        </p:nvSpPr>
        <p:spPr>
          <a:xfrm>
            <a:off x="7637286" y="1494329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$480</a:t>
            </a:r>
            <a:br>
              <a:rPr lang="en-US" sz="2000" dirty="0"/>
            </a:br>
            <a:r>
              <a:rPr lang="en-US" sz="2000" dirty="0"/>
              <a:t>Target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20C5EB-5B06-4F21-1A02-46452F19E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42" y="1700794"/>
            <a:ext cx="6495888" cy="491831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5D9B87-0E6B-6043-A3DE-AAEF9A4A2C30}"/>
              </a:ext>
            </a:extLst>
          </p:cNvPr>
          <p:cNvCxnSpPr>
            <a:cxnSpLocks/>
          </p:cNvCxnSpPr>
          <p:nvPr/>
        </p:nvCxnSpPr>
        <p:spPr>
          <a:xfrm>
            <a:off x="1675603" y="2973327"/>
            <a:ext cx="7950030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1258174" y="4369206"/>
            <a:ext cx="819700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6D88D2-EF34-6576-8B25-711400C60FBA}"/>
              </a:ext>
            </a:extLst>
          </p:cNvPr>
          <p:cNvCxnSpPr>
            <a:cxnSpLocks/>
          </p:cNvCxnSpPr>
          <p:nvPr/>
        </p:nvCxnSpPr>
        <p:spPr>
          <a:xfrm>
            <a:off x="1150882" y="5112335"/>
            <a:ext cx="801412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2B639DA-CC38-7265-0512-34708AED216E}"/>
              </a:ext>
            </a:extLst>
          </p:cNvPr>
          <p:cNvCxnSpPr>
            <a:cxnSpLocks/>
          </p:cNvCxnSpPr>
          <p:nvPr/>
        </p:nvCxnSpPr>
        <p:spPr>
          <a:xfrm flipV="1">
            <a:off x="4951032" y="3388641"/>
            <a:ext cx="951928" cy="91358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22BB85-F24F-B936-0117-CD6742360C67}"/>
              </a:ext>
            </a:extLst>
          </p:cNvPr>
          <p:cNvCxnSpPr>
            <a:cxnSpLocks/>
          </p:cNvCxnSpPr>
          <p:nvPr/>
        </p:nvCxnSpPr>
        <p:spPr>
          <a:xfrm>
            <a:off x="5951662" y="2973327"/>
            <a:ext cx="1190818" cy="87210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8A28712-8DE2-8E04-B103-545BE91C8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706" y="1716735"/>
            <a:ext cx="6320589" cy="478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Bargain of the Century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58E8C45-2038-16A8-B0D6-FA60C26A6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474" y="1476103"/>
            <a:ext cx="6160168" cy="466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B02FF-BC45-ECA9-2F4B-89AEACE96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FCE5E-EBE3-247E-1AC6-9C4F390583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sky, outdoor, person&#10;&#10;Description automatically generated">
            <a:extLst>
              <a:ext uri="{FF2B5EF4-FFF2-40B4-BE49-F238E27FC236}">
                <a16:creationId xmlns:a16="http://schemas.microsoft.com/office/drawing/2014/main" id="{2E9E0B63-206D-D7DC-2B64-CA4409648B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62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E77911BD-DCAA-A551-0CB1-9E125B748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053" y="1508187"/>
            <a:ext cx="6224336" cy="471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E2B2B07-4821-13AE-2D35-5673BC3C2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958" y="1492145"/>
            <a:ext cx="6128084" cy="464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301A295-2516-1D67-D167-AB0AB8C46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516" y="1716735"/>
            <a:ext cx="6288505" cy="476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1/$290-$300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4AE83CAB-AF57-CD0D-9405-8B3E349A8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348" y="1716735"/>
            <a:ext cx="5999747" cy="453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E01BA-69D5-5401-E094-B330910D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18B7DA-1DE3-003D-408B-C8AF60F82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outdoor, tree, sky, building&#10;&#10;Description automatically generated">
            <a:extLst>
              <a:ext uri="{FF2B5EF4-FFF2-40B4-BE49-F238E27FC236}">
                <a16:creationId xmlns:a16="http://schemas.microsoft.com/office/drawing/2014/main" id="{0A35BED9-3E05-1A9F-893B-4C3FF98B88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2351" y="0"/>
            <a:ext cx="7327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61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/>
              <a:t>*50% Big Tech</a:t>
            </a:r>
            <a:r>
              <a:rPr lang="en-US" b="1" i="1"/>
              <a:t> </a:t>
            </a:r>
            <a:r>
              <a:rPr lang="en-US" sz="2000" b="1" i="1"/>
              <a:t>- 2% of US Employment but 27% of Market Cap and 38% of Profits</a:t>
            </a:r>
            <a:br>
              <a:rPr lang="en-US" sz="2800" b="1"/>
            </a:br>
            <a:br>
              <a:rPr lang="en-US" sz="2800" b="1"/>
            </a:br>
            <a:r>
              <a:rPr lang="en-US" sz="2800" b="1"/>
              <a:t>50% Domestic Recovery, including:</a:t>
            </a:r>
            <a:br>
              <a:rPr lang="en-US" sz="2400"/>
            </a:br>
            <a:br>
              <a:rPr lang="en-US" sz="2400"/>
            </a:br>
            <a:r>
              <a:rPr lang="en-US" sz="2400"/>
              <a:t>Railroads</a:t>
            </a:r>
            <a:br>
              <a:rPr lang="en-US" sz="2400"/>
            </a:br>
            <a:r>
              <a:rPr lang="en-US" sz="2400"/>
              <a:t>Couriers</a:t>
            </a:r>
            <a:br>
              <a:rPr lang="en-US" sz="2400"/>
            </a:br>
            <a:r>
              <a:rPr lang="en-US" sz="2400"/>
              <a:t>Banks</a:t>
            </a:r>
            <a:br>
              <a:rPr lang="en-US" sz="2400"/>
            </a:br>
            <a:r>
              <a:rPr lang="en-US" sz="2400"/>
              <a:t>Construction</a:t>
            </a:r>
            <a:br>
              <a:rPr lang="en-US" sz="2400"/>
            </a:br>
            <a:r>
              <a:rPr lang="en-US" sz="2400"/>
              <a:t>Credit Cards</a:t>
            </a:r>
            <a:br>
              <a:rPr lang="en-US" sz="2400"/>
            </a:br>
            <a:r>
              <a:rPr lang="en-US" sz="2400"/>
              <a:t>Event organizers</a:t>
            </a:r>
            <a:br>
              <a:rPr lang="en-US" sz="2400"/>
            </a:br>
            <a:r>
              <a:rPr lang="en-US" sz="2400"/>
              <a:t>Ticket sales</a:t>
            </a:r>
            <a:br>
              <a:rPr lang="en-US" sz="2400"/>
            </a:br>
            <a:r>
              <a:rPr lang="en-US" sz="240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Grim Forward Guidance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AFF3F97-4733-6BC0-90C6-495351811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212" y="1716735"/>
            <a:ext cx="5839325" cy="443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(META)-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Soars an Incredible 20%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64BFA26-CFE3-F841-631B-1DF7F0858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548" y="1796945"/>
            <a:ext cx="5783179" cy="437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Disappoints on parts shortfalls in China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1/$145-$155 put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6E5871A5-FC0A-1F8F-5FC7-61698D73A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727" y="1957366"/>
            <a:ext cx="5566610" cy="422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Disappoints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on a major advertising shortfall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Government Sues Google on Antitrust</a:t>
            </a:r>
            <a:r>
              <a:rPr lang="en-US" sz="20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81CDB22-51D9-CEDE-DEB3-6A8AA5D17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190" y="2029556"/>
            <a:ext cx="5775157" cy="437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4BC9B-E9A7-E9F1-1E15-6F2C89A0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July 13, 2023 Seminar at Sea</a:t>
            </a:r>
            <a:br>
              <a:rPr lang="en-US" sz="2800" b="1" dirty="0"/>
            </a:b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68A36-DC76-0169-E52F-F7A4BAC84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b="1" dirty="0"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</a:rPr>
              <a:t>Cunard Line’s flagship, the elegant and spacious Queen Mary II, on an eastbound transatlantic cruise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</a:rPr>
              <a:t>The Ship departs New York at 12:00 AM on July 7, 2023, and arrives at Southampton on July 14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Guests will be responsible for booking their own cabin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through Cunard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latin typeface="+mj-lt"/>
              </a:rPr>
              <a:t>Three 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dinners during the voyage will be black tie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Customers are required to book their own cabins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and return flights from England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*T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</a:rPr>
              <a:t>he Cunard cruise number is M319</a:t>
            </a:r>
            <a:endParaRPr lang="en-US" sz="2000" b="1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F27B9-3161-763B-F5AD-41674E81A8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9632" y="3520965"/>
            <a:ext cx="4088899" cy="3062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392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r>
              <a:rPr lang="en-US" sz="3200" dirty="0">
                <a:effectLst/>
                <a:latin typeface="+mj-lt"/>
              </a:rPr>
              <a:t>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US Preparing Antitrust Against Amazon</a:t>
            </a:r>
            <a:r>
              <a:rPr lang="en-US" sz="20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C900233-59BE-2168-28DD-0A81730B8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644" y="1716735"/>
            <a:ext cx="6047872" cy="457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34411" y="716696"/>
            <a:ext cx="111633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Tesla (TSLA) – Top Trader With Implied Volatility at 90%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360,000 recall on Self driving, Ford F-150 Lightening halts production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Tesla Model Y Now the Top Selling Car in California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long 2/$145-$155 call spread,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long 2/$250-$260 put spread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00A64B"/>
                </a:solidFill>
                <a:effectLst/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2/$150-$160 call spread,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2/$155-$165 put spread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000" dirty="0">
                <a:effectLst/>
                <a:latin typeface="+mj-lt"/>
              </a:rPr>
            </a:br>
            <a:r>
              <a:rPr lang="en-US" sz="2000" dirty="0">
                <a:solidFill>
                  <a:srgbClr val="00A64B"/>
                </a:solidFill>
                <a:effectLst/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2/$220-$230 call spread,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long 2/$210-$220 put spread</a:t>
            </a:r>
            <a:br>
              <a:rPr lang="en-US" sz="24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took profits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2/$95-$100 call spread, </a:t>
            </a:r>
            <a:r>
              <a:rPr lang="en-US" sz="1800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long 1/$75-$80 call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B050"/>
                </a:solidFill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85AB2CF0-B5D1-252B-F52E-B1B05F417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022" y="2294250"/>
            <a:ext cx="5622757" cy="425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BCB56-5614-9C1F-9DC3-95E3B9DF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3814F-53B2-68DD-19EF-722EA81DC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, monitor, wall, screen&#10;&#10;Description automatically generated">
            <a:extLst>
              <a:ext uri="{FF2B5EF4-FFF2-40B4-BE49-F238E27FC236}">
                <a16:creationId xmlns:a16="http://schemas.microsoft.com/office/drawing/2014/main" id="{239EAB29-04F7-61DF-09BE-FA741180BA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60"/>
            <a:ext cx="12256972" cy="68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36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Rivian (RIVN) – Amazon Backed Electric Trucks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Joint Venture with Mercedes Put on Hold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10/$25-$30 call spread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87EBA67-1609-238C-DA51-F1C7C615D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1" y="1829029"/>
            <a:ext cx="5975684" cy="452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Downgrade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US ban of highest end AI chips to China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10/$95-$100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245AAC6-5CD2-FB78-B6B1-8C013D068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611" y="2342377"/>
            <a:ext cx="5261810" cy="398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F78E0D6-9598-11B1-64B1-501087D6C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011" y="1668608"/>
            <a:ext cx="6224336" cy="469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EF571DD-8BBF-B285-24B7-DFB6D13EC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517" y="1853092"/>
            <a:ext cx="6079958" cy="460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 </a:t>
            </a: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198FB49-675C-4133-9A63-FDB6C863A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695" y="2189976"/>
            <a:ext cx="5277853" cy="400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C87D475-A87C-42EB-0831-D63D52C5C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969" y="1588398"/>
            <a:ext cx="6529136" cy="494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7162BF7-2C3E-FB09-EBFD-091D41C13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853" y="1845071"/>
            <a:ext cx="5871410" cy="445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6DF94-AAE6-9B4D-A578-7563EC1DE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FB5C0-5069-7D52-F55B-A88E6B876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9F36A3C-4E04-6371-E7A9-58CA1D7BA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639"/>
            <a:ext cx="12301747" cy="679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834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453E3-4891-EF9A-7B8E-9F3E6E498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E291F-8208-F274-DA1B-D793C47E2F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ground, outdoor, bird, concrete&#10;&#10;Description automatically generated">
            <a:extLst>
              <a:ext uri="{FF2B5EF4-FFF2-40B4-BE49-F238E27FC236}">
                <a16:creationId xmlns:a16="http://schemas.microsoft.com/office/drawing/2014/main" id="{2C42904E-2C73-DDE3-096D-781EAD532B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7970" y="0"/>
            <a:ext cx="8316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653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>
                <a:solidFill>
                  <a:schemeClr val="tx1"/>
                </a:solidFill>
              </a:rPr>
              <a:t>*Bets on a domestic recovery in 2022 Q4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*Upside potential in 2022 far greater than tech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*Makes a great counterweight to 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high-growth technology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*We could spend all of next year rotating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98179" y="178676"/>
            <a:ext cx="9890235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Deliveries Soar</a:t>
            </a:r>
            <a:br>
              <a:rPr lang="en-US" sz="1800" b="1" i="1" dirty="0"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from 340 to 480 in 2022, and 479 new orders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latin typeface="+mj-lt"/>
                <a:ea typeface="Times New Roman" panose="02020603050405020304" pitchFamily="18" charset="0"/>
              </a:rPr>
              <a:t>T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o Hire 10,000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in 2023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62CB3D2-84F2-3F58-466B-15CB679C7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032" y="1652566"/>
            <a:ext cx="6280484" cy="476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43F2799-03E7-39B7-8EF0-BF53E1483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506" y="1668608"/>
            <a:ext cx="6448926" cy="488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Raises Dividend by 50%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E93C909-8E5D-CBB5-96F3-5DF2125E3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877156"/>
            <a:ext cx="6128084" cy="464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258614" y="183931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Copper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516A608-D15B-236D-0B18-B3C15A942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590" y="1323703"/>
            <a:ext cx="6497052" cy="491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276447"/>
            <a:ext cx="8229600" cy="15948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 Not a recession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C5E332D-173E-949E-E39D-DF2700D56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664" y="1716735"/>
            <a:ext cx="6047873" cy="457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0C5045B3-7656-0041-07A5-D57FB0DCE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348" y="1636524"/>
            <a:ext cx="6384757" cy="483623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 and Wartime boost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latin typeface="Calibri"/>
                <a:ea typeface="Calibri"/>
                <a:cs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0BAEB9F-FE00-EAD9-432F-FF45BED6E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474" y="1492145"/>
            <a:ext cx="6112042" cy="46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14EFAB1-1B71-3FE4-BFE9-7D7E17F8A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612461"/>
            <a:ext cx="6609347" cy="500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out of 23 trade alerts profitable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+22.35%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+3.98%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-1.02%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MTD     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+5.13%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+9.72%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+3.33%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+5.69%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+8.31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+5.91%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+0.95%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*2022 Final +84.63%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-18.63%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S&amp;P 500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*2023 Year to Date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+21.83%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versus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+7.1%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the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S&amp;P 500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+618.52%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46.83%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15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E5E4F-673D-809E-F193-2BF87B459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88A46-B198-2180-4EAE-5097B12980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2ED2BD4A-EE14-D61D-A431-6DCDDF59CF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295" y="0"/>
            <a:ext cx="8505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662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CE265E4-6753-9ACE-2D5C-8FA7E1C33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84" y="1877156"/>
            <a:ext cx="6112042" cy="46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Travel is Back!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07A9B06-3673-143F-4B2C-CA62F6889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35471"/>
            <a:ext cx="6448926" cy="488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9E5A658-0107-4F87-B827-A111C6BF6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179" y="1620482"/>
            <a:ext cx="6272463" cy="474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888D6D3-CAC2-9BD5-D280-895CE88F1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116" y="1315682"/>
            <a:ext cx="6769768" cy="512499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2E78AF1-BDE6-211D-64C6-A95B6015D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758" y="1524229"/>
            <a:ext cx="6561221" cy="496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2497522-F81B-BCCF-0B9F-23882596A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837050"/>
            <a:ext cx="5839327" cy="441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 long 10/$85-$90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C2D0D53-843B-1DA1-BD94-CB6F1381D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969" y="1604440"/>
            <a:ext cx="6288505" cy="476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10/$85-$90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10/$95-$100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12/$148-$152.50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CF1477A-B783-9F5B-091C-866171D59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558" y="2021535"/>
            <a:ext cx="5791200" cy="438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12/$39-$42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62ECA3B-9E43-08DD-A491-4D5BA11E6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969" y="1556314"/>
            <a:ext cx="6352673" cy="481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69629-F203-686C-8C7E-38093DE4D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F9BF4-76C2-E68B-52B9-AA636832F9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4A052414-242D-685D-9014-8CAA9B796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89" y="0"/>
            <a:ext cx="11095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791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1B6C33F-2C71-332B-36B7-719D1AB77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885" y="1893198"/>
            <a:ext cx="6208294" cy="469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E1C6DD9-9EF3-F251-D11E-59B06312E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221" y="1716735"/>
            <a:ext cx="6400800" cy="484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70793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Transaction grew by an inflationary 10% back to pre-pandemic levels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C6488744-FFDB-9882-B1FA-6B2334494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474" y="1796945"/>
            <a:ext cx="6256421" cy="473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20BC07B-C20F-6CBA-17E4-77FEC44F0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558" y="1604440"/>
            <a:ext cx="6160168" cy="466779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88276" y="380999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10/$220-$230 call spread,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8AE96BEF-757D-D9A7-E463-894590C11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590" y="2165914"/>
            <a:ext cx="5558589" cy="421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F1C2949-1698-AF41-927F-D4C461881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842" y="1299640"/>
            <a:ext cx="6577263" cy="498061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CA04475-2B55-BB35-94DA-437973002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874" y="1211408"/>
            <a:ext cx="7058526" cy="534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B2C4DA3-AC12-F816-E7B7-881A860FB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558" y="1492145"/>
            <a:ext cx="6128084" cy="464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90CDD-C014-E67E-556A-2523A69D3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CC40-CF38-0886-8C50-6C1F9606D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rainbow in the sky&#10;&#10;Description automatically generated with low confidence">
            <a:extLst>
              <a:ext uri="{FF2B5EF4-FFF2-40B4-BE49-F238E27FC236}">
                <a16:creationId xmlns:a16="http://schemas.microsoft.com/office/drawing/2014/main" id="{29E2385B-B504-DBF5-360E-DF75BF3D6F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602" y="0"/>
            <a:ext cx="6870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12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*Bonds entering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“BUY” territory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at bottom of the range, driven down by warnings of government debt defaults</a:t>
            </a:r>
            <a:br>
              <a:rPr lang="en-US" sz="1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*Ten-year US Treasury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yields jump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from 3.30% to 3.9%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*Still looking like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2.50% yield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by end 2023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*(TLT) should reach $120 in 2023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after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political interreference ends this summer</a:t>
            </a:r>
            <a:br>
              <a:rPr lang="en-US" sz="18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Keep buying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(TLT) calls, calls spreads and LEAPS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on dips but only on dips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Junk bond ETF’s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(JNK) and (HYG) are a great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high yield play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Double Top 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dirty="0"/>
          </a:p>
        </p:txBody>
      </p:sp>
      <p:pic>
        <p:nvPicPr>
          <p:cNvPr id="4" name="Picture 3" descr="A picture containing sky, mountain, outdoor, snow&#10;&#10;Description automatically generated">
            <a:extLst>
              <a:ext uri="{FF2B5EF4-FFF2-40B4-BE49-F238E27FC236}">
                <a16:creationId xmlns:a16="http://schemas.microsoft.com/office/drawing/2014/main" id="{98B20477-BE68-9815-0F08-48B1A5BE14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994" y="3850640"/>
            <a:ext cx="5009205" cy="285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016F5-6F1E-15E2-F1F4-917AF3C60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F3C36-3584-3105-64E7-51F8D22954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8AF3326-ADE7-1FAD-AC93-F558F13C3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" y="91123"/>
            <a:ext cx="12140335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527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28" y="581864"/>
            <a:ext cx="10363200" cy="1608444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Triple Long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1/$96-$99 call spread, took profits on long 1/$95-$98 call spread, took profits on long 2/$95-$98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61F99910-873C-06CC-52BC-1FD4FA738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937" y="2101745"/>
            <a:ext cx="5686926" cy="430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3.82%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C6B2B21C-A775-6840-D9C9-010FB4877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674" y="1163282"/>
            <a:ext cx="6898105" cy="524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7.55%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45DC7F5-F482-C00F-B4D1-642B82933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137" y="1411935"/>
            <a:ext cx="6192252" cy="469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2.06%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0BF918D-3E69-A0FE-1B45-6EAE53753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253" y="1283598"/>
            <a:ext cx="6561221" cy="496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6.72%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CF6D7B65-36E4-54E9-4CC4-E69CF4B10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096" y="1395892"/>
            <a:ext cx="6352673" cy="481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E15D61E-48A2-67E3-962F-7B793180C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716" y="1524229"/>
            <a:ext cx="6481010" cy="490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27C52-76E5-88B1-38A9-36539CEE8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B9027-A16D-2E3D-EB36-0A64B59365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each with trees and a body of water&#10;&#10;Description automatically generated with low confidence">
            <a:extLst>
              <a:ext uri="{FF2B5EF4-FFF2-40B4-BE49-F238E27FC236}">
                <a16:creationId xmlns:a16="http://schemas.microsoft.com/office/drawing/2014/main" id="{545CB019-A076-E3BB-2F0D-79642DB99F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821" y="0"/>
            <a:ext cx="10306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204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New Dollar Strength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 Prospects of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/>
              </a:rPr>
              <a:t>higher rates for longer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give new life to the US Dollar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Kazuo Ueda, former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Bank of Japan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board member, to take the helm of the BOJ from April. The yen takes a hit on the news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*After a great four month run all currencies were overdue and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in need of a rest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China going to Covid heard immunity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will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 still keep the 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Yuan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relatively weak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*Any strength in the dollar will be temporary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*Look for 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new dollar lows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by end 2023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*Buy (FXE), (FXY), (FXB) on dips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text, underpants&#10;&#10;Description automatically generated">
            <a:extLst>
              <a:ext uri="{FF2B5EF4-FFF2-40B4-BE49-F238E27FC236}">
                <a16:creationId xmlns:a16="http://schemas.microsoft.com/office/drawing/2014/main" id="{12C14B1A-B20D-4A65-A305-4FF582B472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802" y="3738880"/>
            <a:ext cx="5549798" cy="289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5894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6D1E6246-2B90-614A-9571-486C52AA7D14}"/>
              </a:ext>
            </a:extLst>
          </p:cNvPr>
          <p:cNvSpPr/>
          <p:nvPr/>
        </p:nvSpPr>
        <p:spPr>
          <a:xfrm>
            <a:off x="10607988" y="1247825"/>
            <a:ext cx="1143000" cy="101237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1:1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CB8C500C-BBD9-564F-B999-2E17ACB71E3C}"/>
              </a:ext>
            </a:extLst>
          </p:cNvPr>
          <p:cNvSpPr/>
          <p:nvPr/>
        </p:nvSpPr>
        <p:spPr>
          <a:xfrm>
            <a:off x="7444366" y="4700270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6705600" y="2265842"/>
            <a:ext cx="4554397" cy="289162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827DE5-04F1-3C3B-E95E-49A26DD9292A}"/>
              </a:ext>
            </a:extLst>
          </p:cNvPr>
          <p:cNvCxnSpPr>
            <a:cxnSpLocks/>
          </p:cNvCxnSpPr>
          <p:nvPr/>
        </p:nvCxnSpPr>
        <p:spPr>
          <a:xfrm>
            <a:off x="6096000" y="4800600"/>
            <a:ext cx="579687" cy="35687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0" descr="Chart&#10;&#10;Description automatically generated">
            <a:extLst>
              <a:ext uri="{FF2B5EF4-FFF2-40B4-BE49-F238E27FC236}">
                <a16:creationId xmlns:a16="http://schemas.microsoft.com/office/drawing/2014/main" id="{9EE87B96-DD19-10A9-F2A8-8E3CD8B0E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179" y="1524229"/>
            <a:ext cx="6104021" cy="46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BAAC1880-A498-03FD-B373-50683849EB68}"/>
              </a:ext>
            </a:extLst>
          </p:cNvPr>
          <p:cNvSpPr/>
          <p:nvPr/>
        </p:nvSpPr>
        <p:spPr>
          <a:xfrm>
            <a:off x="10363200" y="819807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410E143-0A4D-5A60-60CC-4B93A405528B}"/>
              </a:ext>
            </a:extLst>
          </p:cNvPr>
          <p:cNvCxnSpPr>
            <a:cxnSpLocks/>
          </p:cNvCxnSpPr>
          <p:nvPr/>
        </p:nvCxnSpPr>
        <p:spPr>
          <a:xfrm flipV="1">
            <a:off x="6781800" y="2267607"/>
            <a:ext cx="3581400" cy="307475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 descr="Chart&#10;&#10;Description automatically generated">
            <a:extLst>
              <a:ext uri="{FF2B5EF4-FFF2-40B4-BE49-F238E27FC236}">
                <a16:creationId xmlns:a16="http://schemas.microsoft.com/office/drawing/2014/main" id="{B368B861-9E9B-676E-2A1E-9E8DF88DA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84" y="1716735"/>
            <a:ext cx="5654842" cy="427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+26.60%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2680138" y="372604"/>
            <a:ext cx="7795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Portfolio Review</a:t>
            </a:r>
            <a:br>
              <a:rPr lang="en-US" sz="2400" b="1" dirty="0"/>
            </a:br>
            <a:r>
              <a:rPr lang="en-US" sz="2400" b="1" dirty="0"/>
              <a:t>0% Long, 100% cash</a:t>
            </a: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9FAC5B4-E69D-46B2-370A-F34F7D509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763401"/>
              </p:ext>
            </p:extLst>
          </p:nvPr>
        </p:nvGraphicFramePr>
        <p:xfrm>
          <a:off x="434276" y="1828965"/>
          <a:ext cx="5661724" cy="4526439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089023">
                  <a:extLst>
                    <a:ext uri="{9D8B030D-6E8A-4147-A177-3AD203B41FA5}">
                      <a16:colId xmlns:a16="http://schemas.microsoft.com/office/drawing/2014/main" val="3823829567"/>
                    </a:ext>
                  </a:extLst>
                </a:gridCol>
                <a:gridCol w="1572701">
                  <a:extLst>
                    <a:ext uri="{9D8B030D-6E8A-4147-A177-3AD203B41FA5}">
                      <a16:colId xmlns:a16="http://schemas.microsoft.com/office/drawing/2014/main" val="2543719319"/>
                    </a:ext>
                  </a:extLst>
                </a:gridCol>
              </a:tblGrid>
              <a:tr h="311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Current Capital at Risk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2296350910"/>
                  </a:ext>
                </a:extLst>
              </a:tr>
              <a:tr h="3118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1603871237"/>
                  </a:ext>
                </a:extLst>
              </a:tr>
              <a:tr h="300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On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3606542928"/>
                  </a:ext>
                </a:extLst>
              </a:tr>
              <a:tr h="300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 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1069528190"/>
                  </a:ext>
                </a:extLst>
              </a:tr>
              <a:tr h="30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(TSLA) 3/$145-$155 call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2328378702"/>
                  </a:ext>
                </a:extLst>
              </a:tr>
              <a:tr h="30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(TLT) 3/$92-$95 call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448614913"/>
                  </a:ext>
                </a:extLst>
              </a:tr>
              <a:tr h="30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1590987714"/>
                  </a:ext>
                </a:extLst>
              </a:tr>
              <a:tr h="300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Off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717625287"/>
                  </a:ext>
                </a:extLst>
              </a:tr>
              <a:tr h="300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 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954548516"/>
                  </a:ext>
                </a:extLst>
              </a:tr>
              <a:tr h="30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(TSLA) 3/$250-$260 put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3110547435"/>
                  </a:ext>
                </a:extLst>
              </a:tr>
              <a:tr h="30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1420494446"/>
                  </a:ext>
                </a:extLst>
              </a:tr>
              <a:tr h="300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Total Net Position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963235699"/>
                  </a:ext>
                </a:extLst>
              </a:tr>
              <a:tr h="300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2541510194"/>
                  </a:ext>
                </a:extLst>
              </a:tr>
              <a:tr h="3001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4167522749"/>
                  </a:ext>
                </a:extLst>
              </a:tr>
              <a:tr h="300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Total Aggregate Position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50.00%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321" marR="7321" marT="7321" marB="0" anchor="b"/>
                </a:tc>
                <a:extLst>
                  <a:ext uri="{0D108BD9-81ED-4DB2-BD59-A6C34878D82A}">
                    <a16:rowId xmlns:a16="http://schemas.microsoft.com/office/drawing/2014/main" val="207146889"/>
                  </a:ext>
                </a:extLst>
              </a:tr>
            </a:tbl>
          </a:graphicData>
        </a:graphic>
      </p:graphicFrame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98583C02-536F-0692-38F8-6933EA420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174" y="3282206"/>
            <a:ext cx="2949684" cy="265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6400800" y="2286000"/>
            <a:ext cx="2438400" cy="21336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92ACD874-47DB-E0ED-D0CF-ACE9587E7379}"/>
              </a:ext>
            </a:extLst>
          </p:cNvPr>
          <p:cNvSpPr/>
          <p:nvPr/>
        </p:nvSpPr>
        <p:spPr>
          <a:xfrm>
            <a:off x="8458200" y="7620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2" name="Picture 3" descr="Chart&#10;&#10;Description automatically generated">
            <a:extLst>
              <a:ext uri="{FF2B5EF4-FFF2-40B4-BE49-F238E27FC236}">
                <a16:creationId xmlns:a16="http://schemas.microsoft.com/office/drawing/2014/main" id="{E3C8231B-35E9-0184-A7A6-271C3EC4C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675" y="1780903"/>
            <a:ext cx="5470357" cy="414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4BF40178-3327-E230-650E-C086E04A96BA}"/>
              </a:ext>
            </a:extLst>
          </p:cNvPr>
          <p:cNvSpPr/>
          <p:nvPr/>
        </p:nvSpPr>
        <p:spPr>
          <a:xfrm>
            <a:off x="8458200" y="775138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15%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5943600" y="2209800"/>
            <a:ext cx="2819400" cy="201798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 descr="Chart&#10;&#10;Description automatically generated">
            <a:extLst>
              <a:ext uri="{FF2B5EF4-FFF2-40B4-BE49-F238E27FC236}">
                <a16:creationId xmlns:a16="http://schemas.microsoft.com/office/drawing/2014/main" id="{49159F4B-6B5F-5803-7FE8-2DBD9F597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53" y="1604440"/>
            <a:ext cx="5694947" cy="431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0DFF2895-CC50-235C-2906-63FB828F1A65}"/>
              </a:ext>
            </a:extLst>
          </p:cNvPr>
          <p:cNvSpPr/>
          <p:nvPr/>
        </p:nvSpPr>
        <p:spPr>
          <a:xfrm>
            <a:off x="8367408" y="12954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40%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5929008" y="2743200"/>
            <a:ext cx="2438400" cy="21336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501" y="3886200"/>
            <a:ext cx="4800600" cy="2700338"/>
          </a:xfrm>
          <a:prstGeom prst="rect">
            <a:avLst/>
          </a:prstGeom>
        </p:spPr>
      </p:pic>
      <p:pic>
        <p:nvPicPr>
          <p:cNvPr id="2" name="Picture 5" descr="Chart&#10;&#10;Description automatically generated">
            <a:extLst>
              <a:ext uri="{FF2B5EF4-FFF2-40B4-BE49-F238E27FC236}">
                <a16:creationId xmlns:a16="http://schemas.microsoft.com/office/drawing/2014/main" id="{25B986AE-1AD1-3AF3-F470-6AA779D1A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74" y="2013514"/>
            <a:ext cx="5582652" cy="421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3958-C59E-E6E9-B2C2-FE0E44834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B07E8-7C3F-1D8F-31F8-D170464C07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alm trees&#10;&#10;Description automatically generated with medium confidence">
            <a:extLst>
              <a:ext uri="{FF2B5EF4-FFF2-40B4-BE49-F238E27FC236}">
                <a16:creationId xmlns:a16="http://schemas.microsoft.com/office/drawing/2014/main" id="{388385FE-32BC-C56F-8F6D-1A3288781C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323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 Head &amp; Shoulders Top?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575620" y="723900"/>
            <a:ext cx="1126935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*Russia cuts production by 500,000 barrels a day due to sanctions and falling demand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*Natural Gas breaks down to new two year low on warm European winter and US supplies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Biden Ukraine Visit Tanks Gas and Oil Prices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, cutting Russia’s chances of a win and eventually leading to a flood of oil on the market.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Energy is getting so cheap it might be worth a trade.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Germany Accelerates Move Towards Alternatives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permanently cutting all ties with Russia energy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*Europe’s biggest economy, and the fourth largest in the world,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hopes to get 80% of its electricity from solar and wind by 2030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*Massive supplies from the US headed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off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Europe’s energy crisis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/>
            </a:br>
            <a:br>
              <a:rPr lang="en-US" sz="2000" dirty="0">
                <a:latin typeface="+mj-lt"/>
              </a:rPr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89CB6A-6AE0-4183-FBAB-0AF7EA9C7F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8154" y="3615908"/>
            <a:ext cx="4777339" cy="268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2194"/>
      </p:ext>
    </p:extLst>
  </p:cSld>
  <p:clrMapOvr>
    <a:masterClrMapping/>
  </p:clrMapOvr>
  <p:transition spd="slow">
    <p:wip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727CF5D-DF27-4C2A-0681-A2F51D9D3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422" y="1291618"/>
            <a:ext cx="6593305" cy="498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04E6321-ABCE-5020-568A-CBA9D4287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905" y="1283598"/>
            <a:ext cx="6617369" cy="501269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1D3587E-1B1D-4D33-A429-1E1CCA6B3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306" y="1572356"/>
            <a:ext cx="6224336" cy="471592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ExxonMobile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4D2F8E5-DA7F-86DE-88CF-5B803394A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348" y="1411935"/>
            <a:ext cx="6320589" cy="478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52248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2/$55-$60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ED3FCB4-91A8-6CAF-AA8E-45AFE3A98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211" y="1444019"/>
            <a:ext cx="5935578" cy="447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C4D2C-C5E8-02A0-6139-6EBEA02B7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50E19-61B4-0C86-02EA-01A30A81F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tree, ground, outdoor, person&#10;&#10;Description automatically generated">
            <a:extLst>
              <a:ext uri="{FF2B5EF4-FFF2-40B4-BE49-F238E27FC236}">
                <a16:creationId xmlns:a16="http://schemas.microsoft.com/office/drawing/2014/main" id="{E5AA7724-F03F-AD50-320D-E52342260A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930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C0A0336-E49D-5F02-9A06-21B4789EF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959" y="1067029"/>
            <a:ext cx="6962273" cy="526937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ED78F4E-15F3-2820-13AD-8812AB596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042" y="1067029"/>
            <a:ext cx="7026442" cy="531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5/$20-$23 bull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DE8AE21-42E0-D982-166D-B8D8BC34F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054" y="1411935"/>
            <a:ext cx="6384757" cy="48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D18F9-8B57-B580-E5EB-3B288BE27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8BD7AA-9253-5B15-9E3A-94EC68C72E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red sign with white writing&#10;&#10;Description automatically generated with medium confidence">
            <a:extLst>
              <a:ext uri="{FF2B5EF4-FFF2-40B4-BE49-F238E27FC236}">
                <a16:creationId xmlns:a16="http://schemas.microsoft.com/office/drawing/2014/main" id="{AFCCF8E0-99D0-C68B-2AA4-9331BF81B7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5539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Entry Point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51460" y="1417639"/>
            <a:ext cx="1017778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  *Gold gets a correction, opening up a great entry point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*Silver is beating gold as massive new industrial demand kicks in from several sources, including solar and EV’s and is also a China recovery play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*Silver is now an industrial commodity while gold is still a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precious metal used for jewelry, investment, and central bank reserves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*It all makes silver the better play on the eve of an economy recovery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*Many pension funds that abandoned precious metals a decade ago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are starting to crawl bank in size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*With interest rates certain to plummet later in 2023 as the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Fed reacts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to a recession,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Precious metals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could be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one of the big trades for next year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*Buy (GLD), (GDX), (GOLD), (SLV), and (WPM) on dips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0E985182-1909-350F-38CA-D252E1D5B4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5350" y="3149148"/>
            <a:ext cx="3425190" cy="340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80562"/>
      </p:ext>
    </p:extLst>
  </p:cSld>
  <p:clrMapOvr>
    <a:masterClrMapping/>
  </p:clrMapOvr>
  <p:transition spd="slow">
    <p:wip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- Deflation call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51903B1-8606-4E5F-C779-0D8590AF9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137" y="1604440"/>
            <a:ext cx="6160168" cy="466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88D4A8E-7F22-E250-714D-3B9460070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1" y="1331724"/>
            <a:ext cx="6063915" cy="459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 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F686D92-5905-2614-5A97-7AFB065AE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295" y="1299640"/>
            <a:ext cx="6769768" cy="512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A231A54-9DE5-83E5-2965-5689C0EE9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716" y="1347766"/>
            <a:ext cx="6737684" cy="510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1C5A613-C8BC-46B9-CBC3-6CADB8012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180" y="1460061"/>
            <a:ext cx="6336631" cy="479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2917</TotalTime>
  <Words>4090</Words>
  <Application>Microsoft Macintosh PowerPoint</Application>
  <PresentationFormat>Widescreen</PresentationFormat>
  <Paragraphs>159</Paragraphs>
  <Slides>111</Slides>
  <Notes>79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7" baseType="lpstr">
      <vt:lpstr>Arial</vt:lpstr>
      <vt:lpstr>Calibri</vt:lpstr>
      <vt:lpstr>Glacial Indifference</vt:lpstr>
      <vt:lpstr>Helvetica</vt:lpstr>
      <vt:lpstr>Times New Roman</vt:lpstr>
      <vt:lpstr>Office Theme</vt:lpstr>
      <vt:lpstr> The Mad Hedge Fund Trader “Topping Out” </vt:lpstr>
      <vt:lpstr>PowerPoint Presentation</vt:lpstr>
      <vt:lpstr>July 13, 2023 Seminar at Sea </vt:lpstr>
      <vt:lpstr>PowerPoint Presentation</vt:lpstr>
      <vt:lpstr>  Trade Alert Performance New All Time Highs! 22 out of 23 trade alerts profitable   </vt:lpstr>
      <vt:lpstr>PowerPoint Presentation</vt:lpstr>
      <vt:lpstr>PowerPoint Presentation</vt:lpstr>
      <vt:lpstr>PowerPoint Presentation</vt:lpstr>
      <vt:lpstr>PowerPoint Presentation</vt:lpstr>
      <vt:lpstr>The Method to My Madness whipsaw</vt:lpstr>
      <vt:lpstr>The Global Economy –  Chopping Away</vt:lpstr>
      <vt:lpstr>The Mad Hedge Profit Predictor Market Timing Index – Neutral An artificial intelligence driven algorithm that analyzes 30 different economic, technical, and momentum driven indicators </vt:lpstr>
      <vt:lpstr>PowerPoint Presentation</vt:lpstr>
      <vt:lpstr> Weekly Jobless Claims – Falling  193,000 – Down 3,000 </vt:lpstr>
      <vt:lpstr>PowerPoint Presentation</vt:lpstr>
      <vt:lpstr>Stocks – Topping Out </vt:lpstr>
      <vt:lpstr>            S&amp;P 500 – A Bull Market is Developing – Weekly - June took profits on long 1/$420-$430 put spread, took profits on long 11/$420-$430 put spread took profits on long 10/$385-$395 put spread, took profits on long 11/$410-$400 put spread took profit on long 10/$390-$400 put spread, took profit on long 10/$320-$330 call spread               </vt:lpstr>
      <vt:lpstr>ProShares Ultra Short S&amp;P 500 (SDS)-  a great hedge for long stocks and bonds long 2X position has a hedge against longs and bond shorts</vt:lpstr>
      <vt:lpstr>(VIX) – Bargain of the Century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(QQQ) 1/$290-$300 put spread, took profits on long (QQQ) 4/$330-$335 put spread  took profits on long (QQQ) 3/$340-$345 put spread, covered long (QQQ) $325-$330 put spread </vt:lpstr>
      <vt:lpstr>PowerPoint Presentation</vt:lpstr>
      <vt:lpstr>The Barbell Portfolio</vt:lpstr>
      <vt:lpstr> Microsoft (MSFT)- Grim Forward Guidance took profits on 9/$235-$245 call spread, took profits on long 7/$220-$210 call spread,  took profits on long 6/$220-$230 call spread, took profits on long 2/$200-$210 bear put spread   </vt:lpstr>
      <vt:lpstr>Meta (META)- Soars an Incredible 20% took profits on Long 9/$290-$300 vertical bear put spread stopped out of Long 9/$190-$200 vertical bear put spread  </vt:lpstr>
      <vt:lpstr> Apple (AAPL)- Disappoints on parts shortfalls in China took profits on long 1/$145-$155 put spread, Took profits on long 10/$165-$175 put spread   took profits on long 6/$155-$165 put spread, stopped out of long 6/$125-135 call spread,  took profits on long 6/$110-$120 call spread, took profits on long 2/$180-$190 put spread</vt:lpstr>
      <vt:lpstr>Alphabet (GOOGL) – Disappoints on a major advertising shortfall Government Sues Google on Antitrust  took profits on long 12/$1,200-$1,230 bull call spread took profits on long 9/$1,030-$1,080 vertical bull call spread</vt:lpstr>
      <vt:lpstr> Amazon (AMZN) –  US Preparing Antitrust Against Amazon  took profits on long 2/$3,400-$3,500 bear put spread took profits on long 9/$2,800-$2,900 bull call spread</vt:lpstr>
      <vt:lpstr>    Tesla (TSLA) – Top Trader With Implied Volatility at 90% 360,000 recall on Self driving, Ford F-150 Lightening halts production Tesla Model Y Now the Top Selling Car in California long 2/$145-$155 call spread, long 2/$250-$260 put spread took profits on long 2/$150-$160 call spread, took profits on long 2/$155-$165 put spread  took profits on long 2/$220-$230 call spread, stopped out of long 2/$210-$220 put spread took profits on long 2/$95-$100 call spread, took profits on long 1/$75-$80 call spread      </vt:lpstr>
      <vt:lpstr>PowerPoint Presentation</vt:lpstr>
      <vt:lpstr>Rivian (RIVN) – Amazon Backed Electric Trucks Joint Venture with Mercedes Put on Hold took profits on long 10/$25-$30 call spread </vt:lpstr>
      <vt:lpstr> NVIDIA (NVDA) – Downgrade on US ban of highest end AI chips to China took profits on long 10/$95-$100 call spread took profits on long 7/$120-$130 call spread, took profits on  long 6/$120-$130 call spread </vt:lpstr>
      <vt:lpstr>Palo Alto Networks (PANW)- Hacking never goes out of fashion took profits on long 10/$130-$140 call spread</vt:lpstr>
      <vt:lpstr>  Advanced Micro Devices (AMD)- Recession fears programable logic devices took profits on long 2/$75-$80 call spread  </vt:lpstr>
      <vt:lpstr>Salesforce (CRM)- Massive Online Migration took profits on long 9/$125-$130 vertical bull call spread took profits on long 8/$125-$130 vertical bull call spread took profits on long 2/$105-$115 call spread </vt:lpstr>
      <vt:lpstr>Adobe (ADBE)- Cloud play The Quality Non-China tech play 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–Deliveries Soar from 340 to 480 in 2022, and 479 new orders To Hire 10,000 in 2023   </vt:lpstr>
      <vt:lpstr>Package Delivery- United Parcel Service (UPS) - took profits on long 11/$130-$140 call spread</vt:lpstr>
      <vt:lpstr> Caterpillar (CAT)- Ag + Infrastructure + Housing Raises Dividend by 50% took profits on long 12/$145-$150 call spread took profits on long 11/$125-$135 call spread  </vt:lpstr>
      <vt:lpstr>  Freeport McMoRan - (FCX)- Copper Play took profits on long 10/$20-$23 call spread   </vt:lpstr>
      <vt:lpstr>Walt Disney (DIS) - Not a recession play stopped out of long 10/$165-$175 call spread took profits on long 3/$170-$180 call spread  </vt:lpstr>
      <vt:lpstr>Industrials Sector SPDR (XLI)- (GE), (MMM), (UNP), (UTX), (BA), (HON)</vt:lpstr>
      <vt:lpstr>  US Steel (X) – Commodity Boom and Wartime boost  </vt:lpstr>
      <vt:lpstr>  Union Pacific RR (UNP)- Big Stuff to Ship took profits on long 5/$200-$210 call spread took profits on 11/$150-$160 call spread </vt:lpstr>
      <vt:lpstr>PowerPoint Presentation</vt:lpstr>
      <vt:lpstr>  Wal-Mart (WMT)- took profit on Long 11/$125-$130 bear put spread took profit on Long 10/$119-$121 bear put spread took profits on Long 8/$114-$117 bear put spread  </vt:lpstr>
      <vt:lpstr>Delta Airlines (DAL) – Travel is Back!  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 took profits 12/$330-$350 call spread took profits 11/$330-$350 call spread stop loss on long 11/$385-$395 call spreads  </vt:lpstr>
      <vt:lpstr>Morgan Stanley (MS) –  took profits on  long 10/$85-$90 call spread </vt:lpstr>
      <vt:lpstr>  JP Morgan Chase (JPM)- took profits on long 10/$85-$90 call spread, stopped out of long 10/$95-$100 call spread took profits long 12/$148-$152.50 call spread    </vt:lpstr>
      <vt:lpstr>Bank of America (BAC) –  took profits long 12/$39-$42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“Touchless” Bitcoin Drag Transaction grew by an inflationary 10% back to pre-pandemic levels took profits on long 10/$160-$170 bull call spread took profits on long 6/$150-$160 bull call spread</vt:lpstr>
      <vt:lpstr>Consumer Discretionary SPDR (XLY) (DIS), (AMZN), (HD), (CMCSA), (MCD), (SBUX) </vt:lpstr>
      <vt:lpstr> Berkshire Hathaway (BRKB)- Natural Barbell took profits on long 1/$290-$300 call spread, took profits on long 10/$220-$230 call spread,  took profits on long 7/$220-$230 call spread, took profits on long 7/$220-$230 call spread took profits on long 6/$260-$270 call spread 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Double Top  </vt:lpstr>
      <vt:lpstr>                Treasury ETF (TLT) – Triple Long took profits on long 1/$96-$99 call spread, took profits on long 1/$95-$98 call spread, took profits on long 2/$95-$98 call spread                     </vt:lpstr>
      <vt:lpstr> Ten Year Treasury Yield ($TNX) – 3.82%  </vt:lpstr>
      <vt:lpstr> Junk Bonds (HYG) 7.55% Yield to Maturity  </vt:lpstr>
      <vt:lpstr>Municipal Bonds (MUB) 2.06% Yield-  </vt:lpstr>
      <vt:lpstr>Emerging Market Debt (ELD) 6.72% Yield-  </vt:lpstr>
      <vt:lpstr>2X Short Treasuries (TBT)-Out of Favor</vt:lpstr>
      <vt:lpstr>PowerPoint Presentation</vt:lpstr>
      <vt:lpstr>Foreign Currencies – New Dollar Strength 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  Head &amp; Shoulders Top?</vt:lpstr>
      <vt:lpstr>Oil-($WTIC)</vt:lpstr>
      <vt:lpstr>  United States Oil Fund (USO) </vt:lpstr>
      <vt:lpstr>Energy Select Sector SPDR (XLE)-No Performance! (XOM), (CVX), (SLB), (KMI), (EOG), (COP) </vt:lpstr>
      <vt:lpstr>ExxonMobile (XOM)- took profits on long 12/$120-$125 put spread </vt:lpstr>
      <vt:lpstr>Occidental Petroleum (OXY)- long 2/$55-$60 call spread, took profits on long 12/$77.50-$82.50 put spread </vt:lpstr>
      <vt:lpstr>Natural Gas (UNG) - </vt:lpstr>
      <vt:lpstr>Freeport McMoRan (FCX) - </vt:lpstr>
      <vt:lpstr>Cameco (CCJ) - took profits on long 5/$20-$23 bull call spread</vt:lpstr>
      <vt:lpstr>PowerPoint Presentation</vt:lpstr>
      <vt:lpstr>Precious Metals – Entry Point</vt:lpstr>
      <vt:lpstr> Gold (GLD) - Deflation call took profits on long 5/$165-$170 bull call spread   </vt:lpstr>
      <vt:lpstr> Market Vectors Gold Miners ETF- (GDX) –   </vt:lpstr>
      <vt:lpstr> Barrick Gold (GOLD) took profit on long 1/$15.50-$16.50 call spread 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1/$36-$39 call spread </vt:lpstr>
      <vt:lpstr>PowerPoint Presentation</vt:lpstr>
      <vt:lpstr>Real Estate – Rate Surge</vt:lpstr>
      <vt:lpstr>S&amp;P Case Shiller Plunges S&amp;P Case Shiller Drops 8.6%, in November with its National Home Price Index Miami (+18.4%), Tampa (+16.9%), Atlanta (+12.7%)</vt:lpstr>
      <vt:lpstr>Crown Castle International (CCI) – 4.30% yielding cell phone tower REIT</vt:lpstr>
      <vt:lpstr>US Home Construction Index (ITB) (DHI), (LEN), (PHM), (TOL), (NVR)   </vt:lpstr>
      <vt:lpstr>PowerPoint Presentation</vt:lpstr>
      <vt:lpstr>Trade Sheet- So What Do We Do About All This?</vt:lpstr>
      <vt:lpstr>PowerPoint Presentation</vt:lpstr>
      <vt:lpstr>       Next Strategy Webinar   12:00 EST Wednesday, February 22  from Silicon Valley, CA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Filomena Margareth Villegas</cp:lastModifiedBy>
  <cp:revision>868</cp:revision>
  <cp:lastPrinted>2022-01-05T03:44:27Z</cp:lastPrinted>
  <dcterms:created xsi:type="dcterms:W3CDTF">2015-02-05T17:12:57Z</dcterms:created>
  <dcterms:modified xsi:type="dcterms:W3CDTF">2023-02-22T21:38:59Z</dcterms:modified>
</cp:coreProperties>
</file>