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59" r:id="rId1"/>
  </p:sldMasterIdLst>
  <p:notesMasterIdLst>
    <p:notesMasterId r:id="rId115"/>
  </p:notesMasterIdLst>
  <p:sldIdLst>
    <p:sldId id="256" r:id="rId2"/>
    <p:sldId id="1446" r:id="rId3"/>
    <p:sldId id="1443" r:id="rId4"/>
    <p:sldId id="1402" r:id="rId5"/>
    <p:sldId id="1403" r:id="rId6"/>
    <p:sldId id="1421" r:id="rId7"/>
    <p:sldId id="888" r:id="rId8"/>
    <p:sldId id="1444" r:id="rId9"/>
    <p:sldId id="605" r:id="rId10"/>
    <p:sldId id="1423" r:id="rId11"/>
    <p:sldId id="824" r:id="rId12"/>
    <p:sldId id="1118" r:id="rId13"/>
    <p:sldId id="1076" r:id="rId14"/>
    <p:sldId id="1442" r:id="rId15"/>
    <p:sldId id="898" r:id="rId16"/>
    <p:sldId id="1224" r:id="rId17"/>
    <p:sldId id="1142" r:id="rId18"/>
    <p:sldId id="1397" r:id="rId19"/>
    <p:sldId id="1033" r:id="rId20"/>
    <p:sldId id="1073" r:id="rId21"/>
    <p:sldId id="1074" r:id="rId22"/>
    <p:sldId id="1026" r:id="rId23"/>
    <p:sldId id="570" r:id="rId24"/>
    <p:sldId id="280" r:id="rId25"/>
    <p:sldId id="1435" r:id="rId26"/>
    <p:sldId id="1057" r:id="rId27"/>
    <p:sldId id="563" r:id="rId28"/>
    <p:sldId id="835" r:id="rId29"/>
    <p:sldId id="613" r:id="rId30"/>
    <p:sldId id="831" r:id="rId31"/>
    <p:sldId id="811" r:id="rId32"/>
    <p:sldId id="1047" r:id="rId33"/>
    <p:sldId id="1445" r:id="rId34"/>
    <p:sldId id="1432" r:id="rId35"/>
    <p:sldId id="1399" r:id="rId36"/>
    <p:sldId id="814" r:id="rId37"/>
    <p:sldId id="1072" r:id="rId38"/>
    <p:sldId id="764" r:id="rId39"/>
    <p:sldId id="765" r:id="rId40"/>
    <p:sldId id="1071" r:id="rId41"/>
    <p:sldId id="1195" r:id="rId42"/>
    <p:sldId id="1436" r:id="rId43"/>
    <p:sldId id="1070" r:id="rId44"/>
    <p:sldId id="840" r:id="rId45"/>
    <p:sldId id="1068" r:id="rId46"/>
    <p:sldId id="1069" r:id="rId47"/>
    <p:sldId id="1400" r:id="rId48"/>
    <p:sldId id="893" r:id="rId49"/>
    <p:sldId id="289" r:id="rId50"/>
    <p:sldId id="730" r:id="rId51"/>
    <p:sldId id="1054" r:id="rId52"/>
    <p:sldId id="1439" r:id="rId53"/>
    <p:sldId id="994" r:id="rId54"/>
    <p:sldId id="830" r:id="rId55"/>
    <p:sldId id="481" r:id="rId56"/>
    <p:sldId id="290" r:id="rId57"/>
    <p:sldId id="1133" r:id="rId58"/>
    <p:sldId id="669" r:id="rId59"/>
    <p:sldId id="1079" r:id="rId60"/>
    <p:sldId id="1043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420" r:id="rId71"/>
    <p:sldId id="1114" r:id="rId72"/>
    <p:sldId id="654" r:id="rId73"/>
    <p:sldId id="659" r:id="rId74"/>
    <p:sldId id="655" r:id="rId75"/>
    <p:sldId id="1425" r:id="rId76"/>
    <p:sldId id="657" r:id="rId77"/>
    <p:sldId id="656" r:id="rId78"/>
    <p:sldId id="1430" r:id="rId79"/>
    <p:sldId id="1407" r:id="rId80"/>
    <p:sldId id="1411" r:id="rId81"/>
    <p:sldId id="1412" r:id="rId82"/>
    <p:sldId id="1413" r:id="rId83"/>
    <p:sldId id="1414" r:id="rId84"/>
    <p:sldId id="1415" r:id="rId85"/>
    <p:sldId id="1431" r:id="rId86"/>
    <p:sldId id="1405" r:id="rId87"/>
    <p:sldId id="388" r:id="rId88"/>
    <p:sldId id="312" r:id="rId89"/>
    <p:sldId id="380" r:id="rId90"/>
    <p:sldId id="747" r:id="rId91"/>
    <p:sldId id="1422" r:id="rId92"/>
    <p:sldId id="313" r:id="rId93"/>
    <p:sldId id="1216" r:id="rId94"/>
    <p:sldId id="1217" r:id="rId95"/>
    <p:sldId id="1433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34" r:id="rId105"/>
    <p:sldId id="1130" r:id="rId106"/>
    <p:sldId id="1132" r:id="rId107"/>
    <p:sldId id="1005" r:id="rId108"/>
    <p:sldId id="1006" r:id="rId109"/>
    <p:sldId id="1437" r:id="rId110"/>
    <p:sldId id="492" r:id="rId111"/>
    <p:sldId id="1438" r:id="rId112"/>
    <p:sldId id="335" r:id="rId113"/>
    <p:sldId id="1230" r:id="rId11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4DA6D3-65A1-4314-8B3B-F6BFDDB9A417}" v="318" dt="2023-03-07T21:37:29.517"/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15"/>
    <p:restoredTop sz="94830"/>
  </p:normalViewPr>
  <p:slideViewPr>
    <p:cSldViewPr snapToGrid="0">
      <p:cViewPr varScale="1">
        <p:scale>
          <a:sx n="61" d="100"/>
          <a:sy n="61" d="100"/>
        </p:scale>
        <p:origin x="53" y="5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madhedgefundtrader.com/store" TargetMode="Externa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“Confused Economy….Confused Market”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March 8, 2023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9BDBB-D0AC-7673-076F-F851216850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917" y="1676400"/>
            <a:ext cx="4435366" cy="32761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C4D2C-C5E8-02A0-6139-6EBEA02B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50E19-61B4-0C86-02EA-01A30A81F1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F1C5EA26-83F3-6CE5-EF30-164103563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30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F2FDFEE-1034-6A42-8184-35B4D47C8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9" y="1517200"/>
            <a:ext cx="5962435" cy="45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AE6970A-8149-5EDC-0943-AEFBE17EC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27" y="1217537"/>
            <a:ext cx="6904233" cy="52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CC63D1D-9E24-987F-E6F1-74C0EDD8A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929" y="1294593"/>
            <a:ext cx="6322031" cy="47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BB76B61-A369-DC24-185B-5ED39FD94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311716"/>
            <a:ext cx="6578885" cy="4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832E6-8526-186A-D0F5-19F1D675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104C-BC22-DAD4-356E-32AE63626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93BEA8AF-7C70-A7F5-AFCE-119875DE51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0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Rate Surge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Mortgage Rates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Jump to 6.65%, snuffing out the green shoots that briefly appeared in January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Pending Home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Soar 8.7% in January on a signed contract basis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800" dirty="0">
                <a:effectLst/>
                <a:latin typeface="+mj-lt"/>
              </a:rPr>
            </a:br>
            <a:br>
              <a:rPr lang="en-US" sz="2800" dirty="0">
                <a:effectLst/>
                <a:latin typeface="+mj-lt"/>
              </a:rPr>
            </a:br>
            <a:r>
              <a:rPr lang="en-US" sz="2800" b="1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Existing Home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Dive 0.7% in January, to a 4 million annualized rate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Mortgage Demand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28 Year Low, down 6% in a week, 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Homebuilder Sentiment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hits Four Month High, at 7 points to 42,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and up from the 31 low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S&amp;P Case Shiller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Gains 5.7% in December, YOY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49CB4-637D-319B-3B6E-E039EF4E34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4593" y="3866731"/>
            <a:ext cx="4267810" cy="28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Plunges</a:t>
            </a:r>
            <a:br>
              <a:rPr lang="en-US" dirty="0"/>
            </a:br>
            <a:r>
              <a:rPr lang="en-US" sz="1800" b="1" i="1" dirty="0"/>
              <a:t>S&amp;P Case Shiller Drops to +5.7%,</a:t>
            </a:r>
            <a:r>
              <a:rPr lang="en-US" sz="1800" dirty="0"/>
              <a:t> in November with its </a:t>
            </a:r>
            <a:r>
              <a:rPr lang="en-US" sz="1800" b="1" dirty="0"/>
              <a:t>National Home Price Index</a:t>
            </a:r>
            <a:br>
              <a:rPr lang="en-US" sz="1800" dirty="0"/>
            </a:br>
            <a:r>
              <a:rPr lang="en-US" sz="1800" dirty="0"/>
              <a:t>Miami (</a:t>
            </a:r>
            <a:r>
              <a:rPr lang="en-US" sz="1800" dirty="0">
                <a:solidFill>
                  <a:srgbClr val="00A64B"/>
                </a:solidFill>
              </a:rPr>
              <a:t>+15.9%</a:t>
            </a:r>
            <a:r>
              <a:rPr lang="en-US" sz="1800" dirty="0"/>
              <a:t>), Tampa (</a:t>
            </a:r>
            <a:r>
              <a:rPr lang="en-US" sz="1800" dirty="0">
                <a:solidFill>
                  <a:srgbClr val="00A64B"/>
                </a:solidFill>
              </a:rPr>
              <a:t>+13.9%</a:t>
            </a:r>
            <a:r>
              <a:rPr lang="en-US" sz="1800" dirty="0"/>
              <a:t>), Atlanta (</a:t>
            </a:r>
            <a:r>
              <a:rPr lang="en-US" sz="1800" dirty="0">
                <a:solidFill>
                  <a:srgbClr val="00A64B"/>
                </a:solidFill>
              </a:rPr>
              <a:t>+10.4%</a:t>
            </a:r>
            <a:r>
              <a:rPr lang="en-US" sz="1800" dirty="0"/>
              <a:t>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61EFC445-4976-9455-88D9-067FF29B8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13736"/>
            <a:ext cx="10976368" cy="486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4.85% yielding cell phone tower REIT</a:t>
            </a:r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4115F3B-1876-391A-DFA5-3856815CD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288" y="1534323"/>
            <a:ext cx="5911065" cy="44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/>
            </a:br>
            <a:r>
              <a:rPr lang="en-US" sz="1800" dirty="0"/>
              <a:t>(DHI), (LEN), (PHM), (TOL), (NVR) </a:t>
            </a:r>
            <a:br>
              <a:rPr lang="en-US" sz="1800"/>
            </a:br>
            <a:br>
              <a:rPr lang="en-US" sz="2000"/>
            </a:br>
            <a:endParaRPr lang="en-US" sz="2000"/>
          </a:p>
        </p:txBody>
      </p:sp>
      <p:pic>
        <p:nvPicPr>
          <p:cNvPr id="3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8CA235D-8003-3655-A597-0ED4A6D9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952" y="1277469"/>
            <a:ext cx="6630255" cy="50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8CDB-6D28-3D89-FE9E-12B02AC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C0713-E067-636A-C169-4E8EAF034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78EAAFBF-903E-2EB4-4E44-2B1FEDEC15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65021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50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800" b="1" i="1" dirty="0"/>
              <a:t>whipsaw</a:t>
            </a: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*Risk markets will be trapped in a range for months until the economic data breaks out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*Aggressive growth tech and small caps will lead the next bull market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*A House intent on debt default still capping bonds, sending yield back to 4.00%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*Energy is plumbing new lows on Russia military failures, warm weather, and a supply glut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*Gold, Silver, and commodities take a hit on higher interest rates,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but is temporary</a:t>
            </a: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*The US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 dollar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gets a small pop off of a one year low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as interest rates stay higher for longer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*Look for S&amp;P 500 at $4,800 by end 2023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VIX dives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 $20 – NO TRADE, cash is king</a:t>
            </a: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441" y="3814802"/>
            <a:ext cx="3518580" cy="276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the big dips at bottom of range,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………………sell big rallies to hedge holdings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1A2D-BA66-BE62-F514-2C18C9D68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8BA3E-1763-7EC8-0168-68461EDF38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sunset, orange&#10;&#10;Description automatically generated">
            <a:extLst>
              <a:ext uri="{FF2B5EF4-FFF2-40B4-BE49-F238E27FC236}">
                <a16:creationId xmlns:a16="http://schemas.microsoft.com/office/drawing/2014/main" id="{F775025A-EF19-0EF4-397B-D9B3879746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038896" cy="67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73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March 22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2D8651E-8C61-DC9C-B37D-5E55295B37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9793" y="711199"/>
            <a:ext cx="4306176" cy="37576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 Confused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/>
            </a:br>
            <a:br>
              <a:rPr lang="en-US" sz="1800"/>
            </a:b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/>
            </a:br>
            <a:br>
              <a:rPr lang="en-US" sz="2000"/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092266"/>
            <a:ext cx="11125200" cy="5232334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Fed Minutes Show More Hikes to Come, with the emphasis on the plural. That could take the overnight borrowing rate to a 6.00% high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Nothing Happens Until March 14, at 8:30 AM EST the next big inflation read, the Core CPI comes out.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Q4 GDP Dips, from 3.9% to 2.7% in the October-December quarter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*Consumption took a dive, which is amazing over the holidays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Consumer Price Pop 0.7% in January, hotter than expected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China Manufacturing PMI Hits 11-Year High, at 52.6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China Set’s Hot 5% Growth Target for 2023, as “zero covid”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ends and herd immunity takes over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1FEDE-53E6-ECD8-0044-8DF51AD7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814" y="3717217"/>
            <a:ext cx="4303986" cy="28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Neutral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7BC70245-C417-EBB8-E45B-D1849BBA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10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F0DA3DC-93DF-5DD6-7DEA-0656334D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79" y="424793"/>
            <a:ext cx="9784163" cy="5828862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94F2311D-6D60-4B26-5613-7780121ECD48}"/>
              </a:ext>
            </a:extLst>
          </p:cNvPr>
          <p:cNvSpPr/>
          <p:nvPr/>
        </p:nvSpPr>
        <p:spPr>
          <a:xfrm>
            <a:off x="6399048" y="4027246"/>
            <a:ext cx="1899920" cy="103632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6421" y="996293"/>
            <a:ext cx="2184400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00A64B"/>
                </a:solidFill>
              </a:rPr>
              <a:t>190,000 – Down 3,000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553111F1-74FF-F455-2A3F-91F4836D7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571323"/>
            <a:ext cx="11355764" cy="501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D6D32224-BC1F-3FB0-D7DF-048EC861B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696" y="0"/>
            <a:ext cx="9213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13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Looking for the Next Trade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*Looking for flat first half, strong second half to take us to S&amp;P 500 4,800 by yearend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*Stocks will start to discount collapsing interest rates from this summer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Equity Funds See Biggest Outflow in Seven Weeks, putting a retest of the lows on the table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*If you don’t know what to do keep cash so you can buy at the next market bottom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*Individual 401k’s Lost 23% in 2022, according to a study from Fidelity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*High inflation is shrinking the remaining purchasing power even faster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 neutral strategies will be big winners in a low Volatility Index ($VIX)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world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B5A7B-E874-21B8-B79A-2B1848368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831" y="3731172"/>
            <a:ext cx="3520675" cy="246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Higher Lows and Lower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1/$420-$430 put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11/$420-$430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10/$385-$395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11/$410-$400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10/$390-$400 put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361171" y="5112335"/>
            <a:ext cx="2418212" cy="114856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$355</a:t>
            </a:r>
            <a:br>
              <a:rPr lang="en-US" sz="2000" dirty="0"/>
            </a:br>
            <a:r>
              <a:rPr lang="en-US" sz="2000" dirty="0"/>
              <a:t>Down -26%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859" y="1171381"/>
            <a:ext cx="1674141" cy="1674141"/>
          </a:xfrm>
          <a:prstGeom prst="rect">
            <a:avLst/>
          </a:prstGeom>
        </p:spPr>
      </p:pic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31961627-42FB-B4D5-4A75-7B78EE4154D6}"/>
              </a:ext>
            </a:extLst>
          </p:cNvPr>
          <p:cNvSpPr/>
          <p:nvPr/>
        </p:nvSpPr>
        <p:spPr>
          <a:xfrm>
            <a:off x="9544260" y="233718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$430</a:t>
            </a:r>
            <a:br>
              <a:rPr lang="en-US" sz="2000" dirty="0"/>
            </a:br>
            <a:r>
              <a:rPr lang="en-US" sz="2000" dirty="0"/>
              <a:t>+21%</a:t>
            </a:r>
            <a:br>
              <a:rPr lang="en-US" sz="2000" dirty="0"/>
            </a:br>
            <a:r>
              <a:rPr lang="en-US" sz="2000" dirty="0"/>
              <a:t>Rally</a:t>
            </a:r>
          </a:p>
        </p:txBody>
      </p:sp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03124" y="3712398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$375</a:t>
            </a:r>
            <a:br>
              <a:rPr lang="en-US" sz="2000" dirty="0"/>
            </a:br>
            <a:r>
              <a:rPr lang="en-US" sz="2000" dirty="0"/>
              <a:t>-12.8%</a:t>
            </a:r>
            <a:br>
              <a:rPr lang="en-US" sz="2000" dirty="0"/>
            </a:br>
            <a:r>
              <a:rPr lang="en-US" sz="2000" dirty="0"/>
              <a:t>Pull Back</a:t>
            </a:r>
          </a:p>
        </p:txBody>
      </p:sp>
      <p:sp>
        <p:nvSpPr>
          <p:cNvPr id="21" name="Left Arrow Callout 20">
            <a:extLst>
              <a:ext uri="{FF2B5EF4-FFF2-40B4-BE49-F238E27FC236}">
                <a16:creationId xmlns:a16="http://schemas.microsoft.com/office/drawing/2014/main" id="{87B4C690-ED33-0B54-5C0C-6418EDBF7B0C}"/>
              </a:ext>
            </a:extLst>
          </p:cNvPr>
          <p:cNvSpPr/>
          <p:nvPr/>
        </p:nvSpPr>
        <p:spPr>
          <a:xfrm>
            <a:off x="7637286" y="1494329"/>
            <a:ext cx="2061849" cy="1148566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</a:t>
            </a:r>
            <a:br>
              <a:rPr lang="en-US" sz="2000" dirty="0"/>
            </a:br>
            <a:r>
              <a:rPr lang="en-US" sz="2000" dirty="0"/>
              <a:t>$480</a:t>
            </a:r>
            <a:br>
              <a:rPr lang="en-US" sz="2000" dirty="0"/>
            </a:br>
            <a:r>
              <a:rPr lang="en-US" sz="2000" dirty="0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B639DA-CC38-7265-0512-34708AED216E}"/>
              </a:ext>
            </a:extLst>
          </p:cNvPr>
          <p:cNvCxnSpPr>
            <a:cxnSpLocks/>
          </p:cNvCxnSpPr>
          <p:nvPr/>
        </p:nvCxnSpPr>
        <p:spPr>
          <a:xfrm flipV="1">
            <a:off x="4951032" y="3388641"/>
            <a:ext cx="951928" cy="91358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9F426F5-EF8E-5677-624F-68698B54B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1" y="1717356"/>
            <a:ext cx="6310608" cy="477803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22BB85-F24F-B936-0117-CD6742360C67}"/>
              </a:ext>
            </a:extLst>
          </p:cNvPr>
          <p:cNvCxnSpPr>
            <a:cxnSpLocks/>
          </p:cNvCxnSpPr>
          <p:nvPr/>
        </p:nvCxnSpPr>
        <p:spPr>
          <a:xfrm>
            <a:off x="5997069" y="3524996"/>
            <a:ext cx="698021" cy="5425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1594230" y="2930185"/>
            <a:ext cx="7950030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1258174" y="4369206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6D88D2-EF34-6576-8B25-711400C60FBA}"/>
              </a:ext>
            </a:extLst>
          </p:cNvPr>
          <p:cNvCxnSpPr>
            <a:cxnSpLocks/>
          </p:cNvCxnSpPr>
          <p:nvPr/>
        </p:nvCxnSpPr>
        <p:spPr>
          <a:xfrm>
            <a:off x="1150882" y="5112335"/>
            <a:ext cx="801412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8B3F5DC-3C5D-AD44-7B55-BAB41FFA00BA}"/>
              </a:ext>
            </a:extLst>
          </p:cNvPr>
          <p:cNvCxnSpPr>
            <a:cxnSpLocks/>
          </p:cNvCxnSpPr>
          <p:nvPr/>
        </p:nvCxnSpPr>
        <p:spPr>
          <a:xfrm flipV="1">
            <a:off x="6636968" y="3333004"/>
            <a:ext cx="1087883" cy="62489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9E6E6919-E3EB-91A4-5BC4-978EE02F3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59" y="1762974"/>
            <a:ext cx="6418729" cy="4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03433-AE4B-CEF6-709D-9C9B8D6D6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6E12F-F666-7EFF-D04A-B3D4AB1BB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ree, snow, outdoor, covered&#10;&#10;Description automatically generated">
            <a:extLst>
              <a:ext uri="{FF2B5EF4-FFF2-40B4-BE49-F238E27FC236}">
                <a16:creationId xmlns:a16="http://schemas.microsoft.com/office/drawing/2014/main" id="{AC97EE77-6233-FC35-D094-4FC587E1B8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0"/>
            <a:ext cx="9122979" cy="684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09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8C706E3-78A1-CDFB-FC56-F42F868CE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1" y="1359562"/>
            <a:ext cx="6433670" cy="48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FB3EAE2-E46B-C621-7E72-DB8978719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106" y="1598621"/>
            <a:ext cx="6149788" cy="46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B4891DC-9095-84AF-96BE-F72D81E6C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989" y="1538856"/>
            <a:ext cx="6179670" cy="46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C4120C2-48CA-8A33-5A36-07363D08E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42" y="1718150"/>
            <a:ext cx="6000376" cy="45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9485743-19AC-19D3-00C2-C0CB09B8B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18" y="1658385"/>
            <a:ext cx="6418729" cy="48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E01BA-69D5-5401-E094-B330910D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8B7DA-1DE3-003D-408B-C8AF60F82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4BE0940F-9B6D-45C0-0450-4C995ECCEE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61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/>
              <a:t>*50% Big Tech</a:t>
            </a:r>
            <a:r>
              <a:rPr lang="en-US" b="1" i="1"/>
              <a:t> </a:t>
            </a:r>
            <a:r>
              <a:rPr lang="en-US" sz="2000" b="1" i="1"/>
              <a:t>- 2% of US Employment but 27% of Market Cap and 38% of Profits</a:t>
            </a:r>
            <a:br>
              <a:rPr lang="en-US" sz="2800" b="1"/>
            </a:br>
            <a:br>
              <a:rPr lang="en-US" sz="2800" b="1"/>
            </a:br>
            <a:r>
              <a:rPr lang="en-US" sz="2800" b="1"/>
              <a:t>50% Domestic Recovery, including:</a:t>
            </a:r>
            <a:br>
              <a:rPr lang="en-US" sz="2400"/>
            </a:br>
            <a:br>
              <a:rPr lang="en-US" sz="2400"/>
            </a:br>
            <a:r>
              <a:rPr lang="en-US" sz="2400"/>
              <a:t>Railroads</a:t>
            </a:r>
            <a:br>
              <a:rPr lang="en-US" sz="2400"/>
            </a:br>
            <a:r>
              <a:rPr lang="en-US" sz="2400"/>
              <a:t>Couriers</a:t>
            </a:r>
            <a:br>
              <a:rPr lang="en-US" sz="2400"/>
            </a:br>
            <a:r>
              <a:rPr lang="en-US" sz="2400"/>
              <a:t>Banks</a:t>
            </a:r>
            <a:br>
              <a:rPr lang="en-US" sz="2400"/>
            </a:br>
            <a:r>
              <a:rPr lang="en-US" sz="2400"/>
              <a:t>Construction</a:t>
            </a:r>
            <a:br>
              <a:rPr lang="en-US" sz="2400"/>
            </a:br>
            <a:r>
              <a:rPr lang="en-US" sz="2400"/>
              <a:t>Credit Cards</a:t>
            </a:r>
            <a:br>
              <a:rPr lang="en-US" sz="2400"/>
            </a:br>
            <a:r>
              <a:rPr lang="en-US" sz="2400"/>
              <a:t>Event organizers</a:t>
            </a:r>
            <a:br>
              <a:rPr lang="en-US" sz="2400"/>
            </a:br>
            <a:r>
              <a:rPr lang="en-US" sz="2400"/>
              <a:t>Ticket sales</a:t>
            </a:r>
            <a:br>
              <a:rPr lang="en-US" sz="2400"/>
            </a:br>
            <a:r>
              <a:rPr lang="en-US" sz="240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Grim Forward Guidance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E9F192A-2DC8-03AD-1730-876B61169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694" y="1718150"/>
            <a:ext cx="6187141" cy="46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(META)- </a:t>
            </a:r>
            <a:r>
              <a:rPr lang="en-US" sz="20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Double Top?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9D7B6D0-BD87-BA97-AA2A-2BA85D67B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754" y="1718150"/>
            <a:ext cx="6284258" cy="47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Apple to Add Glucose Monitor on its Watches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C09DE45-0D33-A419-92D7-F9FA0926E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107" y="1897444"/>
            <a:ext cx="6246905" cy="47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016F5-6F1E-15E2-F1F4-917AF3C6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F3C36-3584-3105-64E7-51F8D229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grass, person&#10;&#10;Description automatically generated">
            <a:extLst>
              <a:ext uri="{FF2B5EF4-FFF2-40B4-BE49-F238E27FC236}">
                <a16:creationId xmlns:a16="http://schemas.microsoft.com/office/drawing/2014/main" id="{1A2E2A4D-1356-D8C1-C453-2F1EF3C0BA7A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11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Disappoints</a:t>
            </a:r>
            <a:r>
              <a:rPr lang="en-US" sz="20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on a major advertising shortfall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Government Sues Google on Antitrust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8461632-4253-A755-A520-2D47146EF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12" y="1927327"/>
            <a:ext cx="6022788" cy="45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r>
              <a:rPr lang="en-US" sz="3200" dirty="0">
                <a:effectLst/>
                <a:latin typeface="+mj-lt"/>
              </a:rPr>
              <a:t> 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US Preparing Antitrust Against Amazon</a:t>
            </a:r>
            <a:r>
              <a:rPr lang="en-US" sz="20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054A556-197E-6F60-CCF3-FC5E33E42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6165" y="1867562"/>
            <a:ext cx="5925670" cy="4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34411" y="716696"/>
            <a:ext cx="111633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Tesla (TSLA) – Top Trader With Implied Volatility at 90%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Tesla Day Offers No Surprises, Moves Engineering HQ to Silicon Valley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long 4/$130-$140 call spread, long 4/$250-$260 put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3/$145-$165 call spread, took profits on long 3/$250-$260 put spread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2/$150-$160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2/$155-$165 put spread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B050"/>
                </a:solidFill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94ACC3-BC8D-3E4B-2C42-156A3E6DC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36" y="2002032"/>
            <a:ext cx="6149788" cy="464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8AAD4-2597-1194-B17E-07A5102D4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Short Strangle Strategy</a:t>
            </a:r>
            <a:br>
              <a:rPr lang="en-US" dirty="0"/>
            </a:br>
            <a:r>
              <a:rPr lang="en-US" sz="1800" dirty="0"/>
              <a:t>Profits from a market that doesn’t move, but must buy at highest implied volatility,</a:t>
            </a:r>
            <a:br>
              <a:rPr lang="en-US" sz="1800" dirty="0"/>
            </a:br>
            <a:r>
              <a:rPr lang="en-US" sz="1800" dirty="0"/>
              <a:t>is a great time decay play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836F0-6520-49B0-11FC-600D64BA47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01DA7A23-B8E9-175D-A7F6-4B0568DB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0" y="1417637"/>
            <a:ext cx="3654973" cy="336717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4643E9F-F3CD-BF26-5200-017DA6E09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27" y="1834843"/>
            <a:ext cx="7772400" cy="4130414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C092CB01-0906-9E4D-6C10-FC682CF22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800" y="4940300"/>
            <a:ext cx="30226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36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, monitor, wall, screen&#10;&#10;Description automatically generated">
            <a:extLst>
              <a:ext uri="{FF2B5EF4-FFF2-40B4-BE49-F238E27FC236}">
                <a16:creationId xmlns:a16="http://schemas.microsoft.com/office/drawing/2014/main" id="{239EAB29-04F7-61DF-09BE-FA741180B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60"/>
            <a:ext cx="12256972" cy="682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Rivian (RIVN) – Amazon Backed Electric Trucks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Rivian Reports $5.4 Billion Loss, less than expected – But $1.3 billion capital raise will weigh on stock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10/$25-$30 call spread</a:t>
            </a: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0C2F1CE-2D66-9A11-5EE6-799ED4B92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6283" y="2046856"/>
            <a:ext cx="5925670" cy="4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NVIDIA Beats, sending the stock up 7%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a 41% YOY growth in data center sales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3/$260-$270 put spread, long 3/$270-$280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10/$95-$100 call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1BA0048-1DCE-9285-9F89-A73A76B84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505" y="2233537"/>
            <a:ext cx="5611905" cy="4243464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35A77FDD-FDB2-B08C-0012-93630E755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963" y="2169519"/>
            <a:ext cx="3716940" cy="430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Palo Alto Networks Beats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FB02ED-0EE3-9E78-35FD-886185051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753" y="1852621"/>
            <a:ext cx="6090023" cy="460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3956DFA-C8DA-4BEB-316C-0DF2BEE51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929" y="1673327"/>
            <a:ext cx="6246905" cy="472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 than expected guidance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 </a:t>
            </a: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031B2C1-CE3F-7FFD-0362-02492F934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519" y="2241091"/>
            <a:ext cx="5611905" cy="424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8523F-2E3E-C118-3F1A-C04DDB46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THURSDAY, JULY 6 NEW YORK STRATEGY LUNCHEON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BAFC0-BE81-86C3-A6A2-4A6AE64E2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9393" y="1647510"/>
            <a:ext cx="109728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 excellent meal will be followed by a wide-ranging discussion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an extended question and answer period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*The lunch will be held in an exclusive private club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Midtown Manhattan with a strict dress code</a:t>
            </a:r>
            <a:br>
              <a:rPr lang="en-US" sz="2000" b="1" dirty="0">
                <a:effectLst/>
              </a:rPr>
            </a:br>
            <a:br>
              <a:rPr lang="en-US" sz="2000" b="1" dirty="0">
                <a:effectLst/>
              </a:rPr>
            </a:br>
            <a:r>
              <a:rPr lang="en-US" sz="2000" b="1" dirty="0">
                <a:effectLst/>
              </a:rPr>
              <a:t>*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please go to my online store at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http://www.madhedgefundtrader.com/store</a:t>
            </a: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click on “luncheons.”</a:t>
            </a: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Tickets are available for $299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9FFD8-E101-26D0-3229-CC27373489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960" y="3429000"/>
            <a:ext cx="5110235" cy="315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6417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D75E7AA-CFB1-2EA0-CBE8-2B3A0B718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165" y="1523915"/>
            <a:ext cx="6702611" cy="506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723A3C5-0D17-387A-3C95-E3F4661D0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71" y="1673327"/>
            <a:ext cx="6187141" cy="46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453E3-4891-EF9A-7B8E-9F3E6E498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E291F-8208-F274-DA1B-D793C47E2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now&#10;&#10;Description automatically generated">
            <a:extLst>
              <a:ext uri="{FF2B5EF4-FFF2-40B4-BE49-F238E27FC236}">
                <a16:creationId xmlns:a16="http://schemas.microsoft.com/office/drawing/2014/main" id="{998ECED9-06DD-4216-930A-983D848668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5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>
                <a:solidFill>
                  <a:schemeClr val="tx1"/>
                </a:solidFill>
              </a:rPr>
              <a:t>*Bets on a domestic recovery in 2022 Q4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*Makes a great counterweight to 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high-growth technology</a:t>
            </a:r>
            <a:br>
              <a:rPr lang="en-US" sz="2400">
                <a:solidFill>
                  <a:schemeClr val="tx1"/>
                </a:solidFill>
              </a:rPr>
            </a:b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*We could spend all of next year rotating</a:t>
            </a:r>
            <a:br>
              <a:rPr lang="en-US" sz="2400">
                <a:solidFill>
                  <a:schemeClr val="tx1"/>
                </a:solidFill>
              </a:rPr>
            </a:br>
            <a:r>
              <a:rPr lang="en-US" sz="240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98179" y="178676"/>
            <a:ext cx="9890235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787 Deliveries halted on bulkhead flaw</a:t>
            </a:r>
            <a:br>
              <a:rPr lang="en-US" sz="1800" b="1" i="1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from 340 to 480 in 2022, and 479 new orders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C3D10C-F589-680A-1C2B-8554EE14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77" y="1314738"/>
            <a:ext cx="6403788" cy="48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B2DF99F-AFD7-584C-1BC3-03DAE113E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518" y="1777915"/>
            <a:ext cx="6030258" cy="455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Raises Dividend by 50%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01A27F9-5799-F06D-BB0A-6623EDCAA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282" y="1837679"/>
            <a:ext cx="6134847" cy="463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258614" y="183931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Copper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91A3367-1105-74B4-B10A-AD0DC2BCB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988" y="1404385"/>
            <a:ext cx="6403788" cy="48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276447"/>
            <a:ext cx="8229600" cy="15948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 Not a recession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347F94A-A7C8-A494-B222-3193673FF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726" y="1714121"/>
            <a:ext cx="5808323" cy="44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C9B4CC1-312C-6389-A1CA-97386A870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794" y="1714121"/>
            <a:ext cx="5945312" cy="44828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4BC9B-E9A7-E9F1-1E15-6F2C89A0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Friday July 13, 2023 Seminar at Sea</a:t>
            </a:r>
            <a:br>
              <a:rPr lang="en-US" sz="2800" b="1" dirty="0"/>
            </a:b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68A36-DC76-0169-E52F-F7A4BAC8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b="1" dirty="0"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Cunard Line’s flagship, the elegant and spacious Queen Mary II, on an eastbound transatlantic cruise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The Ship departs New York at 12:00 AM on July 7, 2023, and arrives at Southampton on July 14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Guests will be responsible for booking their own cabin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through Cunard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latin typeface="+mj-lt"/>
              </a:rPr>
              <a:t>Three 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dinners during the voyage will be black tie</a:t>
            </a:r>
            <a:r>
              <a:rPr lang="en-US" sz="2000" b="1" dirty="0">
                <a:effectLst/>
                <a:latin typeface="+mj-lt"/>
              </a:rPr>
              <a:t> </a:t>
            </a:r>
            <a:br>
              <a:rPr lang="en-US" sz="2000" b="1" dirty="0">
                <a:effectLst/>
                <a:latin typeface="+mj-lt"/>
              </a:rPr>
            </a:br>
            <a:br>
              <a:rPr lang="en-US" sz="2000" b="1" dirty="0">
                <a:effectLst/>
                <a:latin typeface="+mj-lt"/>
              </a:rPr>
            </a:br>
            <a:r>
              <a:rPr lang="en-US" sz="2000" b="1" dirty="0">
                <a:effectLst/>
                <a:latin typeface="+mj-lt"/>
              </a:rPr>
              <a:t>*</a:t>
            </a: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Customers are required to book their own cabins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 and return flights from England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*T</a:t>
            </a:r>
            <a:r>
              <a:rPr lang="en-US" sz="2000" b="1" dirty="0">
                <a:effectLst/>
                <a:latin typeface="+mj-lt"/>
                <a:ea typeface="Calibri" panose="020F0502020204030204" pitchFamily="34" charset="0"/>
              </a:rPr>
              <a:t>he Cunard cruise number is M319</a:t>
            </a:r>
            <a:endParaRPr lang="en-US" sz="20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F27B9-3161-763B-F5AD-41674E81A8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632" y="3520965"/>
            <a:ext cx="4088899" cy="3062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392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Boom and Wartime boost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latin typeface="Calibri"/>
                <a:ea typeface="Calibri"/>
                <a:cs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C6CCC77-86B0-C5AD-99DB-CDDE3A950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367" y="1500076"/>
            <a:ext cx="6193604" cy="46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8A2E353-D289-F521-AC28-514D7B40D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98" y="1774054"/>
            <a:ext cx="6270660" cy="47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E5E4F-673D-809E-F193-2BF87B45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88A46-B198-2180-4EAE-5097B12980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building, window, door&#10;&#10;Description automatically generated">
            <a:extLst>
              <a:ext uri="{FF2B5EF4-FFF2-40B4-BE49-F238E27FC236}">
                <a16:creationId xmlns:a16="http://schemas.microsoft.com/office/drawing/2014/main" id="{1711BC0C-6DE7-0A54-3B2A-504B5D5328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091448" cy="681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662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E0C3B08-77D3-7639-4365-0CBE8B7F4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254" y="1714121"/>
            <a:ext cx="6467582" cy="490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Travel is Back!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31C6737-28FE-5FDD-3689-71F22E008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896" y="1243222"/>
            <a:ext cx="6741558" cy="51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93C0E98-9FAE-3D36-2D08-F5ECCC37C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568570"/>
            <a:ext cx="6270660" cy="47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053F630-8F25-C1EA-A0BB-05A64FC5F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929" y="1363087"/>
            <a:ext cx="6236413" cy="473115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9319037-60ED-CBFA-8B2B-7976B6CDB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2176" y="1465829"/>
            <a:ext cx="6304907" cy="47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6E6D76C-7E58-D325-F314-7A3D5CD38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5" y="1765492"/>
            <a:ext cx="6202166" cy="470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4A48602F-C4B7-1158-CF4B-E9C9C53B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716" y="1568570"/>
            <a:ext cx="6681626" cy="506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6DF94-AAE6-9B4D-A578-7563EC1DE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FB5C0-5069-7D52-F55B-A88E6B876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9F36A3C-4E04-6371-E7A9-58CA1D7BA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639"/>
            <a:ext cx="12301747" cy="67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834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10/$95-$100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EE276A5-90F3-C749-7058-F28B15DF2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3" y="1833986"/>
            <a:ext cx="5722705" cy="433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BBE1211-47B1-FAE1-5B13-F46383936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884" y="1679874"/>
            <a:ext cx="6262098" cy="474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62F622FB-E16C-2F04-ACD7-4543AD733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502" y="1808301"/>
            <a:ext cx="6279222" cy="47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931342D-2FF9-2454-F76E-8588BE6F3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693" y="1679874"/>
            <a:ext cx="6459020" cy="489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7285E63-81B9-BE1E-3D6B-4A57B8654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2" y="1714121"/>
            <a:ext cx="6133671" cy="465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1B5FCCA3-85D3-EE48-7E7A-8AF19D7A8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546" y="1517200"/>
            <a:ext cx="6322031" cy="47910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788276" y="380999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2022 $30.2 billion profit on unchanged stock,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Warren Buffet’s Annual Letter is Out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B8FD6029-6B51-1658-FC19-D5D6DF93C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681" y="2202143"/>
            <a:ext cx="5739829" cy="43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0D1CA3D-5987-EB74-B3D8-4686642A4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27" y="1208976"/>
            <a:ext cx="6784369" cy="51421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3338252-B60B-4A50-A5C5-08773D7F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602" y="1131919"/>
            <a:ext cx="7143964" cy="54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A7AB325D-4798-4289-6AC8-DCBA7465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33" y="1294593"/>
            <a:ext cx="6972728" cy="528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 out of 24 trade alerts profitable in 2023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+22.35%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+3.98%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+3.41%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+5.13%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+2.86%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+9.72%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+3.33%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+5.69%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+8.80%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+8.31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+5.91%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+0.95%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*2022 Final +84.63%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-18.63%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S&amp;P 500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*2023 Year to Date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+28.62%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versus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+4.74%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+625.81%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46.83%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DCA912-0218-A785-0D6C-1DFC8FDB7B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*Bonds entering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“BUY” territory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at bottom of the range, driven down by warnings of government debt defaults</a:t>
            </a: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*Ten-year US Treasury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yields jump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from 3.30% to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4.05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*Still looking like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2.50% yield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by end 2023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*(TLT) should reach $120 in 2023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after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political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interreference ends this summer</a:t>
            </a: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Keep buying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(TLT) calls, calls spreads and LEAPS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on dips but only on dips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Junk bond ETF’s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are a great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high yield play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Bottom Fishing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1928A4-426A-4B61-1DBA-16810267AB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848" y="3216167"/>
            <a:ext cx="4675352" cy="350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028" y="581864"/>
            <a:ext cx="10363200" cy="1608444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1800" dirty="0">
                <a:solidFill>
                  <a:schemeClr val="tx1"/>
                </a:solidFill>
              </a:rPr>
              <a:t>long 1/$92-$95 call spread,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1/$96-$99 call spread, took profits on long 1/$95-$98 call spread, took profits on long 2/$95-$98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938E2718-1D05-B186-8FE8-9C7F40831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816" y="1979536"/>
            <a:ext cx="5859694" cy="444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3.95%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3B29691F-DEA2-9667-9F56-5EBAF7006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052" y="1208975"/>
            <a:ext cx="6869986" cy="521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8.10%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8AB5EDB1-13E5-B99B-502A-34DB9AA08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984" y="1123358"/>
            <a:ext cx="7452188" cy="56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DA45E68-DC79-8739-D6FE-1E84E0E56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38" y="1054863"/>
            <a:ext cx="7246705" cy="549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6.81%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E1F540E-B982-7C5A-1841-B152C07C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839" y="1208975"/>
            <a:ext cx="6732997" cy="510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41CED06-2D39-A819-C9D5-55CF84140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940" y="1585694"/>
            <a:ext cx="6322031" cy="47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27C52-76E5-88B1-38A9-36539CEE8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car, outdoor, road&#10;&#10;Description automatically generated">
            <a:extLst>
              <a:ext uri="{FF2B5EF4-FFF2-40B4-BE49-F238E27FC236}">
                <a16:creationId xmlns:a16="http://schemas.microsoft.com/office/drawing/2014/main" id="{DC24B6D1-2F79-11AF-AB84-DBA417CB4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365" y="-29683"/>
            <a:ext cx="6316717" cy="686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041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High Rates for Longer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/>
              </a:rPr>
              <a:t> Prospects of 0.50% Fed rate rise giving new life for the dollar</a:t>
            </a: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*But dead cat bounce could be peaking here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*After a great four month run all currencies were overdue and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in need of a rest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*Dollar selloff may resume after March 22 Fed meeting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*Any strength in the dollar will be temporary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*Look for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new dollar lows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by end 2023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cs typeface="Calibri"/>
                <a:sym typeface="Calibri"/>
              </a:rPr>
              <a:t>*Buy (FXE), (FXY), (FXB) on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98F608-BEDC-095E-C8D4-284FBA470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331" y="3581400"/>
            <a:ext cx="508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02FF-BC45-ECA9-2F4B-89AEACE9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FCE5E-EBE3-247E-1AC6-9C4F39058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tree, person, car&#10;&#10;Description automatically generated">
            <a:extLst>
              <a:ext uri="{FF2B5EF4-FFF2-40B4-BE49-F238E27FC236}">
                <a16:creationId xmlns:a16="http://schemas.microsoft.com/office/drawing/2014/main" id="{251C937E-B7D7-3369-80D0-BE8CD1B549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144" y="0"/>
            <a:ext cx="9154510" cy="68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967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451370" y="2265842"/>
            <a:ext cx="4728118" cy="222207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6096000" y="4800600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0" descr="Chart&#10;&#10;Description automatically generated">
            <a:extLst>
              <a:ext uri="{FF2B5EF4-FFF2-40B4-BE49-F238E27FC236}">
                <a16:creationId xmlns:a16="http://schemas.microsoft.com/office/drawing/2014/main" id="{451AC07E-513D-A585-FF22-155DA272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62" y="1735909"/>
            <a:ext cx="6313470" cy="479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AAC1880-A498-03FD-B373-50683849EB68}"/>
              </a:ext>
            </a:extLst>
          </p:cNvPr>
          <p:cNvSpPr/>
          <p:nvPr/>
        </p:nvSpPr>
        <p:spPr>
          <a:xfrm>
            <a:off x="10363200" y="819807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10E143-0A4D-5A60-60CC-4B93A405528B}"/>
              </a:ext>
            </a:extLst>
          </p:cNvPr>
          <p:cNvCxnSpPr>
            <a:cxnSpLocks/>
          </p:cNvCxnSpPr>
          <p:nvPr/>
        </p:nvCxnSpPr>
        <p:spPr>
          <a:xfrm flipV="1">
            <a:off x="7325710" y="2267607"/>
            <a:ext cx="3037490" cy="150560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3FB76FCB-85D1-0770-8A37-864F71A13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28" y="1440143"/>
            <a:ext cx="6236413" cy="473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989379" y="2286000"/>
            <a:ext cx="1849821" cy="10457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2" name="Picture 3" descr="Chart&#10;&#10;Description automatically generated">
            <a:extLst>
              <a:ext uri="{FF2B5EF4-FFF2-40B4-BE49-F238E27FC236}">
                <a16:creationId xmlns:a16="http://schemas.microsoft.com/office/drawing/2014/main" id="{279E1D4A-2AA1-7C72-2536-5D506D4F1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15" y="1345964"/>
            <a:ext cx="6424773" cy="487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5943600" y="2209800"/>
            <a:ext cx="2819400" cy="201798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Chart&#10;&#10;Description automatically generated">
            <a:extLst>
              <a:ext uri="{FF2B5EF4-FFF2-40B4-BE49-F238E27FC236}">
                <a16:creationId xmlns:a16="http://schemas.microsoft.com/office/drawing/2014/main" id="{4ACF5ADA-B09D-2289-05C9-F427F5789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299" y="1833986"/>
            <a:ext cx="5628525" cy="426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5906814" y="2743200"/>
            <a:ext cx="2460594" cy="56755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2" name="Picture 5" descr="Chart&#10;&#10;Description automatically generated">
            <a:extLst>
              <a:ext uri="{FF2B5EF4-FFF2-40B4-BE49-F238E27FC236}">
                <a16:creationId xmlns:a16="http://schemas.microsoft.com/office/drawing/2014/main" id="{71895DA8-54F2-650A-3D53-2415B66FC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32" y="1654188"/>
            <a:ext cx="5500098" cy="41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3958-C59E-E6E9-B2C2-FE0E4483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B07E8-7C3F-1D8F-31F8-D170464C0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a snowy area&#10;&#10;Description automatically generated with medium confidence">
            <a:extLst>
              <a:ext uri="{FF2B5EF4-FFF2-40B4-BE49-F238E27FC236}">
                <a16:creationId xmlns:a16="http://schemas.microsoft.com/office/drawing/2014/main" id="{1C15D286-C025-1772-E7DB-7D4B3278F2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898" y="0"/>
            <a:ext cx="6262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23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–A Trade is Here 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575620" y="723900"/>
            <a:ext cx="1126935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Oil Companies are Playing the Short Game, milking their companies for all the profits they can get at the expense of long-term capital investment, and ignoring massive tax subsidies to do so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*Last year oil companies reaped a stunning $128 billion in profits, juiced by the Ukraine War which took Texas tea prices to $132 a barrel.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*That’s what you do when your industry may disappear in a decade.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*But if there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is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no US recession and China’s reopening accelerates,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we may have to visit $100 a barrel.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*Buy (UNG) on dips, up 40% in two weeks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*Germany Accelerates Move Towards Alternatives,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hopes to get 80% of its electricity from solar and wind by 2030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/>
            </a:br>
            <a:br>
              <a:rPr lang="en-US" sz="2000" dirty="0">
                <a:latin typeface="+mj-lt"/>
              </a:rPr>
            </a:br>
            <a:br>
              <a:rPr lang="en-US" sz="2000" b="1" dirty="0"/>
            </a:br>
            <a:br>
              <a:rPr lang="en-US" sz="20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EA897C-4E3E-B0F3-56AE-B5C78A86F4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924" y="2818266"/>
            <a:ext cx="3870255" cy="38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3865AA9-544F-C4D5-3032-E1C82070C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727" y="1071986"/>
            <a:ext cx="7075469" cy="536472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D06B717-195B-F7D8-A4CE-B664064413F9}"/>
              </a:ext>
            </a:extLst>
          </p:cNvPr>
          <p:cNvCxnSpPr>
            <a:cxnSpLocks/>
          </p:cNvCxnSpPr>
          <p:nvPr/>
        </p:nvCxnSpPr>
        <p:spPr>
          <a:xfrm flipV="1">
            <a:off x="9036123" y="2469931"/>
            <a:ext cx="1715960" cy="195361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CD8802C5-7808-23C1-751C-79197222B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28" y="1423020"/>
            <a:ext cx="6630256" cy="5030814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C7F93E2-1ED5-7246-749F-44D6D22BF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445" y="1500076"/>
            <a:ext cx="6544638" cy="496231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+35.34%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2680138" y="372604"/>
            <a:ext cx="7795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Portfolio Review</a:t>
            </a:r>
            <a:br>
              <a:rPr lang="en-US" sz="2400" b="1" dirty="0"/>
            </a:br>
            <a:r>
              <a:rPr lang="en-US" sz="2400" b="1" dirty="0"/>
              <a:t>30% Long, 40% Short, 30% cash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15C449E-C5D6-09B6-9267-F3392539B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887718"/>
              </p:ext>
            </p:extLst>
          </p:nvPr>
        </p:nvGraphicFramePr>
        <p:xfrm>
          <a:off x="717440" y="1529912"/>
          <a:ext cx="4998683" cy="4536808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10160">
                  <a:extLst>
                    <a:ext uri="{9D8B030D-6E8A-4147-A177-3AD203B41FA5}">
                      <a16:colId xmlns:a16="http://schemas.microsoft.com/office/drawing/2014/main" val="536797422"/>
                    </a:ext>
                  </a:extLst>
                </a:gridCol>
                <a:gridCol w="1388523">
                  <a:extLst>
                    <a:ext uri="{9D8B030D-6E8A-4147-A177-3AD203B41FA5}">
                      <a16:colId xmlns:a16="http://schemas.microsoft.com/office/drawing/2014/main" val="1582077273"/>
                    </a:ext>
                  </a:extLst>
                </a:gridCol>
              </a:tblGrid>
              <a:tr h="2753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Current Capital at Risk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3011314200"/>
                  </a:ext>
                </a:extLst>
              </a:tr>
              <a:tr h="2753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4188925366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396083763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4059607667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3/$92-$95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2538306066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(TSLA) 4/$130-$140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938369676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3447570046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1720385298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 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23483011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(NVDA) 3/$260-$270 puts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2975507873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(TSLA) 4/$150-$160 call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-20.00%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2729041017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(NVDA) 4/$270-$280 put spread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2319957924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2146477369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4089102706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89774370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736221223"/>
                  </a:ext>
                </a:extLst>
              </a:tr>
              <a:tr h="26501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Aggregate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70.00%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6464" marR="6464" marT="6464" marB="0" anchor="b"/>
                </a:tc>
                <a:extLst>
                  <a:ext uri="{0D108BD9-81ED-4DB2-BD59-A6C34878D82A}">
                    <a16:rowId xmlns:a16="http://schemas.microsoft.com/office/drawing/2014/main" val="588913727"/>
                  </a:ext>
                </a:extLst>
              </a:tr>
            </a:tbl>
          </a:graphicData>
        </a:graphic>
      </p:graphicFrame>
      <p:pic>
        <p:nvPicPr>
          <p:cNvPr id="6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D937662F-6F5C-D4F8-6540-30FD4E07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17" y="3090042"/>
            <a:ext cx="3380838" cy="312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D20E104-5FF9-6236-984F-C5D8B6BC9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951" y="1191851"/>
            <a:ext cx="6561761" cy="497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7BC5E0D0-F331-B5D2-CA7E-E229F0F8D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288" y="1585694"/>
            <a:ext cx="6056615" cy="45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Huge Buy as China Comes Back online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January 2025 $14 - $15 Call Spread LEAPS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014CE337-4DFE-BF26-A1FE-7A768F532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008" y="1286032"/>
            <a:ext cx="6724435" cy="5099307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E657664-AF2F-46E0-CAE4-DCAEA7FFBC5B}"/>
              </a:ext>
            </a:extLst>
          </p:cNvPr>
          <p:cNvCxnSpPr>
            <a:cxnSpLocks/>
          </p:cNvCxnSpPr>
          <p:nvPr/>
        </p:nvCxnSpPr>
        <p:spPr>
          <a:xfrm flipV="1">
            <a:off x="8692055" y="3111062"/>
            <a:ext cx="2343807" cy="192864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35A75450-E5B8-9AF8-7690-B144E09F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210" y="1071986"/>
            <a:ext cx="6647379" cy="503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5/$20-$23 bull call spread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F41400B0-DF34-0B46-36AD-C98190418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04" y="1191851"/>
            <a:ext cx="7092593" cy="53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18F9-8B57-B580-E5EB-3B288BE27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BD7AA-9253-5B15-9E3A-94EC68C72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ndscape with trees and a body of wat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241B169-3585-1C76-4756-DE93029DF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553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Rate Shock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</a:rPr>
              <a:t>  *Gold may have found its bottom here, prompting another round of bottom fishing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*Silver is beating gold as massive new industrial demand kicks in from several sources, including solar and EVs, and is also a China recovery play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*Silver is now an industrial commodity while gold is still a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precious metal used for jewelry, investment, and central bank reserves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EV Makers Running Up Against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Supply Shortages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. To meet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ambitious production forecasts metals production has to triple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quickly</a:t>
            </a: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I’m talking copper, aluminum, silver, chromium, and lithium.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interest rates certain to plummet later in 2023 as the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Fed reacts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to a recession,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Precious metals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could be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one of the big trades for next year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(GLD), (GDX), (GOLD), (SLV), and (WPM) on dips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073" y="2854207"/>
            <a:ext cx="3425190" cy="34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E664EF1E-1188-DB5E-BA79-4F468FD83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69" y="1380211"/>
            <a:ext cx="6698750" cy="508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2ACF1D0E-79F8-46A7-CC5D-93A5DF240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704" y="1311716"/>
            <a:ext cx="6527514" cy="495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DCEA1C4F-6ACB-7F58-8D62-F5901AB1E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064" y="1294593"/>
            <a:ext cx="6596008" cy="500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4352</Words>
  <Application>Microsoft Office PowerPoint</Application>
  <PresentationFormat>Widescreen</PresentationFormat>
  <Paragraphs>170</Paragraphs>
  <Slides>113</Slides>
  <Notes>79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9" baseType="lpstr">
      <vt:lpstr>Arial</vt:lpstr>
      <vt:lpstr>Calibri</vt:lpstr>
      <vt:lpstr>Glacial Indifference</vt:lpstr>
      <vt:lpstr>Helvetica</vt:lpstr>
      <vt:lpstr>Times New Roman</vt:lpstr>
      <vt:lpstr>Office Theme</vt:lpstr>
      <vt:lpstr> The Mad Hedge Fund Trader “Confused Economy….Confused Market” </vt:lpstr>
      <vt:lpstr>PowerPoint Presentation</vt:lpstr>
      <vt:lpstr>PowerPoint Presentation</vt:lpstr>
      <vt:lpstr>THURSDAY, JULY 6 NEW YORK STRATEGY LUNCHEON</vt:lpstr>
      <vt:lpstr>Friday July 13, 2023 Seminar at Sea </vt:lpstr>
      <vt:lpstr>PowerPoint Presentation</vt:lpstr>
      <vt:lpstr>  Trade Alert Performance New All Time Highs! 22 out of 24 trade alerts profitable in 2023   </vt:lpstr>
      <vt:lpstr>PowerPoint Presentation</vt:lpstr>
      <vt:lpstr>PowerPoint Presentation</vt:lpstr>
      <vt:lpstr>PowerPoint Presentation</vt:lpstr>
      <vt:lpstr>The Method to My Madness whipsaw</vt:lpstr>
      <vt:lpstr>The Global Economy –  Confused</vt:lpstr>
      <vt:lpstr>The Mad Hedge Profit Predictor Market Timing Index – Neutral An artificial intelligence driven algorithm that analyzes 30 different economic, technical, and momentum driven indicators </vt:lpstr>
      <vt:lpstr>PowerPoint Presentation</vt:lpstr>
      <vt:lpstr> Weekly Jobless Claims – Falling  190,000 – Down 3,000 </vt:lpstr>
      <vt:lpstr>PowerPoint Presentation</vt:lpstr>
      <vt:lpstr>Stocks – Looking for the Next Trade  </vt:lpstr>
      <vt:lpstr>            S&amp;P 500 – Higher Lows and Lower Highs took profits on long 1/$420-$430 put spread, took profits on long 11/$420-$430 put spread took profits on long 10/$385-$395 put spread, took profits on long 11/$410-$400 put spread took profit on long 10/$390-$400 put spread, took profit on long 10/$320-$330 call spread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(QQQ) 1/$290-$300 put spread, took profits on long (QQQ) 4/$330-$335 put spread  took profits on long (QQQ) 3/$340-$345 put spread, covered long (QQQ) $325-$330 put spread </vt:lpstr>
      <vt:lpstr>PowerPoint Presentation</vt:lpstr>
      <vt:lpstr>The Barbell Portfolio</vt:lpstr>
      <vt:lpstr> Microsoft (MSFT)- Grim Forward Guidance took profits on 9/$235-$245 call spread, took profits on long 7/$220-$210 call spread,  took profits on long 6/$220-$230 call spread, took profits on long 2/$200-$210 bear put spread   </vt:lpstr>
      <vt:lpstr>Meta (META)- Double Top? took profits on Long 9/$290-$300 vertical bear put spread stopped out of Long 9/$190-$200 vertical bear put spread  </vt:lpstr>
      <vt:lpstr> Apple (AAPL)-) Apple to Add Glucose Monitor on its Watches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Disappoints on a major advertising shortfall Government Sues Google on Antitrust  took profits on long 12/$1,200-$1,230 bull call spread took profits on long 9/$1,030-$1,080 vertical bull call spread</vt:lpstr>
      <vt:lpstr> Amazon (AMZN) –  US Preparing Antitrust Against Amazon  took profits on long 2/$3,400-$3,500 bear put spread took profits on long 9/$2,800-$2,900 bull call spread</vt:lpstr>
      <vt:lpstr>    Tesla (TSLA) – Top Trader With Implied Volatility at 90% Tesla Day Offers No Surprises, Moves Engineering HQ to Silicon Valley  long 4/$130-$140 call spread, long 4/$250-$260 put spread took profits on long 3/$145-$165 call spread, took profits on long 3/$250-$260 put spread took profits on long 2/$150-$160 call spread, took profits on long 2/$155-$165 put spread        </vt:lpstr>
      <vt:lpstr>The Short Strangle Strategy Profits from a market that doesn’t move, but must buy at highest implied volatility, is a great time decay play</vt:lpstr>
      <vt:lpstr>PowerPoint Presentation</vt:lpstr>
      <vt:lpstr>Rivian (RIVN) – Amazon Backed Electric Trucks Rivian Reports $5.4 Billion Loss, less than expected – But $1.3 billion capital raise will weigh on stock  took profits on long 10/$25-$30 call spread </vt:lpstr>
      <vt:lpstr> NVIDIA (NVDA) – NVIDIA Beats, sending the stock up 7% on a 41% YOY growth in data center sales long 3/$260-$270 put spread, long 3/$270-$280 put spread took profits on long 10/$95-$100 call spread took profits on long 7/$120-$130 call spread, took profits on  long 6/$120-$130 call spread </vt:lpstr>
      <vt:lpstr>Palo Alto Networks (PANW)- Hacking never goes out of fashion Palo Alto Networks Beats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 than expected guidance  took profits on long 9/$125-$130 vertical bull call spread took profits on long 8/$125-$130 vertical bull call spread took profits on long 2/$105-$115 call spread </vt:lpstr>
      <vt:lpstr>Adobe (ADBE)- Cloud play The Quality Non-China tech play </vt:lpstr>
      <vt:lpstr>ProShares Ultra Technology ETF (ROM) – 2X Long Technology ETF took profits on long 10/$62-65 call spread</vt:lpstr>
      <vt:lpstr>PowerPoint Presentation</vt:lpstr>
      <vt:lpstr>The Second Half of the Barbell</vt:lpstr>
      <vt:lpstr>Boeing (BA) – 787 Deliveries halted on bulkhead flaw from 340 to 480 in 2022, and 479 new orders    </vt:lpstr>
      <vt:lpstr>Package Delivery- United Parcel Service (UPS) - took profits on long 11/$130-$140 call spread</vt:lpstr>
      <vt:lpstr> Caterpillar (CAT)- Ag + Infrastructure + Housing Raises Dividend by 50% took profits on long 12/$145-$150 call spread took profits on long 11/$125-$135 call spread  </vt:lpstr>
      <vt:lpstr>  Freeport McMoRan - (FCX)- Copper Play took profits on long 10/$20-$23 call spread   </vt:lpstr>
      <vt:lpstr>Walt Disney (DIS) - Not a recession play stopped out of long 10/$165-$175 call spread took profits on long 3/$170-$180 call spread  </vt:lpstr>
      <vt:lpstr>Industrials Sector SPDR (XLI)- (GE), (MMM), (UNP), (UTX), (BA), (HON)</vt:lpstr>
      <vt:lpstr>  US Steel (X) – Commodity Boom and Wartime boost  </vt:lpstr>
      <vt:lpstr>  Union Pacific RR (UNP)- Big Stuff to Ship took profits on long 5/$200-$210 call spread took profits on 11/$150-$160 call spread </vt:lpstr>
      <vt:lpstr>PowerPoint Presentation</vt:lpstr>
      <vt:lpstr>  Wal-Mart (WMT)- took profit on Long 11/$125-$130 bear put spread took profit on Long 10/$119-$121 bear put spread took profits on Long 8/$114-$117 bear put spread  </vt:lpstr>
      <vt:lpstr>Delta Airlines (DAL) – Travel is Back!  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 took profits 12/$330-$350 call spread took profits 11/$330-$350 call spread stop loss on long 11/$385-$395 call spreads  </vt:lpstr>
      <vt:lpstr>Morgan Stanley (MS) –  took profits on  long 10/$85-$90 call spread </vt:lpstr>
      <vt:lpstr>  JP Morgan Chase (JPM)- took profits on long 10/$85-$90 call spread, stopped out of long 10/$95-$100 call spread took profits long 12/$148-$152.50 call spread    </vt:lpstr>
      <vt:lpstr>Bank of America (BAC) –  took profits long 12/$39-$42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“Touchless” Bitcoin Drag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2022 $30.2 billion profit on unchanged stock, Warren Buffet’s Annual Letter is Out  took profits on long 1/$290-$300 call spread, took profits on long 10/$220-$230 call spread,  took profits on long 7/$220-$230 call spread, took profits on long 7/$220-$230 call spread took profits on long 6/$260-$270 call spread  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Bottom Fishing  </vt:lpstr>
      <vt:lpstr>                Treasury ETF (TLT) –  long 1/$92-$95 call spread, took profits on long 1/$96-$99 call spread, took profits on long 1/$95-$98 call spread, took profits on long 2/$95-$98 call spread                     </vt:lpstr>
      <vt:lpstr> Ten Year Treasury Yield ($TNX) – 3.95%  </vt:lpstr>
      <vt:lpstr> Junk Bonds (HYG) 8.10% Yield to Maturity  </vt:lpstr>
      <vt:lpstr>Municipal Bonds (MUB) 3.20% Yield-  </vt:lpstr>
      <vt:lpstr>Emerging Market Debt (ELD) 6.81% Yield-  </vt:lpstr>
      <vt:lpstr>2X Short Treasuries (TBT)-Out of Favor</vt:lpstr>
      <vt:lpstr>PowerPoint Presentation</vt:lpstr>
      <vt:lpstr>Foreign Currencies – High Rates for Longer 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–A Trade is Here  </vt:lpstr>
      <vt:lpstr>Oil-($WTIC)</vt:lpstr>
      <vt:lpstr>  United States Oil Fund (USO) </vt:lpstr>
      <vt:lpstr>Energy Select Sector SPDR (XLE)-No Performance! (XOM), (CVX), (SLB), (KMI), (EOG), (COP) </vt:lpstr>
      <vt:lpstr>ExxonMobile (XOM)- took profits on long 12/$120-$125 put spread </vt:lpstr>
      <vt:lpstr>Occidental Petroleum (OXY)- long 2/$55-$60 call spread, took profits on long 12/$77.50-$82.50 put spread </vt:lpstr>
      <vt:lpstr>Natural Gas (UNG) – Huge Buy as China Comes Back online Long January 2025 $14 - $15 Call Spread LEAPS</vt:lpstr>
      <vt:lpstr>Freeport McMoRan (FCX) - </vt:lpstr>
      <vt:lpstr>Cameco (CCJ) - took profits on long 5/$20-$23 bull call spread</vt:lpstr>
      <vt:lpstr>PowerPoint Presentation</vt:lpstr>
      <vt:lpstr>Precious Metals – Rate Shock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PowerPoint Presentation</vt:lpstr>
      <vt:lpstr>Real Estate – Rate Surge</vt:lpstr>
      <vt:lpstr>S&amp;P Case Shiller Plunges S&amp;P Case Shiller Drops to +5.7%, in November with its National Home Price Index Miami (+15.9%), Tampa (+13.9%), Atlanta (+10.4%)</vt:lpstr>
      <vt:lpstr>Crown Castle International (CCI) – 4.85%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PowerPoint Presentation</vt:lpstr>
      <vt:lpstr>       Next Strategy Webinar   12:00 EST Wednesday, March 22  from Silicon Valley, CA      email me questions at support@madhedgefundtrader.com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doug davenport</cp:lastModifiedBy>
  <cp:revision>901</cp:revision>
  <cp:lastPrinted>2022-01-05T03:44:27Z</cp:lastPrinted>
  <dcterms:created xsi:type="dcterms:W3CDTF">2015-02-05T17:12:57Z</dcterms:created>
  <dcterms:modified xsi:type="dcterms:W3CDTF">2023-03-08T18:23:51Z</dcterms:modified>
</cp:coreProperties>
</file>