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1453" r:id="rId3"/>
    <p:sldId id="1454" r:id="rId4"/>
    <p:sldId id="1443" r:id="rId5"/>
    <p:sldId id="1402" r:id="rId6"/>
    <p:sldId id="1403" r:id="rId7"/>
    <p:sldId id="1446" r:id="rId8"/>
    <p:sldId id="1445" r:id="rId9"/>
    <p:sldId id="888" r:id="rId10"/>
    <p:sldId id="605" r:id="rId11"/>
    <p:sldId id="1423" r:id="rId12"/>
    <p:sldId id="1447" r:id="rId13"/>
    <p:sldId id="824" r:id="rId14"/>
    <p:sldId id="1118" r:id="rId15"/>
    <p:sldId id="1076" r:id="rId16"/>
    <p:sldId id="1442" r:id="rId17"/>
    <p:sldId id="898" r:id="rId18"/>
    <p:sldId id="1224" r:id="rId19"/>
    <p:sldId id="1142" r:id="rId20"/>
    <p:sldId id="1397" r:id="rId21"/>
    <p:sldId id="1033" r:id="rId22"/>
    <p:sldId id="1073" r:id="rId23"/>
    <p:sldId id="1074" r:id="rId24"/>
    <p:sldId id="1026" r:id="rId25"/>
    <p:sldId id="570" r:id="rId26"/>
    <p:sldId id="280" r:id="rId27"/>
    <p:sldId id="1435" r:id="rId28"/>
    <p:sldId id="1057" r:id="rId29"/>
    <p:sldId id="563" r:id="rId30"/>
    <p:sldId id="835" r:id="rId31"/>
    <p:sldId id="613" r:id="rId32"/>
    <p:sldId id="831" r:id="rId33"/>
    <p:sldId id="811" r:id="rId34"/>
    <p:sldId id="1047" r:id="rId35"/>
    <p:sldId id="1432" r:id="rId36"/>
    <p:sldId id="1399" r:id="rId37"/>
    <p:sldId id="814" r:id="rId38"/>
    <p:sldId id="1072" r:id="rId39"/>
    <p:sldId id="764" r:id="rId40"/>
    <p:sldId id="765" r:id="rId41"/>
    <p:sldId id="1071" r:id="rId42"/>
    <p:sldId id="1195" r:id="rId43"/>
    <p:sldId id="1436" r:id="rId44"/>
    <p:sldId id="1070" r:id="rId45"/>
    <p:sldId id="840" r:id="rId46"/>
    <p:sldId id="1068" r:id="rId47"/>
    <p:sldId id="1069" r:id="rId48"/>
    <p:sldId id="1400" r:id="rId49"/>
    <p:sldId id="893" r:id="rId50"/>
    <p:sldId id="289" r:id="rId51"/>
    <p:sldId id="730" r:id="rId52"/>
    <p:sldId id="1054" r:id="rId53"/>
    <p:sldId id="994" r:id="rId54"/>
    <p:sldId id="830" r:id="rId55"/>
    <p:sldId id="481" r:id="rId56"/>
    <p:sldId id="290" r:id="rId57"/>
    <p:sldId id="1133" r:id="rId58"/>
    <p:sldId id="669" r:id="rId59"/>
    <p:sldId id="1079" r:id="rId60"/>
    <p:sldId id="1043" r:id="rId61"/>
    <p:sldId id="1083" r:id="rId62"/>
    <p:sldId id="1449" r:id="rId63"/>
    <p:sldId id="1448" r:id="rId64"/>
    <p:sldId id="1452" r:id="rId65"/>
    <p:sldId id="1450" r:id="rId66"/>
    <p:sldId id="1086" r:id="rId67"/>
    <p:sldId id="1080" r:id="rId68"/>
    <p:sldId id="1049" r:id="rId69"/>
    <p:sldId id="336" r:id="rId70"/>
    <p:sldId id="1084" r:id="rId71"/>
    <p:sldId id="295" r:id="rId72"/>
    <p:sldId id="501" r:id="rId73"/>
    <p:sldId id="539" r:id="rId74"/>
    <p:sldId id="1420" r:id="rId75"/>
    <p:sldId id="1114" r:id="rId76"/>
    <p:sldId id="654" r:id="rId77"/>
    <p:sldId id="659" r:id="rId78"/>
    <p:sldId id="655" r:id="rId79"/>
    <p:sldId id="1425" r:id="rId80"/>
    <p:sldId id="657" r:id="rId81"/>
    <p:sldId id="656" r:id="rId82"/>
    <p:sldId id="1407" r:id="rId83"/>
    <p:sldId id="1411" r:id="rId84"/>
    <p:sldId id="1412" r:id="rId85"/>
    <p:sldId id="1413" r:id="rId86"/>
    <p:sldId id="1414" r:id="rId87"/>
    <p:sldId id="1415" r:id="rId88"/>
    <p:sldId id="1431" r:id="rId89"/>
    <p:sldId id="1405" r:id="rId90"/>
    <p:sldId id="388" r:id="rId91"/>
    <p:sldId id="312" r:id="rId92"/>
    <p:sldId id="380" r:id="rId93"/>
    <p:sldId id="747" r:id="rId94"/>
    <p:sldId id="1422" r:id="rId95"/>
    <p:sldId id="313" r:id="rId96"/>
    <p:sldId id="1216" r:id="rId97"/>
    <p:sldId id="1217" r:id="rId98"/>
    <p:sldId id="1433" r:id="rId99"/>
    <p:sldId id="1404" r:id="rId100"/>
    <p:sldId id="907" r:id="rId101"/>
    <p:sldId id="650" r:id="rId102"/>
    <p:sldId id="729" r:id="rId103"/>
    <p:sldId id="737" r:id="rId104"/>
    <p:sldId id="998" r:id="rId105"/>
    <p:sldId id="999" r:id="rId106"/>
    <p:sldId id="1000" r:id="rId107"/>
    <p:sldId id="1451" r:id="rId108"/>
    <p:sldId id="1130" r:id="rId109"/>
    <p:sldId id="1132" r:id="rId110"/>
    <p:sldId id="1005" r:id="rId111"/>
    <p:sldId id="1006" r:id="rId112"/>
    <p:sldId id="1437" r:id="rId113"/>
    <p:sldId id="492" r:id="rId114"/>
    <p:sldId id="1438" r:id="rId115"/>
    <p:sldId id="335" r:id="rId116"/>
    <p:sldId id="1230" r:id="rId11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8F3556E5-A6E5-4A8D-9B7B-2E65927787BF}" v="332" dt="2023-03-22T06:38:18.293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/>
    <p:restoredTop sz="94844"/>
  </p:normalViewPr>
  <p:slideViewPr>
    <p:cSldViewPr snapToGrid="0">
      <p:cViewPr varScale="1">
        <p:scale>
          <a:sx n="105" d="100"/>
          <a:sy n="105" d="100"/>
        </p:scale>
        <p:origin x="5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9672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“Banking Crisis!”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22,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226231-6284-BC2E-BD0C-CF4E7649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086" y="1676399"/>
            <a:ext cx="4188880" cy="31583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+44.18%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80% Long, 20% Short, 20% cash</a:t>
            </a:r>
            <a:br>
              <a:rPr lang="en-US" sz="2400" b="1" dirty="0"/>
            </a:br>
            <a:r>
              <a:rPr lang="en-US" sz="2400" b="1" dirty="0"/>
              <a:t>with VIX at $30 its time to be fully invested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F66C39-E041-7C02-7037-1627062C9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982684"/>
              </p:ext>
            </p:extLst>
          </p:nvPr>
        </p:nvGraphicFramePr>
        <p:xfrm>
          <a:off x="470394" y="1660799"/>
          <a:ext cx="4251795" cy="4525954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070741">
                  <a:extLst>
                    <a:ext uri="{9D8B030D-6E8A-4147-A177-3AD203B41FA5}">
                      <a16:colId xmlns:a16="http://schemas.microsoft.com/office/drawing/2014/main" val="3479135978"/>
                    </a:ext>
                  </a:extLst>
                </a:gridCol>
                <a:gridCol w="1181054">
                  <a:extLst>
                    <a:ext uri="{9D8B030D-6E8A-4147-A177-3AD203B41FA5}">
                      <a16:colId xmlns:a16="http://schemas.microsoft.com/office/drawing/2014/main" val="883798926"/>
                    </a:ext>
                  </a:extLst>
                </a:gridCol>
              </a:tblGrid>
              <a:tr h="234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2351714749"/>
                  </a:ext>
                </a:extLst>
              </a:tr>
              <a:tr h="234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3448575958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3034572885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 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4092038921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(TSLA) 4/$130-$140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2551563295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(BAC) 4/$20-$23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4257149911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(SCHW) 4/$30-$35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3299867462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(C) 4/$30-$35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40149872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(JPM) 4/$105-$115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1761624181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(IBKR) 4/$60-$65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237514010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(MS) 4/$65-$70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3247076952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1358796993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638839091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 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499584844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4/$114-$117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3299661032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1792465660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2359545349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1768890859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2801767716"/>
                  </a:ext>
                </a:extLst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98" marR="5498" marT="5498" marB="0" anchor="b"/>
                </a:tc>
                <a:extLst>
                  <a:ext uri="{0D108BD9-81ED-4DB2-BD59-A6C34878D82A}">
                    <a16:rowId xmlns:a16="http://schemas.microsoft.com/office/drawing/2014/main" val="267043754"/>
                  </a:ext>
                </a:extLst>
              </a:tr>
            </a:tbl>
          </a:graphicData>
        </a:graphic>
      </p:graphicFrame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85738FA8-7E17-0ADC-2DE1-68A260EC6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565" y="3185920"/>
            <a:ext cx="2955293" cy="28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015AA94-9735-B91E-E27A-DDC977D79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299" y="1482953"/>
            <a:ext cx="6544637" cy="49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6B3B0C-415B-42B1-BB2A-1B819604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23" y="1448705"/>
            <a:ext cx="6150795" cy="46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ADF9FB8-189D-3575-23F0-ECFA5509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58" y="1311716"/>
            <a:ext cx="6698750" cy="50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7A70DB4-C08F-D7FB-8294-9F823620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397334"/>
            <a:ext cx="6664503" cy="50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F1DE2D9-D354-B6FB-C777-F21D24B75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70" y="1431582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E61CD53-DE76-D398-8401-31E94140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071986"/>
            <a:ext cx="6921357" cy="52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CDA10E8-EE6C-B9D4-6E99-FA56861D6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54" y="1257272"/>
            <a:ext cx="6904892" cy="52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73FDC7-93F6-28F9-C2BC-551E156D5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477" y="1315887"/>
            <a:ext cx="6729046" cy="50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Rates Dive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Builder Sentiment Rises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in February two points for the third consecutive monthly gain, thanks to overwhelming demand from first time Millennial buyers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Mortgage Rates Dive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off the back of a three-day, $8.00 rally in the bond market. Mortgage rates plunged by 50 basis points to 6.50% and may have more to go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*Mortgage rate crash may ignite the spring selling season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*Housing inventories still very short after cleanout in January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last time rates fe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ll sharply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Existing Home Sales Soar 14.5%, in February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 three-year high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median home prices fell 0.2% to $363,000, the first decline in 11 years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*Cash sales were 28% of total sales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165064-B2F6-DBEE-B740-CBB844F03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690" y="3570313"/>
            <a:ext cx="3153712" cy="31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to +5.7%,</a:t>
            </a:r>
            <a:r>
              <a:rPr lang="en-US" sz="1800" dirty="0"/>
              <a:t> in November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+15.9%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+13.9%</a:t>
            </a:r>
            <a:r>
              <a:rPr lang="en-US" sz="1800" dirty="0"/>
              <a:t>), Atlanta (</a:t>
            </a:r>
            <a:r>
              <a:rPr lang="en-US" sz="1800" dirty="0">
                <a:solidFill>
                  <a:srgbClr val="00A64B"/>
                </a:solidFill>
              </a:rPr>
              <a:t>+10.4%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FBAE411-D9DB-61C4-B47A-7CCB2123D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89" y="5050"/>
            <a:ext cx="10879391" cy="68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4.72%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2DD94FE-235B-295B-BA7B-0F36A2F70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94" y="1550349"/>
            <a:ext cx="6396891" cy="48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AD27659-86A7-B747-BF8D-7E98CC66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1" y="1218195"/>
            <a:ext cx="6670430" cy="50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8CDB-6D28-3D89-FE9E-12B02AC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0713-E067-636A-C169-4E8EAF034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now, outdoor, building, tree&#10;&#10;Description automatically generated">
            <a:extLst>
              <a:ext uri="{FF2B5EF4-FFF2-40B4-BE49-F238E27FC236}">
                <a16:creationId xmlns:a16="http://schemas.microsoft.com/office/drawing/2014/main" id="{2E101ED0-C550-582F-2EC2-5E079442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655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8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dips, sell extreme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1A2D-BA66-BE62-F514-2C18C9D6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8BA3E-1763-7EC8-0168-68461EDF3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mall house in the snow&#10;&#10;Description automatically generated with low confidence">
            <a:extLst>
              <a:ext uri="{FF2B5EF4-FFF2-40B4-BE49-F238E27FC236}">
                <a16:creationId xmlns:a16="http://schemas.microsoft.com/office/drawing/2014/main" id="{1F161B01-A2DA-34BF-A579-27D102812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57" y="0"/>
            <a:ext cx="1029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73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12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on skis on a snowy mountain&#10;&#10;Description automatically generated with low confidence">
            <a:extLst>
              <a:ext uri="{FF2B5EF4-FFF2-40B4-BE49-F238E27FC236}">
                <a16:creationId xmlns:a16="http://schemas.microsoft.com/office/drawing/2014/main" id="{BD06AC89-584E-2D78-AC5E-91E25364D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551" y="299362"/>
            <a:ext cx="5489904" cy="41174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BC0A-568A-A3A6-E936-579A450D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FA3CB-61F2-3FAA-0092-B87CB8029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62FA3D6-F153-CB1A-B332-EA811723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08577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11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800" b="1" i="1" dirty="0"/>
              <a:t>Fed Reversal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*Ranges for months but volatility has nearly doubled – a dream come true for traders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*Fed has to prioritize saving the financial system over controlling inflation – QE is back!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*Flight to safety takes bond yields back to bottom of range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*Energy is plumbing new lows on new recession fears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*Gold, Silver upside breakout on lower interest rates sooner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gets a small pop off of a one year low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as interest rates stay higher for longer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rockets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$31 – Everything is now tradable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45" y="2938188"/>
            <a:ext cx="4632676" cy="36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Recession Fears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2266"/>
            <a:ext cx="11125200" cy="523233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Fed Spends $297 to Bail Out the Financial System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Europe Raises Interest Rates by 50 Basis Points,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catching up with the US Europe has inflation at 2% higher than the US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Core Inflation Comes in Moderate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at a 6.0% YOY rate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Swiss National Bank Steps in to Bail Out Credit Suisse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taking pressure off US market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PPI Down 0.1%,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for February, showing that prices are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actually falling. A big rise was expected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Nonfarm Payroll Report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hot at 311,000.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Headline Unemployment Rate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rose from 3.5% to 3.6%, still at a 53-year low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 descr="A crowd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E689CDC-B7F7-B365-75F2-B4BDF5582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03" y="2402549"/>
            <a:ext cx="4908331" cy="27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2247A4F2-40B1-9BE7-D697-7B076863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124" y="19779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1133FC-C24C-16DE-C5E1-F9537193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0" y="379740"/>
            <a:ext cx="9977865" cy="630872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8035" y="1056344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F66ED183-0CC2-F624-896A-BF407D3454AD}"/>
              </a:ext>
            </a:extLst>
          </p:cNvPr>
          <p:cNvSpPr/>
          <p:nvPr/>
        </p:nvSpPr>
        <p:spPr>
          <a:xfrm>
            <a:off x="6926316" y="4437993"/>
            <a:ext cx="1923393" cy="1143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190,000 – Down 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53111F1-74FF-F455-2A3F-91F4836D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571323"/>
            <a:ext cx="11355764" cy="50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E875893-E43D-E5AC-DC8E-54FFF4610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*Banks take it on the the nose, delivering biggest selloff in a decade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*Money is flowing out of small banks into big, from the heartland to the coasts. (JPM) is now turning down new applications they have been flooded with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*Smallest banks like First Republic (FRH) and Fifth Third (FITB) take biggest hits, but even big safe ones are down 20%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Microsoft Adds AI to Word and Excel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called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Copilot for Microsoft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365</a:t>
            </a:r>
            <a:r>
              <a:rPr lang="en-US" sz="1800" dirty="0">
                <a:solidFill>
                  <a:schemeClr val="tx1"/>
                </a:solidFill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</a:rPr>
            </a:br>
            <a:br>
              <a:rPr lang="en-US" sz="1800" dirty="0">
                <a:solidFill>
                  <a:schemeClr val="tx1"/>
                </a:solidFill>
                <a:effectLst/>
              </a:rPr>
            </a:br>
            <a:r>
              <a:rPr lang="en-US" sz="1800" dirty="0">
                <a:solidFill>
                  <a:schemeClr val="tx1"/>
                </a:solidFill>
                <a:effectLst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 Lays Off Another 10,000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citing a changing global outlook and heightened efficiencies of in office workers</a:t>
            </a:r>
            <a:r>
              <a:rPr lang="en-US" sz="1800" dirty="0">
                <a:solidFill>
                  <a:schemeClr val="tx1"/>
                </a:solidFill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*Volatility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spikes to $31 opening countless options trades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*Add one-year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LEAPS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 for highest quality banks like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(JPM), (MS), and (GS)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*Looking for flat first half, strong second half to take us 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S&amp;P 500 4,800 by yearend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8588238A-F807-6909-78C1-592B86E7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264" y="3856383"/>
            <a:ext cx="4276164" cy="31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FF457-8C31-8286-DF8F-CB17A985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Great Depression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7703B-DEE9-8526-0F9D-23968924B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*All banks close for a week and 9,000 banks failed. Without deposit insurance $7 billion in individual deposits were lost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*Safe deposit holdings of failed banks were not</a:t>
            </a:r>
            <a:br>
              <a:rPr lang="en-US" sz="2000" dirty="0"/>
            </a:br>
            <a:r>
              <a:rPr lang="en-US" sz="2000" dirty="0"/>
              <a:t>auctioned off until 60 years later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*All modern financial regulation followed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*Regulation roll backs inevitably bring a new crisis,</a:t>
            </a:r>
            <a:br>
              <a:rPr lang="en-US" sz="2000" dirty="0"/>
            </a:br>
            <a:r>
              <a:rPr lang="en-US" sz="2000" dirty="0"/>
              <a:t>like 1987, the S&amp;L crisis and the 2008 Financial crisis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*It’s a rolling wave that hits every 15 years and</a:t>
            </a:r>
            <a:br>
              <a:rPr lang="en-US" sz="2000" dirty="0"/>
            </a:br>
            <a:r>
              <a:rPr lang="en-US" sz="2000" dirty="0"/>
              <a:t>presents great opportunities to get into financial</a:t>
            </a:r>
            <a:br>
              <a:rPr lang="en-US" sz="2000" dirty="0"/>
            </a:br>
            <a:r>
              <a:rPr lang="en-US" sz="2000" dirty="0"/>
              <a:t>stocks at huge discounts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2E554-FD8C-ACA6-4204-79DF1FBE8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564" y="3429000"/>
            <a:ext cx="4447146" cy="31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36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Higher Lows and Lower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637286" y="149432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</a:t>
            </a:r>
            <a:br>
              <a:rPr lang="en-US" sz="2000" dirty="0"/>
            </a:br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97069" y="3524996"/>
            <a:ext cx="698021" cy="5425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E82DDFD-499E-D9A0-D712-8CA109371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91" y="1681008"/>
            <a:ext cx="6693304" cy="50677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B3F5DC-3C5D-AD44-7B55-BAB41FFA00BA}"/>
              </a:ext>
            </a:extLst>
          </p:cNvPr>
          <p:cNvCxnSpPr>
            <a:cxnSpLocks/>
          </p:cNvCxnSpPr>
          <p:nvPr/>
        </p:nvCxnSpPr>
        <p:spPr>
          <a:xfrm flipV="1">
            <a:off x="6636968" y="3062235"/>
            <a:ext cx="1655694" cy="8956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58174" y="436920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94230" y="2930185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FACE23-802A-E4B7-9CE1-8815628CF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93" y="1716426"/>
            <a:ext cx="6318738" cy="47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CD0CF94-63B1-E174-39CE-1E81E42D7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71" y="1448705"/>
            <a:ext cx="5808323" cy="44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EC144C-25CC-B60C-9A1B-FCE158DE7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64" y="1431582"/>
            <a:ext cx="6356278" cy="48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3923B1D-4757-6DC9-D23F-129AA575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3" y="1500076"/>
            <a:ext cx="6133671" cy="46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A91E4C-3E2E-7765-5EB3-856F1BF8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895" y="1825424"/>
            <a:ext cx="5517222" cy="41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46DEED0-6B6C-727A-349C-B220D88F9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04" y="1602818"/>
            <a:ext cx="6510391" cy="49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01BA-69D5-5401-E094-B330910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8B7DA-1DE3-003D-408B-C8AF60F8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driving on a snowy road&#10;&#10;Description automatically generated with medium confidence">
            <a:extLst>
              <a:ext uri="{FF2B5EF4-FFF2-40B4-BE49-F238E27FC236}">
                <a16:creationId xmlns:a16="http://schemas.microsoft.com/office/drawing/2014/main" id="{6CDCF5D6-BDE4-978F-7D26-00DF4F617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Grim Forward Guidance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60C2F9-93E4-393C-8900-4B771E6B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1714121"/>
            <a:ext cx="5962435" cy="45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A6F20-0894-E695-E399-A282E269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Why This is Not the Great Depression,</a:t>
            </a:r>
            <a:br>
              <a:rPr lang="en-US" sz="2400" dirty="0"/>
            </a:br>
            <a:r>
              <a:rPr lang="en-US" sz="2400" dirty="0"/>
              <a:t>nor the 1987 crash, the S&amp;L Crisis, 2008 Financial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90895-E20B-6CD1-EE00-4FF765D0D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24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*Dodd Frank has required banks with over $250 billion in capital to be massively over capitalized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top 20 banks could handle double the 2008 amount of defaults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*In 2008 Morgan Stanley had leverage of 40X and Lehman Brothers 100X. Today, Morgan Stanley is at 7.5X and Lehman Brother is gone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*Treasury has proved aggressive in putting out fires quickly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*Goal is to protect all depositors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*No management walk aways with $100 million bonuses as in 2008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*This time will be punished with firings, claw backs of bonuses</a:t>
            </a:r>
            <a:br>
              <a:rPr lang="en-US" sz="1800" dirty="0"/>
            </a:br>
            <a:r>
              <a:rPr lang="en-US" sz="1800" dirty="0"/>
              <a:t>and recent share sales, and lifetime bans from the industry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*Emphasis is in private sector rescues, such as the $30 billion</a:t>
            </a:r>
            <a:br>
              <a:rPr lang="en-US" sz="1800" dirty="0"/>
            </a:br>
            <a:r>
              <a:rPr lang="en-US" sz="1800" dirty="0"/>
              <a:t>in deposits into First Republic Bank (FRC) by 11 healthy 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2BC91-7D9F-3481-D759-5844C45A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737" y="4130566"/>
            <a:ext cx="3696628" cy="24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2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8A7BB88-2F39-7B67-84AC-AD435D4E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44" y="1714121"/>
            <a:ext cx="6262098" cy="47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to Add Glucose Monitor on its Watches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59835C7-6E1B-710D-6249-72A046C0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2048031"/>
            <a:ext cx="5808323" cy="44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Disappoints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on a major advertising shortfall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Government Sues Google on Antitrust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0879E20-B861-8A67-92AF-F35DE68B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828" y="2116525"/>
            <a:ext cx="5551469" cy="42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US Preparing Antitrust Against Amazon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68B378F-BC1D-035C-9C3C-DC8C01C5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10" y="1928166"/>
            <a:ext cx="5851132" cy="44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Top Trader With Implied Volatility at 78%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4/$130-$140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3/$145-$165 call spread, took profits on long 3/$250-$260 put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2/$150-$160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2/$155-$165 put spread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517F1CF-9870-B212-F454-47698EE8E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30" y="1996660"/>
            <a:ext cx="5688458" cy="43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$1.3 billion capital raise tanks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D8EACA9-87E1-DDE0-C6B6-04EA445B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783" y="2030907"/>
            <a:ext cx="5842570" cy="44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NVIDIA Beats, sending the stock up 7%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a 41% YOY growth in data center sales – flight to big balance sheets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1BC32EC-FEBA-1DF5-D43E-36FB136E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569" y="2236391"/>
            <a:ext cx="5337424" cy="40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Beats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B19E0A9-262E-9DFE-8EE5-F5B15BDD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962" y="1893919"/>
            <a:ext cx="5774076" cy="43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7E386EB-D1AD-D592-D983-B45E2CF43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876795"/>
            <a:ext cx="6065177" cy="46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rs parked in the snow&#10;&#10;Description automatically generated with medium confidence">
            <a:extLst>
              <a:ext uri="{FF2B5EF4-FFF2-40B4-BE49-F238E27FC236}">
                <a16:creationId xmlns:a16="http://schemas.microsoft.com/office/drawing/2014/main" id="{379E5C95-C405-ED00-7FE9-343FE0FB1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01" y="0"/>
            <a:ext cx="8175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 than 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4AF27A1-0380-2550-2E33-B1AF8F31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895" y="2339132"/>
            <a:ext cx="5414480" cy="41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FC2DE15-0BE8-CA04-80F4-81763E175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05" y="1842548"/>
            <a:ext cx="5825447" cy="44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9427C70-B766-5625-3F84-85EC0AB27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876795"/>
            <a:ext cx="5893941" cy="44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driving on a snowy road&#10;&#10;Description automatically generated with low confidence">
            <a:extLst>
              <a:ext uri="{FF2B5EF4-FFF2-40B4-BE49-F238E27FC236}">
                <a16:creationId xmlns:a16="http://schemas.microsoft.com/office/drawing/2014/main" id="{5AFB07DB-161F-A2F8-9F44-7E570DD46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217572" cy="69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*Bets on a domestic recovery in 2022 Q4</a:t>
            </a:r>
            <a:br>
              <a:rPr lang="en-US" sz="2400" dirty="0">
                <a:solidFill>
                  <a:srgbClr val="FF0000"/>
                </a:solidFill>
              </a:rPr>
            </a:b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*Upside potential in 2022 far greater than tech</a:t>
            </a:r>
            <a:br>
              <a:rPr lang="en-US" sz="2400" dirty="0">
                <a:solidFill>
                  <a:srgbClr val="FF0000"/>
                </a:solidFill>
              </a:rPr>
            </a:b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*Some of these have not moved for 5 or 10 years</a:t>
            </a:r>
            <a:br>
              <a:rPr lang="en-US" sz="2400" dirty="0">
                <a:solidFill>
                  <a:srgbClr val="FF0000"/>
                </a:solidFill>
              </a:rPr>
            </a:b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rgbClr val="FF0000"/>
                </a:solidFill>
              </a:rPr>
            </a:b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*Makes a great counterweight to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high-growth technology</a:t>
            </a:r>
            <a:br>
              <a:rPr lang="en-US" sz="2400" dirty="0">
                <a:solidFill>
                  <a:srgbClr val="FF0000"/>
                </a:solidFill>
              </a:rPr>
            </a:b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*We could spend all of next year rotating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98179" y="178676"/>
            <a:ext cx="9890235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Boeing Resume 787 Dreamliner Deliveries</a:t>
            </a:r>
            <a:r>
              <a:rPr lang="en-US" sz="1800" b="1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after a data analysis error is resolved.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DD5401-469E-1BC1-BAF3-375DA6D32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05" y="1414458"/>
            <a:ext cx="6013806" cy="45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5ED35D-B4F9-C4BD-1A10-3C0FF206C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62" y="1876795"/>
            <a:ext cx="5671334" cy="43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29B56D9-9CEB-A306-AF0C-96E81495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22" y="2013784"/>
            <a:ext cx="5893941" cy="44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6F32003-FAA2-1BB6-479E-9E17D45C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6" y="1568570"/>
            <a:ext cx="5962435" cy="45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5C77507-3A3F-9B72-079B-EB8149090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94" y="1928166"/>
            <a:ext cx="5756952" cy="43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6 NEW YORK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FFD8-E101-26D0-3229-CC273734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60" y="3429000"/>
            <a:ext cx="5110235" cy="315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60A7C57-DA54-0412-D6F2-0BE74BB5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57" y="1714121"/>
            <a:ext cx="6287784" cy="47653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C90657-E656-772C-42DF-1A99DDA2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24" y="1825424"/>
            <a:ext cx="5756952" cy="43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70CA61-09EC-FB6B-E9DE-16532A89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979537"/>
            <a:ext cx="5739829" cy="43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1FBC04-A6F6-6C67-C470-5B8834D48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62" y="2030907"/>
            <a:ext cx="5243244" cy="39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8DF6832-A7D5-6741-0AE9-17DB9CA5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726" y="1388773"/>
            <a:ext cx="6116548" cy="46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2A4067C-AAAF-59C5-BA98-91C676D9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30" y="1654188"/>
            <a:ext cx="5893941" cy="44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556589F-8881-FB39-0AFB-E67867D4A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299" y="1534323"/>
            <a:ext cx="6202166" cy="47054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4D18959-6B3A-8B00-C3E0-2D22A2A6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2" y="1551447"/>
            <a:ext cx="5945311" cy="44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7A2B2D7-C6D8-C0B5-DFA7-5122D9D13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951" y="1945290"/>
            <a:ext cx="5500098" cy="41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4/$65-$70 call spread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79C034E-30AB-E0B0-53DC-3DFE2E01D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30" y="1911042"/>
            <a:ext cx="5774076" cy="43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Friday 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4/$105-$115 call spread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788F179-CA50-0E18-852F-86C2EB29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833986"/>
            <a:ext cx="5808323" cy="44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Low interest rate mortgage exposure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4/$20-$23 call spread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A3F99B3-CC5D-D033-EDD4-F8C1CC216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81" y="1517200"/>
            <a:ext cx="6647379" cy="50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4/$30-$35 call spread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09B3BDD-15F1-48EE-ED97-EA8B61EA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9" y="1876795"/>
            <a:ext cx="5876817" cy="44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Risk Taking – is all fee business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4/$30-$35 call spread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4E61404-E8D2-A29C-48F0-D3C9E8D4E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714120"/>
            <a:ext cx="6253537" cy="47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4/$60-$65 call spread - </a:t>
            </a:r>
            <a:r>
              <a:rPr lang="en-US" sz="1800" dirty="0">
                <a:solidFill>
                  <a:schemeClr val="tx1"/>
                </a:solidFill>
              </a:rPr>
              <a:t>expires in 17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F2143F-BF8D-F68F-06CE-29A959D8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2" y="1602818"/>
            <a:ext cx="6322031" cy="47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Republic (FRC)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ratio of uninsured deposits,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65% of loans are ARMs, mitigating risk, large share of jumbo loans to high-net-worth individuals, stock down 80% from California exposure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4E542AB-7203-FFA7-70E0-53EA92C0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3" y="1577133"/>
            <a:ext cx="6339154" cy="48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9809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F266BBF-AA41-4CD9-4253-5A0285F2B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075" y="1679874"/>
            <a:ext cx="6561761" cy="49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4CFF6B6-35F0-C621-E960-8EC41D7F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17" y="2005222"/>
            <a:ext cx="5893941" cy="44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3CECED-98FF-4916-4B4A-3D8A65F3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34" y="1791177"/>
            <a:ext cx="6356278" cy="48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7B9B09-018C-C678-9753-66D9B1E7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3" y="1363087"/>
            <a:ext cx="6921357" cy="52534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2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2022 $30.2 billion profit on unchanged stock,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Warren Buffet’s Annual Letter is Out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81CD89D-D5C1-0604-ABA0-526033DA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827" y="2287761"/>
            <a:ext cx="5534346" cy="42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7BC2DAE-5D6D-9614-4BFF-BFAD962A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2" y="1380211"/>
            <a:ext cx="6322031" cy="47910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3228157-886B-9BF7-D53E-7C8089E8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35" y="1448705"/>
            <a:ext cx="6133671" cy="46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B3D65F6-7311-A852-59B9-1892630A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356" y="1354525"/>
            <a:ext cx="6467582" cy="49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ar driving on a snowy road&#10;&#10;Description automatically generated with medium confidence">
            <a:extLst>
              <a:ext uri="{FF2B5EF4-FFF2-40B4-BE49-F238E27FC236}">
                <a16:creationId xmlns:a16="http://schemas.microsoft.com/office/drawing/2014/main" id="{76A8BB9C-E039-327C-A243-D4D8EFBE1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*Bank crisis brings record peak in bond prices, drop in yields,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which may accelerate a Fed interest rate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cutting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policy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*Ten-year US Treasury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yields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plunge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from 3.90% to 3.30% in days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*Crash of (TLT) from $180 to $92 over 2 1.2 years brought bankruptcy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of Silicon Valley Bank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*There is never just one cockroach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2.50% yield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end 2023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after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political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interreference ends this summer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calls, calls spreads and LEAPS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are a great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Flight to Safety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81C63B03-2806-9863-42EB-96D78CD93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1219200"/>
            <a:ext cx="2667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4/$113-$116 put spread, long 4/$114-$117 put spread-expires in 17 trading days, </a:t>
            </a:r>
            <a:r>
              <a:rPr lang="en-US" sz="1800" dirty="0">
                <a:solidFill>
                  <a:srgbClr val="00A64B"/>
                </a:solidFill>
              </a:rPr>
              <a:t>took profits on long 1/$92-$95 call </a:t>
            </a:r>
            <a:r>
              <a:rPr lang="en-US" sz="1800">
                <a:solidFill>
                  <a:srgbClr val="00A64B"/>
                </a:solidFill>
              </a:rPr>
              <a:t>spread,</a:t>
            </a:r>
            <a:r>
              <a:rPr lang="en-US" sz="2400">
                <a:solidFill>
                  <a:srgbClr val="00A64B"/>
                </a:solidFill>
              </a:rPr>
              <a:t> </a:t>
            </a:r>
            <a:r>
              <a:rPr lang="en-US" sz="1800">
                <a:solidFill>
                  <a:srgbClr val="00A64B"/>
                </a:solidFill>
              </a:rPr>
              <a:t>took </a:t>
            </a:r>
            <a:r>
              <a:rPr lang="en-US" sz="1800" dirty="0">
                <a:solidFill>
                  <a:srgbClr val="00A64B"/>
                </a:solidFill>
              </a:rPr>
              <a:t>profits on long 1/$96-$99 call spread, took profits on long 1/$95-$98 call spread, took profits on long 2/$95-$98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90F2D67-DF12-E1ED-ED32-30F5735A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474" y="2139137"/>
            <a:ext cx="5272552" cy="39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3.60%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9F5591D-41FA-2BDA-CD51-F74A1B740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92" y="1472195"/>
            <a:ext cx="6260123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8.30%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3E82F68-D551-55EF-00FE-F3DB94D9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631" y="1296349"/>
            <a:ext cx="6562969" cy="49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6723ECE-0748-638E-F834-46D0CCE0F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862" y="1061888"/>
            <a:ext cx="6943969" cy="52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19 LONDON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 descr="A clock tower next to a river&#10;&#10;Description automatically generated with medium confidence">
            <a:extLst>
              <a:ext uri="{FF2B5EF4-FFF2-40B4-BE49-F238E27FC236}">
                <a16:creationId xmlns:a16="http://schemas.microsoft.com/office/drawing/2014/main" id="{16CAB047-03AA-F57A-E5E2-288719292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89" y="2890343"/>
            <a:ext cx="3778469" cy="3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47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AC1B0A7-D335-4F88-DDE0-CE8E56694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70" y="1100965"/>
            <a:ext cx="6787661" cy="51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6B9FE92-6886-AEC0-815D-98AFD166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324" y="1374503"/>
            <a:ext cx="6592276" cy="49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Stall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 Prospects of 0.25% Fed rate rise knocking the wind out of the dollar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*Dollar could be peaking here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*After a great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dollar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run all currencies were overdue and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need of a rest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*Dollar selloff may resume after March 22 Fed meeting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*Look for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new dollar lows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by end 2023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 on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22B50-2C0C-A35D-1CE6-E157008CA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041" y="3741683"/>
            <a:ext cx="4331576" cy="28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DBAF1BA4-AD5A-F10B-1C88-9C5BE60F2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31" y="1569888"/>
            <a:ext cx="5967046" cy="453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54C491CE-E45B-CC0F-B652-B4339D95C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09" y="1472195"/>
            <a:ext cx="6377352" cy="48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C71C1CC1-0D86-2470-A790-6E445047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9" y="1550349"/>
            <a:ext cx="6338276" cy="48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5ED529F1-9C7C-F098-004B-F8B0DAA4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54" y="1716426"/>
            <a:ext cx="6103815" cy="46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BFAFA393-D78D-F59E-1D69-95B3B225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93" y="1823888"/>
            <a:ext cx="5967046" cy="44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snow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127D8109-B5A3-BE36-6AAF-B48880B6B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–Free Fall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*Recession fears spur price collapse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*Market is now oversupplied with 300,000 barrels/day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*120 million barrels have gone into storage in 9 months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*Only an OPEC Plus production cut can arrest the fall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*China is coming back on stream too slowly to come to the rescue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*Expect a long delay until we see lower gasoline prices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*Joe Biden is the only buyer of 400 million barrel to refill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Strategic Petroleum Reserve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D3BC6-2A84-D869-7DEA-CBC90F48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144" y="3541986"/>
            <a:ext cx="4109996" cy="30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out of 33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+5.61%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+31.37%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+616.69%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47.74%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B43D461-EEF1-186E-BC6A-DB33FB915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1" y="1354965"/>
            <a:ext cx="6592276" cy="49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2215447-8C3D-512D-F34B-40ACF731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108" y="1568570"/>
            <a:ext cx="6150795" cy="46626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EBCBAB8-25D0-37A8-5C92-F1E244A5B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448705"/>
            <a:ext cx="6459020" cy="49023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A441716-90B2-A7AD-0020-D329D7CA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041" y="1363087"/>
            <a:ext cx="6167919" cy="46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F2CF065-60DE-2E3C-32CA-473DEB61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783" y="1517200"/>
            <a:ext cx="6270660" cy="47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A972197-9C31-051A-53CB-B557D5386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3" y="1294593"/>
            <a:ext cx="6818615" cy="51678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5EE4F2D-5786-5D96-FE63-C2CC29EE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35" y="1482952"/>
            <a:ext cx="6304907" cy="47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2ECBB1D-55D4-4B33-8EE0-94745563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32" y="1517200"/>
            <a:ext cx="6253537" cy="47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now, outdoor, tree, building&#10;&#10;Description automatically generated">
            <a:extLst>
              <a:ext uri="{FF2B5EF4-FFF2-40B4-BE49-F238E27FC236}">
                <a16:creationId xmlns:a16="http://schemas.microsoft.com/office/drawing/2014/main" id="{FD0F75D8-F2B0-DDF5-7663-5B2B93D3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43" y="274637"/>
            <a:ext cx="9772562" cy="64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Bull Market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  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Gold Breaks Out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crossing a key technical level and setting the options market on fire. Some gold minders saw options volume up 400%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Flight to safety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bid finally kicks in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Imminent recession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means lower interest rates sooner and less yield competition for gold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Platinum the Precious Metals Play of 2023?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There is rising demand from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hydrogen fuel cells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the green hydrogen movement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world’s second largest producer of platinum is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Russia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who’s supplies have been cut off.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(GLD), (GDX), (GOLD), (SLV), (PPLT) and (WPM)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3262</TotalTime>
  <Words>4876</Words>
  <Application>Microsoft Macintosh PowerPoint</Application>
  <PresentationFormat>Widescreen</PresentationFormat>
  <Paragraphs>182</Paragraphs>
  <Slides>116</Slides>
  <Notes>84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“Banking Crisis!” </vt:lpstr>
      <vt:lpstr>The Great Depression</vt:lpstr>
      <vt:lpstr>Why This is Not the Great Depression, nor the 1987 crash, the S&amp;L Crisis, 2008 Financial Crisis</vt:lpstr>
      <vt:lpstr>PowerPoint Presentation</vt:lpstr>
      <vt:lpstr>THURSDAY, JULY 6 NEW YORK STRATEGY LUNCHEON</vt:lpstr>
      <vt:lpstr>Friday July 13, 2023 Seminar at Sea </vt:lpstr>
      <vt:lpstr>PowerPoint Presentation</vt:lpstr>
      <vt:lpstr>THURSDAY, JULY 19 LONDON STRATEGY LUNCHEON</vt:lpstr>
      <vt:lpstr>  Trade Alert Performance New All Time Highs! 31 out of 33 trade alerts profitable   </vt:lpstr>
      <vt:lpstr>PowerPoint Presentation</vt:lpstr>
      <vt:lpstr>PowerPoint Presentation</vt:lpstr>
      <vt:lpstr>PowerPoint Presentation</vt:lpstr>
      <vt:lpstr>The Method to My Madness Fed Reversal</vt:lpstr>
      <vt:lpstr>The Global Economy –  Recession Fears</vt:lpstr>
      <vt:lpstr>The Mad Hedge Profit Predictor Market Timing Index – Neutral An artificial intelligence driven algorithm that analyzes 30 different economic, technical, and momentum driven indicators </vt:lpstr>
      <vt:lpstr>PowerPoint Presentation</vt:lpstr>
      <vt:lpstr> Weekly Jobless Claims – Falling  190,000 – Down 3,000 </vt:lpstr>
      <vt:lpstr>PowerPoint Presentation</vt:lpstr>
      <vt:lpstr>Stocks – Crisis </vt:lpstr>
      <vt:lpstr>            S&amp;P 500 – Higher Lows and Lower Highs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Grim Forward Guidance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(AAPL)-) Apple to Add Glucose Monitor on its Watches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Disappoints on a major advertising shortfall Government Sues Google on Antitrust  took profits on long 12/$1,200-$1,230 bull call spread took profits on long 9/$1,030-$1,080 vertical bull call spread</vt:lpstr>
      <vt:lpstr> Amazon (AMZN) –  US Preparing Antitrust Against Amazon  took profits on long 2/$3,400-$3,500 bear put spread took profits on long 9/$2,800-$2,900 bull call spread</vt:lpstr>
      <vt:lpstr>    Tesla (TSLA) – Top Trader With Implied Volatility at 78% long 4/$130-$140 call spread - expires in 17 trading days, took profits on long 4/$250-$260 put spread took profits on long 3/$145-$165 call spread, took profits on long 3/$250-$260 put spread took profits on long 2/$150-$160 call spread, took profits on long 2/$155-$165 put spread        </vt:lpstr>
      <vt:lpstr>PowerPoint Presentation</vt:lpstr>
      <vt:lpstr>Rivian (RIVN) – Amazon Backed Electric Trucks $1.3 billion capital raise tanks stocks took profits on long 10/$25-$30 call spread </vt:lpstr>
      <vt:lpstr> NVIDIA (NVDA) – NVIDIA Beats, sending the stock up 7% on a 41% YOY growth in data center sales – flight to big balance sheets long 3/$260-$270 put spread, took profits on long 10/$95-$100 call spread took profits on long 7/$120-$130 call spread, took profits on  long 6/$120-$130 call spread </vt:lpstr>
      <vt:lpstr>Palo Alto Networks (PANW)- Hacking never goes out of fashion Palo Alto Networks Beats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 than 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Boeing Resume 787 Dreamliner Deliveries after a data analysis error is resolved.   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ration net of mark to market  took profits 12/$330-$350 call spread took profits 11/$330-$350 call spread stop loss on long 11/$385-$395 call spreads  </vt:lpstr>
      <vt:lpstr>Morgan Stanley (MS) – Highest Capital ration net of mark to market  long 4/$65-$70 call spread - expires in 17 trading days </vt:lpstr>
      <vt:lpstr>  JP Morgan Chase (JPM) - Highest Capital ration net of mark to market   long 4/$105-$115 call spread - expires in 17 trading days     </vt:lpstr>
      <vt:lpstr>Bank of America (BAC) – Most Low interest rate mortgage exposure  long 4/$20-$23 call spread - expires in 17 trading days </vt:lpstr>
      <vt:lpstr>Citigroup (C) –  long 4/$30-$35 call spread - expires in 17 trading days </vt:lpstr>
      <vt:lpstr>Charles Schwab (SCHW) – No Risk Taking – is all fee business long 4/$30-$35 call spread - expires in 17 trading days </vt:lpstr>
      <vt:lpstr>Interactive Brokers (IBKR) – Best Risk Control long 4/$60-$65 call spread - expires in 17 trading days </vt:lpstr>
      <vt:lpstr>First Republic (FRC) – High ratio of uninsured deposits, 65% of loans are ARMs, mitigating risk, large share of jumbo loans to high-net-worth individuals, stock down 80% from California exposure 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2022 $30.2 billion profit on unchanged stock, Warren Buffet’s Annual Letter is Out 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Flight to Safety  </vt:lpstr>
      <vt:lpstr>                Treasury ETF (TLT) –  long 4/$113-$116 put spread, long 4/$114-$117 put spread-expires in 17 trading days, took profits on long 1/$92-$95 call spread, took profits on long 1/$96-$99 call spread, took profits on long 1/$95-$98 call spread, took profits on long 2/$95-$98 call spread                     </vt:lpstr>
      <vt:lpstr> Ten Year Treasury Yield ($TNX) – 3.60%  </vt:lpstr>
      <vt:lpstr> Junk Bonds (HYG) 8.30% Yield to Maturity  </vt:lpstr>
      <vt:lpstr>Municipal Bonds (MUB) 3.27% Yield-  </vt:lpstr>
      <vt:lpstr>Emerging Market Debt (ELD) 6.83% Yield-  </vt:lpstr>
      <vt:lpstr>2X Short Treasuries (TBT)-Out of Favor</vt:lpstr>
      <vt:lpstr>Foreign Currencies – Dollar Stall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–Free Fall  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Freeport McMoRan (FCX) - </vt:lpstr>
      <vt:lpstr>Cameco (CCJ) - took profits on long 5/$20-$23 bull call spread</vt:lpstr>
      <vt:lpstr>PowerPoint Presentation</vt:lpstr>
      <vt:lpstr>Precious Metals – New Bull Market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Real Estate – Rates Dive</vt:lpstr>
      <vt:lpstr>S&amp;P Case Shiller Plunges S&amp;P Case Shiller Drops to +5.7%, in November with its National Home Price Index Miami (+15.9%), Tampa (+13.9%), Atlanta (+10.4%)</vt:lpstr>
      <vt:lpstr>Crown Castle International (CCI) – 4.72%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April 12  from Incline Village, NV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922</cp:revision>
  <cp:lastPrinted>2022-01-05T03:44:27Z</cp:lastPrinted>
  <dcterms:created xsi:type="dcterms:W3CDTF">2015-02-05T17:12:57Z</dcterms:created>
  <dcterms:modified xsi:type="dcterms:W3CDTF">2023-03-22T19:50:13Z</dcterms:modified>
</cp:coreProperties>
</file>