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2"/>
  </p:notesMasterIdLst>
  <p:sldIdLst>
    <p:sldId id="256" r:id="rId2"/>
    <p:sldId id="1443" r:id="rId3"/>
    <p:sldId id="1402" r:id="rId4"/>
    <p:sldId id="1403" r:id="rId5"/>
    <p:sldId id="1446" r:id="rId6"/>
    <p:sldId id="1445" r:id="rId7"/>
    <p:sldId id="888" r:id="rId8"/>
    <p:sldId id="605" r:id="rId9"/>
    <p:sldId id="1423" r:id="rId10"/>
    <p:sldId id="1447" r:id="rId11"/>
    <p:sldId id="824" r:id="rId12"/>
    <p:sldId id="1118" r:id="rId13"/>
    <p:sldId id="1076" r:id="rId14"/>
    <p:sldId id="1442" r:id="rId15"/>
    <p:sldId id="898" r:id="rId16"/>
    <p:sldId id="1455" r:id="rId17"/>
    <p:sldId id="1142" r:id="rId18"/>
    <p:sldId id="1397" r:id="rId19"/>
    <p:sldId id="1459" r:id="rId20"/>
    <p:sldId id="1033" r:id="rId21"/>
    <p:sldId id="1073" r:id="rId22"/>
    <p:sldId id="1074" r:id="rId23"/>
    <p:sldId id="1026" r:id="rId24"/>
    <p:sldId id="570" r:id="rId25"/>
    <p:sldId id="280" r:id="rId26"/>
    <p:sldId id="1435" r:id="rId27"/>
    <p:sldId id="1057" r:id="rId28"/>
    <p:sldId id="563" r:id="rId29"/>
    <p:sldId id="835" r:id="rId30"/>
    <p:sldId id="613" r:id="rId31"/>
    <p:sldId id="831" r:id="rId32"/>
    <p:sldId id="811" r:id="rId33"/>
    <p:sldId id="1047" r:id="rId34"/>
    <p:sldId id="1432" r:id="rId35"/>
    <p:sldId id="1399" r:id="rId36"/>
    <p:sldId id="814" r:id="rId37"/>
    <p:sldId id="1072" r:id="rId38"/>
    <p:sldId id="764" r:id="rId39"/>
    <p:sldId id="765" r:id="rId40"/>
    <p:sldId id="1071" r:id="rId41"/>
    <p:sldId id="1195" r:id="rId42"/>
    <p:sldId id="1436" r:id="rId43"/>
    <p:sldId id="1460" r:id="rId44"/>
    <p:sldId id="1070" r:id="rId45"/>
    <p:sldId id="840" r:id="rId46"/>
    <p:sldId id="1454" r:id="rId47"/>
    <p:sldId id="1068" r:id="rId48"/>
    <p:sldId id="1069" r:id="rId49"/>
    <p:sldId id="1400" r:id="rId50"/>
    <p:sldId id="893" r:id="rId51"/>
    <p:sldId id="289" r:id="rId52"/>
    <p:sldId id="730" r:id="rId53"/>
    <p:sldId id="1054" r:id="rId54"/>
    <p:sldId id="994" r:id="rId55"/>
    <p:sldId id="830" r:id="rId56"/>
    <p:sldId id="481" r:id="rId57"/>
    <p:sldId id="290" r:id="rId58"/>
    <p:sldId id="1133" r:id="rId59"/>
    <p:sldId id="669" r:id="rId60"/>
    <p:sldId id="1079" r:id="rId61"/>
    <p:sldId id="1043" r:id="rId62"/>
    <p:sldId id="1083" r:id="rId63"/>
    <p:sldId id="1449" r:id="rId64"/>
    <p:sldId id="1448" r:id="rId65"/>
    <p:sldId id="1452" r:id="rId66"/>
    <p:sldId id="1450" r:id="rId67"/>
    <p:sldId id="1086" r:id="rId68"/>
    <p:sldId id="1080" r:id="rId69"/>
    <p:sldId id="1049" r:id="rId70"/>
    <p:sldId id="336" r:id="rId71"/>
    <p:sldId id="1084" r:id="rId72"/>
    <p:sldId id="295" r:id="rId73"/>
    <p:sldId id="501" r:id="rId74"/>
    <p:sldId id="539" r:id="rId75"/>
    <p:sldId id="1420" r:id="rId76"/>
    <p:sldId id="1114" r:id="rId77"/>
    <p:sldId id="654" r:id="rId78"/>
    <p:sldId id="659" r:id="rId79"/>
    <p:sldId id="655" r:id="rId80"/>
    <p:sldId id="1425" r:id="rId81"/>
    <p:sldId id="657" r:id="rId82"/>
    <p:sldId id="656" r:id="rId83"/>
    <p:sldId id="1456" r:id="rId84"/>
    <p:sldId id="1407" r:id="rId85"/>
    <p:sldId id="1411" r:id="rId86"/>
    <p:sldId id="1412" r:id="rId87"/>
    <p:sldId id="1413" r:id="rId88"/>
    <p:sldId id="1414" r:id="rId89"/>
    <p:sldId id="1415" r:id="rId90"/>
    <p:sldId id="1431" r:id="rId91"/>
    <p:sldId id="1405" r:id="rId92"/>
    <p:sldId id="388" r:id="rId93"/>
    <p:sldId id="312" r:id="rId94"/>
    <p:sldId id="380" r:id="rId95"/>
    <p:sldId id="747" r:id="rId96"/>
    <p:sldId id="1422" r:id="rId97"/>
    <p:sldId id="313" r:id="rId98"/>
    <p:sldId id="1217" r:id="rId99"/>
    <p:sldId id="1433" r:id="rId100"/>
    <p:sldId id="1404" r:id="rId101"/>
    <p:sldId id="1453" r:id="rId102"/>
    <p:sldId id="907" r:id="rId103"/>
    <p:sldId id="650" r:id="rId104"/>
    <p:sldId id="729" r:id="rId105"/>
    <p:sldId id="737" r:id="rId106"/>
    <p:sldId id="998" r:id="rId107"/>
    <p:sldId id="999" r:id="rId108"/>
    <p:sldId id="1000" r:id="rId109"/>
    <p:sldId id="1451" r:id="rId110"/>
    <p:sldId id="1457" r:id="rId111"/>
    <p:sldId id="1130" r:id="rId112"/>
    <p:sldId id="1132" r:id="rId113"/>
    <p:sldId id="1005" r:id="rId114"/>
    <p:sldId id="1006" r:id="rId115"/>
    <p:sldId id="1437" r:id="rId116"/>
    <p:sldId id="492" r:id="rId117"/>
    <p:sldId id="1438" r:id="rId118"/>
    <p:sldId id="1458" r:id="rId119"/>
    <p:sldId id="335" r:id="rId120"/>
    <p:sldId id="1230" r:id="rId121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94860"/>
  </p:normalViewPr>
  <p:slideViewPr>
    <p:cSldViewPr snapToGrid="0">
      <p:cViewPr varScale="1">
        <p:scale>
          <a:sx n="98" d="100"/>
          <a:sy n="98" d="100"/>
        </p:scale>
        <p:origin x="208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096724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“The Stock Market That Won’t Die”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April 12, 2023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22230D01-261E-C8B1-9D0B-7BC471619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473" y="1666257"/>
            <a:ext cx="5812280" cy="32548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8BC0A-568A-A3A6-E936-579A450D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FA3CB-61F2-3FAA-0092-B87CB8029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67F3F16-E276-4957-A825-7A70C5C0E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64" y="0"/>
            <a:ext cx="11907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117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New Bull Market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158" y="3707641"/>
            <a:ext cx="3143381" cy="312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682172" y="1667655"/>
            <a:ext cx="9840686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*Gold moves within 2% of new all-time highs, driven by the prospect of falling interest rates and the demise of crypto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*Gold (GDX) and Silver miners (SIL) catch on fire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*Russia and China still stockpiling gold to avoid western sanctions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*Lithium Prices Have Dropped by Half</a:t>
            </a:r>
            <a:br>
              <a:rPr lang="en-US" sz="2000" dirty="0"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 Severe Short Squeeze in Copper is Developing,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leading to a massive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price spike later in 2023</a:t>
            </a:r>
            <a:br>
              <a:rPr lang="en-US" sz="2000" dirty="0"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 Chinese economic recovery and exploding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EV growth are the reasons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FD50-4813-1E09-7075-7669772BB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Global Lithium Production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26767-54E4-EFD2-CEC8-15854D47C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18863979-3B4B-AF38-802F-C93B39F35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9" y="1368446"/>
            <a:ext cx="11049393" cy="54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852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34" name="Picture 2" descr="Chart">
            <a:extLst>
              <a:ext uri="{FF2B5EF4-FFF2-40B4-BE49-F238E27FC236}">
                <a16:creationId xmlns:a16="http://schemas.microsoft.com/office/drawing/2014/main" id="{4B73B976-4CD0-9F9F-CD67-9B0F7836A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6764" y="1408670"/>
            <a:ext cx="6558472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D1CF91B-C054-4F82-72EE-B2AC484A26D2}"/>
              </a:ext>
            </a:extLst>
          </p:cNvPr>
          <p:cNvCxnSpPr>
            <a:cxnSpLocks/>
          </p:cNvCxnSpPr>
          <p:nvPr/>
        </p:nvCxnSpPr>
        <p:spPr>
          <a:xfrm flipV="1">
            <a:off x="8028516" y="2180492"/>
            <a:ext cx="2651207" cy="171102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58" name="Picture 2" descr="Chart">
            <a:extLst>
              <a:ext uri="{FF2B5EF4-FFF2-40B4-BE49-F238E27FC236}">
                <a16:creationId xmlns:a16="http://schemas.microsoft.com/office/drawing/2014/main" id="{D33E5347-9624-B549-9024-C9EF7F9F6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559" y="1066800"/>
            <a:ext cx="6726881" cy="509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A39BD1A-6D8F-64D3-46B4-EA251A2CB1C4}"/>
              </a:ext>
            </a:extLst>
          </p:cNvPr>
          <p:cNvCxnSpPr>
            <a:cxnSpLocks/>
          </p:cNvCxnSpPr>
          <p:nvPr/>
        </p:nvCxnSpPr>
        <p:spPr>
          <a:xfrm flipV="1">
            <a:off x="8112720" y="1758462"/>
            <a:ext cx="2379434" cy="194603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71682" name="Picture 2" descr="Chart">
            <a:extLst>
              <a:ext uri="{FF2B5EF4-FFF2-40B4-BE49-F238E27FC236}">
                <a16:creationId xmlns:a16="http://schemas.microsoft.com/office/drawing/2014/main" id="{A8AEC911-6497-2815-BFC3-6848E29BE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9694" y="1432971"/>
            <a:ext cx="6232611" cy="471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F756C81-2AF2-C067-3FE2-9BFEEDC3B694}"/>
              </a:ext>
            </a:extLst>
          </p:cNvPr>
          <p:cNvCxnSpPr>
            <a:cxnSpLocks/>
          </p:cNvCxnSpPr>
          <p:nvPr/>
        </p:nvCxnSpPr>
        <p:spPr>
          <a:xfrm flipV="1">
            <a:off x="8030308" y="2203938"/>
            <a:ext cx="2356338" cy="174673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72706" name="Picture 2" descr="Chart">
            <a:extLst>
              <a:ext uri="{FF2B5EF4-FFF2-40B4-BE49-F238E27FC236}">
                <a16:creationId xmlns:a16="http://schemas.microsoft.com/office/drawing/2014/main" id="{9B229488-A97B-7655-5F9B-EBC0D341E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406" y="1285102"/>
            <a:ext cx="7015438" cy="531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2D07C0A-9ED6-201A-ADF6-FA13E50A7B3C}"/>
              </a:ext>
            </a:extLst>
          </p:cNvPr>
          <p:cNvCxnSpPr>
            <a:cxnSpLocks/>
          </p:cNvCxnSpPr>
          <p:nvPr/>
        </p:nvCxnSpPr>
        <p:spPr>
          <a:xfrm flipV="1">
            <a:off x="8206154" y="2790092"/>
            <a:ext cx="2215661" cy="172329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30" name="Picture 2" descr="Chart">
            <a:extLst>
              <a:ext uri="{FF2B5EF4-FFF2-40B4-BE49-F238E27FC236}">
                <a16:creationId xmlns:a16="http://schemas.microsoft.com/office/drawing/2014/main" id="{C0FD3C8D-E628-AD42-D4BE-1943C17DC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00" y="1424145"/>
            <a:ext cx="6603314" cy="49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59BFF08-6E26-A888-06EC-5DA43D5429F8}"/>
              </a:ext>
            </a:extLst>
          </p:cNvPr>
          <p:cNvCxnSpPr>
            <a:cxnSpLocks/>
          </p:cNvCxnSpPr>
          <p:nvPr/>
        </p:nvCxnSpPr>
        <p:spPr>
          <a:xfrm flipV="1">
            <a:off x="7728209" y="2497015"/>
            <a:ext cx="2060560" cy="194863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54" name="Picture 2" descr="Chart">
            <a:extLst>
              <a:ext uri="{FF2B5EF4-FFF2-40B4-BE49-F238E27FC236}">
                <a16:creationId xmlns:a16="http://schemas.microsoft.com/office/drawing/2014/main" id="{BED0C228-8E82-EFA6-7147-32C74431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406" y="1066800"/>
            <a:ext cx="6924589" cy="524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84CB81E-8F96-BC90-DA7E-DF20AA305289}"/>
              </a:ext>
            </a:extLst>
          </p:cNvPr>
          <p:cNvCxnSpPr>
            <a:cxnSpLocks/>
          </p:cNvCxnSpPr>
          <p:nvPr/>
        </p:nvCxnSpPr>
        <p:spPr>
          <a:xfrm flipV="1">
            <a:off x="7819293" y="2133600"/>
            <a:ext cx="2133599" cy="207632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850" name="Picture 2" descr="Chart">
            <a:extLst>
              <a:ext uri="{FF2B5EF4-FFF2-40B4-BE49-F238E27FC236}">
                <a16:creationId xmlns:a16="http://schemas.microsoft.com/office/drawing/2014/main" id="{9DB6CA99-7B07-EDEC-4D53-7470E5B93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3084" y="1359243"/>
            <a:ext cx="6525831" cy="49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BBEC7FE-1973-DDB5-101A-01A289EDDB71}"/>
              </a:ext>
            </a:extLst>
          </p:cNvPr>
          <p:cNvCxnSpPr>
            <a:cxnSpLocks/>
          </p:cNvCxnSpPr>
          <p:nvPr/>
        </p:nvCxnSpPr>
        <p:spPr>
          <a:xfrm flipV="1">
            <a:off x="8194431" y="2262554"/>
            <a:ext cx="2121877" cy="156718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Green Hydrogen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778" name="Picture 2" descr="Chart">
            <a:extLst>
              <a:ext uri="{FF2B5EF4-FFF2-40B4-BE49-F238E27FC236}">
                <a16:creationId xmlns:a16="http://schemas.microsoft.com/office/drawing/2014/main" id="{87977E07-6AA4-663F-DB55-5EFF0DD43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339" y="1210958"/>
            <a:ext cx="7229867" cy="547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3097D2C-BCB6-F7C6-418C-B1FF68C4D71C}"/>
              </a:ext>
            </a:extLst>
          </p:cNvPr>
          <p:cNvCxnSpPr>
            <a:cxnSpLocks/>
          </p:cNvCxnSpPr>
          <p:nvPr/>
        </p:nvCxnSpPr>
        <p:spPr>
          <a:xfrm flipV="1">
            <a:off x="7854461" y="3247292"/>
            <a:ext cx="2485293" cy="155916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*5.6% YOY Inflation rate underlines the long-term bull case for stocks, will be under 4% by yearend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*Stock Markets have done a big pull forward of performance, bringing normally strong April performance into January-March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*We are now at the top end of a high-risk range, with asset classes diverging sharply in outlooks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b="1" dirty="0">
                <a:solidFill>
                  <a:srgbClr val="FF0000"/>
                </a:solidFill>
                <a:latin typeface="+mj-lt"/>
              </a:rPr>
              <a:t>*Bonds, foreign currencies, precious metals, and energy now discounting a recession, while stocks at these prices are discounting a soft landing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*OPEC production cut halted oil meltdown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*Gold, Silver upside breakout on lower interest rates sooner</a:t>
            </a: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US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dollar fails on recession prospect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*Look for S&amp;P 500 at $4,800 by end 2023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VIX plunges under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$20 – Nothing is now tradable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097" y="3489568"/>
            <a:ext cx="3931923" cy="309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5D8C-2C32-9779-A731-5C9E73F4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DA874-05FF-7033-A94E-E4100A68C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D8A119F3-9C7E-8EEF-2BF7-FA2A74F8B6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457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Commercial Crisis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$1.5 Trillion in Commercial Real Estate Debt coming due is a Threat to all asset classes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Manhattan Office Vacancies Hit Record High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br>
              <a:rPr lang="en-US" sz="2400" dirty="0">
                <a:effectLst/>
                <a:latin typeface="+mj-lt"/>
              </a:rPr>
            </a:br>
            <a:r>
              <a:rPr lang="en-US" sz="2400" dirty="0">
                <a:effectLst/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New Home Sales Grew 1.1%, in February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Existing Home Sales Soar 14.5%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Pending Homes Sales are Flat in February, rising by just 0.8% on a signed contracts basis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S&amp;P Case Shiller Loses Gains in in January in their National Home Price Index, dropping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from a 5.6% annual gain to only 3.8%. Prices have been dropping for seven straight months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*REIT’s are getting demolished by refi fears,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with rates tripling from zero rate era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Home Ownership Premium Highest Since 2006,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when compared to rentals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 descr="A picture containing text, outdoor, scene, way&#10;&#10;Description automatically generated">
            <a:extLst>
              <a:ext uri="{FF2B5EF4-FFF2-40B4-BE49-F238E27FC236}">
                <a16:creationId xmlns:a16="http://schemas.microsoft.com/office/drawing/2014/main" id="{B7F87E0A-87B1-8DF0-B49A-CB76DE9C8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735" y="4760422"/>
            <a:ext cx="4195156" cy="20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Plunges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Drops to +3.8%,</a:t>
            </a:r>
            <a:r>
              <a:rPr lang="en-US" sz="1800" dirty="0">
                <a:latin typeface="+mj-lt"/>
              </a:rPr>
              <a:t> in January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San Francisco was down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-8%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YOY, while -Seattle gave up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5%.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Miami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+14%,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Tampa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+11%,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Atlanta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+8%.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FCABB7-C13F-FBDD-DC2E-C6912A8B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1454009"/>
            <a:ext cx="8728364" cy="48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4.72% yielding cell phone tower REIT</a:t>
            </a:r>
          </a:p>
        </p:txBody>
      </p:sp>
      <p:pic>
        <p:nvPicPr>
          <p:cNvPr id="76802" name="Picture 2" descr="Chart">
            <a:extLst>
              <a:ext uri="{FF2B5EF4-FFF2-40B4-BE49-F238E27FC236}">
                <a16:creationId xmlns:a16="http://schemas.microsoft.com/office/drawing/2014/main" id="{C828710B-E3A3-A71E-935E-6A6F1FD51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9121" y="1606673"/>
            <a:ext cx="6133757" cy="464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678E5A-29AE-FEE5-04D5-D72B6D39D1F0}"/>
              </a:ext>
            </a:extLst>
          </p:cNvPr>
          <p:cNvCxnSpPr>
            <a:cxnSpLocks/>
          </p:cNvCxnSpPr>
          <p:nvPr/>
        </p:nvCxnSpPr>
        <p:spPr>
          <a:xfrm flipV="1">
            <a:off x="8393723" y="3282462"/>
            <a:ext cx="1793631" cy="151227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77826" name="Picture 2" descr="Chart">
            <a:extLst>
              <a:ext uri="{FF2B5EF4-FFF2-40B4-BE49-F238E27FC236}">
                <a16:creationId xmlns:a16="http://schemas.microsoft.com/office/drawing/2014/main" id="{002C34E3-90E1-CC76-976A-6D02FB4EF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837" y="1081334"/>
            <a:ext cx="7023443" cy="53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38CDB-6D28-3D89-FE9E-12B02ACF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C0713-E067-636A-C169-4E8EAF034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6AEB4FA2-613E-5B69-91E6-72F100831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5085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range,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………………sell big rallies to hedge holdings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dips, sell extreme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71A2D-BA66-BE62-F514-2C18C9D68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8BA3E-1763-7EC8-0168-68461EDF3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on a snowy hill&#10;&#10;Description automatically generated with medium confidence">
            <a:extLst>
              <a:ext uri="{FF2B5EF4-FFF2-40B4-BE49-F238E27FC236}">
                <a16:creationId xmlns:a16="http://schemas.microsoft.com/office/drawing/2014/main" id="{8631A41A-2E69-F8D6-D796-EDC5A5D6E8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629" y="0"/>
            <a:ext cx="8200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8736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07ABE-1E9B-F675-8F98-7B27BA5ED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DC59E-127A-6617-55C6-D40C6FD29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ky, outdoor, nature, people&#10;&#10;Description automatically generated">
            <a:extLst>
              <a:ext uri="{FF2B5EF4-FFF2-40B4-BE49-F238E27FC236}">
                <a16:creationId xmlns:a16="http://schemas.microsoft.com/office/drawing/2014/main" id="{09976C32-38BC-E46A-E565-123DA8905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910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April 26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on skis on a snowy mountain&#10;&#10;Description automatically generated with low confidence">
            <a:extLst>
              <a:ext uri="{FF2B5EF4-FFF2-40B4-BE49-F238E27FC236}">
                <a16:creationId xmlns:a16="http://schemas.microsoft.com/office/drawing/2014/main" id="{BD06AC89-584E-2D78-AC5E-91E25364D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551" y="299362"/>
            <a:ext cx="5489904" cy="41174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Holding Up  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92266"/>
            <a:ext cx="11125200" cy="5232334"/>
          </a:xfrm>
        </p:spPr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*5.6% inflation rate announced April 12 is the 9</a:t>
            </a:r>
            <a:r>
              <a:rPr lang="en-US" sz="1700" baseline="30000" dirty="0">
                <a:effectLst/>
                <a:latin typeface="+mj-lt"/>
                <a:ea typeface="Times New Roman" panose="02020603050405020304" pitchFamily="18" charset="0"/>
              </a:rPr>
              <a:t>th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consecutive month of decline</a:t>
            </a:r>
            <a:br>
              <a:rPr lang="en-US" sz="17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7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700" b="1" dirty="0">
                <a:effectLst/>
                <a:latin typeface="+mj-lt"/>
                <a:ea typeface="Times New Roman" panose="02020603050405020304" pitchFamily="18" charset="0"/>
              </a:rPr>
              <a:t>Nonfarm Payroll Report 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Holds Up, at 236,000 in March, the lowest since December 2020</a:t>
            </a:r>
            <a:br>
              <a:rPr lang="en-US" sz="17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7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*It shows that high interest rates still have not impacted the </a:t>
            </a:r>
            <a:r>
              <a:rPr lang="en-US" sz="1700" b="1" dirty="0">
                <a:effectLst/>
                <a:latin typeface="+mj-lt"/>
                <a:ea typeface="Times New Roman" panose="02020603050405020304" pitchFamily="18" charset="0"/>
              </a:rPr>
              <a:t>jobs 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market. February was revised up to 326,000</a:t>
            </a:r>
            <a:br>
              <a:rPr lang="en-US" sz="17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7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*The headline </a:t>
            </a:r>
            <a:r>
              <a:rPr lang="en-US" sz="1700" b="1" dirty="0">
                <a:effectLst/>
                <a:latin typeface="+mj-lt"/>
                <a:ea typeface="Times New Roman" panose="02020603050405020304" pitchFamily="18" charset="0"/>
              </a:rPr>
              <a:t>Unemployment Rate 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dropped back to a 50 year low at 3.5%</a:t>
            </a:r>
            <a:br>
              <a:rPr lang="en-US" sz="17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7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*June </a:t>
            </a:r>
            <a:r>
              <a:rPr lang="en-US" sz="1700" b="1" dirty="0">
                <a:effectLst/>
                <a:latin typeface="+mj-lt"/>
                <a:ea typeface="Times New Roman" panose="02020603050405020304" pitchFamily="18" charset="0"/>
              </a:rPr>
              <a:t>JOLTS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survey of job openings fell to 10.698 million, down from 11.3 million last month </a:t>
            </a:r>
            <a:br>
              <a:rPr lang="en-US" sz="17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7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700" b="1" dirty="0">
                <a:effectLst/>
                <a:latin typeface="+mj-lt"/>
                <a:ea typeface="Times New Roman" panose="02020603050405020304" pitchFamily="18" charset="0"/>
              </a:rPr>
              <a:t>Q4 GDP 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Comes in at 2.6% </a:t>
            </a:r>
            <a:br>
              <a:rPr lang="en-US" sz="17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7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700" b="1" dirty="0">
                <a:effectLst/>
                <a:latin typeface="+mj-lt"/>
                <a:ea typeface="Times New Roman" panose="02020603050405020304" pitchFamily="18" charset="0"/>
              </a:rPr>
              <a:t>Used Car Prices 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are Soaring Again</a:t>
            </a:r>
            <a:r>
              <a:rPr lang="en-US" sz="1700" dirty="0">
                <a:effectLst/>
                <a:latin typeface="+mj-lt"/>
              </a:rPr>
              <a:t> 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frustrating the Fed’s</a:t>
            </a:r>
            <a:br>
              <a:rPr lang="en-US" sz="17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inflation fighting effort.</a:t>
            </a:r>
            <a:br>
              <a:rPr lang="en-US" sz="17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7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700" b="1" dirty="0">
                <a:effectLst/>
                <a:latin typeface="+mj-lt"/>
                <a:ea typeface="Times New Roman" panose="02020603050405020304" pitchFamily="18" charset="0"/>
              </a:rPr>
              <a:t>Supply Chain Problems 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Just Took a Step Backwards, with the close</a:t>
            </a:r>
            <a:br>
              <a:rPr lang="en-US" sz="17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of the Ports of Los Angeles and Long Beach over worker shortages</a:t>
            </a:r>
            <a:r>
              <a:rPr lang="en-US" sz="17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5" name="Picture 4" descr="A picture containing sky, outdoor, water sport, swimming&#10;&#10;Description automatically generated">
            <a:extLst>
              <a:ext uri="{FF2B5EF4-FFF2-40B4-BE49-F238E27FC236}">
                <a16:creationId xmlns:a16="http://schemas.microsoft.com/office/drawing/2014/main" id="{11CC1DB9-FE23-5E3D-2A19-10941CE72E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69" y="3843326"/>
            <a:ext cx="4546017" cy="270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Getting High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5" name="Picture 4" descr="A close-up of a watch&#10;&#10;Description automatically generated with low confidence">
            <a:extLst>
              <a:ext uri="{FF2B5EF4-FFF2-40B4-BE49-F238E27FC236}">
                <a16:creationId xmlns:a16="http://schemas.microsoft.com/office/drawing/2014/main" id="{D8DAEC97-C6E8-34A0-6971-116FC0F8E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938" y="1807481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23B55CA2-143B-8B99-ED60-86D8A794E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86117"/>
            <a:ext cx="10715049" cy="5835218"/>
          </a:xfrm>
          <a:prstGeom prst="rect">
            <a:avLst/>
          </a:prstGeom>
        </p:spPr>
      </p:pic>
      <p:sp>
        <p:nvSpPr>
          <p:cNvPr id="5" name="Right Arrow Callout 4">
            <a:extLst>
              <a:ext uri="{FF2B5EF4-FFF2-40B4-BE49-F238E27FC236}">
                <a16:creationId xmlns:a16="http://schemas.microsoft.com/office/drawing/2014/main" id="{F66ED183-0CC2-F624-896A-BF407D3454AD}"/>
              </a:ext>
            </a:extLst>
          </p:cNvPr>
          <p:cNvSpPr/>
          <p:nvPr/>
        </p:nvSpPr>
        <p:spPr>
          <a:xfrm>
            <a:off x="6926316" y="4437993"/>
            <a:ext cx="1923393" cy="11430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57509" y="1829117"/>
            <a:ext cx="2184400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A64B"/>
                </a:solidFill>
              </a:rPr>
              <a:t>228,000 – Down 18,000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9B91D39-A90F-FAAB-1721-96A49ED6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1636999"/>
            <a:ext cx="8861368" cy="4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EA7CF-79FC-AB6D-417C-1D041846C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B15C3-092E-017B-42FB-F26637BA2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tone&#10;&#10;Description automatically generated">
            <a:extLst>
              <a:ext uri="{FF2B5EF4-FFF2-40B4-BE49-F238E27FC236}">
                <a16:creationId xmlns:a16="http://schemas.microsoft.com/office/drawing/2014/main" id="{60AD80CD-EB34-5796-45EF-80A9F6B7A6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78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Detached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82633" y="555078"/>
            <a:ext cx="11071167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Boeing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Ramps Up 737 MAX Production, from 31 to 37 planes a month due to unprecedented demand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Chip Stocks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are On Fire, clocking the best sector of any in Q1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Stock Dividends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Hit New All-Time Highs, at $146.8 billion, up 7% YOY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Alibaba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to Break Up, into six different companies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AI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Could be a $7 Trillion Business in ten years,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according to Goldman Sachs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Volatility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plunges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to $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19 putting the market asleep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Ford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Loses $2 Billion on EV’s in 2022, compared to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 Tesla profit of $12.6 billion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*Looking for flat first half, strong second half to take us to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S&amp;P 500 4,800 by yearend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row of houses&#10;&#10;Description automatically generated with low confidence">
            <a:extLst>
              <a:ext uri="{FF2B5EF4-FFF2-40B4-BE49-F238E27FC236}">
                <a16:creationId xmlns:a16="http://schemas.microsoft.com/office/drawing/2014/main" id="{9DA76A22-1835-B291-59DA-6006A0091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196" y="3305994"/>
            <a:ext cx="4851054" cy="32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Sell in May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1/$420-$430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11/$420-$430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10/$385-$395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11/$410-$400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10/$390-$400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61171" y="5112335"/>
            <a:ext cx="2418212" cy="114856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$355</a:t>
            </a:r>
            <a:br>
              <a:rPr lang="en-US" sz="2000" dirty="0"/>
            </a:br>
            <a:r>
              <a:rPr lang="en-US" sz="2000" dirty="0"/>
              <a:t>Down -26%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544260" y="2337189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$430</a:t>
            </a:r>
            <a:br>
              <a:rPr lang="en-US" sz="2000" dirty="0"/>
            </a:br>
            <a:r>
              <a:rPr lang="en-US" sz="2000" dirty="0"/>
              <a:t>+21%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603124" y="3712398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$375</a:t>
            </a:r>
            <a:br>
              <a:rPr lang="en-US" sz="2000" dirty="0"/>
            </a:br>
            <a:r>
              <a:rPr lang="en-US" sz="2000" dirty="0"/>
              <a:t>-12.8%</a:t>
            </a:r>
            <a:br>
              <a:rPr lang="en-US" sz="2000" dirty="0"/>
            </a:br>
            <a:r>
              <a:rPr lang="en-US" sz="2000" dirty="0"/>
              <a:t>Pull Back</a:t>
            </a:r>
          </a:p>
        </p:txBody>
      </p:sp>
      <p:sp>
        <p:nvSpPr>
          <p:cNvPr id="21" name="Left Arrow Callout 20">
            <a:extLst>
              <a:ext uri="{FF2B5EF4-FFF2-40B4-BE49-F238E27FC236}">
                <a16:creationId xmlns:a16="http://schemas.microsoft.com/office/drawing/2014/main" id="{87B4C690-ED33-0B54-5C0C-6418EDBF7B0C}"/>
              </a:ext>
            </a:extLst>
          </p:cNvPr>
          <p:cNvSpPr/>
          <p:nvPr/>
        </p:nvSpPr>
        <p:spPr>
          <a:xfrm>
            <a:off x="7870119" y="1472758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</a:t>
            </a:r>
            <a:br>
              <a:rPr lang="en-US" sz="2000" dirty="0"/>
            </a:br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Target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B639DA-CC38-7265-0512-34708AED216E}"/>
              </a:ext>
            </a:extLst>
          </p:cNvPr>
          <p:cNvCxnSpPr>
            <a:cxnSpLocks/>
          </p:cNvCxnSpPr>
          <p:nvPr/>
        </p:nvCxnSpPr>
        <p:spPr>
          <a:xfrm flipV="1">
            <a:off x="4951032" y="3388641"/>
            <a:ext cx="951928" cy="91358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2BB85-F24F-B936-0117-CD6742360C67}"/>
              </a:ext>
            </a:extLst>
          </p:cNvPr>
          <p:cNvCxnSpPr>
            <a:cxnSpLocks/>
          </p:cNvCxnSpPr>
          <p:nvPr/>
        </p:nvCxnSpPr>
        <p:spPr>
          <a:xfrm>
            <a:off x="5997069" y="3524996"/>
            <a:ext cx="698021" cy="54250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78A83DD-7E09-D980-7F6E-C48935648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72" y="1662459"/>
            <a:ext cx="6496013" cy="491841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6D88D2-EF34-6576-8B25-711400C60FBA}"/>
              </a:ext>
            </a:extLst>
          </p:cNvPr>
          <p:cNvCxnSpPr>
            <a:cxnSpLocks/>
          </p:cNvCxnSpPr>
          <p:nvPr/>
        </p:nvCxnSpPr>
        <p:spPr>
          <a:xfrm>
            <a:off x="1150882" y="5112335"/>
            <a:ext cx="801412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1258174" y="4369206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B3F5DC-3C5D-AD44-7B55-BAB41FFA00BA}"/>
              </a:ext>
            </a:extLst>
          </p:cNvPr>
          <p:cNvCxnSpPr>
            <a:cxnSpLocks/>
          </p:cNvCxnSpPr>
          <p:nvPr/>
        </p:nvCxnSpPr>
        <p:spPr>
          <a:xfrm flipV="1">
            <a:off x="5579987" y="2515846"/>
            <a:ext cx="2057299" cy="164200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594230" y="2930185"/>
            <a:ext cx="795003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7FF881-F702-67A6-3E63-408536F2DB75}"/>
              </a:ext>
            </a:extLst>
          </p:cNvPr>
          <p:cNvCxnSpPr>
            <a:cxnSpLocks/>
          </p:cNvCxnSpPr>
          <p:nvPr/>
        </p:nvCxnSpPr>
        <p:spPr>
          <a:xfrm>
            <a:off x="7637286" y="2570835"/>
            <a:ext cx="1455572" cy="105524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23B55CA2-143B-8B99-ED60-86D8A794E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86117"/>
            <a:ext cx="10715049" cy="5835218"/>
          </a:xfrm>
          <a:prstGeom prst="rect">
            <a:avLst/>
          </a:prstGeom>
        </p:spPr>
      </p:pic>
      <p:sp>
        <p:nvSpPr>
          <p:cNvPr id="5" name="Right Arrow Callout 4">
            <a:extLst>
              <a:ext uri="{FF2B5EF4-FFF2-40B4-BE49-F238E27FC236}">
                <a16:creationId xmlns:a16="http://schemas.microsoft.com/office/drawing/2014/main" id="{F66ED183-0CC2-F624-896A-BF407D3454AD}"/>
              </a:ext>
            </a:extLst>
          </p:cNvPr>
          <p:cNvSpPr/>
          <p:nvPr/>
        </p:nvSpPr>
        <p:spPr>
          <a:xfrm>
            <a:off x="6926316" y="4437993"/>
            <a:ext cx="1923393" cy="11430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57509" y="1829117"/>
            <a:ext cx="2184400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</p:spTree>
    <p:extLst>
      <p:ext uri="{BB962C8B-B14F-4D97-AF65-F5344CB8AC3E}">
        <p14:creationId xmlns:p14="http://schemas.microsoft.com/office/powerpoint/2010/main" val="1889762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016F5-6F1E-15E2-F1F4-917AF3C6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F3C36-3584-3105-64E7-51F8D2295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stone structure&#10;&#10;Description automatically generated with low confidence">
            <a:extLst>
              <a:ext uri="{FF2B5EF4-FFF2-40B4-BE49-F238E27FC236}">
                <a16:creationId xmlns:a16="http://schemas.microsoft.com/office/drawing/2014/main" id="{C9D38C62-9ADD-66A6-99CA-0C8E0052BD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536" y="0"/>
            <a:ext cx="5278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11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1026" name="Picture 2" descr="Chart">
            <a:extLst>
              <a:ext uri="{FF2B5EF4-FFF2-40B4-BE49-F238E27FC236}">
                <a16:creationId xmlns:a16="http://schemas.microsoft.com/office/drawing/2014/main" id="{2B8C91F1-277C-D27C-203D-5477B3FE9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3835" y="1940656"/>
            <a:ext cx="6084330" cy="46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hart">
            <a:extLst>
              <a:ext uri="{FF2B5EF4-FFF2-40B4-BE49-F238E27FC236}">
                <a16:creationId xmlns:a16="http://schemas.microsoft.com/office/drawing/2014/main" id="{BA608943-084D-7B00-6386-FA317178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905" y="1219200"/>
            <a:ext cx="6749192" cy="511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hart">
            <a:extLst>
              <a:ext uri="{FF2B5EF4-FFF2-40B4-BE49-F238E27FC236}">
                <a16:creationId xmlns:a16="http://schemas.microsoft.com/office/drawing/2014/main" id="{B1246DD5-ADE5-3543-EE88-61265EE5A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5708" y="1186247"/>
            <a:ext cx="6960584" cy="527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14271-DD23-079B-DC26-C10A6C70EFC5}"/>
              </a:ext>
            </a:extLst>
          </p:cNvPr>
          <p:cNvSpPr txBox="1"/>
          <p:nvPr/>
        </p:nvSpPr>
        <p:spPr>
          <a:xfrm>
            <a:off x="5362832" y="420129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2ACF8AE2-3D45-1BC6-9899-AFB28C945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0202" y="1386016"/>
            <a:ext cx="6751595" cy="511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Chart">
            <a:extLst>
              <a:ext uri="{FF2B5EF4-FFF2-40B4-BE49-F238E27FC236}">
                <a16:creationId xmlns:a16="http://schemas.microsoft.com/office/drawing/2014/main" id="{EB3AFD54-2AE3-9C27-C6BC-A5DFDFD00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236" y="1690830"/>
            <a:ext cx="6264707" cy="474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6146" name="Picture 2" descr="Chart">
            <a:extLst>
              <a:ext uri="{FF2B5EF4-FFF2-40B4-BE49-F238E27FC236}">
                <a16:creationId xmlns:a16="http://schemas.microsoft.com/office/drawing/2014/main" id="{DDBF39AE-6924-3BBC-9F42-95F8DFC65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254" y="1711528"/>
            <a:ext cx="6158470" cy="466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01BA-69D5-5401-E094-B330910D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8B7DA-1DE3-003D-408B-C8AF60F82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on a ladder&#10;&#10;Description automatically generated with low confidence">
            <a:extLst>
              <a:ext uri="{FF2B5EF4-FFF2-40B4-BE49-F238E27FC236}">
                <a16:creationId xmlns:a16="http://schemas.microsoft.com/office/drawing/2014/main" id="{FE6DFCD9-FC26-7296-C40C-A6E456F4A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630" y="0"/>
            <a:ext cx="5028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61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Grim Forward Guidance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7170" name="Picture 2" descr="Chart">
            <a:extLst>
              <a:ext uri="{FF2B5EF4-FFF2-40B4-BE49-F238E27FC236}">
                <a16:creationId xmlns:a16="http://schemas.microsoft.com/office/drawing/2014/main" id="{315426BD-15E3-1D5E-95FE-969069FE8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7016" y="1845726"/>
            <a:ext cx="6117967" cy="463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DE525B0-3C5F-A5C1-F1DE-B1EBE55B84D4}"/>
              </a:ext>
            </a:extLst>
          </p:cNvPr>
          <p:cNvCxnSpPr>
            <a:cxnSpLocks/>
          </p:cNvCxnSpPr>
          <p:nvPr/>
        </p:nvCxnSpPr>
        <p:spPr>
          <a:xfrm>
            <a:off x="8951219" y="3227328"/>
            <a:ext cx="626535" cy="5357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Soars an Incredible 20%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Chart">
            <a:extLst>
              <a:ext uri="{FF2B5EF4-FFF2-40B4-BE49-F238E27FC236}">
                <a16:creationId xmlns:a16="http://schemas.microsoft.com/office/drawing/2014/main" id="{703C12B8-64AD-6C01-04EB-C9F6635B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051" y="1776735"/>
            <a:ext cx="6207897" cy="47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09E26C2-0FCD-1CCB-60F6-082C91802511}"/>
              </a:ext>
            </a:extLst>
          </p:cNvPr>
          <p:cNvCxnSpPr>
            <a:cxnSpLocks/>
          </p:cNvCxnSpPr>
          <p:nvPr/>
        </p:nvCxnSpPr>
        <p:spPr>
          <a:xfrm>
            <a:off x="9078838" y="2993555"/>
            <a:ext cx="592700" cy="43544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JULY 6 NEW YORK 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private club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Midtown Manhattan with a strict dress code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$299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9FFD8-E101-26D0-3229-CC2737348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9960" y="3429000"/>
            <a:ext cx="5110235" cy="3154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17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Apple Cash Hoard Soars to $165 Billion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9218" name="Picture 2" descr="Chart">
            <a:extLst>
              <a:ext uri="{FF2B5EF4-FFF2-40B4-BE49-F238E27FC236}">
                <a16:creationId xmlns:a16="http://schemas.microsoft.com/office/drawing/2014/main" id="{F364C571-4B87-6065-29E4-339E087A0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208" y="2075363"/>
            <a:ext cx="6003583" cy="454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9CD15D6-C00E-2703-CA00-F10CFE75EFB8}"/>
              </a:ext>
            </a:extLst>
          </p:cNvPr>
          <p:cNvCxnSpPr>
            <a:cxnSpLocks/>
          </p:cNvCxnSpPr>
          <p:nvPr/>
        </p:nvCxnSpPr>
        <p:spPr>
          <a:xfrm>
            <a:off x="8784523" y="3321113"/>
            <a:ext cx="626535" cy="5357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Google Delivers Supercomputer, Google’s new A.I. supercomputer is 1.7x faster &amp; 1.9x more efficient than NVIDIA a100</a:t>
            </a:r>
            <a:r>
              <a:rPr lang="en-US" sz="3200" dirty="0">
                <a:effectLst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0242" name="Picture 2" descr="Chart">
            <a:extLst>
              <a:ext uri="{FF2B5EF4-FFF2-40B4-BE49-F238E27FC236}">
                <a16:creationId xmlns:a16="http://schemas.microsoft.com/office/drawing/2014/main" id="{D20C8BD5-65B0-993F-E1DA-B8F871068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046" y="2158490"/>
            <a:ext cx="5861908" cy="443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8278083-B20B-4A7A-F872-7B3EA2C89B65}"/>
              </a:ext>
            </a:extLst>
          </p:cNvPr>
          <p:cNvCxnSpPr>
            <a:cxnSpLocks/>
          </p:cNvCxnSpPr>
          <p:nvPr/>
        </p:nvCxnSpPr>
        <p:spPr>
          <a:xfrm>
            <a:off x="8713686" y="3429000"/>
            <a:ext cx="626535" cy="5357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r>
              <a:rPr lang="en-US" sz="3200" dirty="0">
                <a:effectLst/>
                <a:latin typeface="+mj-lt"/>
              </a:rPr>
              <a:t>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US Preparing Antitrust Against Amazon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1266" name="Picture 2" descr="Chart">
            <a:extLst>
              <a:ext uri="{FF2B5EF4-FFF2-40B4-BE49-F238E27FC236}">
                <a16:creationId xmlns:a16="http://schemas.microsoft.com/office/drawing/2014/main" id="{84E37174-3BF1-2A94-E8BE-90967A6CB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478" y="1798379"/>
            <a:ext cx="6109043" cy="462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38E6C54-62F2-5E46-7615-644D42132D62}"/>
              </a:ext>
            </a:extLst>
          </p:cNvPr>
          <p:cNvCxnSpPr>
            <a:cxnSpLocks/>
          </p:cNvCxnSpPr>
          <p:nvPr/>
        </p:nvCxnSpPr>
        <p:spPr>
          <a:xfrm>
            <a:off x="8705035" y="3843198"/>
            <a:ext cx="626535" cy="5357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34411" y="716696"/>
            <a:ext cx="111633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Tesla (TSLA) –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Top Trader With Implied Volatility at 78%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Tesla Cuts Prices Again, Tesla Posts Record EV Deliveries, Deliveries grew 36% from a year ago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long 4/$130-$140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1800" dirty="0">
                <a:solidFill>
                  <a:schemeClr val="tx1"/>
                </a:solidFill>
              </a:rPr>
              <a:t>expires in 7 trading days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4/$250-$260 put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3/$145-$165 call spread, took profits on long 3/$250-$260 put spread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2/$150-$160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2/$155-$165 put spread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2290" name="Picture 2" descr="Chart">
            <a:extLst>
              <a:ext uri="{FF2B5EF4-FFF2-40B4-BE49-F238E27FC236}">
                <a16:creationId xmlns:a16="http://schemas.microsoft.com/office/drawing/2014/main" id="{EEE1112D-4BAB-9B83-3DAC-C5C060931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258" y="2078346"/>
            <a:ext cx="5837195" cy="441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08CBF63-7CB2-5847-DAD7-D4A30F703F72}"/>
              </a:ext>
            </a:extLst>
          </p:cNvPr>
          <p:cNvCxnSpPr>
            <a:cxnSpLocks/>
          </p:cNvCxnSpPr>
          <p:nvPr/>
        </p:nvCxnSpPr>
        <p:spPr>
          <a:xfrm flipV="1">
            <a:off x="9291189" y="2872154"/>
            <a:ext cx="1189242" cy="98822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monitor, wall, screen&#10;&#10;Description automatically generated">
            <a:extLst>
              <a:ext uri="{FF2B5EF4-FFF2-40B4-BE49-F238E27FC236}">
                <a16:creationId xmlns:a16="http://schemas.microsoft.com/office/drawing/2014/main" id="{239EAB29-04F7-61DF-09BE-FA741180B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60"/>
            <a:ext cx="12256972" cy="68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Rivian (RIVN) – Amazon Backed Electric Trucks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$1.3 billion capital raise tanks stocks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10/$25-$30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3314" name="Picture 2" descr="Chart">
            <a:extLst>
              <a:ext uri="{FF2B5EF4-FFF2-40B4-BE49-F238E27FC236}">
                <a16:creationId xmlns:a16="http://schemas.microsoft.com/office/drawing/2014/main" id="{34E1D296-5524-5639-095B-57F2A86A8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1389" y="1940012"/>
            <a:ext cx="6010189" cy="455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NVIDIA ties up with Adobe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to develop a new generation of AI generative chips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3/$260-$270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38" name="Picture 2" descr="Chart">
            <a:extLst>
              <a:ext uri="{FF2B5EF4-FFF2-40B4-BE49-F238E27FC236}">
                <a16:creationId xmlns:a16="http://schemas.microsoft.com/office/drawing/2014/main" id="{169C7C93-533B-FCCA-2892-0694E2FAA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4042" y="2059802"/>
            <a:ext cx="5738341" cy="434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Palo Alto Networks Beats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15362" name="Picture 2" descr="Chart">
            <a:extLst>
              <a:ext uri="{FF2B5EF4-FFF2-40B4-BE49-F238E27FC236}">
                <a16:creationId xmlns:a16="http://schemas.microsoft.com/office/drawing/2014/main" id="{3DEB3722-327B-EB89-33F5-02B2114F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9121" y="1730240"/>
            <a:ext cx="6133757" cy="464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05B9364-F692-6087-C558-338C7F44795F}"/>
              </a:ext>
            </a:extLst>
          </p:cNvPr>
          <p:cNvCxnSpPr>
            <a:cxnSpLocks/>
          </p:cNvCxnSpPr>
          <p:nvPr/>
        </p:nvCxnSpPr>
        <p:spPr>
          <a:xfrm>
            <a:off x="8849610" y="3161110"/>
            <a:ext cx="622636" cy="26789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161613" y="654142"/>
            <a:ext cx="6044149" cy="9748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86" name="Picture 2" descr="Chart">
            <a:extLst>
              <a:ext uri="{FF2B5EF4-FFF2-40B4-BE49-F238E27FC236}">
                <a16:creationId xmlns:a16="http://schemas.microsoft.com/office/drawing/2014/main" id="{5A17E3D4-7BD1-1F1A-18C7-0A80B1EB0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1413" y="1727414"/>
            <a:ext cx="6529173" cy="494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D36B86D-79DE-4667-8482-7DC9DD1442DD}"/>
              </a:ext>
            </a:extLst>
          </p:cNvPr>
          <p:cNvCxnSpPr>
            <a:cxnSpLocks/>
          </p:cNvCxnSpPr>
          <p:nvPr/>
        </p:nvCxnSpPr>
        <p:spPr>
          <a:xfrm>
            <a:off x="8951219" y="3227328"/>
            <a:ext cx="626535" cy="5357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 than expected guidance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7410" name="Picture 2" descr="Chart">
            <a:extLst>
              <a:ext uri="{FF2B5EF4-FFF2-40B4-BE49-F238E27FC236}">
                <a16:creationId xmlns:a16="http://schemas.microsoft.com/office/drawing/2014/main" id="{837B12D2-578D-463B-9D39-9E3C951AF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0051" y="2180625"/>
            <a:ext cx="5611897" cy="424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DBB42AF-68E5-1707-613E-A578401F6495}"/>
              </a:ext>
            </a:extLst>
          </p:cNvPr>
          <p:cNvCxnSpPr>
            <a:cxnSpLocks/>
          </p:cNvCxnSpPr>
          <p:nvPr/>
        </p:nvCxnSpPr>
        <p:spPr>
          <a:xfrm>
            <a:off x="8588680" y="3364523"/>
            <a:ext cx="626535" cy="5357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BC9B-E9A7-E9F1-1E15-6F2C89A0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Friday July 13, 2023 Seminar at Sea</a:t>
            </a:r>
            <a:br>
              <a:rPr lang="en-US" sz="2800" b="1" dirty="0"/>
            </a:b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68A36-DC76-0169-E52F-F7A4BAC8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dirty="0"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Cunard Line’s flagship, the elegant and spacious Queen Mary II, on an eastbound transatlantic cruise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The Ship departs New York at 12:00 AM on July 7, 2023, and arrives at Southampton on July 14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Guests will be responsible for booking their own cabin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through Cunard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latin typeface="+mj-lt"/>
              </a:rPr>
              <a:t>Three 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dinners during the voyage will be black tie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Customers are required to book their own cabins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and return flights from England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*T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he Cunard cruise number is M319</a:t>
            </a:r>
            <a:endParaRPr lang="en-US" sz="20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F27B9-3161-763B-F5AD-41674E81A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632" y="3520965"/>
            <a:ext cx="4088899" cy="3062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392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7B32B28D-7C02-9F0F-22C7-1F44841E0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554" y="1676400"/>
            <a:ext cx="6380892" cy="483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DE9F30D-642D-341D-4AAF-DD6AAE00CC8B}"/>
              </a:ext>
            </a:extLst>
          </p:cNvPr>
          <p:cNvCxnSpPr>
            <a:cxnSpLocks/>
          </p:cNvCxnSpPr>
          <p:nvPr/>
        </p:nvCxnSpPr>
        <p:spPr>
          <a:xfrm>
            <a:off x="8951219" y="3227328"/>
            <a:ext cx="626535" cy="5357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19458" name="Picture 2" descr="Chart">
            <a:extLst>
              <a:ext uri="{FF2B5EF4-FFF2-40B4-BE49-F238E27FC236}">
                <a16:creationId xmlns:a16="http://schemas.microsoft.com/office/drawing/2014/main" id="{512A3104-058A-65A9-4F1F-0AAEF044E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8524" y="1634865"/>
            <a:ext cx="6232067" cy="471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A218EDA-7F5C-EFDB-DCFB-A36DE7A30105}"/>
              </a:ext>
            </a:extLst>
          </p:cNvPr>
          <p:cNvCxnSpPr>
            <a:cxnSpLocks/>
          </p:cNvCxnSpPr>
          <p:nvPr/>
        </p:nvCxnSpPr>
        <p:spPr>
          <a:xfrm>
            <a:off x="8986388" y="3161110"/>
            <a:ext cx="626535" cy="5357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3E3-4891-EF9A-7B8E-9F3E6E49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E291F-8208-F274-DA1B-D793C47E2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tree, outdoor, rock&#10;&#10;Description automatically generated">
            <a:extLst>
              <a:ext uri="{FF2B5EF4-FFF2-40B4-BE49-F238E27FC236}">
                <a16:creationId xmlns:a16="http://schemas.microsoft.com/office/drawing/2014/main" id="{E056406D-68B1-776B-E0AE-777292BBA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1961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5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722E0-0FAD-C6A8-03EC-62690F09F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B67FA-B9C9-D05F-031E-9B32A8902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09604776-B184-22C3-2584-6BD0F78D09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61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98179" y="178676"/>
            <a:ext cx="9890235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737 MAX Production Increases from 31 to 37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0482" name="Picture 2" descr="Chart">
            <a:extLst>
              <a:ext uri="{FF2B5EF4-FFF2-40B4-BE49-F238E27FC236}">
                <a16:creationId xmlns:a16="http://schemas.microsoft.com/office/drawing/2014/main" id="{294A5DE9-AE43-E0F7-7C56-41F713F44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0821" y="1507518"/>
            <a:ext cx="6525831" cy="49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1FD22-C0BD-D092-BDC8-45A07B982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541B5-7BFE-FEA5-4561-38F51B88C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5BB6602-22A7-9D11-F99A-5EA8BE22A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63" y="0"/>
            <a:ext cx="11116719" cy="65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807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1506" name="Picture 2" descr="Chart">
            <a:extLst>
              <a:ext uri="{FF2B5EF4-FFF2-40B4-BE49-F238E27FC236}">
                <a16:creationId xmlns:a16="http://schemas.microsoft.com/office/drawing/2014/main" id="{0C39CB8D-7EE4-CF88-0D57-DABF983E3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8967" y="1649628"/>
            <a:ext cx="6158473" cy="466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30" name="Picture 2" descr="Chart">
            <a:extLst>
              <a:ext uri="{FF2B5EF4-FFF2-40B4-BE49-F238E27FC236}">
                <a16:creationId xmlns:a16="http://schemas.microsoft.com/office/drawing/2014/main" id="{D22B6E44-C266-F024-1C93-65CB6593D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011" y="1600200"/>
            <a:ext cx="6356178" cy="481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58614" y="18393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4/$30-$33 call spread – expires in 7 trading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54" name="Picture 2" descr="Chart">
            <a:extLst>
              <a:ext uri="{FF2B5EF4-FFF2-40B4-BE49-F238E27FC236}">
                <a16:creationId xmlns:a16="http://schemas.microsoft.com/office/drawing/2014/main" id="{051FE8DE-9EB9-D519-4397-4A12AD6CE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273" y="1326931"/>
            <a:ext cx="6677454" cy="505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Callout 1">
            <a:extLst>
              <a:ext uri="{FF2B5EF4-FFF2-40B4-BE49-F238E27FC236}">
                <a16:creationId xmlns:a16="http://schemas.microsoft.com/office/drawing/2014/main" id="{8C917C2A-6629-4EB3-E854-0A8B723C861E}"/>
              </a:ext>
            </a:extLst>
          </p:cNvPr>
          <p:cNvSpPr/>
          <p:nvPr/>
        </p:nvSpPr>
        <p:spPr>
          <a:xfrm>
            <a:off x="8403802" y="3429000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We</a:t>
            </a:r>
            <a:br>
              <a:rPr lang="en-US" sz="2000" dirty="0"/>
            </a:br>
            <a:r>
              <a:rPr lang="en-US" sz="2000" dirty="0"/>
              <a:t>Bought</a:t>
            </a:r>
          </a:p>
        </p:txBody>
      </p:sp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6DF94-AAE6-9B4D-A578-7563EC1D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FB5C0-5069-7D52-F55B-A88E6B876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9F36A3C-4E04-6371-E7A9-58CA1D7B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639"/>
            <a:ext cx="12301747" cy="67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729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276447"/>
            <a:ext cx="8229600" cy="15948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Not a recession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4578" name="Picture 2" descr="Chart">
            <a:extLst>
              <a:ext uri="{FF2B5EF4-FFF2-40B4-BE49-F238E27FC236}">
                <a16:creationId xmlns:a16="http://schemas.microsoft.com/office/drawing/2014/main" id="{4DD6C2AF-D4AF-74C4-79E9-6D7189180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701" y="1482810"/>
            <a:ext cx="6734189" cy="509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00649EA-750F-72AA-0EB9-9B9353B2E4FE}"/>
              </a:ext>
            </a:extLst>
          </p:cNvPr>
          <p:cNvCxnSpPr>
            <a:cxnSpLocks/>
          </p:cNvCxnSpPr>
          <p:nvPr/>
        </p:nvCxnSpPr>
        <p:spPr>
          <a:xfrm flipV="1">
            <a:off x="8271281" y="3727938"/>
            <a:ext cx="1003609" cy="85926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5602" name="Picture 2" descr="Chart">
            <a:extLst>
              <a:ext uri="{FF2B5EF4-FFF2-40B4-BE49-F238E27FC236}">
                <a16:creationId xmlns:a16="http://schemas.microsoft.com/office/drawing/2014/main" id="{2592EEF9-1726-5740-6AD2-F7B590F2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8927" y="1631092"/>
            <a:ext cx="6134145" cy="464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5C2C894-9802-61B0-EC15-FB082241C831}"/>
              </a:ext>
            </a:extLst>
          </p:cNvPr>
          <p:cNvCxnSpPr>
            <a:cxnSpLocks/>
          </p:cNvCxnSpPr>
          <p:nvPr/>
        </p:nvCxnSpPr>
        <p:spPr>
          <a:xfrm flipV="1">
            <a:off x="8849804" y="3071446"/>
            <a:ext cx="763119" cy="48412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26" name="Picture 2" descr="Chart">
            <a:extLst>
              <a:ext uri="{FF2B5EF4-FFF2-40B4-BE49-F238E27FC236}">
                <a16:creationId xmlns:a16="http://schemas.microsoft.com/office/drawing/2014/main" id="{3827A9AE-18AC-6B32-6B13-F9E5702B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0443" y="1295400"/>
            <a:ext cx="6591113" cy="499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D028DA5-E580-DDD8-4DB5-760E4CD54D4E}"/>
              </a:ext>
            </a:extLst>
          </p:cNvPr>
          <p:cNvCxnSpPr>
            <a:cxnSpLocks/>
          </p:cNvCxnSpPr>
          <p:nvPr/>
        </p:nvCxnSpPr>
        <p:spPr>
          <a:xfrm flipV="1">
            <a:off x="8861375" y="3083169"/>
            <a:ext cx="751548" cy="54274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50" name="Picture 2" descr="Chart">
            <a:extLst>
              <a:ext uri="{FF2B5EF4-FFF2-40B4-BE49-F238E27FC236}">
                <a16:creationId xmlns:a16="http://schemas.microsoft.com/office/drawing/2014/main" id="{352A194B-B1A0-86C1-9F40-69565D1F1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4827" y="1737841"/>
            <a:ext cx="6460550" cy="489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58404B2-5E37-5947-AE82-F6C8E7D5AC97}"/>
              </a:ext>
            </a:extLst>
          </p:cNvPr>
          <p:cNvCxnSpPr>
            <a:cxnSpLocks/>
          </p:cNvCxnSpPr>
          <p:nvPr/>
        </p:nvCxnSpPr>
        <p:spPr>
          <a:xfrm flipV="1">
            <a:off x="8762109" y="4183620"/>
            <a:ext cx="616353" cy="55598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74" name="Picture 2" descr="Chart">
            <a:extLst>
              <a:ext uri="{FF2B5EF4-FFF2-40B4-BE49-F238E27FC236}">
                <a16:creationId xmlns:a16="http://schemas.microsoft.com/office/drawing/2014/main" id="{8A66F79C-1178-EB90-0F2F-1F984439B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3262" y="1899828"/>
            <a:ext cx="5985476" cy="453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98" name="Picture 2" descr="Chart">
            <a:extLst>
              <a:ext uri="{FF2B5EF4-FFF2-40B4-BE49-F238E27FC236}">
                <a16:creationId xmlns:a16="http://schemas.microsoft.com/office/drawing/2014/main" id="{1C823584-D31C-E419-1BD6-AFB0AC133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0816" y="1244313"/>
            <a:ext cx="6652741" cy="50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2065C10-E647-3307-CF42-A9F3D321F3FF}"/>
              </a:ext>
            </a:extLst>
          </p:cNvPr>
          <p:cNvCxnSpPr>
            <a:cxnSpLocks/>
          </p:cNvCxnSpPr>
          <p:nvPr/>
        </p:nvCxnSpPr>
        <p:spPr>
          <a:xfrm flipV="1">
            <a:off x="9080172" y="3429000"/>
            <a:ext cx="626536" cy="50171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0722" name="Picture 2" descr="Chart">
            <a:extLst>
              <a:ext uri="{FF2B5EF4-FFF2-40B4-BE49-F238E27FC236}">
                <a16:creationId xmlns:a16="http://schemas.microsoft.com/office/drawing/2014/main" id="{CEDA8906-90BF-D7C6-A32F-15F79EB2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6202" y="1295400"/>
            <a:ext cx="6819595" cy="516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AB05E6F-4134-A85A-DEDF-6C72ECB03C61}"/>
              </a:ext>
            </a:extLst>
          </p:cNvPr>
          <p:cNvCxnSpPr>
            <a:cxnSpLocks/>
          </p:cNvCxnSpPr>
          <p:nvPr/>
        </p:nvCxnSpPr>
        <p:spPr>
          <a:xfrm flipV="1">
            <a:off x="9103619" y="3429000"/>
            <a:ext cx="802381" cy="82995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46" name="Picture 2" descr="Chart">
            <a:extLst>
              <a:ext uri="{FF2B5EF4-FFF2-40B4-BE49-F238E27FC236}">
                <a16:creationId xmlns:a16="http://schemas.microsoft.com/office/drawing/2014/main" id="{74581454-034E-AB33-80CC-5EB224760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5997" y="1010910"/>
            <a:ext cx="7320005" cy="554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70" name="Picture 2" descr="Chart">
            <a:extLst>
              <a:ext uri="{FF2B5EF4-FFF2-40B4-BE49-F238E27FC236}">
                <a16:creationId xmlns:a16="http://schemas.microsoft.com/office/drawing/2014/main" id="{4F34D9C6-9DBD-DA06-8D49-FA6F99DE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921" y="1219200"/>
            <a:ext cx="7048157" cy="533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ration net of mark to market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94" name="Picture 2" descr="Chart">
            <a:extLst>
              <a:ext uri="{FF2B5EF4-FFF2-40B4-BE49-F238E27FC236}">
                <a16:creationId xmlns:a16="http://schemas.microsoft.com/office/drawing/2014/main" id="{1F436D93-F2E6-0BA9-FD26-3C445EB87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254" y="1676400"/>
            <a:ext cx="6504459" cy="49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08DBEED-93B9-9D0B-F492-D6E5E911832D}"/>
              </a:ext>
            </a:extLst>
          </p:cNvPr>
          <p:cNvCxnSpPr>
            <a:cxnSpLocks/>
          </p:cNvCxnSpPr>
          <p:nvPr/>
        </p:nvCxnSpPr>
        <p:spPr>
          <a:xfrm flipV="1">
            <a:off x="8749954" y="4138802"/>
            <a:ext cx="626535" cy="5070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JULY 19 LONDON 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200" b="1" dirty="0"/>
              <a:t>*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private club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Midtown Manhattan with a strict dress code</a:t>
            </a:r>
            <a:br>
              <a:rPr lang="en-US" sz="2200" b="1" dirty="0">
                <a:effectLst/>
              </a:rPr>
            </a:br>
            <a:br>
              <a:rPr lang="en-US" sz="2200" b="1" dirty="0">
                <a:effectLst/>
              </a:rPr>
            </a:br>
            <a:r>
              <a:rPr lang="en-US" sz="2200" b="1" dirty="0">
                <a:effectLst/>
              </a:rPr>
              <a:t>*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$298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6" name="Picture 5" descr="A clock tower next to a river&#10;&#10;Description automatically generated with medium confidence">
            <a:extLst>
              <a:ext uri="{FF2B5EF4-FFF2-40B4-BE49-F238E27FC236}">
                <a16:creationId xmlns:a16="http://schemas.microsoft.com/office/drawing/2014/main" id="{16CAB047-03AA-F57A-E5E2-288719292F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889" y="2890343"/>
            <a:ext cx="3778469" cy="37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547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ration net of mark to market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4/$65-$70 call spread - </a:t>
            </a:r>
            <a:r>
              <a:rPr lang="en-US" sz="1800" dirty="0">
                <a:solidFill>
                  <a:schemeClr val="tx1"/>
                </a:solidFill>
              </a:rPr>
              <a:t>expires in 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18" name="Picture 2" descr="Chart">
            <a:extLst>
              <a:ext uri="{FF2B5EF4-FFF2-40B4-BE49-F238E27FC236}">
                <a16:creationId xmlns:a16="http://schemas.microsoft.com/office/drawing/2014/main" id="{199D81B6-1CD0-5E46-E583-3356F1FF6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9541" y="1676400"/>
            <a:ext cx="6405605" cy="484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E01F8D3-43A0-0E3A-DD47-41DBCA6D3C08}"/>
              </a:ext>
            </a:extLst>
          </p:cNvPr>
          <p:cNvCxnSpPr>
            <a:cxnSpLocks/>
          </p:cNvCxnSpPr>
          <p:nvPr/>
        </p:nvCxnSpPr>
        <p:spPr>
          <a:xfrm flipV="1">
            <a:off x="8832016" y="3740218"/>
            <a:ext cx="626535" cy="5070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ration net of mark to market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4/$105-$115 call spread - </a:t>
            </a:r>
            <a:r>
              <a:rPr lang="en-US" sz="1800" dirty="0">
                <a:solidFill>
                  <a:schemeClr val="tx1"/>
                </a:solidFill>
              </a:rPr>
              <a:t>expires in 7 trading days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42" name="Picture 2" descr="Chart">
            <a:extLst>
              <a:ext uri="{FF2B5EF4-FFF2-40B4-BE49-F238E27FC236}">
                <a16:creationId xmlns:a16="http://schemas.microsoft.com/office/drawing/2014/main" id="{F8799FA5-C795-7393-6BD0-CD43A0ABA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239" y="1573132"/>
            <a:ext cx="6504459" cy="49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0802FA6-9768-BCFE-FFF9-5F56BDD5958F}"/>
              </a:ext>
            </a:extLst>
          </p:cNvPr>
          <p:cNvCxnSpPr>
            <a:cxnSpLocks/>
          </p:cNvCxnSpPr>
          <p:nvPr/>
        </p:nvCxnSpPr>
        <p:spPr>
          <a:xfrm flipV="1">
            <a:off x="8309163" y="3528516"/>
            <a:ext cx="626535" cy="5070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Low interest rate mortgage exposure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4/$20-$23 call spread - </a:t>
            </a:r>
            <a:r>
              <a:rPr lang="en-US" sz="1800" dirty="0">
                <a:solidFill>
                  <a:schemeClr val="tx1"/>
                </a:solidFill>
              </a:rPr>
              <a:t>expires in 7 trading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66" name="Picture 2" descr="Chart">
            <a:extLst>
              <a:ext uri="{FF2B5EF4-FFF2-40B4-BE49-F238E27FC236}">
                <a16:creationId xmlns:a16="http://schemas.microsoft.com/office/drawing/2014/main" id="{34AECF27-3692-5097-90F8-02B6BFAA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750" y="1676400"/>
            <a:ext cx="6603314" cy="49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D840823-D4C1-91EB-E6EB-807CD3BF061C}"/>
              </a:ext>
            </a:extLst>
          </p:cNvPr>
          <p:cNvCxnSpPr>
            <a:cxnSpLocks/>
          </p:cNvCxnSpPr>
          <p:nvPr/>
        </p:nvCxnSpPr>
        <p:spPr>
          <a:xfrm flipV="1">
            <a:off x="8949247" y="4674582"/>
            <a:ext cx="626535" cy="5070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4/$30-$35 call spread - </a:t>
            </a:r>
            <a:r>
              <a:rPr lang="en-US" sz="1800" dirty="0">
                <a:solidFill>
                  <a:schemeClr val="tx1"/>
                </a:solidFill>
              </a:rPr>
              <a:t>expires in 7 trading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0" name="Picture 2" descr="Chart">
            <a:extLst>
              <a:ext uri="{FF2B5EF4-FFF2-40B4-BE49-F238E27FC236}">
                <a16:creationId xmlns:a16="http://schemas.microsoft.com/office/drawing/2014/main" id="{DF883CFA-BC45-9D07-313D-2B6966AAA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8980" y="1448858"/>
            <a:ext cx="6603314" cy="49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B8F9A69-9467-B6C5-3461-9935ECAD6327}"/>
              </a:ext>
            </a:extLst>
          </p:cNvPr>
          <p:cNvCxnSpPr>
            <a:cxnSpLocks/>
          </p:cNvCxnSpPr>
          <p:nvPr/>
        </p:nvCxnSpPr>
        <p:spPr>
          <a:xfrm flipV="1">
            <a:off x="8876485" y="3441666"/>
            <a:ext cx="626535" cy="5070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Risk Taking – is all fee business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14" name="Picture 2" descr="Chart">
            <a:extLst>
              <a:ext uri="{FF2B5EF4-FFF2-40B4-BE49-F238E27FC236}">
                <a16:creationId xmlns:a16="http://schemas.microsoft.com/office/drawing/2014/main" id="{225A7AEB-4066-5869-3164-E5611D945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051" y="1676400"/>
            <a:ext cx="6207897" cy="47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44956AA-BD31-2F26-A1CA-A66A735F50C4}"/>
              </a:ext>
            </a:extLst>
          </p:cNvPr>
          <p:cNvCxnSpPr>
            <a:cxnSpLocks/>
          </p:cNvCxnSpPr>
          <p:nvPr/>
        </p:nvCxnSpPr>
        <p:spPr>
          <a:xfrm flipV="1">
            <a:off x="8886680" y="4420156"/>
            <a:ext cx="626535" cy="5070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Best Risk Control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4/$60-$65 call spread - </a:t>
            </a:r>
            <a:r>
              <a:rPr lang="en-US" sz="1800" dirty="0">
                <a:solidFill>
                  <a:schemeClr val="tx1"/>
                </a:solidFill>
              </a:rPr>
              <a:t>expires in 7 trading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38" name="Picture 2" descr="Chart">
            <a:extLst>
              <a:ext uri="{FF2B5EF4-FFF2-40B4-BE49-F238E27FC236}">
                <a16:creationId xmlns:a16="http://schemas.microsoft.com/office/drawing/2014/main" id="{9C87D87B-0333-1156-5FD2-87A06EFD9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975" y="1676400"/>
            <a:ext cx="5936049" cy="449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06A9DDF-5BB4-87B8-E54D-CAFE6D9D578F}"/>
              </a:ext>
            </a:extLst>
          </p:cNvPr>
          <p:cNvCxnSpPr>
            <a:cxnSpLocks/>
          </p:cNvCxnSpPr>
          <p:nvPr/>
        </p:nvCxnSpPr>
        <p:spPr>
          <a:xfrm flipV="1">
            <a:off x="8750756" y="3416600"/>
            <a:ext cx="626535" cy="5070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Republic (FRC)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ratio of uninsured deposits,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65% of loans are ARMs, mitigating risk, large share of jumbo loans to high-net-worth individuals, stock down 80% from California exposure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62" name="Picture 2" descr="Chart">
            <a:extLst>
              <a:ext uri="{FF2B5EF4-FFF2-40B4-BE49-F238E27FC236}">
                <a16:creationId xmlns:a16="http://schemas.microsoft.com/office/drawing/2014/main" id="{D2FC29A9-0AD0-C6E5-E850-FFE16DCFC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3197" y="1676400"/>
            <a:ext cx="6405605" cy="484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B164990-97DC-0BE6-9401-8D94A94953BE}"/>
              </a:ext>
            </a:extLst>
          </p:cNvPr>
          <p:cNvCxnSpPr>
            <a:cxnSpLocks/>
          </p:cNvCxnSpPr>
          <p:nvPr/>
        </p:nvCxnSpPr>
        <p:spPr>
          <a:xfrm flipV="1">
            <a:off x="8985534" y="4674582"/>
            <a:ext cx="626535" cy="5070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209809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41986" name="Picture 2" descr="Chart">
            <a:extLst>
              <a:ext uri="{FF2B5EF4-FFF2-40B4-BE49-F238E27FC236}">
                <a16:creationId xmlns:a16="http://schemas.microsoft.com/office/drawing/2014/main" id="{E68CFB63-251F-377F-339D-6A365238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6894" y="2026448"/>
            <a:ext cx="5318211" cy="402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6248DF6-8DEC-AE16-660A-97136CBAF6B8}"/>
              </a:ext>
            </a:extLst>
          </p:cNvPr>
          <p:cNvCxnSpPr>
            <a:cxnSpLocks/>
          </p:cNvCxnSpPr>
          <p:nvPr/>
        </p:nvCxnSpPr>
        <p:spPr>
          <a:xfrm flipV="1">
            <a:off x="8441837" y="3634709"/>
            <a:ext cx="626535" cy="5070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10" name="Picture 2" descr="Chart">
            <a:extLst>
              <a:ext uri="{FF2B5EF4-FFF2-40B4-BE49-F238E27FC236}">
                <a16:creationId xmlns:a16="http://schemas.microsoft.com/office/drawing/2014/main" id="{A85639BE-E1D8-46A3-7451-D16882006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905" y="1926428"/>
            <a:ext cx="6010189" cy="455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20D582C-1E2D-BC7A-BB90-FA95353C9FEB}"/>
              </a:ext>
            </a:extLst>
          </p:cNvPr>
          <p:cNvCxnSpPr>
            <a:cxnSpLocks/>
          </p:cNvCxnSpPr>
          <p:nvPr/>
        </p:nvCxnSpPr>
        <p:spPr>
          <a:xfrm flipV="1">
            <a:off x="8787826" y="3611263"/>
            <a:ext cx="626535" cy="5070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44034" name="Picture 2" descr="Chart">
            <a:extLst>
              <a:ext uri="{FF2B5EF4-FFF2-40B4-BE49-F238E27FC236}">
                <a16:creationId xmlns:a16="http://schemas.microsoft.com/office/drawing/2014/main" id="{77B7952F-6BDD-8AC9-05DC-0727D5D54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0397" y="1853458"/>
            <a:ext cx="5491205" cy="415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1F910BC-90E8-ADFB-795C-A935A1F5265C}"/>
              </a:ext>
            </a:extLst>
          </p:cNvPr>
          <p:cNvCxnSpPr>
            <a:cxnSpLocks/>
          </p:cNvCxnSpPr>
          <p:nvPr/>
        </p:nvCxnSpPr>
        <p:spPr>
          <a:xfrm flipV="1">
            <a:off x="8503770" y="3188677"/>
            <a:ext cx="780907" cy="33172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Quarter in the History of the Mad Hedge Fund Trader!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 out of 36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+22.35%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+3.41%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+20.85%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+1.03%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+8.31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Final +84.63%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-18.63%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S&amp;P 500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*2023 Year to Date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+47.57%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versus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+7.00%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+643.57%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48.26%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58" name="Picture 2" descr="Chart">
            <a:extLst>
              <a:ext uri="{FF2B5EF4-FFF2-40B4-BE49-F238E27FC236}">
                <a16:creationId xmlns:a16="http://schemas.microsoft.com/office/drawing/2014/main" id="{9C057AD4-957E-8BD4-24EF-ECE48115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5619" y="1614087"/>
            <a:ext cx="5960762" cy="451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2022 $30.2 billion profit on unchanged stock,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Warren Buffet’s Annual Letter is Out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effectLst/>
                <a:latin typeface="+mj-lt"/>
              </a:rPr>
              <a:t>long 4/$260-$270 call spread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expires in 7 trading days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6082" name="Picture 2" descr="Chart">
            <a:extLst>
              <a:ext uri="{FF2B5EF4-FFF2-40B4-BE49-F238E27FC236}">
                <a16:creationId xmlns:a16="http://schemas.microsoft.com/office/drawing/2014/main" id="{E9B604F8-49BB-2A02-B02E-9BC6CB0AF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253" y="2475128"/>
            <a:ext cx="5285493" cy="40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E0C120F-8800-9B5A-F6E3-E59C556075CB}"/>
              </a:ext>
            </a:extLst>
          </p:cNvPr>
          <p:cNvCxnSpPr>
            <a:cxnSpLocks/>
          </p:cNvCxnSpPr>
          <p:nvPr/>
        </p:nvCxnSpPr>
        <p:spPr>
          <a:xfrm flipV="1">
            <a:off x="8304477" y="3429000"/>
            <a:ext cx="626535" cy="5070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06" name="Picture 2" descr="Chart">
            <a:extLst>
              <a:ext uri="{FF2B5EF4-FFF2-40B4-BE49-F238E27FC236}">
                <a16:creationId xmlns:a16="http://schemas.microsoft.com/office/drawing/2014/main" id="{6A296BEF-63C0-4B54-548C-51567ABD6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278" y="1107995"/>
            <a:ext cx="6957860" cy="526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30" name="Picture 2" descr="Chart">
            <a:extLst>
              <a:ext uri="{FF2B5EF4-FFF2-40B4-BE49-F238E27FC236}">
                <a16:creationId xmlns:a16="http://schemas.microsoft.com/office/drawing/2014/main" id="{DDF2ABFF-34BE-8E81-7481-1C1E47468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2689" y="1521940"/>
            <a:ext cx="5886622" cy="445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49154" name="Picture 2" descr="Chart">
            <a:extLst>
              <a:ext uri="{FF2B5EF4-FFF2-40B4-BE49-F238E27FC236}">
                <a16:creationId xmlns:a16="http://schemas.microsoft.com/office/drawing/2014/main" id="{E3BDF77B-BFEA-D63B-5BA4-A6B2FBED8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771" y="1362006"/>
            <a:ext cx="6652741" cy="50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9ABEB2C-F454-B488-C83F-49B836C324F6}"/>
              </a:ext>
            </a:extLst>
          </p:cNvPr>
          <p:cNvCxnSpPr>
            <a:cxnSpLocks/>
          </p:cNvCxnSpPr>
          <p:nvPr/>
        </p:nvCxnSpPr>
        <p:spPr>
          <a:xfrm flipV="1">
            <a:off x="9034961" y="2921982"/>
            <a:ext cx="626535" cy="5070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outdoor, tree, grass, field&#10;&#10;Description automatically generated">
            <a:extLst>
              <a:ext uri="{FF2B5EF4-FFF2-40B4-BE49-F238E27FC236}">
                <a16:creationId xmlns:a16="http://schemas.microsoft.com/office/drawing/2014/main" id="{41C5CA42-6479-766D-1860-14D70013A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938" y="0"/>
            <a:ext cx="10262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*Soaring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bond prices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and collapsing yields are discounting a coming recession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*Ten-year US Treasury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yields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plunge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from 3.60% to 3.30%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Buying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90-Day T-Bills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now pushing a 5% risk free yield.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*Still looking like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2.50% yield by end 2023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*(TLT) should reach $120 in 2023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after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political</a:t>
            </a: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interreference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ends this summer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buying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(TLT) calls, calls spreads and LEAPS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on dips but only on dips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*Junk bond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ETF’s (JNK) and (HYG) are a great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high yield play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Recession Fears 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4426B482-FDC2-BE13-5484-624ED6C80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52" y="2322576"/>
            <a:ext cx="4041648" cy="40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28" y="581864"/>
            <a:ext cx="10363200" cy="160844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4/$96-$99 call spread</a:t>
            </a:r>
            <a:br>
              <a:rPr lang="en-US" sz="2400" dirty="0"/>
            </a:br>
            <a:r>
              <a:rPr lang="en-US" sz="24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4/$113-$116 put spread, took profits on long 4/$114-$117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long 1/$92-$95 call spread,</a:t>
            </a:r>
            <a:r>
              <a:rPr lang="en-US" sz="2400" dirty="0">
                <a:solidFill>
                  <a:srgbClr val="00A64B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long 1/$96-$99 call spread, took profits on long 1/$95-$98 call spread, took profits on long 2/$95-$98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50178" name="Picture 2" descr="Chart">
            <a:extLst>
              <a:ext uri="{FF2B5EF4-FFF2-40B4-BE49-F238E27FC236}">
                <a16:creationId xmlns:a16="http://schemas.microsoft.com/office/drawing/2014/main" id="{CE41B430-B6DD-5F79-FC90-7C206A571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040" y="2395738"/>
            <a:ext cx="5515919" cy="417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86677B01-0788-77FC-590A-40781991A793}"/>
              </a:ext>
            </a:extLst>
          </p:cNvPr>
          <p:cNvSpPr/>
          <p:nvPr/>
        </p:nvSpPr>
        <p:spPr>
          <a:xfrm>
            <a:off x="8374212" y="3429000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We</a:t>
            </a:r>
            <a:br>
              <a:rPr lang="en-US" sz="2000" dirty="0"/>
            </a:br>
            <a:r>
              <a:rPr lang="en-US" sz="2000" dirty="0"/>
              <a:t>Bought</a:t>
            </a:r>
          </a:p>
        </p:txBody>
      </p:sp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3.39%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51202" name="Picture 2" descr="Chart">
            <a:extLst>
              <a:ext uri="{FF2B5EF4-FFF2-40B4-BE49-F238E27FC236}">
                <a16:creationId xmlns:a16="http://schemas.microsoft.com/office/drawing/2014/main" id="{0453F139-87C2-6F36-18FE-1520EB49D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9397" y="1342611"/>
            <a:ext cx="6405605" cy="484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8.30%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26" name="Picture 2" descr="Chart">
            <a:extLst>
              <a:ext uri="{FF2B5EF4-FFF2-40B4-BE49-F238E27FC236}">
                <a16:creationId xmlns:a16="http://schemas.microsoft.com/office/drawing/2014/main" id="{64D6E862-06D8-280E-3C97-777C33DD0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3197" y="1295400"/>
            <a:ext cx="6405605" cy="484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+49.21%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1430215" y="372604"/>
            <a:ext cx="9905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100% Long, 0% Short, 0% cash – All expire in 7 trading days</a:t>
            </a:r>
            <a:br>
              <a:rPr lang="en-US" sz="2400" b="1" dirty="0"/>
            </a:br>
            <a:r>
              <a:rPr lang="en-US" sz="2400" b="1" dirty="0"/>
              <a:t>with VIX at $20 its time to be fully invested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8C747359-D257-E034-9BB2-15D5E9C5C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953" y="3015623"/>
            <a:ext cx="3170905" cy="306156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ABA0C9-E7D2-74D5-6222-EC9143850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766247"/>
              </p:ext>
            </p:extLst>
          </p:nvPr>
        </p:nvGraphicFramePr>
        <p:xfrm>
          <a:off x="963316" y="1713270"/>
          <a:ext cx="4189133" cy="452596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471040">
                  <a:extLst>
                    <a:ext uri="{9D8B030D-6E8A-4147-A177-3AD203B41FA5}">
                      <a16:colId xmlns:a16="http://schemas.microsoft.com/office/drawing/2014/main" val="1436494884"/>
                    </a:ext>
                  </a:extLst>
                </a:gridCol>
                <a:gridCol w="718093">
                  <a:extLst>
                    <a:ext uri="{9D8B030D-6E8A-4147-A177-3AD203B41FA5}">
                      <a16:colId xmlns:a16="http://schemas.microsoft.com/office/drawing/2014/main" val="218543481"/>
                    </a:ext>
                  </a:extLst>
                </a:gridCol>
              </a:tblGrid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Current Capital at Risk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225638619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2460766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>
                          <a:effectLst/>
                        </a:rPr>
                        <a:t>Risk On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1269096045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>
                          <a:effectLst/>
                        </a:rPr>
                        <a:t> 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105398348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(TSLA) 4/$130-$140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20.00%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393774857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(BAC) 4/$20-$23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3429282262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(C) 4/$30-$35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408493953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(JPM) 4/$105-$115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80518392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(IBKR) 4/$60-$65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309808655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(MS) 4/$65-$70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444635292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(BRK/B) 4/$260-$270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402746536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(FCX) 4/$30-$33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00961799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(TLT) 4/$96-$99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10.00%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3371130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50" name="Picture 2" descr="Chart">
            <a:extLst>
              <a:ext uri="{FF2B5EF4-FFF2-40B4-BE49-F238E27FC236}">
                <a16:creationId xmlns:a16="http://schemas.microsoft.com/office/drawing/2014/main" id="{196E4795-F65D-8221-1815-4EA95FEB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343" y="1219200"/>
            <a:ext cx="6603314" cy="49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6.83%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74" name="Picture 2" descr="Chart">
            <a:extLst>
              <a:ext uri="{FF2B5EF4-FFF2-40B4-BE49-F238E27FC236}">
                <a16:creationId xmlns:a16="http://schemas.microsoft.com/office/drawing/2014/main" id="{823C7CF2-E64B-4AA1-1CAD-016F2A43F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8281" y="1219200"/>
            <a:ext cx="7015438" cy="531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98" name="Picture 2" descr="Chart">
            <a:extLst>
              <a:ext uri="{FF2B5EF4-FFF2-40B4-BE49-F238E27FC236}">
                <a16:creationId xmlns:a16="http://schemas.microsoft.com/office/drawing/2014/main" id="{6D4E0863-6963-8D53-49C5-109F7F364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3197" y="1549126"/>
            <a:ext cx="6405605" cy="484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B4B60-D593-0950-1868-4A6A5B017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EAF1E-6CB1-5D04-B9D2-A8A82026C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some moss&#10;&#10;Description automatically generated with low confidence">
            <a:extLst>
              <a:ext uri="{FF2B5EF4-FFF2-40B4-BE49-F238E27FC236}">
                <a16:creationId xmlns:a16="http://schemas.microsoft.com/office/drawing/2014/main" id="{B6036036-95BD-6975-BF9E-F7DCC7F0F6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958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Yen slide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*New Bank of Japan governor holds to ultra easy interest rate strategy, crushing the yen</a:t>
            </a: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*Dollar has peaked, undercut by recession fears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*Dollar selloff may accelerate after May 2-3 Fed meeting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*Any strength in the dollar will be temporary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*Look for new dollar lows by end 2023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*Buy (FXE), (FXY), (FXB) on dips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holding a watermelon&#10;&#10;Description automatically generated with medium confidence">
            <a:extLst>
              <a:ext uri="{FF2B5EF4-FFF2-40B4-BE49-F238E27FC236}">
                <a16:creationId xmlns:a16="http://schemas.microsoft.com/office/drawing/2014/main" id="{F32C369E-12F3-18CB-7466-3DBCB6E73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667" y="3624349"/>
            <a:ext cx="5270885" cy="29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855785" y="534764"/>
            <a:ext cx="8581292" cy="359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6686765" y="4142947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053591" y="1432741"/>
            <a:ext cx="4554397" cy="28916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2" name="Picture 2" descr="Chart">
            <a:extLst>
              <a:ext uri="{FF2B5EF4-FFF2-40B4-BE49-F238E27FC236}">
                <a16:creationId xmlns:a16="http://schemas.microsoft.com/office/drawing/2014/main" id="{49A15911-181F-BF34-598C-C7B3FFDCF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830" y="1875795"/>
            <a:ext cx="5988703" cy="453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3064716" y="461072"/>
            <a:ext cx="5334941" cy="358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BAAC1880-A498-03FD-B373-50683849EB68}"/>
              </a:ext>
            </a:extLst>
          </p:cNvPr>
          <p:cNvSpPr/>
          <p:nvPr/>
        </p:nvSpPr>
        <p:spPr>
          <a:xfrm>
            <a:off x="10363200" y="819807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10E143-0A4D-5A60-60CC-4B93A405528B}"/>
              </a:ext>
            </a:extLst>
          </p:cNvPr>
          <p:cNvCxnSpPr>
            <a:cxnSpLocks/>
          </p:cNvCxnSpPr>
          <p:nvPr/>
        </p:nvCxnSpPr>
        <p:spPr>
          <a:xfrm flipV="1">
            <a:off x="6122341" y="2267607"/>
            <a:ext cx="4240859" cy="165962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6" name="Picture 2" descr="Chart">
            <a:extLst>
              <a:ext uri="{FF2B5EF4-FFF2-40B4-BE49-F238E27FC236}">
                <a16:creationId xmlns:a16="http://schemas.microsoft.com/office/drawing/2014/main" id="{1B4EBB67-4FE8-03A4-EEF1-41003C6D3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788142"/>
            <a:ext cx="5978915" cy="452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2622828" y="511457"/>
            <a:ext cx="4968899" cy="2505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5568462" y="2286000"/>
            <a:ext cx="3270738" cy="140676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58370" name="Picture 2" descr="Chart">
            <a:extLst>
              <a:ext uri="{FF2B5EF4-FFF2-40B4-BE49-F238E27FC236}">
                <a16:creationId xmlns:a16="http://schemas.microsoft.com/office/drawing/2014/main" id="{37814AAE-B98C-3ADB-8B82-BABFEC12B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982" y="1914884"/>
            <a:ext cx="5367638" cy="406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2735280" y="775138"/>
            <a:ext cx="4991776" cy="3445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pic>
        <p:nvPicPr>
          <p:cNvPr id="59394" name="Picture 2" descr="Chart">
            <a:extLst>
              <a:ext uri="{FF2B5EF4-FFF2-40B4-BE49-F238E27FC236}">
                <a16:creationId xmlns:a16="http://schemas.microsoft.com/office/drawing/2014/main" id="{4721EA7F-E843-A122-D414-75BC3F6F7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541" y="1729946"/>
            <a:ext cx="5742459" cy="434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4853354" y="2209800"/>
            <a:ext cx="3909646" cy="161192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625600" y="1334873"/>
            <a:ext cx="4443984" cy="60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60418" name="Picture 2" descr="Chart">
            <a:extLst>
              <a:ext uri="{FF2B5EF4-FFF2-40B4-BE49-F238E27FC236}">
                <a16:creationId xmlns:a16="http://schemas.microsoft.com/office/drawing/2014/main" id="{69FB1353-2770-737C-6D96-F6CC15553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701" y="2388835"/>
            <a:ext cx="4800600" cy="363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5673969" y="2743200"/>
            <a:ext cx="2693439" cy="104335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4D2C-C5E8-02A0-6139-6EBEA02B7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50E19-61B4-0C86-02EA-01A30A81F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607C79E9-78B4-3C18-294E-B9594D7EB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49" y="0"/>
            <a:ext cx="11067031" cy="693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30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3958-C59E-E6E9-B2C2-FE0E4483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B07E8-7C3F-1D8F-31F8-D170464C0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indoor, floor, appliance&#10;&#10;Description automatically generated">
            <a:extLst>
              <a:ext uri="{FF2B5EF4-FFF2-40B4-BE49-F238E27FC236}">
                <a16:creationId xmlns:a16="http://schemas.microsoft.com/office/drawing/2014/main" id="{9DBAB26D-8269-9E72-854D-6D5AA5A79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23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–Production Cut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*OPEC Plus cuts production by 500,000 barrels a day to prevent price crash to $50/barrel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*Recession fears were taking oil to new lows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Natural Gas Explodes to the Upside, bouncing hard off a multiyear lows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*Uranium Demand is Surging with the Nuclear Renaissance. And now the US is restarting plutonium production for the first time in 20 years, a uranium derivative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*Expect a long delay until we see lower gasoline prices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*Big oil move will have to wait for global economic recovery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oil and gas on dips for a trade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 descr="A picture containing crane, transport, power shovel&#10;&#10;Description automatically generated">
            <a:extLst>
              <a:ext uri="{FF2B5EF4-FFF2-40B4-BE49-F238E27FC236}">
                <a16:creationId xmlns:a16="http://schemas.microsoft.com/office/drawing/2014/main" id="{46C3DD48-C3BC-8CCD-BB66-B8664D9DAF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931" y="3973484"/>
            <a:ext cx="4727047" cy="265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42" name="Picture 2" descr="Chart">
            <a:extLst>
              <a:ext uri="{FF2B5EF4-FFF2-40B4-BE49-F238E27FC236}">
                <a16:creationId xmlns:a16="http://schemas.microsoft.com/office/drawing/2014/main" id="{529A623A-5618-CC64-8A5E-241F41D8D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4981" y="1370835"/>
            <a:ext cx="6282038" cy="47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62466" name="Picture 2" descr="Chart">
            <a:extLst>
              <a:ext uri="{FF2B5EF4-FFF2-40B4-BE49-F238E27FC236}">
                <a16:creationId xmlns:a16="http://schemas.microsoft.com/office/drawing/2014/main" id="{ED2F6E63-264B-AE2B-309C-E5D89335D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494" y="1185484"/>
            <a:ext cx="7147011" cy="541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90" name="Picture 2" descr="Chart">
            <a:extLst>
              <a:ext uri="{FF2B5EF4-FFF2-40B4-BE49-F238E27FC236}">
                <a16:creationId xmlns:a16="http://schemas.microsoft.com/office/drawing/2014/main" id="{6B46B717-880B-5904-95C1-C77347340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326" y="1482811"/>
            <a:ext cx="6297348" cy="476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14" name="Picture 2" descr="Chart">
            <a:extLst>
              <a:ext uri="{FF2B5EF4-FFF2-40B4-BE49-F238E27FC236}">
                <a16:creationId xmlns:a16="http://schemas.microsoft.com/office/drawing/2014/main" id="{0D35BC48-8C29-AF7F-A143-ED24BA761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4697" y="1066800"/>
            <a:ext cx="7113360" cy="53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38" name="Picture 2" descr="Chart">
            <a:extLst>
              <a:ext uri="{FF2B5EF4-FFF2-40B4-BE49-F238E27FC236}">
                <a16:creationId xmlns:a16="http://schemas.microsoft.com/office/drawing/2014/main" id="{D47EC263-3571-151D-2277-857ABDD2C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143" y="1354426"/>
            <a:ext cx="6935714" cy="525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January 2025 $14 - $15 Call Spread LEAPS</a:t>
            </a:r>
          </a:p>
        </p:txBody>
      </p:sp>
      <p:pic>
        <p:nvPicPr>
          <p:cNvPr id="66562" name="Picture 2" descr="Chart">
            <a:extLst>
              <a:ext uri="{FF2B5EF4-FFF2-40B4-BE49-F238E27FC236}">
                <a16:creationId xmlns:a16="http://schemas.microsoft.com/office/drawing/2014/main" id="{8CCDC1EB-2400-B873-B314-CE408A2B3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8842" y="1359242"/>
            <a:ext cx="6754315" cy="511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D04A0E3-71BE-E95D-F6A1-1499155C63B1}"/>
              </a:ext>
            </a:extLst>
          </p:cNvPr>
          <p:cNvCxnSpPr>
            <a:cxnSpLocks/>
          </p:cNvCxnSpPr>
          <p:nvPr/>
        </p:nvCxnSpPr>
        <p:spPr>
          <a:xfrm flipV="1">
            <a:off x="9120553" y="3916232"/>
            <a:ext cx="1594339" cy="125364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68610" name="Picture 2" descr="Chart">
            <a:extLst>
              <a:ext uri="{FF2B5EF4-FFF2-40B4-BE49-F238E27FC236}">
                <a16:creationId xmlns:a16="http://schemas.microsoft.com/office/drawing/2014/main" id="{A9DFE8D3-B155-5359-DDB9-6E9C8B333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4916" y="1398724"/>
            <a:ext cx="6702168" cy="507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462D069-BD39-CFFB-F958-E12D41440AFC}"/>
              </a:ext>
            </a:extLst>
          </p:cNvPr>
          <p:cNvCxnSpPr>
            <a:cxnSpLocks/>
          </p:cNvCxnSpPr>
          <p:nvPr/>
        </p:nvCxnSpPr>
        <p:spPr>
          <a:xfrm flipV="1">
            <a:off x="8864080" y="2848708"/>
            <a:ext cx="2249397" cy="128953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18F9-8B57-B580-E5EB-3B288BE2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BD7AA-9253-5B15-9E3A-94EC68C72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, weapon, cooking&#10;&#10;Description automatically generated">
            <a:extLst>
              <a:ext uri="{FF2B5EF4-FFF2-40B4-BE49-F238E27FC236}">
                <a16:creationId xmlns:a16="http://schemas.microsoft.com/office/drawing/2014/main" id="{385BBD5C-BDAE-2896-7A49-8868B57682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55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3795</TotalTime>
  <Words>4659</Words>
  <Application>Microsoft Macintosh PowerPoint</Application>
  <PresentationFormat>Widescreen</PresentationFormat>
  <Paragraphs>169</Paragraphs>
  <Slides>120</Slides>
  <Notes>83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6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“The Stock Market That Won’t Die” </vt:lpstr>
      <vt:lpstr>PowerPoint Presentation</vt:lpstr>
      <vt:lpstr>THURSDAY, JULY 6 NEW YORK STRATEGY LUNCHEON</vt:lpstr>
      <vt:lpstr>Friday July 13, 2023 Seminar at Sea </vt:lpstr>
      <vt:lpstr>PowerPoint Presentation</vt:lpstr>
      <vt:lpstr>THURSDAY, JULY 19 LONDON STRATEGY LUNCHEON</vt:lpstr>
      <vt:lpstr>  Trade Alert Performance Best Quarter in the History of the Mad Hedge Fund Trader! 33 out of 36 trade alerts profitable   </vt:lpstr>
      <vt:lpstr>PowerPoint Presentation</vt:lpstr>
      <vt:lpstr>PowerPoint Presentation</vt:lpstr>
      <vt:lpstr>PowerPoint Presentation</vt:lpstr>
      <vt:lpstr>The Method to My Madness </vt:lpstr>
      <vt:lpstr>The Global Economy – Holding Up  </vt:lpstr>
      <vt:lpstr>The Mad Hedge Profit Predictor Market Timing Index – Getting High An artificial intelligence driven algorithm that analyzes 30 different economic, technical, and momentum driven indicators </vt:lpstr>
      <vt:lpstr>PowerPoint Presentation</vt:lpstr>
      <vt:lpstr> Weekly Jobless Claims – Falling  228,000 – Down 18,000 </vt:lpstr>
      <vt:lpstr>PowerPoint Presentation</vt:lpstr>
      <vt:lpstr>Stocks – Detached </vt:lpstr>
      <vt:lpstr>            S&amp;P 500 – Sell in May took profits on long 1/$420-$430 put spread, took profits on long 11/$420-$430 put spread took profits on long 10/$385-$395 put spread, took profits on long 11/$410-$400 put spread took profit on long 10/$390-$400 put spread, took profit on long 10/$320-$330 call spread               </vt:lpstr>
      <vt:lpstr>PowerPoint Presentation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(QQQ) 1/$290-$300 put spread, took profits on long (QQQ) 4/$330-$335 put spread  took profits on long (QQQ) 3/$340-$345 put spread, covered long (QQQ) $325-$330 put spread </vt:lpstr>
      <vt:lpstr>PowerPoint Presentation</vt:lpstr>
      <vt:lpstr>The Barbell Portfolio</vt:lpstr>
      <vt:lpstr> Microsoft (MSFT)- Grim Forward Guidance took profits on 9/$235-$245 call spread, took profits on long 7/$220-$210 call spread,  took profits on long 6/$220-$230 call spread, took profits on long 2/$200-$210 bear put spread   </vt:lpstr>
      <vt:lpstr>Meta (META)- Soars an Incredible 20% took profits on Long 9/$290-$300 vertical bear put spread stopped out of Long 9/$190-$200 vertical bear put spread  </vt:lpstr>
      <vt:lpstr> Apple (AAPL)-Apple Cash Hoard Soars to $165 Billion 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Alphabet (GOOGL) – Google Delivers Supercomputer, Google’s new A.I. supercomputer is 1.7x faster &amp; 1.9x more efficient than NVIDIA a100  took profits on long 12/$1,200-$1,230 bull call spread took profits on long 9/$1,030-$1,080 vertical bull call spread</vt:lpstr>
      <vt:lpstr> Amazon (AMZN) –  US Preparing Antitrust Against Amazon  took profits on long 2/$3,400-$3,500 bear put spread took profits on long 9/$2,800-$2,900 bull call spread</vt:lpstr>
      <vt:lpstr>    Tesla (TSLA) – Top Trader With Implied Volatility at 78% Tesla Cuts Prices Again, Tesla Posts Record EV Deliveries, Deliveries grew 36% from a year ago  long 4/$130-$140 call spread - expires in 7 trading days, took profits on long 4/$250-$260 put spread took profits on long 3/$145-$165 call spread, took profits on long 3/$250-$260 put spread took profits on long 2/$150-$160 call spread, took profits on long 2/$155-$165 put spread        </vt:lpstr>
      <vt:lpstr>PowerPoint Presentation</vt:lpstr>
      <vt:lpstr>Rivian (RIVN) – Amazon Backed Electric Trucks $1.3 billion capital raise tanks stocks took profits on long 10/$25-$30 call spread </vt:lpstr>
      <vt:lpstr> NVIDIA (NVDA) – NVIDIA ties up with Adobe, to develop a new generation of AI generative chips long 3/$260-$270 put spread, took profits on long 10/$95-$100 call spread took profits on long 7/$120-$130 call spread, took profits on  long 6/$120-$130 call spread </vt:lpstr>
      <vt:lpstr>Palo Alto Networks (PANW)- Hacking never goes out of fashion Palo Alto Networks Beats 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 than expected guidance 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PowerPoint Presentation</vt:lpstr>
      <vt:lpstr>The Second Half of the Barbell</vt:lpstr>
      <vt:lpstr>Boeing (BA) –  737 MAX Production Increases from 31 to 37    </vt:lpstr>
      <vt:lpstr>PowerPoint Presentation</vt:lpstr>
      <vt:lpstr>Package Delivery- United Parcel Service (UPS) -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Coming Copper Crisis long 4/$30-$33 call spread – expires in 7 trading days took profits on long 10/$20-$23 call spread   </vt:lpstr>
      <vt:lpstr>Walt Disney (DIS) - Not a recession play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Highest Capital ration net of mark to market  took profits 12/$330-$350 call spread took profits 11/$330-$350 call spread stop loss on long 11/$385-$395 call spreads  </vt:lpstr>
      <vt:lpstr>Morgan Stanley (MS) – Highest Capital ration net of mark to market  long 4/$65-$70 call spread - expires in 7 trading days </vt:lpstr>
      <vt:lpstr>  JP Morgan Chase (JPM) - Highest Capital ration net of mark to market   long 4/$105-$115 call spread - expires in 7 trading days     </vt:lpstr>
      <vt:lpstr>Bank of America (BAC) – Most Low interest rate mortgage exposure  long 4/$20-$23 call spread - expires in 7 trading days </vt:lpstr>
      <vt:lpstr>Citigroup (C) –  long 4/$30-$35 call spread - expires in 7 trading days </vt:lpstr>
      <vt:lpstr>Charles Schwab (SCHW) – No Risk Taking – is all fee business took profits on long 4/$30-$35 call spread  </vt:lpstr>
      <vt:lpstr>Interactive Brokers (IBKR) – Best Risk Control long 4/$60-$65 call spread - expires in 7 trading days </vt:lpstr>
      <vt:lpstr>First Republic (FRC) – High ratio of uninsured deposits, 65% of loans are ARMs, mitigating risk, large share of jumbo loans to high-net-worth individuals, stock down 80% from California exposure 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Transaction grew by an inflationary 10% back to pre-pandemic levels took profits on long 10/$160-$170 bull call spread took profits on long 6/$150-$160 bull call spread</vt:lpstr>
      <vt:lpstr>Consumer Discretionary SPDR (XLY) (DIS), (AMZN), (HD), (CMCSA), (MCD), (SBUX) </vt:lpstr>
      <vt:lpstr> Berkshire Hathaway (BRKB)- Natural Barbell 2022 $30.2 billion profit on unchanged stock, Warren Buffet’s Annual Letter is Out  long 4/$260-$270 call spread - – expires in 7 trading days took profits on long 1/$290-$300 call spread, took profits on long 10/$220-$230 call spread,  took profits on long 7/$220-$230 call spread, took profits on long 7/$220-$230 call spread took profits on long 6/$260-$270 call spread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Recession Fears  </vt:lpstr>
      <vt:lpstr>                Treasury ETF (TLT) –  long 4/$96-$99 call spread took profits on long 4/$113-$116 put spread, took profits on long 4/$114-$117 put spread  took profits on long 1/$92-$95 call spread, took profits on long 1/$96-$99 call spread, took profits on long 1/$95-$98 call spread, took profits on long 2/$95-$98 call spread                     </vt:lpstr>
      <vt:lpstr> Ten Year Treasury Yield ($TNX) – 3.39%  </vt:lpstr>
      <vt:lpstr> Junk Bonds (HYG) 8.30% Yield to Maturity  </vt:lpstr>
      <vt:lpstr>Municipal Bonds (MUB) 3.27% Yield-  </vt:lpstr>
      <vt:lpstr>Emerging Market Debt (ELD) 6.83% Yield-  </vt:lpstr>
      <vt:lpstr>2X Short Treasuries (TBT)-Out of Favor</vt:lpstr>
      <vt:lpstr>PowerPoint Presentation</vt:lpstr>
      <vt:lpstr>Foreign Currencies – Yen slide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–Production Cut</vt:lpstr>
      <vt:lpstr>Oil-($WTIC)</vt:lpstr>
      <vt:lpstr>  United States Oil Fund (USO) </vt:lpstr>
      <vt:lpstr>Energy Select Sector SPDR (XLE)-No Performance! (XOM), (CVX), (SLB), (KMI), (EOG), (COP) </vt:lpstr>
      <vt:lpstr>ExxonMobile (XOM)- took profits on long 12/$120-$125 put spread </vt:lpstr>
      <vt:lpstr>Occidental Petroleum (OXY)- Buffet’s a Buyer long 2/$55-$60 call spread, took profits on long 12/$77.50-$82.50 put spread </vt:lpstr>
      <vt:lpstr>Natural Gas (UNG) - Long January 2025 $14 - $15 Call Spread LEAPS</vt:lpstr>
      <vt:lpstr>Cameco (CCJ) - took profits on long 5/$20-$23 bull call spread</vt:lpstr>
      <vt:lpstr>PowerPoint Presentation</vt:lpstr>
      <vt:lpstr>Precious Metals – New Bull Market</vt:lpstr>
      <vt:lpstr>Global Lithium Production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 Platinum- (PPLT)- Green Hydrogen Play 556,000-ounce shortage this year took profits on long 1/$36-$39 call spread </vt:lpstr>
      <vt:lpstr>PowerPoint Presentation</vt:lpstr>
      <vt:lpstr>Real Estate – Commercial Crisis</vt:lpstr>
      <vt:lpstr>S&amp;P Case Shiller Plunges S&amp;P Case Shiller Drops to +3.8%, in January with its National Home Price Index San Francisco was down -8% YOY, while -Seattle gave up 5%. Miami gained +14%, Tampa +11%, and Atlanta +8%.  </vt:lpstr>
      <vt:lpstr>Crown Castle International (CCI) – 4.72%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PowerPoint Presentation</vt:lpstr>
      <vt:lpstr>       Next Strategy Webinar   12:00 EST Wednesday, April 26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729</cp:revision>
  <cp:lastPrinted>2022-01-05T03:44:27Z</cp:lastPrinted>
  <dcterms:created xsi:type="dcterms:W3CDTF">2015-02-05T17:12:57Z</dcterms:created>
  <dcterms:modified xsi:type="dcterms:W3CDTF">2023-04-12T20:51:34Z</dcterms:modified>
</cp:coreProperties>
</file>