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9"/>
  </p:notesMasterIdLst>
  <p:sldIdLst>
    <p:sldId id="256" r:id="rId2"/>
    <p:sldId id="1443" r:id="rId3"/>
    <p:sldId id="1460" r:id="rId4"/>
    <p:sldId id="1459" r:id="rId5"/>
    <p:sldId id="1402" r:id="rId6"/>
    <p:sldId id="1403" r:id="rId7"/>
    <p:sldId id="1446" r:id="rId8"/>
    <p:sldId id="1445" r:id="rId9"/>
    <p:sldId id="888" r:id="rId10"/>
    <p:sldId id="605" r:id="rId11"/>
    <p:sldId id="1423" r:id="rId12"/>
    <p:sldId id="1447" r:id="rId13"/>
    <p:sldId id="824" r:id="rId14"/>
    <p:sldId id="1118" r:id="rId15"/>
    <p:sldId id="1076" r:id="rId16"/>
    <p:sldId id="1442" r:id="rId17"/>
    <p:sldId id="898" r:id="rId18"/>
    <p:sldId id="1455" r:id="rId19"/>
    <p:sldId id="1142" r:id="rId20"/>
    <p:sldId id="1397" r:id="rId21"/>
    <p:sldId id="1033" r:id="rId22"/>
    <p:sldId id="1073" r:id="rId23"/>
    <p:sldId id="1074" r:id="rId24"/>
    <p:sldId id="1026" r:id="rId25"/>
    <p:sldId id="570" r:id="rId26"/>
    <p:sldId id="280" r:id="rId27"/>
    <p:sldId id="1435" r:id="rId28"/>
    <p:sldId id="1057" r:id="rId29"/>
    <p:sldId id="563" r:id="rId30"/>
    <p:sldId id="835" r:id="rId31"/>
    <p:sldId id="613" r:id="rId32"/>
    <p:sldId id="831" r:id="rId33"/>
    <p:sldId id="811" r:id="rId34"/>
    <p:sldId id="1047" r:id="rId35"/>
    <p:sldId id="1432" r:id="rId36"/>
    <p:sldId id="1399" r:id="rId37"/>
    <p:sldId id="814" r:id="rId38"/>
    <p:sldId id="1072" r:id="rId39"/>
    <p:sldId id="764" r:id="rId40"/>
    <p:sldId id="765" r:id="rId41"/>
    <p:sldId id="1071" r:id="rId42"/>
    <p:sldId id="1195" r:id="rId43"/>
    <p:sldId id="1436" r:id="rId44"/>
    <p:sldId id="1070" r:id="rId45"/>
    <p:sldId id="840" r:id="rId46"/>
    <p:sldId id="1068" r:id="rId47"/>
    <p:sldId id="1069" r:id="rId48"/>
    <p:sldId id="1400" r:id="rId49"/>
    <p:sldId id="893" r:id="rId50"/>
    <p:sldId id="289" r:id="rId51"/>
    <p:sldId id="730" r:id="rId52"/>
    <p:sldId id="1054" r:id="rId53"/>
    <p:sldId id="994" r:id="rId54"/>
    <p:sldId id="830" r:id="rId55"/>
    <p:sldId id="481" r:id="rId56"/>
    <p:sldId id="290" r:id="rId57"/>
    <p:sldId id="1133" r:id="rId58"/>
    <p:sldId id="669" r:id="rId59"/>
    <p:sldId id="1079" r:id="rId60"/>
    <p:sldId id="1043" r:id="rId61"/>
    <p:sldId id="1083" r:id="rId62"/>
    <p:sldId id="1449" r:id="rId63"/>
    <p:sldId id="1448" r:id="rId64"/>
    <p:sldId id="1452" r:id="rId65"/>
    <p:sldId id="1450" r:id="rId66"/>
    <p:sldId id="1086" r:id="rId67"/>
    <p:sldId id="1080" r:id="rId68"/>
    <p:sldId id="1049" r:id="rId69"/>
    <p:sldId id="336" r:id="rId70"/>
    <p:sldId id="1084" r:id="rId71"/>
    <p:sldId id="295" r:id="rId72"/>
    <p:sldId id="501" r:id="rId73"/>
    <p:sldId id="539" r:id="rId74"/>
    <p:sldId id="1420" r:id="rId75"/>
    <p:sldId id="1114" r:id="rId76"/>
    <p:sldId id="654" r:id="rId77"/>
    <p:sldId id="659" r:id="rId78"/>
    <p:sldId id="655" r:id="rId79"/>
    <p:sldId id="1425" r:id="rId80"/>
    <p:sldId id="657" r:id="rId81"/>
    <p:sldId id="656" r:id="rId82"/>
    <p:sldId id="1456" r:id="rId83"/>
    <p:sldId id="1407" r:id="rId84"/>
    <p:sldId id="1411" r:id="rId85"/>
    <p:sldId id="1412" r:id="rId86"/>
    <p:sldId id="1413" r:id="rId87"/>
    <p:sldId id="1414" r:id="rId88"/>
    <p:sldId id="1415" r:id="rId89"/>
    <p:sldId id="1431" r:id="rId90"/>
    <p:sldId id="1405" r:id="rId91"/>
    <p:sldId id="388" r:id="rId92"/>
    <p:sldId id="312" r:id="rId93"/>
    <p:sldId id="380" r:id="rId94"/>
    <p:sldId id="747" r:id="rId95"/>
    <p:sldId id="1422" r:id="rId96"/>
    <p:sldId id="313" r:id="rId97"/>
    <p:sldId id="1216" r:id="rId98"/>
    <p:sldId id="1217" r:id="rId99"/>
    <p:sldId id="1433" r:id="rId100"/>
    <p:sldId id="1404" r:id="rId101"/>
    <p:sldId id="907" r:id="rId102"/>
    <p:sldId id="650" r:id="rId103"/>
    <p:sldId id="729" r:id="rId104"/>
    <p:sldId id="737" r:id="rId105"/>
    <p:sldId id="998" r:id="rId106"/>
    <p:sldId id="999" r:id="rId107"/>
    <p:sldId id="1000" r:id="rId108"/>
    <p:sldId id="1451" r:id="rId109"/>
    <p:sldId id="1457" r:id="rId110"/>
    <p:sldId id="1130" r:id="rId111"/>
    <p:sldId id="1132" r:id="rId112"/>
    <p:sldId id="1005" r:id="rId113"/>
    <p:sldId id="1006" r:id="rId114"/>
    <p:sldId id="1437" r:id="rId115"/>
    <p:sldId id="492" r:id="rId116"/>
    <p:sldId id="335" r:id="rId117"/>
    <p:sldId id="1230" r:id="rId118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36"/>
    <p:restoredTop sz="94819"/>
  </p:normalViewPr>
  <p:slideViewPr>
    <p:cSldViewPr snapToGrid="0">
      <p:cViewPr varScale="1">
        <p:scale>
          <a:sx n="99" d="100"/>
          <a:sy n="99" d="100"/>
        </p:scale>
        <p:origin x="184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microsoft.com/office/2015/10/relationships/revisionInfo" Target="revisionInfo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096724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9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“Man the Lifeboats”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April 26, 2023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426E99-B644-37C6-6E62-02C800F4F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262" y="1752597"/>
            <a:ext cx="6327076" cy="33055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+66.39%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2680138" y="372604"/>
            <a:ext cx="77957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Portfolio Review</a:t>
            </a:r>
            <a:br>
              <a:rPr lang="en-US" sz="2400" b="1" dirty="0"/>
            </a:br>
            <a:r>
              <a:rPr lang="en-US" sz="2400" b="1" dirty="0"/>
              <a:t>100% Long, 0% Short, 0% cash</a:t>
            </a:r>
            <a:br>
              <a:rPr lang="en-US" sz="2400" b="1" dirty="0"/>
            </a:br>
            <a:r>
              <a:rPr lang="en-US" sz="2400" b="1" dirty="0"/>
              <a:t>with VIX at $20 its time to be fully invested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980EC4-CAC4-E9AC-56FF-413C6762B5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32346"/>
              </p:ext>
            </p:extLst>
          </p:nvPr>
        </p:nvGraphicFramePr>
        <p:xfrm>
          <a:off x="707780" y="1776413"/>
          <a:ext cx="3695137" cy="4525971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851198">
                  <a:extLst>
                    <a:ext uri="{9D8B030D-6E8A-4147-A177-3AD203B41FA5}">
                      <a16:colId xmlns:a16="http://schemas.microsoft.com/office/drawing/2014/main" val="439692614"/>
                    </a:ext>
                  </a:extLst>
                </a:gridCol>
                <a:gridCol w="843939">
                  <a:extLst>
                    <a:ext uri="{9D8B030D-6E8A-4147-A177-3AD203B41FA5}">
                      <a16:colId xmlns:a16="http://schemas.microsoft.com/office/drawing/2014/main" val="1220456986"/>
                    </a:ext>
                  </a:extLst>
                </a:gridCol>
              </a:tblGrid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Current Capital at Risk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extLst>
                  <a:ext uri="{0D108BD9-81ED-4DB2-BD59-A6C34878D82A}">
                    <a16:rowId xmlns:a16="http://schemas.microsoft.com/office/drawing/2014/main" val="921312816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extLst>
                  <a:ext uri="{0D108BD9-81ED-4DB2-BD59-A6C34878D82A}">
                    <a16:rowId xmlns:a16="http://schemas.microsoft.com/office/drawing/2014/main" val="2416329916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On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extLst>
                  <a:ext uri="{0D108BD9-81ED-4DB2-BD59-A6C34878D82A}">
                    <a16:rowId xmlns:a16="http://schemas.microsoft.com/office/drawing/2014/main" val="1340930062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 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extLst>
                  <a:ext uri="{0D108BD9-81ED-4DB2-BD59-A6C34878D82A}">
                    <a16:rowId xmlns:a16="http://schemas.microsoft.com/office/drawing/2014/main" val="2887309579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5/$98-$101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extLst>
                  <a:ext uri="{0D108BD9-81ED-4DB2-BD59-A6C34878D82A}">
                    <a16:rowId xmlns:a16="http://schemas.microsoft.com/office/drawing/2014/main" val="2285191350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5/$97-$100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extLst>
                  <a:ext uri="{0D108BD9-81ED-4DB2-BD59-A6C34878D82A}">
                    <a16:rowId xmlns:a16="http://schemas.microsoft.com/office/drawing/2014/main" val="2569783523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(BA) 5/$170-$175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extLst>
                  <a:ext uri="{0D108BD9-81ED-4DB2-BD59-A6C34878D82A}">
                    <a16:rowId xmlns:a16="http://schemas.microsoft.com/office/drawing/2014/main" val="1418037000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(TSLA) 5/$110-$120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extLst>
                  <a:ext uri="{0D108BD9-81ED-4DB2-BD59-A6C34878D82A}">
                    <a16:rowId xmlns:a16="http://schemas.microsoft.com/office/drawing/2014/main" val="2102707523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extLst>
                  <a:ext uri="{0D108BD9-81ED-4DB2-BD59-A6C34878D82A}">
                    <a16:rowId xmlns:a16="http://schemas.microsoft.com/office/drawing/2014/main" val="4127525636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Off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extLst>
                  <a:ext uri="{0D108BD9-81ED-4DB2-BD59-A6C34878D82A}">
                    <a16:rowId xmlns:a16="http://schemas.microsoft.com/office/drawing/2014/main" val="1528661048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 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extLst>
                  <a:ext uri="{0D108BD9-81ED-4DB2-BD59-A6C34878D82A}">
                    <a16:rowId xmlns:a16="http://schemas.microsoft.com/office/drawing/2014/main" val="2186558344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(SPY) 5/$220-$230 pit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extLst>
                  <a:ext uri="{0D108BD9-81ED-4DB2-BD59-A6C34878D82A}">
                    <a16:rowId xmlns:a16="http://schemas.microsoft.com/office/drawing/2014/main" val="715871551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(QQQ) 5/$335-$345 put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extLst>
                  <a:ext uri="{0D108BD9-81ED-4DB2-BD59-A6C34878D82A}">
                    <a16:rowId xmlns:a16="http://schemas.microsoft.com/office/drawing/2014/main" val="2972644443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(TSLA) 5/$220-$230 put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-20.00%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extLst>
                  <a:ext uri="{0D108BD9-81ED-4DB2-BD59-A6C34878D82A}">
                    <a16:rowId xmlns:a16="http://schemas.microsoft.com/office/drawing/2014/main" val="4190002556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extLst>
                  <a:ext uri="{0D108BD9-81ED-4DB2-BD59-A6C34878D82A}">
                    <a16:rowId xmlns:a16="http://schemas.microsoft.com/office/drawing/2014/main" val="333057189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Net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extLst>
                  <a:ext uri="{0D108BD9-81ED-4DB2-BD59-A6C34878D82A}">
                    <a16:rowId xmlns:a16="http://schemas.microsoft.com/office/drawing/2014/main" val="969654300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extLst>
                  <a:ext uri="{0D108BD9-81ED-4DB2-BD59-A6C34878D82A}">
                    <a16:rowId xmlns:a16="http://schemas.microsoft.com/office/drawing/2014/main" val="2162723135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extLst>
                  <a:ext uri="{0D108BD9-81ED-4DB2-BD59-A6C34878D82A}">
                    <a16:rowId xmlns:a16="http://schemas.microsoft.com/office/drawing/2014/main" val="2156413199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Aggregate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80.00%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810" marR="5810" marT="5810" marB="0" anchor="b"/>
                </a:tc>
                <a:extLst>
                  <a:ext uri="{0D108BD9-81ED-4DB2-BD59-A6C34878D82A}">
                    <a16:rowId xmlns:a16="http://schemas.microsoft.com/office/drawing/2014/main" val="1435403633"/>
                  </a:ext>
                </a:extLst>
              </a:tr>
            </a:tbl>
          </a:graphicData>
        </a:graphic>
      </p:graphicFrame>
      <p:pic>
        <p:nvPicPr>
          <p:cNvPr id="8" name="Picture 7" descr="Chart, pie chart&#10;&#10;Description automatically generated">
            <a:extLst>
              <a:ext uri="{FF2B5EF4-FFF2-40B4-BE49-F238E27FC236}">
                <a16:creationId xmlns:a16="http://schemas.microsoft.com/office/drawing/2014/main" id="{E99C5D64-B976-8978-4D70-4F425736B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085" y="3076780"/>
            <a:ext cx="3215888" cy="322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Lithium Shock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158" y="3707641"/>
            <a:ext cx="3143381" cy="3123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750D-DF05-371F-CD9D-CE1E2B0A3C3B}"/>
              </a:ext>
            </a:extLst>
          </p:cNvPr>
          <p:cNvSpPr txBox="1"/>
          <p:nvPr/>
        </p:nvSpPr>
        <p:spPr>
          <a:xfrm>
            <a:off x="682172" y="1667655"/>
            <a:ext cx="984068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*Chile Nationalizes the Lithium Industry, sending (SQM) and ALB) into a tailspin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official reason is to make the industry more efficient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real reason is so the government can skim off more profits in this exploding industry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*Chile is the world’s second largest producer of lithium essential for EV batteries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schemeClr val="tx1"/>
                </a:solidFill>
                <a:effectLst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</a:rPr>
            </a:br>
            <a:br>
              <a:rPr lang="en-US" sz="1800" dirty="0">
                <a:solidFill>
                  <a:schemeClr val="tx1"/>
                </a:solidFill>
                <a:effectLst/>
              </a:rPr>
            </a:br>
            <a:r>
              <a:rPr lang="en-US" sz="1800" dirty="0">
                <a:solidFill>
                  <a:schemeClr val="tx1"/>
                </a:solidFill>
                <a:effectLst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Gold back off from new all-time highs, driven by the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prospect of falling interest rates and the demise of crypto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 Severe Short Squeeze in Copper is Developing,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leading to a massive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price spike later in 2023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850" name="Picture 2" descr="Chart">
            <a:extLst>
              <a:ext uri="{FF2B5EF4-FFF2-40B4-BE49-F238E27FC236}">
                <a16:creationId xmlns:a16="http://schemas.microsoft.com/office/drawing/2014/main" id="{47326E1E-E242-D599-41B9-FDE4BE589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568" y="1292404"/>
            <a:ext cx="7048863" cy="533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826" name="Picture 2" descr="Chart">
            <a:extLst>
              <a:ext uri="{FF2B5EF4-FFF2-40B4-BE49-F238E27FC236}">
                <a16:creationId xmlns:a16="http://schemas.microsoft.com/office/drawing/2014/main" id="{813D0510-D270-995A-778C-B5256B230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4265" y="1291408"/>
            <a:ext cx="6343469" cy="480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76802" name="Picture 2" descr="Chart">
            <a:extLst>
              <a:ext uri="{FF2B5EF4-FFF2-40B4-BE49-F238E27FC236}">
                <a16:creationId xmlns:a16="http://schemas.microsoft.com/office/drawing/2014/main" id="{F23F59DB-AD89-4AA7-4B41-D0C0E0E12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1526" y="1343660"/>
            <a:ext cx="6604726" cy="500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75778" name="Picture 2" descr="Chart">
            <a:extLst>
              <a:ext uri="{FF2B5EF4-FFF2-40B4-BE49-F238E27FC236}">
                <a16:creationId xmlns:a16="http://schemas.microsoft.com/office/drawing/2014/main" id="{7612873C-112F-6BE8-8EA1-343A0A455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8645" y="1265283"/>
            <a:ext cx="6989792" cy="529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54" name="Picture 2" descr="Chart">
            <a:extLst>
              <a:ext uri="{FF2B5EF4-FFF2-40B4-BE49-F238E27FC236}">
                <a16:creationId xmlns:a16="http://schemas.microsoft.com/office/drawing/2014/main" id="{7DF49DD8-1182-96B2-4F2A-86F8C0E0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828" y="1066800"/>
            <a:ext cx="7300344" cy="552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730" name="Picture 2" descr="Chart">
            <a:extLst>
              <a:ext uri="{FF2B5EF4-FFF2-40B4-BE49-F238E27FC236}">
                <a16:creationId xmlns:a16="http://schemas.microsoft.com/office/drawing/2014/main" id="{A018ADE8-99BC-D0CB-C7F7-7E6BAC889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081" y="873397"/>
            <a:ext cx="7265838" cy="550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706" name="Picture 2" descr="Chart">
            <a:extLst>
              <a:ext uri="{FF2B5EF4-FFF2-40B4-BE49-F238E27FC236}">
                <a16:creationId xmlns:a16="http://schemas.microsoft.com/office/drawing/2014/main" id="{00AE2D8F-53F8-C1D6-DA47-17AAD662A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0269" y="1066800"/>
            <a:ext cx="7179491" cy="543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682" name="Picture 2" descr="Chart">
            <a:extLst>
              <a:ext uri="{FF2B5EF4-FFF2-40B4-BE49-F238E27FC236}">
                <a16:creationId xmlns:a16="http://schemas.microsoft.com/office/drawing/2014/main" id="{D538CC96-CB3A-0700-1C16-0652A360B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4997" y="1092926"/>
            <a:ext cx="7260409" cy="549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5D8C-2C32-9779-A731-5C9E73F4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DA874-05FF-7033-A94E-E4100A68C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sculpture&#10;&#10;Description automatically generated with medium confidence">
            <a:extLst>
              <a:ext uri="{FF2B5EF4-FFF2-40B4-BE49-F238E27FC236}">
                <a16:creationId xmlns:a16="http://schemas.microsoft.com/office/drawing/2014/main" id="{B81D65EC-8F11-7396-0110-8C71B83A56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4357" y="0"/>
            <a:ext cx="7772400" cy="68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45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C4D2C-C5E8-02A0-6139-6EBEA02B7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50E19-61B4-0C86-02EA-01A30A81F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E14AAD68-25C5-AEDB-8E4C-D2069256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09" y="398585"/>
            <a:ext cx="11196977" cy="618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301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Back from the Dead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Existing Home Sales Slide in March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down 2.4% to a 4.44 million annual rate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*Some 28% of sales were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above the asking price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*Inventories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remain extremely short at 980,000.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Builders Sentiment Improves Slightly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by one point to 45, the best since June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*Prices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are now picking up with extreme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inventory shortage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*The market will take off like a rocket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when rates drop at yearend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A704F-DA26-DDB4-315C-89F82D8F0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3649076"/>
            <a:ext cx="6038802" cy="30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Plunges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Drops to +3.8%,</a:t>
            </a:r>
            <a:r>
              <a:rPr lang="en-US" sz="1800" dirty="0">
                <a:latin typeface="+mj-lt"/>
              </a:rPr>
              <a:t> in January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San Francisco was down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-8%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YOY, while -Seattle gave up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5%.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Miami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+14%,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Tampa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+11%,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Atlanta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+8%.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AFCABB7-C13F-FBDD-DC2E-C6912A8B2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71" y="1454009"/>
            <a:ext cx="8728364" cy="48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1935"/>
            <a:ext cx="10635107" cy="705702"/>
          </a:xfrm>
        </p:spPr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4.95% yielding cell phone tower REIT</a:t>
            </a:r>
          </a:p>
        </p:txBody>
      </p:sp>
      <p:pic>
        <p:nvPicPr>
          <p:cNvPr id="70658" name="Picture 2" descr="Chart">
            <a:extLst>
              <a:ext uri="{FF2B5EF4-FFF2-40B4-BE49-F238E27FC236}">
                <a16:creationId xmlns:a16="http://schemas.microsoft.com/office/drawing/2014/main" id="{514A26FC-6166-AF05-44FE-EA79E5F15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1224" y="1655311"/>
            <a:ext cx="6389552" cy="483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315" y="675987"/>
            <a:ext cx="8055379" cy="785558"/>
          </a:xfrm>
        </p:spPr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69634" name="Picture 2" descr="Chart">
            <a:extLst>
              <a:ext uri="{FF2B5EF4-FFF2-40B4-BE49-F238E27FC236}">
                <a16:creationId xmlns:a16="http://schemas.microsoft.com/office/drawing/2014/main" id="{C5FC0E67-25F0-36A4-B1F1-892B5CF1E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830" y="1635768"/>
            <a:ext cx="6526349" cy="494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38CDB-6D28-3D89-FE9E-12B02ACF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C0713-E067-636A-C169-4E8EAF034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vessel, barrel, indoor, ceiling&#10;&#10;Description automatically generated">
            <a:extLst>
              <a:ext uri="{FF2B5EF4-FFF2-40B4-BE49-F238E27FC236}">
                <a16:creationId xmlns:a16="http://schemas.microsoft.com/office/drawing/2014/main" id="{67B223FF-F039-E718-0FFE-94BA8CF71B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5085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range,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………………sell big rallies to hedge holdings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dips, sell extreme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</a:t>
            </a: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May 10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icture containing tree, outdoor, person, snow&#10;&#10;Description automatically generated">
            <a:extLst>
              <a:ext uri="{FF2B5EF4-FFF2-40B4-BE49-F238E27FC236}">
                <a16:creationId xmlns:a16="http://schemas.microsoft.com/office/drawing/2014/main" id="{A0263181-B612-5E49-675F-3BCBF50092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524" y="746303"/>
            <a:ext cx="3147694" cy="536838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8BC0A-568A-A3A6-E936-579A450D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FA3CB-61F2-3FAA-0092-B87CB8029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1256AB42-ACAA-73DA-C3AF-D9F6819E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3" y="433754"/>
            <a:ext cx="12058973" cy="60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11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*Markets have gone from very low risk to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very high risk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in a month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*We are now at the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top end of a high-risk range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with asset classes diverging sharply in outlooks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*Bonds, foreign currencies, precious metals, and energy now discounting a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recession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while stocks at these prices are discounting a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soft landing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*Oil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gave up OPEC production cut spike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*Gold, Silver upside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breakout fades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US dollar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is dead in the water on recession prospects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*Look for S&amp;P 500 10% correction, the $4,800 by end 2023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VIX plunges to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$16 – Nothing is now tradable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097" y="3489568"/>
            <a:ext cx="3931923" cy="309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Fading 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798" y="998481"/>
            <a:ext cx="11125200" cy="5232334"/>
          </a:xfrm>
        </p:spPr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The Fed is Looking for “One and Done”, with 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next 25-basis rate hike on May 3</a:t>
            </a:r>
            <a:r>
              <a:rPr lang="en-US" sz="2800" b="1" dirty="0">
                <a:effectLst/>
                <a:latin typeface="+mj-lt"/>
              </a:rPr>
              <a:t>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*$1 Trillion Boosts Asset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Prices in Q1</a:t>
            </a:r>
            <a:r>
              <a:rPr lang="en-US" sz="1800" dirty="0">
                <a:effectLst/>
                <a:latin typeface="+mj-lt"/>
              </a:rPr>
              <a:t> to bail out banks is about to go away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S&amp;P Global Flash PMI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Hits 11 Month High, up from 52.3 to 53.5 in April.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Short Sellers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Take Billion Dollar Hit, betting that European bank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shares would collapse in the aftermath of the US regional banking crisis.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Inflation Takes a Dive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dropping to a 5.6% YOY rate,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the ninth consecutive month of decline.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Cash is Pouring into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Money Market Funds,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as fears of a stock market correction mount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*PPI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Gives Another Deflation Hint, dropping a shocking 0.5%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in March to only a 2.7% YOY rate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078AF-4560-50A7-781C-6CA85E943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599" y="3798277"/>
            <a:ext cx="4285602" cy="285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Neutral to Rich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5" name="Picture 4" descr="A close-up of a watch&#10;&#10;Description automatically generated with low confidence">
            <a:extLst>
              <a:ext uri="{FF2B5EF4-FFF2-40B4-BE49-F238E27FC236}">
                <a16:creationId xmlns:a16="http://schemas.microsoft.com/office/drawing/2014/main" id="{B88C5D0D-0B62-52D0-9555-E7455028C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277" y="1666307"/>
            <a:ext cx="8809892" cy="474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91CC878-F5E3-21B3-4DCD-0F5E535B7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16" y="844062"/>
            <a:ext cx="9404960" cy="592088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89476" y="2054786"/>
            <a:ext cx="2184400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5DAB41-39A9-6097-F07D-0143003A57B5}"/>
              </a:ext>
            </a:extLst>
          </p:cNvPr>
          <p:cNvSpPr txBox="1">
            <a:spLocks/>
          </p:cNvSpPr>
          <p:nvPr/>
        </p:nvSpPr>
        <p:spPr>
          <a:xfrm>
            <a:off x="9589476" y="4637967"/>
            <a:ext cx="2184400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239,000 – UP 11,000 – One Year High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9B91D39-A90F-FAAB-1721-96A49ED6C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47" y="1636999"/>
            <a:ext cx="8861368" cy="48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EA7CF-79FC-AB6D-417C-1D041846C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B15C3-092E-017B-42FB-F26637BA2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large tank&#10;&#10;Description automatically generated with low confidence">
            <a:extLst>
              <a:ext uri="{FF2B5EF4-FFF2-40B4-BE49-F238E27FC236}">
                <a16:creationId xmlns:a16="http://schemas.microsoft.com/office/drawing/2014/main" id="{5455CED8-764A-8C66-260A-E044878698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806" y="0"/>
            <a:ext cx="7332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78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Man the Lifeboats!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419739" y="1371600"/>
            <a:ext cx="11071167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*Earnings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Season Sees Best Start in a Decade, with 90% beating estimates, albeit low ones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*Only 20% (SPY) companies have reported so far with (JPM), out biggest long, leading the charge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*Consensus (SPY) earnings are currently $220 a share giving a moderate price/earnings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multiple of 18.77X. </a:t>
            </a: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technical indicators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are now flashing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red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*Seasonals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are now turning strongly against stocks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*Volatility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plunges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to $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15 putting the market asleep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Goldman Sachs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Bombs, with an earnings shortfall due to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disastrous foray into retail banking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*Looking for flat first half,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strong second half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to take us to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S&amp;P 500 4,800 by yearend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BB44AF-EE51-7042-7ADA-84F4099F2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416" y="3909965"/>
            <a:ext cx="4030914" cy="2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016F5-6F1E-15E2-F1F4-917AF3C6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F3C36-3584-3105-64E7-51F8D2295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stone structure&#10;&#10;Description automatically generated with low confidence">
            <a:extLst>
              <a:ext uri="{FF2B5EF4-FFF2-40B4-BE49-F238E27FC236}">
                <a16:creationId xmlns:a16="http://schemas.microsoft.com/office/drawing/2014/main" id="{A055004C-F338-D43B-A547-3DDB0CBCE1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536" y="0"/>
            <a:ext cx="5278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11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Sell in May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5/$420-$430 put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1/$420-$430 put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11/$420-$430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361171" y="5112335"/>
            <a:ext cx="2418212" cy="114856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$355</a:t>
            </a:r>
            <a:br>
              <a:rPr lang="en-US" sz="2000" dirty="0"/>
            </a:br>
            <a:r>
              <a:rPr lang="en-US" sz="2000" dirty="0"/>
              <a:t>Down -26%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544260" y="2337189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$430</a:t>
            </a:r>
            <a:br>
              <a:rPr lang="en-US" sz="2000" dirty="0"/>
            </a:br>
            <a:r>
              <a:rPr lang="en-US" sz="2000" dirty="0"/>
              <a:t>+21%</a:t>
            </a:r>
            <a:br>
              <a:rPr lang="en-US" sz="2000" dirty="0"/>
            </a:br>
            <a:r>
              <a:rPr lang="en-US" sz="2000" dirty="0"/>
              <a:t>Rally</a:t>
            </a:r>
          </a:p>
        </p:txBody>
      </p:sp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603124" y="3712398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$375</a:t>
            </a:r>
            <a:br>
              <a:rPr lang="en-US" sz="2000" dirty="0"/>
            </a:br>
            <a:r>
              <a:rPr lang="en-US" sz="2000" dirty="0"/>
              <a:t>-12.8%</a:t>
            </a:r>
            <a:br>
              <a:rPr lang="en-US" sz="2000" dirty="0"/>
            </a:br>
            <a:r>
              <a:rPr lang="en-US" sz="2000" dirty="0"/>
              <a:t>Pull Back</a:t>
            </a:r>
          </a:p>
        </p:txBody>
      </p:sp>
      <p:sp>
        <p:nvSpPr>
          <p:cNvPr id="21" name="Left Arrow Callout 20">
            <a:extLst>
              <a:ext uri="{FF2B5EF4-FFF2-40B4-BE49-F238E27FC236}">
                <a16:creationId xmlns:a16="http://schemas.microsoft.com/office/drawing/2014/main" id="{87B4C690-ED33-0B54-5C0C-6418EDBF7B0C}"/>
              </a:ext>
            </a:extLst>
          </p:cNvPr>
          <p:cNvSpPr/>
          <p:nvPr/>
        </p:nvSpPr>
        <p:spPr>
          <a:xfrm>
            <a:off x="7870119" y="1472758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</a:t>
            </a:r>
            <a:br>
              <a:rPr lang="en-US" sz="2000" dirty="0"/>
            </a:br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Target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B639DA-CC38-7265-0512-34708AED216E}"/>
              </a:ext>
            </a:extLst>
          </p:cNvPr>
          <p:cNvCxnSpPr>
            <a:cxnSpLocks/>
          </p:cNvCxnSpPr>
          <p:nvPr/>
        </p:nvCxnSpPr>
        <p:spPr>
          <a:xfrm flipV="1">
            <a:off x="4951032" y="3388641"/>
            <a:ext cx="951928" cy="91358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22BB85-F24F-B936-0117-CD6742360C67}"/>
              </a:ext>
            </a:extLst>
          </p:cNvPr>
          <p:cNvCxnSpPr>
            <a:cxnSpLocks/>
          </p:cNvCxnSpPr>
          <p:nvPr/>
        </p:nvCxnSpPr>
        <p:spPr>
          <a:xfrm>
            <a:off x="5997069" y="3524996"/>
            <a:ext cx="698021" cy="54250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FD23FAD-EA1D-7321-543D-0C8153FCA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49" y="1615183"/>
            <a:ext cx="6437770" cy="487431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7FF881-F702-67A6-3E63-408536F2DB75}"/>
              </a:ext>
            </a:extLst>
          </p:cNvPr>
          <p:cNvCxnSpPr>
            <a:cxnSpLocks/>
          </p:cNvCxnSpPr>
          <p:nvPr/>
        </p:nvCxnSpPr>
        <p:spPr>
          <a:xfrm>
            <a:off x="6270442" y="2836137"/>
            <a:ext cx="1455572" cy="105524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1258174" y="4369206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6D88D2-EF34-6576-8B25-711400C60FBA}"/>
              </a:ext>
            </a:extLst>
          </p:cNvPr>
          <p:cNvCxnSpPr>
            <a:cxnSpLocks/>
          </p:cNvCxnSpPr>
          <p:nvPr/>
        </p:nvCxnSpPr>
        <p:spPr>
          <a:xfrm>
            <a:off x="1150882" y="5112335"/>
            <a:ext cx="801412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594230" y="2930185"/>
            <a:ext cx="795003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1026" name="Picture 2" descr="Chart">
            <a:extLst>
              <a:ext uri="{FF2B5EF4-FFF2-40B4-BE49-F238E27FC236}">
                <a16:creationId xmlns:a16="http://schemas.microsoft.com/office/drawing/2014/main" id="{66ECBAC6-EE44-5A41-04D0-9EA29451F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3271" y="1885706"/>
            <a:ext cx="5925457" cy="448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Chart">
            <a:extLst>
              <a:ext uri="{FF2B5EF4-FFF2-40B4-BE49-F238E27FC236}">
                <a16:creationId xmlns:a16="http://schemas.microsoft.com/office/drawing/2014/main" id="{010A8D8B-8C0A-9662-B43D-CA8DF7877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1385" y="1219200"/>
            <a:ext cx="6709229" cy="507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Chart">
            <a:extLst>
              <a:ext uri="{FF2B5EF4-FFF2-40B4-BE49-F238E27FC236}">
                <a16:creationId xmlns:a16="http://schemas.microsoft.com/office/drawing/2014/main" id="{96C83A70-3527-7B21-6DB7-AC6A710CE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2825" y="1395911"/>
            <a:ext cx="6526349" cy="494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Chart">
            <a:extLst>
              <a:ext uri="{FF2B5EF4-FFF2-40B4-BE49-F238E27FC236}">
                <a16:creationId xmlns:a16="http://schemas.microsoft.com/office/drawing/2014/main" id="{6F115C00-48A4-8A73-FF51-63AA9CF32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0269" y="1213031"/>
            <a:ext cx="6920781" cy="524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Chart">
            <a:extLst>
              <a:ext uri="{FF2B5EF4-FFF2-40B4-BE49-F238E27FC236}">
                <a16:creationId xmlns:a16="http://schemas.microsoft.com/office/drawing/2014/main" id="{473D145B-0860-C4FC-6527-585CB7B01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8768" y="1690587"/>
            <a:ext cx="6134463" cy="46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/>
              <a:t>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6146" name="Picture 2" descr="Chart">
            <a:extLst>
              <a:ext uri="{FF2B5EF4-FFF2-40B4-BE49-F238E27FC236}">
                <a16:creationId xmlns:a16="http://schemas.microsoft.com/office/drawing/2014/main" id="{C3400211-58A1-B4BF-11CE-CA35C0030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8281" y="1683296"/>
            <a:ext cx="6212840" cy="470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01BA-69D5-5401-E094-B330910D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8B7DA-1DE3-003D-408B-C8AF60F82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a desert&#10;&#10;Description automatically generated with medium confidence">
            <a:extLst>
              <a:ext uri="{FF2B5EF4-FFF2-40B4-BE49-F238E27FC236}">
                <a16:creationId xmlns:a16="http://schemas.microsoft.com/office/drawing/2014/main" id="{385466F7-C81A-01F2-D5FB-4AF0CDF134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61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Grim Forward Guidance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7170" name="Picture 2" descr="Chart">
            <a:extLst>
              <a:ext uri="{FF2B5EF4-FFF2-40B4-BE49-F238E27FC236}">
                <a16:creationId xmlns:a16="http://schemas.microsoft.com/office/drawing/2014/main" id="{D2C63FE0-345E-4547-7EAE-3002F0DA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5172" y="1905000"/>
            <a:ext cx="6161656" cy="466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THURSDAY,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 TAMPA 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 private club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Midtown Manhattan with a strict dress code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$289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5" name="Picture 4" descr="A picture containing sky, outdoor, city, harbor&#10;&#10;Description automatically generated">
            <a:extLst>
              <a:ext uri="{FF2B5EF4-FFF2-40B4-BE49-F238E27FC236}">
                <a16:creationId xmlns:a16="http://schemas.microsoft.com/office/drawing/2014/main" id="{1DE47019-D49F-BEA5-71E6-7AAC58DF1A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9931" y="3516923"/>
            <a:ext cx="5453624" cy="3066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9326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Soars an Incredible 20%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Chart">
            <a:extLst>
              <a:ext uri="{FF2B5EF4-FFF2-40B4-BE49-F238E27FC236}">
                <a16:creationId xmlns:a16="http://schemas.microsoft.com/office/drawing/2014/main" id="{8819DD62-B23A-A405-EDF5-83544C83C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9903" y="1713774"/>
            <a:ext cx="6437702" cy="48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Apple Goes into the Banking Business, offering a 4.15% interest rate on overnight deposits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9218" name="Picture 2" descr="Chart">
            <a:extLst>
              <a:ext uri="{FF2B5EF4-FFF2-40B4-BE49-F238E27FC236}">
                <a16:creationId xmlns:a16="http://schemas.microsoft.com/office/drawing/2014/main" id="{1F7F731C-9578-3E62-532A-063E2A45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8372" y="2092839"/>
            <a:ext cx="5655255" cy="428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Google Calls a Halt to Massive San Jose Campus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10242" name="Picture 2" descr="Chart">
            <a:extLst>
              <a:ext uri="{FF2B5EF4-FFF2-40B4-BE49-F238E27FC236}">
                <a16:creationId xmlns:a16="http://schemas.microsoft.com/office/drawing/2014/main" id="{972B236B-84C9-CF9E-8BF6-F9CD264D0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4406" y="1709420"/>
            <a:ext cx="6196162" cy="469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r>
              <a:rPr lang="en-US" sz="3200" dirty="0">
                <a:effectLst/>
                <a:latin typeface="+mj-lt"/>
              </a:rPr>
              <a:t>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US Preparing Antitrust Against Amazon</a:t>
            </a:r>
            <a:r>
              <a:rPr lang="en-US" sz="20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1266" name="Picture 2" descr="Chart">
            <a:extLst>
              <a:ext uri="{FF2B5EF4-FFF2-40B4-BE49-F238E27FC236}">
                <a16:creationId xmlns:a16="http://schemas.microsoft.com/office/drawing/2014/main" id="{FB649AC3-33F0-22CC-C897-8B7B5EADB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0666" y="1761671"/>
            <a:ext cx="6230668" cy="471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34411" y="716696"/>
            <a:ext cx="111633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Tesla (TSLA) – Volatility Collapse to 50%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Tesla Earnings Disappoint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taking the profit margin down to a two-year low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long 4/$110-$120 call spread, long 4/$220-$230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4/$130-$140 call spread, took profits on long 4/$250-$260 put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B050"/>
                </a:solidFill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2290" name="Picture 2" descr="Chart">
            <a:extLst>
              <a:ext uri="{FF2B5EF4-FFF2-40B4-BE49-F238E27FC236}">
                <a16:creationId xmlns:a16="http://schemas.microsoft.com/office/drawing/2014/main" id="{EF8FC1CD-382B-1398-A95A-B44A96E4A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0666" y="1802483"/>
            <a:ext cx="6230668" cy="471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, monitor, wall, screen&#10;&#10;Description automatically generated">
            <a:extLst>
              <a:ext uri="{FF2B5EF4-FFF2-40B4-BE49-F238E27FC236}">
                <a16:creationId xmlns:a16="http://schemas.microsoft.com/office/drawing/2014/main" id="{239EAB29-04F7-61DF-09BE-FA741180B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60"/>
            <a:ext cx="12256972" cy="68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Earnings are Flat, after a delay in password sharing ban.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3314" name="Picture 2" descr="Chart">
            <a:extLst>
              <a:ext uri="{FF2B5EF4-FFF2-40B4-BE49-F238E27FC236}">
                <a16:creationId xmlns:a16="http://schemas.microsoft.com/office/drawing/2014/main" id="{DABE9D5D-9295-52B8-081B-BB9B9391D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0391" y="1388464"/>
            <a:ext cx="6291217" cy="476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NVIDIA ties up with Adobe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to develop a new generation of AI generative chips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3/$260-$270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10/$95-$100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38" name="Picture 2" descr="Chart">
            <a:extLst>
              <a:ext uri="{FF2B5EF4-FFF2-40B4-BE49-F238E27FC236}">
                <a16:creationId xmlns:a16="http://schemas.microsoft.com/office/drawing/2014/main" id="{5C11FE29-A80D-88E3-A2E8-58A03DE1A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3046" y="1973942"/>
            <a:ext cx="5989129" cy="453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Palo Alto Networks Beats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15362" name="Picture 2" descr="Chart">
            <a:extLst>
              <a:ext uri="{FF2B5EF4-FFF2-40B4-BE49-F238E27FC236}">
                <a16:creationId xmlns:a16="http://schemas.microsoft.com/office/drawing/2014/main" id="{135D0480-1144-46CA-E70A-AEB017D39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6657" y="1657168"/>
            <a:ext cx="6058139" cy="458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86" name="Picture 2" descr="Chart">
            <a:extLst>
              <a:ext uri="{FF2B5EF4-FFF2-40B4-BE49-F238E27FC236}">
                <a16:creationId xmlns:a16="http://schemas.microsoft.com/office/drawing/2014/main" id="{4E84481B-9812-E56F-4769-C994B730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2154" y="1612174"/>
            <a:ext cx="6428117" cy="486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THURSDAY,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MAY 19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BOCA RATON 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 private club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Midtown Manhattan with a strict dress code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$295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08E9E-8666-AEFA-40E5-345A63A73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6246" y="2951395"/>
            <a:ext cx="4606361" cy="3452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184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 than expected guidance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17410" name="Picture 2" descr="Chart">
            <a:extLst>
              <a:ext uri="{FF2B5EF4-FFF2-40B4-BE49-F238E27FC236}">
                <a16:creationId xmlns:a16="http://schemas.microsoft.com/office/drawing/2014/main" id="{DAF8E9F2-534D-9F88-771C-A989D0886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9870" y="2123077"/>
            <a:ext cx="5891362" cy="446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8434" name="Picture 2" descr="Chart">
            <a:extLst>
              <a:ext uri="{FF2B5EF4-FFF2-40B4-BE49-F238E27FC236}">
                <a16:creationId xmlns:a16="http://schemas.microsoft.com/office/drawing/2014/main" id="{865D24F5-7261-4E64-AE0D-1921508AB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7023" y="1395912"/>
            <a:ext cx="6817264" cy="51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19458" name="Picture 2" descr="Chart">
            <a:extLst>
              <a:ext uri="{FF2B5EF4-FFF2-40B4-BE49-F238E27FC236}">
                <a16:creationId xmlns:a16="http://schemas.microsoft.com/office/drawing/2014/main" id="{F5E93E8E-91F6-EA41-0FDB-58F43D875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6731" y="1676400"/>
            <a:ext cx="6300514" cy="477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3E3-4891-EF9A-7B8E-9F3E6E49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E291F-8208-F274-DA1B-D793C47E2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08A3A29B-C51C-4181-7DAA-BBE819796A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53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year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178676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737 MAX Production Increases from 31 to 37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Boeing Goes Back in the Penalty Box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a recurring bulkhead problem halting 737 MAX production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0482" name="Picture 2" descr="Chart">
            <a:extLst>
              <a:ext uri="{FF2B5EF4-FFF2-40B4-BE49-F238E27FC236}">
                <a16:creationId xmlns:a16="http://schemas.microsoft.com/office/drawing/2014/main" id="{AAF265C4-EA4C-B8F5-A975-8C1DA75C3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462" y="1551139"/>
            <a:ext cx="6773075" cy="512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1506" name="Picture 2" descr="Chart">
            <a:extLst>
              <a:ext uri="{FF2B5EF4-FFF2-40B4-BE49-F238E27FC236}">
                <a16:creationId xmlns:a16="http://schemas.microsoft.com/office/drawing/2014/main" id="{781C376A-DC3B-62EA-D965-C4B2A7689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3973" y="1661263"/>
            <a:ext cx="6259765" cy="473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30" name="Picture 2" descr="Chart">
            <a:extLst>
              <a:ext uri="{FF2B5EF4-FFF2-40B4-BE49-F238E27FC236}">
                <a16:creationId xmlns:a16="http://schemas.microsoft.com/office/drawing/2014/main" id="{531B5801-3DF3-3C56-255F-28210DA7D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369" y="1600200"/>
            <a:ext cx="6489461" cy="491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58614" y="183931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54" name="Picture 2" descr="Chart">
            <a:extLst>
              <a:ext uri="{FF2B5EF4-FFF2-40B4-BE49-F238E27FC236}">
                <a16:creationId xmlns:a16="http://schemas.microsoft.com/office/drawing/2014/main" id="{30FB8D91-2174-BFCA-1BE2-97F5EF8BC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4973" y="1326931"/>
            <a:ext cx="6627482" cy="501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276447"/>
            <a:ext cx="8229600" cy="15948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 Not a recession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4578" name="Picture 2" descr="Chart">
            <a:extLst>
              <a:ext uri="{FF2B5EF4-FFF2-40B4-BE49-F238E27FC236}">
                <a16:creationId xmlns:a16="http://schemas.microsoft.com/office/drawing/2014/main" id="{0D95E395-DC9D-17E4-BF85-995FBF7C3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601" y="1546408"/>
            <a:ext cx="6374147" cy="482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THURSDAY, JULY 6 NEW YORK 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 private club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Midtown Manhattan with a strict dress code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$299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9FFD8-E101-26D0-3229-CC2737348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9960" y="3429000"/>
            <a:ext cx="5110235" cy="3154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4172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5602" name="Picture 2" descr="Chart">
            <a:extLst>
              <a:ext uri="{FF2B5EF4-FFF2-40B4-BE49-F238E27FC236}">
                <a16:creationId xmlns:a16="http://schemas.microsoft.com/office/drawing/2014/main" id="{DE44CAC5-A69B-AECC-115C-275C5F63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0897" y="1295400"/>
            <a:ext cx="6892109" cy="521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26" name="Picture 2" descr="Chart">
            <a:extLst>
              <a:ext uri="{FF2B5EF4-FFF2-40B4-BE49-F238E27FC236}">
                <a16:creationId xmlns:a16="http://schemas.microsoft.com/office/drawing/2014/main" id="{C07ED1CF-2600-E310-C5AB-00FF4B5CF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2014" y="1546704"/>
            <a:ext cx="6447971" cy="488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50" name="Picture 2" descr="Chart">
            <a:extLst>
              <a:ext uri="{FF2B5EF4-FFF2-40B4-BE49-F238E27FC236}">
                <a16:creationId xmlns:a16="http://schemas.microsoft.com/office/drawing/2014/main" id="{81CB9396-5D11-3D42-9ABA-B440CBD2C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9903" y="1667694"/>
            <a:ext cx="6526349" cy="494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74" name="Picture 2" descr="Chart">
            <a:extLst>
              <a:ext uri="{FF2B5EF4-FFF2-40B4-BE49-F238E27FC236}">
                <a16:creationId xmlns:a16="http://schemas.microsoft.com/office/drawing/2014/main" id="{3DACAB42-C2EC-E70D-CA7A-0C15F2E77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8467" y="1680256"/>
            <a:ext cx="6295065" cy="476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98" name="Picture 2" descr="Chart">
            <a:extLst>
              <a:ext uri="{FF2B5EF4-FFF2-40B4-BE49-F238E27FC236}">
                <a16:creationId xmlns:a16="http://schemas.microsoft.com/office/drawing/2014/main" id="{C57EFA46-565D-9D99-8E46-D971D8B65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3514" y="959435"/>
            <a:ext cx="7369354" cy="557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0722" name="Picture 2" descr="Chart">
            <a:extLst>
              <a:ext uri="{FF2B5EF4-FFF2-40B4-BE49-F238E27FC236}">
                <a16:creationId xmlns:a16="http://schemas.microsoft.com/office/drawing/2014/main" id="{7A051556-8D61-A49A-02C7-C095C9C47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7511" y="1295400"/>
            <a:ext cx="6656977" cy="504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46" name="Picture 2" descr="Chart">
            <a:extLst>
              <a:ext uri="{FF2B5EF4-FFF2-40B4-BE49-F238E27FC236}">
                <a16:creationId xmlns:a16="http://schemas.microsoft.com/office/drawing/2014/main" id="{089EFD6F-E2CE-2075-D2C7-27E88BD17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5766" y="1068977"/>
            <a:ext cx="7310120" cy="553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70" name="Picture 2" descr="Chart">
            <a:extLst>
              <a:ext uri="{FF2B5EF4-FFF2-40B4-BE49-F238E27FC236}">
                <a16:creationId xmlns:a16="http://schemas.microsoft.com/office/drawing/2014/main" id="{415F39DD-BEB1-79AC-B7AA-9E633C928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275" y="1473355"/>
            <a:ext cx="6709229" cy="507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ration net of mark to market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94" name="Picture 2" descr="Chart">
            <a:extLst>
              <a:ext uri="{FF2B5EF4-FFF2-40B4-BE49-F238E27FC236}">
                <a16:creationId xmlns:a16="http://schemas.microsoft.com/office/drawing/2014/main" id="{AA412435-81BC-10CE-E278-47816FEA7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9580" y="1772994"/>
            <a:ext cx="6212839" cy="470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ration net of mark to market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18" name="Picture 2" descr="Chart">
            <a:extLst>
              <a:ext uri="{FF2B5EF4-FFF2-40B4-BE49-F238E27FC236}">
                <a16:creationId xmlns:a16="http://schemas.microsoft.com/office/drawing/2014/main" id="{F6C99328-3325-0E23-0CAB-7090F65AC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700" y="1496060"/>
            <a:ext cx="6578600" cy="498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BC9B-E9A7-E9F1-1E15-6F2C89A0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Friday July 13, 2023 Seminar at Sea</a:t>
            </a:r>
            <a:br>
              <a:rPr lang="en-US" sz="2800" b="1" dirty="0"/>
            </a:b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68A36-DC76-0169-E52F-F7A4BAC84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b="1" dirty="0"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Cunard Line’s flagship, the elegant and spacious Queen Mary II, on an eastbound transatlantic cruise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The Ship departs New York at 12:00 AM on July 7, 2023, and arrives at Southampton on July 14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Guests will be responsible for booking their own cabin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through Cunard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latin typeface="+mj-lt"/>
              </a:rPr>
              <a:t>Three 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dinners during the voyage will be black tie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Customers are required to book their own cabins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and return flights from England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*T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he Cunard cruise number is M319</a:t>
            </a:r>
            <a:endParaRPr lang="en-US" sz="20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F27B9-3161-763B-F5AD-41674E81A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632" y="3520965"/>
            <a:ext cx="4088899" cy="3062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3924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ration net of mark to market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42" name="Picture 2" descr="Chart">
            <a:extLst>
              <a:ext uri="{FF2B5EF4-FFF2-40B4-BE49-F238E27FC236}">
                <a16:creationId xmlns:a16="http://schemas.microsoft.com/office/drawing/2014/main" id="{32900D1B-2158-D476-C398-8CEA00F05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4773" y="1383222"/>
            <a:ext cx="6526348" cy="494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Bank of America Rips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on a great earnings report</a:t>
            </a:r>
            <a:r>
              <a:rPr lang="en-US" sz="3600" dirty="0">
                <a:effectLst/>
                <a:latin typeface="+mn-lt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66" name="Picture 2" descr="Chart">
            <a:extLst>
              <a:ext uri="{FF2B5EF4-FFF2-40B4-BE49-F238E27FC236}">
                <a16:creationId xmlns:a16="http://schemas.microsoft.com/office/drawing/2014/main" id="{089C4886-0350-25C6-FEF9-71F45BA43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3443" y="1627414"/>
            <a:ext cx="6405114" cy="48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90" name="Picture 2" descr="Chart">
            <a:extLst>
              <a:ext uri="{FF2B5EF4-FFF2-40B4-BE49-F238E27FC236}">
                <a16:creationId xmlns:a16="http://schemas.microsoft.com/office/drawing/2014/main" id="{2496FF09-164A-FEA9-0D4A-F278FB016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7589" y="1366157"/>
            <a:ext cx="6750170" cy="511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Risk Taking – is all fee business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14" name="Picture 2" descr="Chart">
            <a:extLst>
              <a:ext uri="{FF2B5EF4-FFF2-40B4-BE49-F238E27FC236}">
                <a16:creationId xmlns:a16="http://schemas.microsoft.com/office/drawing/2014/main" id="{D26FB9E0-1AF8-A591-FD9D-8285965F2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7149" y="1587500"/>
            <a:ext cx="6437702" cy="48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Best Risk Control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38" name="Picture 2" descr="Chart">
            <a:extLst>
              <a:ext uri="{FF2B5EF4-FFF2-40B4-BE49-F238E27FC236}">
                <a16:creationId xmlns:a16="http://schemas.microsoft.com/office/drawing/2014/main" id="{0BEFD41F-4CCB-834D-EB29-027E24491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9347" y="1419860"/>
            <a:ext cx="6679242" cy="505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Republic (FRC)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ratio of uninsured deposits,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65% of loans are ARMs, mitigating risk, large share of jumbo loans to high-net-worth individuals, stock down 80% from California exposure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62" name="Picture 2" descr="Chart">
            <a:extLst>
              <a:ext uri="{FF2B5EF4-FFF2-40B4-BE49-F238E27FC236}">
                <a16:creationId xmlns:a16="http://schemas.microsoft.com/office/drawing/2014/main" id="{636E7AF8-6CB5-8F01-1843-C0D0393BC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954" y="1676400"/>
            <a:ext cx="5878287" cy="445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209809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41986" name="Picture 2" descr="Chart">
            <a:extLst>
              <a:ext uri="{FF2B5EF4-FFF2-40B4-BE49-F238E27FC236}">
                <a16:creationId xmlns:a16="http://schemas.microsoft.com/office/drawing/2014/main" id="{E65F7C28-1260-FD11-76CB-D8CFCECCB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274" y="1676400"/>
            <a:ext cx="6552474" cy="496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10" name="Picture 2" descr="Chart">
            <a:extLst>
              <a:ext uri="{FF2B5EF4-FFF2-40B4-BE49-F238E27FC236}">
                <a16:creationId xmlns:a16="http://schemas.microsoft.com/office/drawing/2014/main" id="{75D73ABA-5311-F882-82FD-1D11291EA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9580" y="1676400"/>
            <a:ext cx="6212840" cy="470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Transaction grew by an inflationary 10% back to pre-pandemic levels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44034" name="Picture 2" descr="Chart">
            <a:extLst>
              <a:ext uri="{FF2B5EF4-FFF2-40B4-BE49-F238E27FC236}">
                <a16:creationId xmlns:a16="http://schemas.microsoft.com/office/drawing/2014/main" id="{31146C10-A799-987E-A373-70BDA6D32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6689" y="1805828"/>
            <a:ext cx="6038621" cy="457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58" name="Picture 2" descr="Chart">
            <a:extLst>
              <a:ext uri="{FF2B5EF4-FFF2-40B4-BE49-F238E27FC236}">
                <a16:creationId xmlns:a16="http://schemas.microsoft.com/office/drawing/2014/main" id="{B42C042E-C382-BC8A-BBFA-6F9F9BE0F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609" y="1236980"/>
            <a:ext cx="6920781" cy="524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6DF94-AAE6-9B4D-A578-7563EC1D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FB5C0-5069-7D52-F55B-A88E6B876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9F36A3C-4E04-6371-E7A9-58CA1D7BA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639"/>
            <a:ext cx="12301747" cy="67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729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88276" y="380999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2022 $30.2 billion profit on unchanged stock,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Warren Buffet’s Annual Letter is Out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6082" name="Picture 2" descr="Chart">
            <a:extLst>
              <a:ext uri="{FF2B5EF4-FFF2-40B4-BE49-F238E27FC236}">
                <a16:creationId xmlns:a16="http://schemas.microsoft.com/office/drawing/2014/main" id="{FCF84C00-8F58-7137-9FDD-28E3E0014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7762" y="2207888"/>
            <a:ext cx="5776476" cy="43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06" name="Picture 2" descr="Chart">
            <a:extLst>
              <a:ext uri="{FF2B5EF4-FFF2-40B4-BE49-F238E27FC236}">
                <a16:creationId xmlns:a16="http://schemas.microsoft.com/office/drawing/2014/main" id="{8CD4F999-68D3-245E-A8A9-9EC333B9C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3632" y="1295400"/>
            <a:ext cx="6644735" cy="503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30" name="Picture 2" descr="Chart">
            <a:extLst>
              <a:ext uri="{FF2B5EF4-FFF2-40B4-BE49-F238E27FC236}">
                <a16:creationId xmlns:a16="http://schemas.microsoft.com/office/drawing/2014/main" id="{9DE00EBF-3450-3340-AF8C-C6A20F96D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6379" y="1295400"/>
            <a:ext cx="6679242" cy="505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49154" name="Picture 2" descr="Chart">
            <a:extLst>
              <a:ext uri="{FF2B5EF4-FFF2-40B4-BE49-F238E27FC236}">
                <a16:creationId xmlns:a16="http://schemas.microsoft.com/office/drawing/2014/main" id="{D71E7375-26F9-FBF9-DED0-BAA815616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2862" y="1175657"/>
            <a:ext cx="6886275" cy="521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37D55EC-4499-A209-5741-B66AE09716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Credit 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Default Swaps Prices Hit 12 Year High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as fears of a US government default this summer exact an ever higher prices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*These are insurance policies for bonds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*Confidence in the House leadership caving is at zero,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who prefers an economic debacle as a path to winning the 2024 election 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*Ten-year US Treasury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yields back up to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from 3.65%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Keep Buying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90-Day T-Bills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now pushing a 5.2% risk free yield.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*Still looking like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2.50% yield by end 2023</a:t>
            </a:r>
            <a:b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Keep buying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(TLT) calls, calls spreads and LEAPS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on dips but only on dips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*Junk bond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ETF’s (JNK) and (HYG) are a great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high yield play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Default Fears 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51421A-0B3F-06BB-DA81-3698838B93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215" y="2852151"/>
            <a:ext cx="3704492" cy="388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28" y="581864"/>
            <a:ext cx="10363200" cy="1608444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long 5/$97-$100 call spread, long 2/$98-$101 call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4/$96-$99 call spread</a:t>
            </a:r>
            <a:br>
              <a:rPr lang="en-US" sz="2400" dirty="0"/>
            </a:br>
            <a:r>
              <a:rPr lang="en-US" sz="24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4/$113-$116 put spread, took profits on long 4/$114-$117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50178" name="Picture 2" descr="Chart">
            <a:extLst>
              <a:ext uri="{FF2B5EF4-FFF2-40B4-BE49-F238E27FC236}">
                <a16:creationId xmlns:a16="http://schemas.microsoft.com/office/drawing/2014/main" id="{98D77B00-7063-555F-679E-31FA3F9E5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739" y="1899789"/>
            <a:ext cx="6002105" cy="454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3.65%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51202" name="Picture 2" descr="Chart">
            <a:extLst>
              <a:ext uri="{FF2B5EF4-FFF2-40B4-BE49-F238E27FC236}">
                <a16:creationId xmlns:a16="http://schemas.microsoft.com/office/drawing/2014/main" id="{B6FF00A5-C23E-5CC4-CBA1-8E933B8AD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896" y="1002975"/>
            <a:ext cx="7200608" cy="545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8.30%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26" name="Picture 2" descr="Chart">
            <a:extLst>
              <a:ext uri="{FF2B5EF4-FFF2-40B4-BE49-F238E27FC236}">
                <a16:creationId xmlns:a16="http://schemas.microsoft.com/office/drawing/2014/main" id="{4056C962-7DB4-34D9-D3EA-C59959930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395" y="1295400"/>
            <a:ext cx="6869022" cy="52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50" name="Picture 2" descr="Chart">
            <a:extLst>
              <a:ext uri="{FF2B5EF4-FFF2-40B4-BE49-F238E27FC236}">
                <a16:creationId xmlns:a16="http://schemas.microsoft.com/office/drawing/2014/main" id="{F70F5791-C40F-A43F-DE24-670C8B291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317" y="934243"/>
            <a:ext cx="7153366" cy="541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THURSDAY, JULY 19 LONDON 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200" b="1" dirty="0"/>
              <a:t>*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 private club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Midtown Manhattan with a strict dress code</a:t>
            </a:r>
            <a:br>
              <a:rPr lang="en-US" sz="2200" b="1" dirty="0">
                <a:effectLst/>
              </a:rPr>
            </a:br>
            <a:br>
              <a:rPr lang="en-US" sz="2200" b="1" dirty="0">
                <a:effectLst/>
              </a:rPr>
            </a:br>
            <a:r>
              <a:rPr lang="en-US" sz="2200" b="1" dirty="0">
                <a:effectLst/>
              </a:rPr>
              <a:t>*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$298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6" name="Picture 5" descr="A clock tower next to a river&#10;&#10;Description automatically generated with medium confidence">
            <a:extLst>
              <a:ext uri="{FF2B5EF4-FFF2-40B4-BE49-F238E27FC236}">
                <a16:creationId xmlns:a16="http://schemas.microsoft.com/office/drawing/2014/main" id="{16CAB047-03AA-F57A-E5E2-288719292F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889" y="2890343"/>
            <a:ext cx="3778469" cy="377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547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6.83%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74" name="Picture 2" descr="Chart">
            <a:extLst>
              <a:ext uri="{FF2B5EF4-FFF2-40B4-BE49-F238E27FC236}">
                <a16:creationId xmlns:a16="http://schemas.microsoft.com/office/drawing/2014/main" id="{84851523-6A6E-EA1E-3048-8122184E8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4003" y="1042530"/>
            <a:ext cx="7283994" cy="551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298" name="Picture 2" descr="Chart">
            <a:extLst>
              <a:ext uri="{FF2B5EF4-FFF2-40B4-BE49-F238E27FC236}">
                <a16:creationId xmlns:a16="http://schemas.microsoft.com/office/drawing/2014/main" id="{E7ACFF49-12DB-DC18-03EE-00C1D09A0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6254" y="1371600"/>
            <a:ext cx="694426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B4B60-D593-0950-1868-4A6A5B017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EAF1E-6CB1-5D04-B9D2-A8A82026C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D2C1E47-AA59-8C00-B40F-DFAE7C263B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958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Yen slide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*New Bank of Japan governor holds to ultra easy interest rate strategy, crushing the yen</a:t>
            </a: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*Dollar has peaked, undercut by recession fears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+mj-lt"/>
                <a:cs typeface="Calibri"/>
                <a:sym typeface="Calibri"/>
              </a:rPr>
              <a:t>*Dollar selloff may accelerate after May 2-3 Fed meeting</a:t>
            </a:r>
            <a:br>
              <a:rPr lang="en-US" sz="2000" dirty="0">
                <a:solidFill>
                  <a:srgbClr val="FF0000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+mj-lt"/>
                <a:cs typeface="Calibri"/>
                <a:sym typeface="Calibri"/>
              </a:rPr>
              <a:t>*Any strength in the dollar will be temporary</a:t>
            </a:r>
            <a:br>
              <a:rPr lang="en-US" sz="2000" dirty="0">
                <a:solidFill>
                  <a:srgbClr val="FF0000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+mj-lt"/>
                <a:cs typeface="Calibri"/>
                <a:sym typeface="Calibri"/>
              </a:rPr>
              <a:t>*Look for new dollar lows by end 2023</a:t>
            </a:r>
            <a:br>
              <a:rPr lang="en-US" sz="2000" dirty="0">
                <a:solidFill>
                  <a:srgbClr val="FF0000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+mj-lt"/>
                <a:cs typeface="Calibri"/>
                <a:sym typeface="Calibri"/>
              </a:rPr>
              <a:t>*Buy (FXE), (FXY), (FXB) on dips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705600" y="2265842"/>
            <a:ext cx="4554397" cy="28916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6096000" y="4800600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2" name="Picture 2" descr="Chart">
            <a:extLst>
              <a:ext uri="{FF2B5EF4-FFF2-40B4-BE49-F238E27FC236}">
                <a16:creationId xmlns:a16="http://schemas.microsoft.com/office/drawing/2014/main" id="{41BE6225-6A60-FCFD-E1A1-C48F712E1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685" y="1393271"/>
            <a:ext cx="6124036" cy="463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133085" y="192082"/>
            <a:ext cx="4749655" cy="358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BAAC1880-A498-03FD-B373-50683849EB68}"/>
              </a:ext>
            </a:extLst>
          </p:cNvPr>
          <p:cNvSpPr/>
          <p:nvPr/>
        </p:nvSpPr>
        <p:spPr>
          <a:xfrm>
            <a:off x="10363200" y="819807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10E143-0A4D-5A60-60CC-4B93A405528B}"/>
              </a:ext>
            </a:extLst>
          </p:cNvPr>
          <p:cNvCxnSpPr>
            <a:cxnSpLocks/>
          </p:cNvCxnSpPr>
          <p:nvPr/>
        </p:nvCxnSpPr>
        <p:spPr>
          <a:xfrm flipV="1">
            <a:off x="6781800" y="2267607"/>
            <a:ext cx="3581400" cy="307475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6" name="Picture 2" descr="Chart">
            <a:extLst>
              <a:ext uri="{FF2B5EF4-FFF2-40B4-BE49-F238E27FC236}">
                <a16:creationId xmlns:a16="http://schemas.microsoft.com/office/drawing/2014/main" id="{DCEDE153-2A71-4709-F3C7-7B6888989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885" y="1980224"/>
            <a:ext cx="5978915" cy="452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675736" y="-230511"/>
            <a:ext cx="5412725" cy="3633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6400800" y="22860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58370" name="Picture 2" descr="Chart">
            <a:extLst>
              <a:ext uri="{FF2B5EF4-FFF2-40B4-BE49-F238E27FC236}">
                <a16:creationId xmlns:a16="http://schemas.microsoft.com/office/drawing/2014/main" id="{5C2060FE-E076-CC3F-18BB-CBDE99371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536" y="1504405"/>
            <a:ext cx="6055264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5943600" y="2209800"/>
            <a:ext cx="2819400" cy="201798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394" name="Picture 2" descr="Chart">
            <a:extLst>
              <a:ext uri="{FF2B5EF4-FFF2-40B4-BE49-F238E27FC236}">
                <a16:creationId xmlns:a16="http://schemas.microsoft.com/office/drawing/2014/main" id="{0DEA3DD3-D6FC-FFCE-338E-42B64FA1B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04" y="1499038"/>
            <a:ext cx="5488796" cy="415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5929008" y="27432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60418" name="Picture 2" descr="Chart">
            <a:extLst>
              <a:ext uri="{FF2B5EF4-FFF2-40B4-BE49-F238E27FC236}">
                <a16:creationId xmlns:a16="http://schemas.microsoft.com/office/drawing/2014/main" id="{38503413-8254-C664-8048-E6EFAA19D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015" y="1906044"/>
            <a:ext cx="6105585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3958-C59E-E6E9-B2C2-FE0E4483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B07E8-7C3F-1D8F-31F8-D170464C0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ky, outdoor, person, ground&#10;&#10;Description automatically generated">
            <a:extLst>
              <a:ext uri="{FF2B5EF4-FFF2-40B4-BE49-F238E27FC236}">
                <a16:creationId xmlns:a16="http://schemas.microsoft.com/office/drawing/2014/main" id="{66A1B6C8-A223-779B-6D5C-BE1D545615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2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 out of 33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+22.35%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+3.41%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+5.13%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+20.85%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+9.72%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+10.52%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+5.69%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+8.31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Final +84.63%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-18.63%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S&amp;P 500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*2023 Year to Date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+57.14%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versus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+11.05%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+654.33%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49.07%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15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–Production Cut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75620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*OPEC Plus cuts production by 500,000 barrels a day to prevent price crash to $50/barrel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*Recession fears were taking oil to new lows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*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Natural Gas Explodes to the Upside, bouncing hard off a multiyear lows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*Uranium Demand is Surging with the Nuclear Renaissance. And now the US is restarting plutonium production for the first time in 20 years, a uranium derivative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*Expect a long delay until we see lower gasoline prices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*Big oil move will have to wait for global economic recovery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*Buy oil and gas on dips for a trade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42" name="Picture 2" descr="Chart">
            <a:extLst>
              <a:ext uri="{FF2B5EF4-FFF2-40B4-BE49-F238E27FC236}">
                <a16:creationId xmlns:a16="http://schemas.microsoft.com/office/drawing/2014/main" id="{CE5D2835-96E8-2990-E149-8A4A70018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4772" y="1066800"/>
            <a:ext cx="6869022" cy="52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62466" name="Picture 2" descr="Chart">
            <a:extLst>
              <a:ext uri="{FF2B5EF4-FFF2-40B4-BE49-F238E27FC236}">
                <a16:creationId xmlns:a16="http://schemas.microsoft.com/office/drawing/2014/main" id="{855E883D-A712-BB8E-BF7E-17A6D4F13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8761" y="1147516"/>
            <a:ext cx="7153366" cy="541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90" name="Picture 2" descr="Chart">
            <a:extLst>
              <a:ext uri="{FF2B5EF4-FFF2-40B4-BE49-F238E27FC236}">
                <a16:creationId xmlns:a16="http://schemas.microsoft.com/office/drawing/2014/main" id="{60BC0BCC-0B67-6AF7-671E-67ADDB9B6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5077" y="1500414"/>
            <a:ext cx="6421846" cy="48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14" name="Picture 2" descr="Chart">
            <a:extLst>
              <a:ext uri="{FF2B5EF4-FFF2-40B4-BE49-F238E27FC236}">
                <a16:creationId xmlns:a16="http://schemas.microsoft.com/office/drawing/2014/main" id="{E9E0A575-FC53-2552-577A-8F13D78A6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7328" y="1291408"/>
            <a:ext cx="6317343" cy="478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52248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2/$55-$60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538" name="Picture 2" descr="Chart">
            <a:extLst>
              <a:ext uri="{FF2B5EF4-FFF2-40B4-BE49-F238E27FC236}">
                <a16:creationId xmlns:a16="http://schemas.microsoft.com/office/drawing/2014/main" id="{5D898FF0-9A8D-0F8A-8856-A182E0D95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5443" y="1319048"/>
            <a:ext cx="7101114" cy="537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January 2025 $14 - $15 Call Spread LEAPS</a:t>
            </a:r>
          </a:p>
        </p:txBody>
      </p:sp>
      <p:pic>
        <p:nvPicPr>
          <p:cNvPr id="66562" name="Picture 2" descr="Chart">
            <a:extLst>
              <a:ext uri="{FF2B5EF4-FFF2-40B4-BE49-F238E27FC236}">
                <a16:creationId xmlns:a16="http://schemas.microsoft.com/office/drawing/2014/main" id="{06354FE9-9772-66B6-FA1B-ADAB7FB7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1104" y="1291408"/>
            <a:ext cx="6989792" cy="529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McMoRan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(FCX)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586" name="Picture 2" descr="Chart">
            <a:extLst>
              <a:ext uri="{FF2B5EF4-FFF2-40B4-BE49-F238E27FC236}">
                <a16:creationId xmlns:a16="http://schemas.microsoft.com/office/drawing/2014/main" id="{B2DF19D2-5E22-5389-7051-BF733083C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317" y="1066800"/>
            <a:ext cx="7153366" cy="541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68610" name="Picture 2" descr="Chart">
            <a:extLst>
              <a:ext uri="{FF2B5EF4-FFF2-40B4-BE49-F238E27FC236}">
                <a16:creationId xmlns:a16="http://schemas.microsoft.com/office/drawing/2014/main" id="{40FE6C6C-E4A1-A7C5-5E11-ED4D456E0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6254" y="1066800"/>
            <a:ext cx="7179491" cy="543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D18F9-8B57-B580-E5EB-3B288BE2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BD7AA-9253-5B15-9E3A-94EC68C72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sign, outdoor, red&#10;&#10;Description automatically generated">
            <a:extLst>
              <a:ext uri="{FF2B5EF4-FFF2-40B4-BE49-F238E27FC236}">
                <a16:creationId xmlns:a16="http://schemas.microsoft.com/office/drawing/2014/main" id="{2B7A5CF7-75E4-794C-C95A-1AFF878DC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55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3636</TotalTime>
  <Words>4700</Words>
  <Application>Microsoft Macintosh PowerPoint</Application>
  <PresentationFormat>Widescreen</PresentationFormat>
  <Paragraphs>181</Paragraphs>
  <Slides>117</Slides>
  <Notes>84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3" baseType="lpstr">
      <vt:lpstr>Arial</vt:lpstr>
      <vt:lpstr>Calibri</vt:lpstr>
      <vt:lpstr>Glacial Indifference</vt:lpstr>
      <vt:lpstr>Helvetica</vt:lpstr>
      <vt:lpstr>Times New Roman</vt:lpstr>
      <vt:lpstr>Office Theme</vt:lpstr>
      <vt:lpstr> The Mad Hedge Fund Trader “Man the Lifeboats” </vt:lpstr>
      <vt:lpstr>PowerPoint Presentation</vt:lpstr>
      <vt:lpstr>THURSDAY, MAY 18 TAMPA STRATEGY LUNCHEON</vt:lpstr>
      <vt:lpstr>THURSDAY, MAY 19 BOCA RATON STRATEGY LUNCHEON</vt:lpstr>
      <vt:lpstr>THURSDAY, JULY 6 NEW YORK STRATEGY LUNCHEON</vt:lpstr>
      <vt:lpstr>Friday July 13, 2023 Seminar at Sea </vt:lpstr>
      <vt:lpstr>PowerPoint Presentation</vt:lpstr>
      <vt:lpstr>THURSDAY, JULY 19 LONDON STRATEGY LUNCHEON</vt:lpstr>
      <vt:lpstr>  Trade Alert Performance New All Time Highs! 31 out of 33 trade alerts profitable   </vt:lpstr>
      <vt:lpstr>PowerPoint Presentation</vt:lpstr>
      <vt:lpstr>PowerPoint Presentation</vt:lpstr>
      <vt:lpstr>PowerPoint Presentation</vt:lpstr>
      <vt:lpstr>The Method to My Madness </vt:lpstr>
      <vt:lpstr>The Global Economy – Fading </vt:lpstr>
      <vt:lpstr>The Mad Hedge Profit Predictor Market Timing Index – Neutral to Rich An artificial intelligence driven algorithm that analyzes 30 different economic, technical, and momentum driven indicators </vt:lpstr>
      <vt:lpstr>PowerPoint Presentation</vt:lpstr>
      <vt:lpstr> Weekly Jobless Claims – Falling  239,000 – UP 11,000 – One Year High </vt:lpstr>
      <vt:lpstr>PowerPoint Presentation</vt:lpstr>
      <vt:lpstr>Stocks – Man the Lifeboats! </vt:lpstr>
      <vt:lpstr>            S&amp;P 500 – Sell in May long 5/$420-$430 put spread, took profits on long 1/$420-$430 put spread, took profits on long 11/$420-$430 put spread               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Long 5/$335-$345 put spread took profits on long (QQQ) 1/$290-$300 put spread, took profits on long (QQQ) 4/$330-$335 put spread  took profits on long (QQQ) 3/$340-$345 put spread, covered long (QQQ) $325-$330 put spread </vt:lpstr>
      <vt:lpstr>PowerPoint Presentation</vt:lpstr>
      <vt:lpstr>The Barbell Portfolio</vt:lpstr>
      <vt:lpstr> Microsoft (MSFT)- Grim Forward Guidance took profits on 9/$235-$245 call spread, took profits on long 7/$220-$210 call spread,  took profits on long 6/$220-$230 call spread, took profits on long 2/$200-$210 bear put spread   </vt:lpstr>
      <vt:lpstr>Meta (META)- Soars an Incredible 20% took profits on Long 9/$290-$300 vertical bear put spread stopped out of Long 9/$190-$200 vertical bear put spread  </vt:lpstr>
      <vt:lpstr> Apple (AAPL) Apple Goes into the Banking Business, offering a 4.15% interest rate on overnight deposits 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Alphabet (GOOGL) –Google Calls a Halt to Massive San Jose Campus took profits on long 12/$1,200-$1,230 bull call spread took profits on long 9/$1,030-$1,080 vertical bull call spread</vt:lpstr>
      <vt:lpstr> Amazon (AMZN) –  US Preparing Antitrust Against Amazon  took profits on long 2/$3,400-$3,500 bear put spread took profits on long 9/$2,800-$2,900 bull call spread</vt:lpstr>
      <vt:lpstr>     Tesla (TSLA) – Volatility Collapse to 50% Tesla Earnings Disappoint, taking the profit margin down to a two-year low long 4/$110-$120 call spread, long 4/$220-$230 put spread  took profits on long 4/$130-$140 call spread, took profits on long 4/$250-$260 put spread        </vt:lpstr>
      <vt:lpstr>PowerPoint Presentation</vt:lpstr>
      <vt:lpstr>Netflix (NFLX) – Netflix Earnings are Flat, after a delay in password sharing ban.   </vt:lpstr>
      <vt:lpstr> NVIDIA (NVDA) – NVIDIA ties up with Adobe, to develop a new generation of AI generative chips long 3/$260-$270 put spread, took profits on long 10/$95-$100 call spread took profits on long 7/$120-$130 call spread, took profits on  long 6/$120-$130 call spread </vt:lpstr>
      <vt:lpstr>Palo Alto Networks (PANW)- Hacking never goes out of fashion Palo Alto Networks Beats 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 than expected guidance 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  737 MAX Production Increases from 31 to 37 Boeing Goes Back in the Penalty Box, with a recurring bulkhead problem halting 737 MAX production  long 5/$17-$175 call spread  </vt:lpstr>
      <vt:lpstr>Package Delivery- United Parcel Service (UPS) - took profits on long 11/$130-$140 call spread</vt:lpstr>
      <vt:lpstr> Caterpillar (CAT)- Ag + Infrastructure + Housing Raises Dividend by 50% took profits on long 12/$145-$150 call spread took profits on long 11/$125-$135 call spread  </vt:lpstr>
      <vt:lpstr>  Freeport McMoRan - (FCX)- Coming Copper Crisis took profits on long 4/$30-$33 call spread took profits on long 10/$20-$23 call spread   </vt:lpstr>
      <vt:lpstr>Walt Disney (DIS) - Not a recession play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Highest Capital ration net of mark to market  took profits 12/$330-$350 call spread took profits 11/$330-$350 call spread stop loss on long 11/$385-$395 call spreads  </vt:lpstr>
      <vt:lpstr>Morgan Stanley (MS) – Highest Capital ration net of mark to market  took profits on long 4/$65-$70 call spread </vt:lpstr>
      <vt:lpstr>  JP Morgan Chase (JPM) - Highest Capital ration net of mark to market  took profits on long 4/$105-$115 call spread      </vt:lpstr>
      <vt:lpstr>Bank of America (BAC) – Bank of America Rips, on a great earnings report  took profits on long 4/$20-$23 call spread </vt:lpstr>
      <vt:lpstr>Citigroup (C) –  took profits on long 4/$30-$35 call spread </vt:lpstr>
      <vt:lpstr>Charles Schwab (SCHW) – No Risk Taking – is all fee business took profits on long 4/$30-$35 call spread  </vt:lpstr>
      <vt:lpstr>Interactive Brokers (IBKR) – Best Risk Control took profits on long 4/$60-$65 call spread </vt:lpstr>
      <vt:lpstr>First Republic (FRC) – High ratio of uninsured deposits, 65% of loans are ARMs, mitigating risk, large share of jumbo loans to high-net-worth individuals, stock down 80% from California exposure 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Transaction grew by an inflationary 10% back to pre-pandemic levels took profits on long 10/$160-$170 bull call spread took profits on long 6/$150-$160 bull call spread</vt:lpstr>
      <vt:lpstr>Consumer Discretionary SPDR (XLY) (DIS), (AMZN), (HD), (CMCSA), (MCD), (SBUX) </vt:lpstr>
      <vt:lpstr> Berkshire Hathaway (BRKB)- Natural Barbell 2022 $30.2 billion profit on unchanged stock, Warren Buffet’s Annual Letter is Out  took profits on long 4/$260-$270 call spread took profits on long 1/$290-$300 call spread, took profits on long 10/$220-$230 call spread,  took profits on long 7/$220-$230 call spread, took profits on long 7/$220-$230 call spread took profits on long 6/$260-$270 call spread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Default Fears  </vt:lpstr>
      <vt:lpstr>                Treasury ETF (TLT) –  long 5/$97-$100 call spread, long 2/$98-$101 call spread  took profits on long 4/$96-$99 call spread took profits on long 4/$113-$116 put spread, took profits on long 4/$114-$117 put spread                      </vt:lpstr>
      <vt:lpstr> Ten Year Treasury Yield ($TNX) – 3.65%  </vt:lpstr>
      <vt:lpstr> Junk Bonds (HYG) 8.30% Yield to Maturity  </vt:lpstr>
      <vt:lpstr>Municipal Bonds (MUB) 3.27% Yield-  </vt:lpstr>
      <vt:lpstr>Emerging Market Debt (ELD) 6.83% Yield-  </vt:lpstr>
      <vt:lpstr>2X Short Treasuries (TBT)-Out of Favor</vt:lpstr>
      <vt:lpstr>PowerPoint Presentation</vt:lpstr>
      <vt:lpstr>Foreign Currencies – Yen slide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–Production Cut</vt:lpstr>
      <vt:lpstr>Oil-($WTIC)</vt:lpstr>
      <vt:lpstr>  United States Oil Fund (USO) </vt:lpstr>
      <vt:lpstr>Energy Select Sector SPDR (XLE)-No Performance! (XOM), (CVX), (SLB), (KMI), (EOG), (COP) </vt:lpstr>
      <vt:lpstr>ExxonMobile (XOM)- took profits on long 12/$120-$125 put spread </vt:lpstr>
      <vt:lpstr>Occidental Petroleum (OXY)- Buffet’s a Buyer long 2/$55-$60 call spread, took profits on long 12/$77.50-$82.50 put spread </vt:lpstr>
      <vt:lpstr>Natural Gas (UNG) - Long January 2025 $14 - $15 Call Spread LEAPS</vt:lpstr>
      <vt:lpstr>Freeport McMoRan (FCX) - </vt:lpstr>
      <vt:lpstr>Cameco (CCJ) - took profits on long 5/$20-$23 bull call spread</vt:lpstr>
      <vt:lpstr>PowerPoint Presentation</vt:lpstr>
      <vt:lpstr>Precious Metals – Lithium Shock</vt:lpstr>
      <vt:lpstr> Gold (GLD) - Deflation call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1/$36-$39 call spread </vt:lpstr>
      <vt:lpstr> Platinum- (PPLT)- 556,000-ounce shortage this year took profits on long 1/$36-$39 call spread </vt:lpstr>
      <vt:lpstr>PowerPoint Presentation</vt:lpstr>
      <vt:lpstr>Real Estate – Back from the Dead</vt:lpstr>
      <vt:lpstr>S&amp;P Case Shiller Plunges S&amp;P Case Shiller Drops to +3.8%, in January with its National Home Price Index San Francisco was down -8% YOY, while -Seattle gave up 5%. Miami gained +14%, Tampa +11%, and Atlanta +8%.  </vt:lpstr>
      <vt:lpstr>Crown Castle International (CCI) – 4.95%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       Next Strategy Webinar   12:00 EST Wednesday, May 10  from Silicon Valley, CA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743</cp:revision>
  <cp:lastPrinted>2022-01-05T03:44:27Z</cp:lastPrinted>
  <dcterms:created xsi:type="dcterms:W3CDTF">2015-02-05T17:12:57Z</dcterms:created>
  <dcterms:modified xsi:type="dcterms:W3CDTF">2023-04-26T23:48:13Z</dcterms:modified>
</cp:coreProperties>
</file>