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9"/>
  </p:notesMasterIdLst>
  <p:sldIdLst>
    <p:sldId id="256" r:id="rId2"/>
    <p:sldId id="1443" r:id="rId3"/>
    <p:sldId id="1460" r:id="rId4"/>
    <p:sldId id="1461" r:id="rId5"/>
    <p:sldId id="1459" r:id="rId6"/>
    <p:sldId id="1402" r:id="rId7"/>
    <p:sldId id="1403" r:id="rId8"/>
    <p:sldId id="1446" r:id="rId9"/>
    <p:sldId id="1445" r:id="rId10"/>
    <p:sldId id="888" r:id="rId11"/>
    <p:sldId id="1463" r:id="rId12"/>
    <p:sldId id="1462" r:id="rId13"/>
    <p:sldId id="605" r:id="rId14"/>
    <p:sldId id="824" r:id="rId15"/>
    <p:sldId id="1118" r:id="rId16"/>
    <p:sldId id="1076" r:id="rId17"/>
    <p:sldId id="1442" r:id="rId18"/>
    <p:sldId id="898" r:id="rId19"/>
    <p:sldId id="1455" r:id="rId20"/>
    <p:sldId id="1142" r:id="rId21"/>
    <p:sldId id="1397" r:id="rId22"/>
    <p:sldId id="1033" r:id="rId23"/>
    <p:sldId id="1073" r:id="rId24"/>
    <p:sldId id="1074" r:id="rId25"/>
    <p:sldId id="1026" r:id="rId26"/>
    <p:sldId id="570" r:id="rId27"/>
    <p:sldId id="280" r:id="rId28"/>
    <p:sldId id="1435" r:id="rId29"/>
    <p:sldId id="1057" r:id="rId30"/>
    <p:sldId id="563" r:id="rId31"/>
    <p:sldId id="835" r:id="rId32"/>
    <p:sldId id="613" r:id="rId33"/>
    <p:sldId id="831" r:id="rId34"/>
    <p:sldId id="811" r:id="rId35"/>
    <p:sldId id="1047" r:id="rId36"/>
    <p:sldId id="1432" r:id="rId37"/>
    <p:sldId id="1399" r:id="rId38"/>
    <p:sldId id="814" r:id="rId39"/>
    <p:sldId id="1072" r:id="rId40"/>
    <p:sldId id="764" r:id="rId41"/>
    <p:sldId id="765" r:id="rId42"/>
    <p:sldId id="1071" r:id="rId43"/>
    <p:sldId id="1195" r:id="rId44"/>
    <p:sldId id="1436" r:id="rId45"/>
    <p:sldId id="1070" r:id="rId46"/>
    <p:sldId id="840" r:id="rId47"/>
    <p:sldId id="1068" r:id="rId48"/>
    <p:sldId id="1069" r:id="rId49"/>
    <p:sldId id="1400" r:id="rId50"/>
    <p:sldId id="893" r:id="rId51"/>
    <p:sldId id="289" r:id="rId52"/>
    <p:sldId id="730" r:id="rId53"/>
    <p:sldId id="1054" r:id="rId54"/>
    <p:sldId id="994" r:id="rId55"/>
    <p:sldId id="830" r:id="rId56"/>
    <p:sldId id="481" r:id="rId57"/>
    <p:sldId id="290" r:id="rId58"/>
    <p:sldId id="1133" r:id="rId59"/>
    <p:sldId id="669" r:id="rId60"/>
    <p:sldId id="1079" r:id="rId61"/>
    <p:sldId id="1043" r:id="rId62"/>
    <p:sldId id="1083" r:id="rId63"/>
    <p:sldId id="1449" r:id="rId64"/>
    <p:sldId id="1448" r:id="rId65"/>
    <p:sldId id="1452" r:id="rId66"/>
    <p:sldId id="1086" r:id="rId67"/>
    <p:sldId id="1080" r:id="rId68"/>
    <p:sldId id="1049" r:id="rId69"/>
    <p:sldId id="336" r:id="rId70"/>
    <p:sldId id="1084" r:id="rId71"/>
    <p:sldId id="295" r:id="rId72"/>
    <p:sldId id="501" r:id="rId73"/>
    <p:sldId id="539" r:id="rId74"/>
    <p:sldId id="1420" r:id="rId75"/>
    <p:sldId id="1114" r:id="rId76"/>
    <p:sldId id="654" r:id="rId77"/>
    <p:sldId id="659" r:id="rId78"/>
    <p:sldId id="655" r:id="rId79"/>
    <p:sldId id="1425" r:id="rId80"/>
    <p:sldId id="657" r:id="rId81"/>
    <p:sldId id="656" r:id="rId82"/>
    <p:sldId id="1456" r:id="rId83"/>
    <p:sldId id="1407" r:id="rId84"/>
    <p:sldId id="1411" r:id="rId85"/>
    <p:sldId id="1412" r:id="rId86"/>
    <p:sldId id="1413" r:id="rId87"/>
    <p:sldId id="1414" r:id="rId88"/>
    <p:sldId id="1415" r:id="rId89"/>
    <p:sldId id="1431" r:id="rId90"/>
    <p:sldId id="1405" r:id="rId91"/>
    <p:sldId id="388" r:id="rId92"/>
    <p:sldId id="312" r:id="rId93"/>
    <p:sldId id="380" r:id="rId94"/>
    <p:sldId id="747" r:id="rId95"/>
    <p:sldId id="1422" r:id="rId96"/>
    <p:sldId id="313" r:id="rId97"/>
    <p:sldId id="1216" r:id="rId98"/>
    <p:sldId id="1217" r:id="rId99"/>
    <p:sldId id="1433" r:id="rId100"/>
    <p:sldId id="1404" r:id="rId101"/>
    <p:sldId id="907" r:id="rId102"/>
    <p:sldId id="650" r:id="rId103"/>
    <p:sldId id="729" r:id="rId104"/>
    <p:sldId id="737" r:id="rId105"/>
    <p:sldId id="998" r:id="rId106"/>
    <p:sldId id="999" r:id="rId107"/>
    <p:sldId id="1000" r:id="rId108"/>
    <p:sldId id="1451" r:id="rId109"/>
    <p:sldId id="1457" r:id="rId110"/>
    <p:sldId id="1130" r:id="rId111"/>
    <p:sldId id="1132" r:id="rId112"/>
    <p:sldId id="1005" r:id="rId113"/>
    <p:sldId id="1006" r:id="rId114"/>
    <p:sldId id="1437" r:id="rId115"/>
    <p:sldId id="492" r:id="rId116"/>
    <p:sldId id="335" r:id="rId117"/>
    <p:sldId id="1230" r:id="rId118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4819"/>
  </p:normalViewPr>
  <p:slideViewPr>
    <p:cSldViewPr snapToGrid="0">
      <p:cViewPr varScale="1">
        <p:scale>
          <a:sx n="98" d="100"/>
          <a:sy n="98" d="100"/>
        </p:scale>
        <p:origin x="208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microsoft.com/office/2015/10/relationships/revisionInfo" Target="revisionInfo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“Debt Ceiling Debacle”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April 10,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382A5-2C82-8573-82B3-9EE465DE8D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734" y="1676400"/>
            <a:ext cx="6289732" cy="31448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out of 33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+0.75%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MTD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+61.76%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versus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+8.16%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+658.95%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48.86%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Lithium Shock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8" y="3707641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588554" y="1417639"/>
            <a:ext cx="984068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*Chile Nationalizes the Lithium Industry, sending (SQM) and ALB) into a tailspin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official reason is to make the industry more efficient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real reason is so the government can skim off more profits in this exploding industry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*Chile is the world’s second largest producer of lithium essential for EV batteries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chemeClr val="tx1"/>
                </a:solidFill>
                <a:effectLst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</a:rPr>
            </a:br>
            <a:br>
              <a:rPr lang="en-US" sz="1800" dirty="0">
                <a:solidFill>
                  <a:schemeClr val="tx1"/>
                </a:solidFill>
                <a:effectLst/>
              </a:rPr>
            </a:br>
            <a:r>
              <a:rPr lang="en-US" sz="1800" dirty="0">
                <a:solidFill>
                  <a:schemeClr val="tx1"/>
                </a:solidFill>
                <a:effectLst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headed for $3,000 by 2024, but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back off from new all-time highs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new drivers are soon to fall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interest rates and the demise of crypto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*Russia and China 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 Severe Short Squeeze in Copper is Developing,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leading to a massive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price spike later in 2023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A2B9E2A2-4404-1FFC-C131-BC76D6D60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6763" y="1365828"/>
            <a:ext cx="6558473" cy="496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51CC3105-FB43-7A69-02FE-2EF06D9B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8033" y="1066800"/>
            <a:ext cx="7015934" cy="531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233C1B88-7DCE-9FD1-2F7B-946A3A882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3572" y="1310409"/>
            <a:ext cx="6744855" cy="51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2782825" y="235553"/>
            <a:ext cx="6137552" cy="7685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23C385DC-1636-EDF3-216B-32EF567F4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058" y="1311092"/>
            <a:ext cx="6685659" cy="50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E6E2FE5A-E03C-0B8F-6D0D-A30B8BFA9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3463" y="1149927"/>
            <a:ext cx="7105073" cy="537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40948B64-D948-CEFD-318A-839DC557F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719" y="1066800"/>
            <a:ext cx="6686561" cy="506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20956C0D-FDB0-4465-E206-9078A6227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248" y="1170709"/>
            <a:ext cx="7081503" cy="53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A0A7244C-8C28-B4CF-5378-E28F3B595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741" y="1246910"/>
            <a:ext cx="6898518" cy="52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5D8C-2C32-9779-A731-5C9E73F4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DA874-05FF-7033-A94E-E4100A68C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75AF5F13-7BD4-C293-EC17-60404DE4C3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5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1782519-9541-62D2-E9DA-5D5ECFDE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49" y="0"/>
            <a:ext cx="11496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Signs of Life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Home Prices are Still Rising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even in the worst hit markets, like San Francisco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*Notice that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Case Shiller National Home Index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YOY numbers never turned negative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*Extreme inventory shortages make this easy because of homeowners trapped by their ultra-low mortgage interest rates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*Investors are trying to front run the next leg of the bull market in residential real estate, which should start when interest rates plunge at yearend.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Pending Home Sales Plunge 5.2%</a:t>
            </a:r>
            <a:b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* New Home Sales Pop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to 683,000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S&amp;P Case Shiller Rises 2%,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February, the first time in nine months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*At a 2.6% YOY rate we are seeing the slowest price growth in 11 years.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8886A-3E17-B281-0E19-161DB6FBF3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416" y="4153546"/>
            <a:ext cx="3701986" cy="24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Drops to +2.0%,</a:t>
            </a:r>
            <a:r>
              <a:rPr lang="en-US" sz="1800" dirty="0">
                <a:latin typeface="+mj-lt"/>
              </a:rPr>
              <a:t> in February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Miami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10.6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Tampa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7.7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Atlanta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+6.6%.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4.95% yielding cell phone tower REIT</a:t>
            </a: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545C7EE1-167F-2BFF-0761-58EEEACFF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8527" y="1417637"/>
            <a:ext cx="6772564" cy="512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CA4A3B22-E0E5-B6AC-4AE2-E4125A77C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4409" y="1417637"/>
            <a:ext cx="6523182" cy="493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8CDB-6D28-3D89-FE9E-12B02ACF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C0713-E067-636A-C169-4E8EAF034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233009D-EC0E-B8B7-5B60-0F2F9581F0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508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big rallies to hedge holdings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dips, sell extreme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May 24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next to a plane&#10;&#10;Description automatically generated with medium confidence">
            <a:extLst>
              <a:ext uri="{FF2B5EF4-FFF2-40B4-BE49-F238E27FC236}">
                <a16:creationId xmlns:a16="http://schemas.microsoft.com/office/drawing/2014/main" id="{334AAA13-FFE6-7AD3-12B0-161AE5EFBB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50" y="1121858"/>
            <a:ext cx="4723456" cy="36658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89CF348-0C2D-7975-267A-DD9B46CD7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09" y="187569"/>
            <a:ext cx="11852060" cy="627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+63.00%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10% Long, 0% Short, 90% cash</a:t>
            </a:r>
            <a:br>
              <a:rPr lang="en-US" sz="2400" b="1" dirty="0"/>
            </a:br>
            <a:r>
              <a:rPr lang="en-US" sz="2400" b="1" dirty="0"/>
              <a:t>with VIX at $17no new positions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9F663EF3-77FB-DD9A-F1D1-35EC7F9D0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643" y="3264193"/>
            <a:ext cx="2954215" cy="256442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41FF74-A77D-35CE-B283-85CFB8DDB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607864"/>
              </p:ext>
            </p:extLst>
          </p:nvPr>
        </p:nvGraphicFramePr>
        <p:xfrm>
          <a:off x="384907" y="2106195"/>
          <a:ext cx="6531708" cy="432625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726355">
                  <a:extLst>
                    <a:ext uri="{9D8B030D-6E8A-4147-A177-3AD203B41FA5}">
                      <a16:colId xmlns:a16="http://schemas.microsoft.com/office/drawing/2014/main" val="1373786941"/>
                    </a:ext>
                  </a:extLst>
                </a:gridCol>
                <a:gridCol w="1805353">
                  <a:extLst>
                    <a:ext uri="{9D8B030D-6E8A-4147-A177-3AD203B41FA5}">
                      <a16:colId xmlns:a16="http://schemas.microsoft.com/office/drawing/2014/main" val="2000341935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u="none" strike="noStrike">
                          <a:effectLst/>
                        </a:rPr>
                        <a:t>Current Capital at Risk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u="none" strike="noStrike">
                          <a:effectLst/>
                        </a:rPr>
                        <a:t> 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9287413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u="none" strike="noStrike">
                          <a:effectLst/>
                        </a:rPr>
                        <a:t> 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u="none" strike="noStrike">
                          <a:effectLst/>
                        </a:rPr>
                        <a:t> 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037652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sng" strike="noStrike">
                          <a:effectLst/>
                        </a:rPr>
                        <a:t>Risk On</a:t>
                      </a:r>
                      <a:endParaRPr lang="en-US" sz="2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20387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sng" strike="noStrike">
                          <a:effectLst/>
                        </a:rPr>
                        <a:t> </a:t>
                      </a:r>
                      <a:endParaRPr lang="en-US" sz="2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2293257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(TLT) 5/$98-$101 call spread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10.00%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584370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6837349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sng" strike="noStrike">
                          <a:effectLst/>
                        </a:rPr>
                        <a:t>Risk Off</a:t>
                      </a:r>
                      <a:endParaRPr lang="en-US" sz="2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313763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sng" strike="noStrike">
                          <a:effectLst/>
                        </a:rPr>
                        <a:t> </a:t>
                      </a:r>
                      <a:endParaRPr lang="en-US" sz="2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3592827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NO POSITIONS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571316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7008717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Total Net Position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10.00%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8436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*Debt Ceiling debacle has frozen all markets, driving volatility to two-year lows at $15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*Even bonds have narrowed to a range too narrow to trade 3.35%-3.55%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*This could go on for a month….or more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*In the meantime, seasonals have turned sharply against all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risk taking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*Trading volumes are shrinking by the day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*Summer will present the best buying opportunities of the year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*Precious metals and commodities should be at the top of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and “BUY” list to cash in on an economic recovery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*In this market patience is a virtue, let the market come to you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097" y="3489568"/>
            <a:ext cx="3931923" cy="30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Hard – Soft - Hard - Soft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798" y="998481"/>
            <a:ext cx="11125200" cy="5232334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Fed Raises Rates 0.25%,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likely the last such move in this cycle. Futures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Nonfarm Payroll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Jumps by 253,000, another hot number. The headline Unemployment Rate dropped to a half century low of 3.4%. These figures suggest for rate hikes to come.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Fed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Financial Stability Report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Highlights Risk to the Economy, warning of recession risks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*Tightening of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bank lending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is a concern, so is commercial real estate with elevated valuations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Consumer Inflation Expectations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Dropped, in April by 5.2% YOY. It’s part of the recent cavalcade of softening economic data.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latin typeface="+mj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Europe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Ekes Out 0.1% Growth in Q1, versus a 1.1% rate for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US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New Car Loans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are in Free Fall, and car sales can’t be far behind. It is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collateral damage from the regional bank crisis, hastening a coming recession.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6" name="Picture 5" descr="A pair of brown sandals&#10;&#10;Description automatically generated with medium confidence">
            <a:extLst>
              <a:ext uri="{FF2B5EF4-FFF2-40B4-BE49-F238E27FC236}">
                <a16:creationId xmlns:a16="http://schemas.microsoft.com/office/drawing/2014/main" id="{65AC2BAC-3E9E-C35A-DA40-445CE8DA6A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278" y="4401518"/>
            <a:ext cx="3684722" cy="245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Neutral to Rich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clock&#10;&#10;Description automatically generated with low confidence">
            <a:extLst>
              <a:ext uri="{FF2B5EF4-FFF2-40B4-BE49-F238E27FC236}">
                <a16:creationId xmlns:a16="http://schemas.microsoft.com/office/drawing/2014/main" id="{E50BE18B-EB82-A99C-6ACE-7B73B990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807481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3417" y="1884802"/>
            <a:ext cx="2184400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10007600" y="4236359"/>
            <a:ext cx="2184400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40DFC3B-773F-7121-953D-6EB77BD38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21" y="898902"/>
            <a:ext cx="9642396" cy="568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255,000 – UP 5,000 – One Year High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A7CF-79FC-AB6D-417C-1D041846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15C3-092E-017B-42FB-F26637BA2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tree, plant, flower&#10;&#10;Description automatically generated">
            <a:extLst>
              <a:ext uri="{FF2B5EF4-FFF2-40B4-BE49-F238E27FC236}">
                <a16:creationId xmlns:a16="http://schemas.microsoft.com/office/drawing/2014/main" id="{BDCF231C-9F87-7BC7-CC01-925856E9CB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8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16F5-6F1E-15E2-F1F4-917AF3C6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F3C36-3584-3105-64E7-51F8D2295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large cactus&#10;&#10;Description automatically generated with low confidence">
            <a:extLst>
              <a:ext uri="{FF2B5EF4-FFF2-40B4-BE49-F238E27FC236}">
                <a16:creationId xmlns:a16="http://schemas.microsoft.com/office/drawing/2014/main" id="{9320F5F3-268F-C74C-E98A-6839F1096F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746" y="0"/>
            <a:ext cx="7132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11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Dead Weight Debt Ceiling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86069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Feds could bar hedge funds from launching raids on small regional bank shares with the aim of taking them to zero. Such a ban was enforced for all hanks in 2009.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The Regional Bank Crisis Spreads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with Phoenix based Western Alliance Bankcorp (WAL) down a staggering 65% on the week.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*Consensus (SPY) earnings are currently $220 a share giving an expensive price/earnings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multiple of 18.77X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You Only Need to Buy Seven Stocks This Year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as the rest are going nowhere. That include (AAPL), (GOOGL), (META), (AMZN), (TSLA), (NVDA), (CRM). Watch out when the next rotation broadens out to the rest of the market. 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technical indicators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are now flashing red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Seasonals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are now turning strongly against stocks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*Volatility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plunges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$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15 putting the market asleep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*Looking for flat first half,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strong second half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 take us 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S&amp;P 500 4,800 by yearend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098B2-64EB-AEDF-BB79-09852D9799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553" y="4296126"/>
            <a:ext cx="3394776" cy="25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Sell in May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5/$420-$430 put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1171" y="5112335"/>
            <a:ext cx="2418212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-26%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544260" y="2337189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$430</a:t>
            </a:r>
            <a:br>
              <a:rPr lang="en-US" sz="2000" dirty="0"/>
            </a:br>
            <a:r>
              <a:rPr lang="en-US" sz="2000" dirty="0"/>
              <a:t>+21%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03124" y="3712398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$375</a:t>
            </a:r>
            <a:br>
              <a:rPr lang="en-US" sz="2000" dirty="0"/>
            </a:br>
            <a:r>
              <a:rPr lang="en-US" sz="2000" dirty="0"/>
              <a:t>-12.8%</a:t>
            </a:r>
            <a:br>
              <a:rPr lang="en-US" sz="2000" dirty="0"/>
            </a:br>
            <a:r>
              <a:rPr lang="en-US" sz="2000" dirty="0"/>
              <a:t>Pull Back</a:t>
            </a:r>
          </a:p>
        </p:txBody>
      </p:sp>
      <p:sp>
        <p:nvSpPr>
          <p:cNvPr id="21" name="Left Arrow Callout 20">
            <a:extLst>
              <a:ext uri="{FF2B5EF4-FFF2-40B4-BE49-F238E27FC236}">
                <a16:creationId xmlns:a16="http://schemas.microsoft.com/office/drawing/2014/main" id="{87B4C690-ED33-0B54-5C0C-6418EDBF7B0C}"/>
              </a:ext>
            </a:extLst>
          </p:cNvPr>
          <p:cNvSpPr/>
          <p:nvPr/>
        </p:nvSpPr>
        <p:spPr>
          <a:xfrm>
            <a:off x="7927444" y="1292271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</a:t>
            </a:r>
            <a:br>
              <a:rPr lang="en-US" sz="2000" dirty="0"/>
            </a:br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Target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B639DA-CC38-7265-0512-34708AED216E}"/>
              </a:ext>
            </a:extLst>
          </p:cNvPr>
          <p:cNvCxnSpPr>
            <a:cxnSpLocks/>
          </p:cNvCxnSpPr>
          <p:nvPr/>
        </p:nvCxnSpPr>
        <p:spPr>
          <a:xfrm flipV="1">
            <a:off x="4951032" y="3388641"/>
            <a:ext cx="951928" cy="91358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5997069" y="3524996"/>
            <a:ext cx="698021" cy="54250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72796B7-F946-7B07-0B9A-7CFD18E6C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17" y="1371568"/>
            <a:ext cx="6656106" cy="503962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594578" y="2666661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6D88D2-EF34-6576-8B25-711400C60FBA}"/>
              </a:ext>
            </a:extLst>
          </p:cNvPr>
          <p:cNvCxnSpPr>
            <a:cxnSpLocks/>
          </p:cNvCxnSpPr>
          <p:nvPr/>
        </p:nvCxnSpPr>
        <p:spPr>
          <a:xfrm>
            <a:off x="1150882" y="5112335"/>
            <a:ext cx="801412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258174" y="4369206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>
            <a:off x="6270442" y="2836137"/>
            <a:ext cx="1455572" cy="105524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2F301DC2-BE46-128F-CF99-7E0585F75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5050" y="1676400"/>
            <a:ext cx="6201899" cy="469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2E96653E-CFC0-C044-D933-E7DE2A5B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209" y="998088"/>
            <a:ext cx="7437582" cy="563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8472A104-17AF-FE9B-40BD-3375A8757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9363" y="1600200"/>
            <a:ext cx="6283995" cy="475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486EED51-C78B-9743-42A4-CC9DB656C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663" y="1393536"/>
            <a:ext cx="6190673" cy="468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8E9CE60D-5AE2-60C0-B4E5-77859A22F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929" y="1856509"/>
            <a:ext cx="5915321" cy="447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375711BD-C852-6CE0-4449-77E7771D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023" y="1766455"/>
            <a:ext cx="6361954" cy="481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01BA-69D5-5401-E094-B330910D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 with plants in the trunk&#10;&#10;Description automatically generated with low confidence">
            <a:extLst>
              <a:ext uri="{FF2B5EF4-FFF2-40B4-BE49-F238E27FC236}">
                <a16:creationId xmlns:a16="http://schemas.microsoft.com/office/drawing/2014/main" id="{16AC05B0-2800-EC7B-A626-185141696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1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16 KEY WEST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 sleazy bar in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old Key West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$285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581C41-47C5-0973-C54C-1BB205485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7640" y="2885440"/>
            <a:ext cx="5674360" cy="3972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326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5152D966-4109-FEB3-F470-7CC1E42E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118" y="1504373"/>
            <a:ext cx="6467764" cy="489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8152AE7D-4226-A3A1-2A8C-BBCE8958F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152" y="1732973"/>
            <a:ext cx="6265696" cy="47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earnings on iPhone growth, $90 billion share buy back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13797FB6-7EC5-E6EF-7858-9548CE661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795" y="2041423"/>
            <a:ext cx="6048410" cy="457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Google Calls a Halt to Massive San Jose Campus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D9CBFAA4-7ED0-1110-FA46-FFE6AFD0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6809" y="1692596"/>
            <a:ext cx="6218382" cy="47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A6505CDA-1F8D-E71D-A3EC-7FB86D75E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663" y="1781464"/>
            <a:ext cx="6190673" cy="468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34411" y="71669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Tesla (TSLA) – Volatility Collapse to 44%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Tesla Breaks Ground on Massive Lithium Processing factory in Texas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More Tesla Price Cuts to Come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swelling inventories forcing Musk’s hand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4/$110-$120 call spread, took profits on long 4/$220-$230 put spread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4/$130-$140 call spread, took profits on long 4/$250-$260 put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F3256E28-11D1-904D-3693-FC314EF97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869" y="2186704"/>
            <a:ext cx="5602384" cy="424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monitor, wall, screen&#10;&#10;Description automatically generated">
            <a:extLst>
              <a:ext uri="{FF2B5EF4-FFF2-40B4-BE49-F238E27FC236}">
                <a16:creationId xmlns:a16="http://schemas.microsoft.com/office/drawing/2014/main" id="{239EAB29-04F7-61DF-09BE-FA741180B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0"/>
            <a:ext cx="12256972" cy="68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subscribers beat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after a delay in password sharing ban.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6F34214D-427E-99F4-1C48-89F6950F4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254" y="1632428"/>
            <a:ext cx="5969000" cy="451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NVIDIA ties up with Adobe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to develop a new generation of AI generative chips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3/$260-$270 put spread, 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60F91A56-AE10-96E7-F9BC-9C5EC1EE8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8617" y="2044108"/>
            <a:ext cx="5854765" cy="443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Palo Alto Networks Beats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AC31606C-978F-A997-6935-B7B3F7E04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036" y="1510145"/>
            <a:ext cx="6430382" cy="486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 TAMPA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$289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5" name="Picture 4" descr="A picture containing sky, outdoor, city, harbor&#10;&#10;Description automatically generated">
            <a:extLst>
              <a:ext uri="{FF2B5EF4-FFF2-40B4-BE49-F238E27FC236}">
                <a16:creationId xmlns:a16="http://schemas.microsoft.com/office/drawing/2014/main" id="{1DE47019-D49F-BEA5-71E6-7AAC58DF1A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931" y="3516923"/>
            <a:ext cx="5453624" cy="3066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152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2FA5F86A-5212-2DE1-A7D1-A5CCC439D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0599" y="1752600"/>
            <a:ext cx="6210802" cy="47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5EEBCD3C-45FA-9B65-416B-C6DCCA47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501" y="2030845"/>
            <a:ext cx="5670997" cy="429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5AD7791D-A629-756D-DBAF-4CABBFD66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510" y="1676400"/>
            <a:ext cx="6466979" cy="48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45CA1500-FCB7-2DD8-62CA-C6850227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379" y="1676400"/>
            <a:ext cx="5735041" cy="43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291F-8208-F274-DA1B-D793C47E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nake on the ground&#10;&#10;Description automatically generated with medium confidence">
            <a:extLst>
              <a:ext uri="{FF2B5EF4-FFF2-40B4-BE49-F238E27FC236}">
                <a16:creationId xmlns:a16="http://schemas.microsoft.com/office/drawing/2014/main" id="{2F6CF1E3-A9E9-ABA7-94B3-79BE76C568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737 MAX Production Increases from 31 to 37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Boeing Lands Blockbuster 300 Plane Order, from Ireland’s Ryan Air worth $40 billion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5D7A4639-0801-1252-6CA1-584BDCA68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335" y="1755188"/>
            <a:ext cx="6503576" cy="49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76948275-20F9-61CA-BB24-EF0612E45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782" y="1764641"/>
            <a:ext cx="6107545" cy="462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FB111F03-3687-14CF-5B8E-24BE6022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6737" y="1600200"/>
            <a:ext cx="6512726" cy="49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7AA10535-BF9D-632A-550F-457E8722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116" y="1551337"/>
            <a:ext cx="6241195" cy="472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MAY 19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BOCA RATON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$295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08E9E-8666-AEFA-40E5-345A63A73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246" y="2951395"/>
            <a:ext cx="4606361" cy="3452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84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276447"/>
            <a:ext cx="8229600" cy="15948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Not a recession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31A39EBB-9DF8-6A16-AEE8-2996066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4228" y="1504843"/>
            <a:ext cx="6343543" cy="48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F5B07052-3762-B284-2BF1-59422A12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1201" y="1295400"/>
            <a:ext cx="6609597" cy="500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064373B0-A950-9BC1-C347-BC19C665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680" y="1295400"/>
            <a:ext cx="6696640" cy="50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923E6219-8E48-5162-0063-293322F3B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6878" y="1891008"/>
            <a:ext cx="6200257" cy="46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E7B124A6-3672-1AC4-90BC-099632FC9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1379" y="1613331"/>
            <a:ext cx="6392620" cy="48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706C7DAC-E811-D105-D5CC-64ED9F6E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848" y="1385711"/>
            <a:ext cx="5865678" cy="444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941F9D52-6174-17B9-8D6F-8EB81E7BB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7920" y="1566835"/>
            <a:ext cx="6036159" cy="457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FE979CE2-AC37-8B44-FDE8-6F72158D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994" y="1442849"/>
            <a:ext cx="6364012" cy="481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8C4CE6BD-0C5E-B028-235F-E08E442B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383" y="1411853"/>
            <a:ext cx="6486829" cy="49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6448E221-1CD2-46C7-9F5D-27466887D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4885" y="1555212"/>
            <a:ext cx="6500475" cy="492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JULY 6 NEW YORK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$299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9FFD8-E101-26D0-3229-CC27373489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960" y="3429000"/>
            <a:ext cx="5110235" cy="3154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4E5B88E7-4B2B-91C6-362B-C5930CFA9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518" y="1682859"/>
            <a:ext cx="6172964" cy="46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ration net of mark to market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872C2DB2-E0D1-045B-A7B1-8789A4C34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1489344"/>
            <a:ext cx="6558473" cy="496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F5EF3846-0609-7771-F5CD-1B594B69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647" y="1503551"/>
            <a:ext cx="6568706" cy="49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DD6680B4-25CF-3446-E8C3-8A38F797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1380" y="1676400"/>
            <a:ext cx="6241195" cy="472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Risk Taking – is all fee business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78E46CF0-A44E-9DB8-D7B3-85B9C3757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421" y="1396354"/>
            <a:ext cx="6937157" cy="52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0384DA29-F6F6-9FBF-1910-8341603F3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923" y="1676400"/>
            <a:ext cx="6098153" cy="461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29FD0E52-9F46-4407-60A2-7D7D9EA71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6878" y="1658534"/>
            <a:ext cx="6364012" cy="481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00A3B097-D784-A846-1935-0CC33D19C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055" y="1676400"/>
            <a:ext cx="6445889" cy="488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038BF2A7-0B32-F465-B89D-DB70DDE0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5167" y="1690822"/>
            <a:ext cx="6261666" cy="474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FE362624-5181-93CA-8E52-2720CBFE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383" y="1411853"/>
            <a:ext cx="6532105" cy="494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Friday July 13, 2023 Seminar at Sea</a:t>
            </a:r>
            <a:br>
              <a:rPr lang="en-US" sz="2800" b="1" dirty="0"/>
            </a:b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latin typeface="+mj-lt"/>
              </a:rPr>
              <a:t>Three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dinners during the voyage will be black tie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he Cunard cruise number is M319</a:t>
            </a:r>
            <a:endParaRPr lang="en-US" sz="20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632" y="3520965"/>
            <a:ext cx="4088899" cy="3062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operating earnings up 12.6% in Q1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9A0CBE0E-5801-A838-7C91-ED72C55FA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692" y="2253043"/>
            <a:ext cx="5740615" cy="434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2EDE7FA0-95BB-191C-961A-2D7F4C45A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912" y="1295400"/>
            <a:ext cx="6780078" cy="51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96945F14-68D3-60DB-4C6A-7DE7F336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648" y="1295400"/>
            <a:ext cx="6626703" cy="50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C7A7BD87-6626-8518-2F15-7DD40884E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401" y="1334361"/>
            <a:ext cx="6937157" cy="52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olice car on the side of the road&#10;&#10;Description automatically generated with low confidence">
            <a:extLst>
              <a:ext uri="{FF2B5EF4-FFF2-40B4-BE49-F238E27FC236}">
                <a16:creationId xmlns:a16="http://schemas.microsoft.com/office/drawing/2014/main" id="{C0C45C37-FCC1-2C22-FA16-79744A1E58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229" y="0"/>
            <a:ext cx="9159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*Yellen Warns of Economic Catastrophe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if the debt ceiling is not raised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*Congress has raised the debt ceiling 98 times in 106 years, meaning there really isn’t a debt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eiling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*It’s really and antiquated housekeeping measure which has been turned into a political tool to pay for spending that has already been completed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*Ten-year US Treasury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yields back up to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3.5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5%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90-Day T-Bills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now pushing a 5.2% risk free yield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*Still looking like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2.50% yield by end 2023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(TLT) calls, calls spreads and LEAPS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on dips but only on dips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ETF’s (JNK) and (HYG) are a great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high yield play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More Default Fears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73024-4768-23F7-DE0F-993260A453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860" y="3845169"/>
            <a:ext cx="4870140" cy="273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5/$98-$101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5/$97-$100 call spread, long 2/$98-$101 call spread,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4/$96-$99 call spread</a:t>
            </a:r>
            <a:br>
              <a:rPr lang="en-US" sz="2400" dirty="0"/>
            </a:br>
            <a:r>
              <a:rPr lang="en-US" sz="24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4/$113-$116 put spread, took profits on long 4/$114-$117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3EE6F379-981B-8989-762E-F88C084B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171" y="1954293"/>
            <a:ext cx="6051658" cy="458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3.37%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B46A9CE4-9195-3FDD-3BD0-695D4DC77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865" y="1458348"/>
            <a:ext cx="6175644" cy="467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8.30%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C7EBF2EA-2251-B2F3-1AD0-0006EB7D9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390" y="1295400"/>
            <a:ext cx="6563102" cy="49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D2AFF5A3-9120-4D04-D605-82AD8612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299" y="1219200"/>
            <a:ext cx="6773401" cy="512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729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6.83%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012A573B-B561-3A74-35E6-33A084AD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290" y="1101886"/>
            <a:ext cx="6697420" cy="50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9A7F79BF-C204-EB79-8F12-57612B28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346" y="1241371"/>
            <a:ext cx="6855278" cy="51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4B60-D593-0950-1868-4A6A5B01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EAF1E-6CB1-5D04-B9D2-A8A82026C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in front of a hill&#10;&#10;Description automatically generated with low confidence">
            <a:extLst>
              <a:ext uri="{FF2B5EF4-FFF2-40B4-BE49-F238E27FC236}">
                <a16:creationId xmlns:a16="http://schemas.microsoft.com/office/drawing/2014/main" id="{61BDE4E1-B470-D3ED-89D6-DE14E205CD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069" y="0"/>
            <a:ext cx="9789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958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Weak Dollar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*Dollar has peaked, undercut by recession fears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*Dollar selloff will accelerate on any debt default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*Any strength in the dollar will be temporary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*Look for new dollar lows by end 2023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*Buy (FXE), (FXY), (FXB), (FXA) on dips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225D2-C9CC-BBD6-56E6-DAF11EC7E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671" y="1714499"/>
            <a:ext cx="384218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6233E621-646A-9AEB-ED35-B6FFA151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98" y="1345044"/>
            <a:ext cx="6727886" cy="509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EA078556-D2B3-1420-AFD3-C7022F8E3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946" y="1515642"/>
            <a:ext cx="6689436" cy="506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7151077" y="2267607"/>
            <a:ext cx="3212123" cy="232278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579CDD3B-376F-0CEC-EEBF-5F95498DA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1" y="1399177"/>
            <a:ext cx="6807200" cy="515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4724400" y="2286000"/>
            <a:ext cx="4114800" cy="202809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3D777BA8-4090-DBE8-A7AD-EF0571F2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62" y="1350818"/>
            <a:ext cx="6485278" cy="491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4560277" y="2209800"/>
            <a:ext cx="4202723" cy="242526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DB0DFAA9-28EA-CB12-3ACB-95F802EE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25" y="1998732"/>
            <a:ext cx="5918219" cy="448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937846" y="2362200"/>
            <a:ext cx="7596554" cy="3200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3958-C59E-E6E9-B2C2-FE0E4483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B07E8-7C3F-1D8F-31F8-D170464C0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sign on the side of a mountain&#10;&#10;Description automatically generated with low confidence">
            <a:extLst>
              <a:ext uri="{FF2B5EF4-FFF2-40B4-BE49-F238E27FC236}">
                <a16:creationId xmlns:a16="http://schemas.microsoft.com/office/drawing/2014/main" id="{E347BC34-0450-F752-DA0F-5924105E36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JULY 19 LONDON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200" b="1" dirty="0"/>
              <a:t>*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200" b="1" dirty="0">
                <a:effectLst/>
              </a:rPr>
            </a:br>
            <a:br>
              <a:rPr lang="en-US" sz="2200" b="1" dirty="0">
                <a:effectLst/>
              </a:rPr>
            </a:br>
            <a:r>
              <a:rPr lang="en-US" sz="2200" b="1" dirty="0">
                <a:effectLst/>
              </a:rPr>
              <a:t>*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$298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6" name="Picture 5" descr="A clock tower next to a river&#10;&#10;Description automatically generated with medium confidence">
            <a:extLst>
              <a:ext uri="{FF2B5EF4-FFF2-40B4-BE49-F238E27FC236}">
                <a16:creationId xmlns:a16="http://schemas.microsoft.com/office/drawing/2014/main" id="{16CAB047-03AA-F57A-E5E2-288719292F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889" y="2890343"/>
            <a:ext cx="3778469" cy="37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47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–New Lows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*The Oil Collapse is Signaling a Recession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as is weakness in all other commodities, even lithium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*Texas tea has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plunged 22% in three weeks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to a new two year low at $62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*It’s one of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worst performing asset classes of 2023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*Widespread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EV adoption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finally making a big dent, as are the price wars there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*OPEC Plus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production cuts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were unable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to stem the decline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*Buy (USO)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on dips as an economic recovery play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 China Expects LNG Price Spike Later this Year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due to coming supply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shortages and a recovering economy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 descr="A picture containing grass, sky, outdoor, power shovel&#10;&#10;Description automatically generated">
            <a:extLst>
              <a:ext uri="{FF2B5EF4-FFF2-40B4-BE49-F238E27FC236}">
                <a16:creationId xmlns:a16="http://schemas.microsoft.com/office/drawing/2014/main" id="{9A9AAD80-24E0-75F6-3F28-E2AFB49D3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462" y="3874576"/>
            <a:ext cx="4828716" cy="27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CCEEA73A-16EA-BB36-E275-7B68BF04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345" y="1440871"/>
            <a:ext cx="6119309" cy="46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C371A3D3-FD01-0CB6-1D78-071EEB55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9146" y="1215044"/>
            <a:ext cx="6966527" cy="527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2899432" y="750889"/>
            <a:ext cx="5910349" cy="6563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AD51F9AD-3736-07E3-AB27-FCD54AA55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342" y="1779979"/>
            <a:ext cx="6267657" cy="474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A2CD16DB-68AE-A706-FDBD-6F3C6D47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863" y="1285503"/>
            <a:ext cx="6800273" cy="514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09B04C8B-D304-123E-4C2A-E381F9201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282" y="1319048"/>
            <a:ext cx="6435436" cy="487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January 2025 $14 - $15 Call Spread LEAPS</a:t>
            </a: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2AF072F8-98F8-55FF-E324-6621DE6E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957" y="1385454"/>
            <a:ext cx="6412085" cy="485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F830ED83-447A-D8B9-9723-171EDDE12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748" y="1299243"/>
            <a:ext cx="6774503" cy="51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92D12C4A-F246-380B-2E55-33BC5F49A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5136" y="1066800"/>
            <a:ext cx="6661727" cy="504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18F9-8B57-B580-E5EB-3B288BE2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BD7AA-9253-5B15-9E3A-94EC68C72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sky, snow, nature&#10;&#10;Description automatically generated">
            <a:extLst>
              <a:ext uri="{FF2B5EF4-FFF2-40B4-BE49-F238E27FC236}">
                <a16:creationId xmlns:a16="http://schemas.microsoft.com/office/drawing/2014/main" id="{51D867EF-5834-93FC-0138-2F09C11DF7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55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4192</TotalTime>
  <Words>4792</Words>
  <Application>Microsoft Macintosh PowerPoint</Application>
  <PresentationFormat>Widescreen</PresentationFormat>
  <Paragraphs>168</Paragraphs>
  <Slides>117</Slides>
  <Notes>83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3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“Debt Ceiling Debacle” </vt:lpstr>
      <vt:lpstr>PowerPoint Presentation</vt:lpstr>
      <vt:lpstr>THURSDAY, MAY 16 KEY WEST STRATEGY LUNCHEON</vt:lpstr>
      <vt:lpstr>THURSDAY, MAY 18 TAMPA STRATEGY LUNCHEON</vt:lpstr>
      <vt:lpstr>THURSDAY, MAY 19 BOCA RATON STRATEGY LUNCHEON</vt:lpstr>
      <vt:lpstr>THURSDAY, JULY 6 NEW YORK STRATEGY LUNCHEON</vt:lpstr>
      <vt:lpstr>Friday July 13, 2023 Seminar at Sea </vt:lpstr>
      <vt:lpstr>PowerPoint Presentation</vt:lpstr>
      <vt:lpstr>THURSDAY, JULY 19 LONDON STRATEGY LUNCHEON</vt:lpstr>
      <vt:lpstr>  Trade Alert Performance New All Time Highs! 31 out of 33 trade alerts profitable   </vt:lpstr>
      <vt:lpstr>PowerPoint Presentation</vt:lpstr>
      <vt:lpstr>PowerPoint Presentation</vt:lpstr>
      <vt:lpstr>PowerPoint Presentation</vt:lpstr>
      <vt:lpstr>The Method to My Madness </vt:lpstr>
      <vt:lpstr>The Global Economy – Hard – Soft - Hard - Soft</vt:lpstr>
      <vt:lpstr>The Mad Hedge Profit Predictor Market Timing Index – Neutral to Rich An artificial intelligence driven algorithm that analyzes 30 different economic, technical, and momentum driven indicators </vt:lpstr>
      <vt:lpstr>PowerPoint Presentation</vt:lpstr>
      <vt:lpstr> Weekly Jobless Claims – Falling  255,000 – UP 5,000 – One Year High </vt:lpstr>
      <vt:lpstr>PowerPoint Presentation</vt:lpstr>
      <vt:lpstr>Stocks – Dead Weight Debt Ceiling </vt:lpstr>
      <vt:lpstr>            S&amp;P 500 – Sell in May took profits on long 5/$420-$430 put spread, took profits on long 1/$420-$430 put spread, took profits on long 11/$420-$430 put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PowerPoint Presentation</vt:lpstr>
      <vt:lpstr>The Barbell Portfolio</vt:lpstr>
      <vt:lpstr> Microsoft (MSFT)- Earnings Beat took profits on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Apple (AAPL) Better earnings on iPhone growth, $90 billion share buy back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–Google Calls a Halt to Massive San Jose Campus took profits on long 12/$1,200-$1,230 bull call spread took profits on long 9/$1,030-$1,080 vertical bull call spread</vt:lpstr>
      <vt:lpstr> Amazon (AMZN) –   took profits on long 2/$3,400-$3,500 bear put spread took profits on long 9/$2,800-$2,900 bull call spread</vt:lpstr>
      <vt:lpstr>     Tesla (TSLA) – Volatility Collapse to 44% Tesla Breaks Ground on Massive Lithium Processing factory in Texas More Tesla Price Cuts to Come, with swelling inventories forcing Musk’s hand took profits on long 4/$110-$120 call spread, took profits on long 4/$220-$230 put spread  took profits on long 4/$130-$140 call spread, took profits on long 4/$250-$260 put spread        </vt:lpstr>
      <vt:lpstr>PowerPoint Presentation</vt:lpstr>
      <vt:lpstr>Netflix (NFLX) – Netflix subscribers beat, after a delay in password sharing ban.   </vt:lpstr>
      <vt:lpstr> NVIDIA (NVDA) – NVIDIA ties up with Adobe, to develop a new generation of AI generative chips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Beats 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 737 MAX Production Increases from 31 to 37 Boeing Lands Blockbuster 300 Plane Order, from Ireland’s Ryan Air worth $40 billion  took profits on long 5/$17-$175 call spread  </vt:lpstr>
      <vt:lpstr>Package Delivery- United Parcel Service (UPS) -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Coming Copper Crisis took profits on long 4/$30-$33 call spread took profits on long 10/$20-$23 call spread   </vt:lpstr>
      <vt:lpstr>Walt Disney (DIS) - Not a recession play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Highest Capital ration net of mark to market  took profits 12/$330-$350 call spread took profits 11/$330-$350 call spread stop loss on long 11/$385-$395 call spreads  </vt:lpstr>
      <vt:lpstr>Morgan Stanley (MS) – Highest Capital ration net of mark to market  took profits on long 4/$65-$70 call spread </vt:lpstr>
      <vt:lpstr>  JP Morgan Chase (JPM) - Highest Capital ration net of mark to market 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No Risk Taking – is all fee business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operating earnings up 12.6% in Q1 took profits on long 4/$260-$270 call spread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More Default Fears  </vt:lpstr>
      <vt:lpstr>                Treasury ETF (TLT) –  long 5/$98-$101 call spread took profits on long 5/$97-$100 call spread, long 2/$98-$101 call spread, took profits on long 4/$96-$99 call spread took profits on long 4/$113-$116 put spread, took profits on long 4/$114-$117 put spread                      </vt:lpstr>
      <vt:lpstr> Ten Year Treasury Yield ($TNX) – 3.37%  </vt:lpstr>
      <vt:lpstr> Junk Bonds (HYG) 8.30% Yield to Maturity  </vt:lpstr>
      <vt:lpstr>Municipal Bonds (MUB) 3.27% Yield-  </vt:lpstr>
      <vt:lpstr>Emerging Market Debt (ELD) 6.83% Yield-  </vt:lpstr>
      <vt:lpstr>2X Short Treasuries (TBT)-Out of Favor</vt:lpstr>
      <vt:lpstr>PowerPoint Presentation</vt:lpstr>
      <vt:lpstr>Foreign Currencies – Weak Dollar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–New Lows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Buffet’s a Buyer long 2/$55-$60 call spread, took profits on long 12/$77.50-$82.50 put spread </vt:lpstr>
      <vt:lpstr>Natural Gas (UNG) - Long January 2025 $14 - $15 Call Spread LEAPS</vt:lpstr>
      <vt:lpstr>Freeport McMoRan (FCX) - Codelco Sees Profit Slump, the world’s largest copper producer based in Chile</vt:lpstr>
      <vt:lpstr>Cameco (CCJ) - took profits on long 5/$20-$23 bull call spread</vt:lpstr>
      <vt:lpstr>PowerPoint Presentation</vt:lpstr>
      <vt:lpstr>Precious Metals – Lithium Shock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Signs of Life</vt:lpstr>
      <vt:lpstr>S&amp;P Case Shiller Plunges S&amp;P Case Shiller Drops to +2.0%, in February with its National Home Price Index Miami gained +10.6%, Tampa +7.7%, and Atlanta +6.6%.  </vt:lpstr>
      <vt:lpstr>Crown Castle International (CCI) – 4.95%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May 24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756</cp:revision>
  <cp:lastPrinted>2022-01-05T03:44:27Z</cp:lastPrinted>
  <dcterms:created xsi:type="dcterms:W3CDTF">2015-02-05T17:12:57Z</dcterms:created>
  <dcterms:modified xsi:type="dcterms:W3CDTF">2023-05-10T11:43:19Z</dcterms:modified>
</cp:coreProperties>
</file>