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9" r:id="rId1"/>
  </p:sldMasterIdLst>
  <p:notesMasterIdLst>
    <p:notesMasterId r:id="rId120"/>
  </p:notesMasterIdLst>
  <p:sldIdLst>
    <p:sldId id="256" r:id="rId2"/>
    <p:sldId id="1443" r:id="rId3"/>
    <p:sldId id="1402" r:id="rId4"/>
    <p:sldId id="1403" r:id="rId5"/>
    <p:sldId id="1446" r:id="rId6"/>
    <p:sldId id="1445" r:id="rId7"/>
    <p:sldId id="888" r:id="rId8"/>
    <p:sldId id="1463" r:id="rId9"/>
    <p:sldId id="1462" r:id="rId10"/>
    <p:sldId id="605" r:id="rId11"/>
    <p:sldId id="1465" r:id="rId12"/>
    <p:sldId id="824" r:id="rId13"/>
    <p:sldId id="1118" r:id="rId14"/>
    <p:sldId id="1076" r:id="rId15"/>
    <p:sldId id="1442" r:id="rId16"/>
    <p:sldId id="898" r:id="rId17"/>
    <p:sldId id="1455" r:id="rId18"/>
    <p:sldId id="1142" r:id="rId19"/>
    <p:sldId id="1397" r:id="rId20"/>
    <p:sldId id="1033" r:id="rId21"/>
    <p:sldId id="1073" r:id="rId22"/>
    <p:sldId id="1074" r:id="rId23"/>
    <p:sldId id="1026" r:id="rId24"/>
    <p:sldId id="570" r:id="rId25"/>
    <p:sldId id="280" r:id="rId26"/>
    <p:sldId id="1297" r:id="rId27"/>
    <p:sldId id="563" r:id="rId28"/>
    <p:sldId id="835" r:id="rId29"/>
    <p:sldId id="613" r:id="rId30"/>
    <p:sldId id="831" r:id="rId31"/>
    <p:sldId id="811" r:id="rId32"/>
    <p:sldId id="1047" r:id="rId33"/>
    <p:sldId id="1432" r:id="rId34"/>
    <p:sldId id="1399" r:id="rId35"/>
    <p:sldId id="814" r:id="rId36"/>
    <p:sldId id="1072" r:id="rId37"/>
    <p:sldId id="764" r:id="rId38"/>
    <p:sldId id="765" r:id="rId39"/>
    <p:sldId id="1071" r:id="rId40"/>
    <p:sldId id="1195" r:id="rId41"/>
    <p:sldId id="1436" r:id="rId42"/>
    <p:sldId id="1070" r:id="rId43"/>
    <p:sldId id="840" r:id="rId44"/>
    <p:sldId id="1068" r:id="rId45"/>
    <p:sldId id="1069" r:id="rId46"/>
    <p:sldId id="1400" r:id="rId47"/>
    <p:sldId id="893" r:id="rId48"/>
    <p:sldId id="289" r:id="rId49"/>
    <p:sldId id="730" r:id="rId50"/>
    <p:sldId id="1054" r:id="rId51"/>
    <p:sldId id="994" r:id="rId52"/>
    <p:sldId id="830" r:id="rId53"/>
    <p:sldId id="481" r:id="rId54"/>
    <p:sldId id="290" r:id="rId55"/>
    <p:sldId id="1133" r:id="rId56"/>
    <p:sldId id="669" r:id="rId57"/>
    <p:sldId id="1079" r:id="rId58"/>
    <p:sldId id="1043" r:id="rId59"/>
    <p:sldId id="1083" r:id="rId60"/>
    <p:sldId id="1449" r:id="rId61"/>
    <p:sldId id="1448" r:id="rId62"/>
    <p:sldId id="1452" r:id="rId63"/>
    <p:sldId id="1086" r:id="rId64"/>
    <p:sldId id="1080" r:id="rId65"/>
    <p:sldId id="1049" r:id="rId66"/>
    <p:sldId id="336" r:id="rId67"/>
    <p:sldId id="1084" r:id="rId68"/>
    <p:sldId id="295" r:id="rId69"/>
    <p:sldId id="501" r:id="rId70"/>
    <p:sldId id="539" r:id="rId71"/>
    <p:sldId id="1420" r:id="rId72"/>
    <p:sldId id="1114" r:id="rId73"/>
    <p:sldId id="654" r:id="rId74"/>
    <p:sldId id="659" r:id="rId75"/>
    <p:sldId id="655" r:id="rId76"/>
    <p:sldId id="1425" r:id="rId77"/>
    <p:sldId id="657" r:id="rId78"/>
    <p:sldId id="656" r:id="rId79"/>
    <p:sldId id="1456" r:id="rId80"/>
    <p:sldId id="1407" r:id="rId81"/>
    <p:sldId id="1411" r:id="rId82"/>
    <p:sldId id="1412" r:id="rId83"/>
    <p:sldId id="1413" r:id="rId84"/>
    <p:sldId id="1414" r:id="rId85"/>
    <p:sldId id="1415" r:id="rId86"/>
    <p:sldId id="1431" r:id="rId87"/>
    <p:sldId id="1466" r:id="rId88"/>
    <p:sldId id="1405" r:id="rId89"/>
    <p:sldId id="388" r:id="rId90"/>
    <p:sldId id="312" r:id="rId91"/>
    <p:sldId id="380" r:id="rId92"/>
    <p:sldId id="747" r:id="rId93"/>
    <p:sldId id="1422" r:id="rId94"/>
    <p:sldId id="313" r:id="rId95"/>
    <p:sldId id="1216" r:id="rId96"/>
    <p:sldId id="1217" r:id="rId97"/>
    <p:sldId id="1433" r:id="rId98"/>
    <p:sldId id="1404" r:id="rId99"/>
    <p:sldId id="907" r:id="rId100"/>
    <p:sldId id="650" r:id="rId101"/>
    <p:sldId id="729" r:id="rId102"/>
    <p:sldId id="737" r:id="rId103"/>
    <p:sldId id="998" r:id="rId104"/>
    <p:sldId id="999" r:id="rId105"/>
    <p:sldId id="1000" r:id="rId106"/>
    <p:sldId id="1451" r:id="rId107"/>
    <p:sldId id="1457" r:id="rId108"/>
    <p:sldId id="1467" r:id="rId109"/>
    <p:sldId id="1130" r:id="rId110"/>
    <p:sldId id="1132" r:id="rId111"/>
    <p:sldId id="1005" r:id="rId112"/>
    <p:sldId id="1006" r:id="rId113"/>
    <p:sldId id="1437" r:id="rId114"/>
    <p:sldId id="1468" r:id="rId115"/>
    <p:sldId id="1464" r:id="rId116"/>
    <p:sldId id="492" r:id="rId117"/>
    <p:sldId id="335" r:id="rId118"/>
    <p:sldId id="1230" r:id="rId119"/>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B"/>
    <a:srgbClr val="005A9C"/>
    <a:srgbClr val="003D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5DD7F7-462A-4F70-8277-D15755171BC1}">
  <a:tblStyle styleId="{D65DD7F7-462A-4F70-8277-D15755171BC1}"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59"/>
    <p:restoredTop sz="94819"/>
  </p:normalViewPr>
  <p:slideViewPr>
    <p:cSldViewPr snapToGrid="0">
      <p:cViewPr varScale="1">
        <p:scale>
          <a:sx n="98" d="100"/>
          <a:sy n="98" d="100"/>
        </p:scale>
        <p:origin x="208" y="3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4" name="Shape 4"/>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91425" rIns="91425" bIns="91425" anchor="b" anchorCtr="0"/>
          <a:lstStyle>
            <a:lvl1pPr marL="0" marR="0" indent="0" algn="r" rtl="0">
              <a:lnSpc>
                <a:spcPct val="100000"/>
              </a:lnSpc>
              <a:spcBef>
                <a:spcPts val="0"/>
              </a:spcBef>
              <a:spcAft>
                <a:spcPts val="0"/>
              </a:spcAft>
              <a:defRPr/>
            </a:lvl1pPr>
            <a:lvl2pPr marL="457200" marR="0" indent="0" algn="l" rtl="0">
              <a:lnSpc>
                <a:spcPct val="100000"/>
              </a:lnSpc>
              <a:spcBef>
                <a:spcPts val="0"/>
              </a:spcBef>
              <a:spcAft>
                <a:spcPts val="0"/>
              </a:spcAft>
              <a:defRPr/>
            </a:lvl2pPr>
            <a:lvl3pPr marL="914400" marR="0" indent="0" algn="l" rtl="0">
              <a:lnSpc>
                <a:spcPct val="100000"/>
              </a:lnSpc>
              <a:spcBef>
                <a:spcPts val="0"/>
              </a:spcBef>
              <a:spcAft>
                <a:spcPts val="0"/>
              </a:spcAft>
              <a:defRPr/>
            </a:lvl3pPr>
            <a:lvl4pPr marL="1371600" marR="0" indent="0" algn="l" rtl="0">
              <a:lnSpc>
                <a:spcPct val="100000"/>
              </a:lnSpc>
              <a:spcBef>
                <a:spcPts val="0"/>
              </a:spcBef>
              <a:spcAft>
                <a:spcPts val="0"/>
              </a:spcAft>
              <a:defRPr/>
            </a:lvl4pPr>
            <a:lvl5pPr marL="1828800" marR="0" indent="0" algn="l" rtl="0">
              <a:lnSpc>
                <a:spcPct val="100000"/>
              </a:lnSpc>
              <a:spcBef>
                <a:spcPts val="0"/>
              </a:spcBef>
              <a:spcAft>
                <a:spcPts val="0"/>
              </a:spcAft>
              <a:defRPr/>
            </a:lvl5pPr>
            <a:lvl6pPr marL="2286000" marR="0" indent="0" algn="l" rtl="0">
              <a:lnSpc>
                <a:spcPct val="100000"/>
              </a:lnSpc>
              <a:spcBef>
                <a:spcPts val="0"/>
              </a:spcBef>
              <a:spcAft>
                <a:spcPts val="0"/>
              </a:spcAft>
              <a:defRPr/>
            </a:lvl6pPr>
            <a:lvl7pPr marL="3200400" marR="0" indent="0" algn="l" rtl="0">
              <a:lnSpc>
                <a:spcPct val="100000"/>
              </a:lnSpc>
              <a:spcBef>
                <a:spcPts val="0"/>
              </a:spcBef>
              <a:spcAft>
                <a:spcPts val="0"/>
              </a:spcAft>
              <a:defRPr/>
            </a:lvl7pPr>
            <a:lvl8pPr marL="4572000" marR="0" indent="0" algn="l" rtl="0">
              <a:lnSpc>
                <a:spcPct val="100000"/>
              </a:lnSpc>
              <a:spcBef>
                <a:spcPts val="0"/>
              </a:spcBef>
              <a:spcAft>
                <a:spcPts val="0"/>
              </a:spcAft>
              <a:defRPr/>
            </a:lvl8pPr>
            <a:lvl9pPr marL="6400800" marR="0" indent="0" algn="l" rtl="0">
              <a:lnSpc>
                <a:spcPct val="100000"/>
              </a:lnSpc>
              <a:spcBef>
                <a:spcPts val="0"/>
              </a:spcBef>
              <a:spcAft>
                <a:spcPts val="0"/>
              </a:spcAft>
              <a:defRPr/>
            </a:lvl9pPr>
          </a:lstStyle>
          <a:p>
            <a:endParaRPr/>
          </a:p>
        </p:txBody>
      </p:sp>
    </p:spTree>
    <p:extLst>
      <p:ext uri="{BB962C8B-B14F-4D97-AF65-F5344CB8AC3E}">
        <p14:creationId xmlns:p14="http://schemas.microsoft.com/office/powerpoint/2010/main" val="30140978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7" name="Shape 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58" name="Shape 5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187312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0719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41443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20045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7858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44114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3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8559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59802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09422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8809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954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1478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15007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74715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7826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9569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47047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844880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33242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09924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39061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39403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90762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946753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37949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16830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3133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13018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4" name="Shape 2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859712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611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37391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866316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161355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81603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27007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838548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322209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09226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19923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21162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8393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625887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821158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261966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482409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3" name="Shape 3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01269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48617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652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260234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4" name="Shape 1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6232846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250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67147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144743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121125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710310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80812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427" name="Shape 4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275138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65632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761421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154646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177164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604579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48552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966456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41234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472973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61186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5799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359613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138583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53390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20609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1263573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440110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02" name="Shape 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561315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Shape 6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609" name="Shape 6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
        <p:nvSpPr>
          <p:cNvPr id="610" name="Shape 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r>
              <a:rPr lang="en-US" sz="1200" b="0" i="0" u="none" strike="noStrike" cap="none" baseline="0">
                <a:solidFill>
                  <a:srgbClr val="000000"/>
                </a:solidFill>
                <a:latin typeface="Calibri"/>
                <a:ea typeface="Calibri"/>
                <a:cs typeface="Calibri"/>
                <a:sym typeface="Calibri"/>
              </a:rPr>
              <a:t>*</a:t>
            </a:r>
          </a:p>
        </p:txBody>
      </p:sp>
    </p:spTree>
    <p:extLst>
      <p:ext uri="{BB962C8B-B14F-4D97-AF65-F5344CB8AC3E}">
        <p14:creationId xmlns:p14="http://schemas.microsoft.com/office/powerpoint/2010/main" val="378884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2120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rot="5400000">
            <a:off x="7285038" y="1828800"/>
            <a:ext cx="5851525" cy="27432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7" name="Shape 17"/>
          <p:cNvSpPr txBox="1">
            <a:spLocks noGrp="1"/>
          </p:cNvSpPr>
          <p:nvPr>
            <p:ph type="body" idx="1"/>
          </p:nvPr>
        </p:nvSpPr>
        <p:spPr>
          <a:xfrm rot="5400000">
            <a:off x="1697038" y="-812800"/>
            <a:ext cx="5851525" cy="80263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8"/>
        <p:cNvGrpSpPr/>
        <p:nvPr/>
      </p:nvGrpSpPr>
      <p:grpSpPr>
        <a:xfrm>
          <a:off x="0" y="0"/>
          <a:ext cx="0" cy="0"/>
          <a:chOff x="0" y="0"/>
          <a:chExt cx="0" cy="0"/>
        </a:xfrm>
      </p:grpSpPr>
      <p:sp>
        <p:nvSpPr>
          <p:cNvPr id="49" name="Shape 49"/>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50" name="Shape 50"/>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Calibri"/>
              <a:buNone/>
              <a:defRPr/>
            </a:lvl1pPr>
            <a:lvl2pPr marL="457200" marR="0" indent="0" algn="ctr" rtl="0">
              <a:spcBef>
                <a:spcPts val="560"/>
              </a:spcBef>
              <a:spcAft>
                <a:spcPts val="0"/>
              </a:spcAft>
              <a:buClr>
                <a:srgbClr val="888888"/>
              </a:buClr>
              <a:buFont typeface="Calibri"/>
              <a:buNone/>
              <a:defRPr/>
            </a:lvl2pPr>
            <a:lvl3pPr marL="914400" marR="0" indent="0" algn="ctr" rtl="0">
              <a:spcBef>
                <a:spcPts val="480"/>
              </a:spcBef>
              <a:spcAft>
                <a:spcPts val="0"/>
              </a:spcAft>
              <a:buClr>
                <a:srgbClr val="888888"/>
              </a:buClr>
              <a:buFont typeface="Calibri"/>
              <a:buNone/>
              <a:defRPr/>
            </a:lvl3pPr>
            <a:lvl4pPr marL="1371600" marR="0" indent="0" algn="ctr" rtl="0">
              <a:spcBef>
                <a:spcPts val="400"/>
              </a:spcBef>
              <a:spcAft>
                <a:spcPts val="0"/>
              </a:spcAft>
              <a:buClr>
                <a:srgbClr val="888888"/>
              </a:buClr>
              <a:buFont typeface="Calibri"/>
              <a:buNone/>
              <a:defRPr/>
            </a:lvl4pPr>
            <a:lvl5pPr marL="1828800" marR="0" indent="0" algn="ctr" rtl="0">
              <a:spcBef>
                <a:spcPts val="400"/>
              </a:spcBef>
              <a:spcAft>
                <a:spcPts val="0"/>
              </a:spcAft>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0" name="Shape 20"/>
          <p:cNvSpPr txBox="1">
            <a:spLocks noGrp="1"/>
          </p:cNvSpPr>
          <p:nvPr>
            <p:ph type="body" idx="1"/>
          </p:nvPr>
        </p:nvSpPr>
        <p:spPr>
          <a:xfrm rot="5400000">
            <a:off x="3833018" y="-1623219"/>
            <a:ext cx="4525961" cy="109728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389718" y="4800601"/>
            <a:ext cx="73151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3" name="Shape 23"/>
          <p:cNvSpPr>
            <a:spLocks noGrp="1"/>
          </p:cNvSpPr>
          <p:nvPr>
            <p:ph type="pic" idx="2"/>
          </p:nvPr>
        </p:nvSpPr>
        <p:spPr>
          <a:xfrm>
            <a:off x="2389718" y="612775"/>
            <a:ext cx="7315199" cy="4114800"/>
          </a:xfrm>
          <a:prstGeom prst="rect">
            <a:avLst/>
          </a:prstGeom>
          <a:noFill/>
          <a:ln>
            <a:noFill/>
          </a:ln>
        </p:spPr>
      </p:sp>
      <p:sp>
        <p:nvSpPr>
          <p:cNvPr id="24" name="Shape 24"/>
          <p:cNvSpPr txBox="1">
            <a:spLocks noGrp="1"/>
          </p:cNvSpPr>
          <p:nvPr>
            <p:ph type="body" idx="1"/>
          </p:nvPr>
        </p:nvSpPr>
        <p:spPr>
          <a:xfrm>
            <a:off x="2389718" y="5367338"/>
            <a:ext cx="73151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1" y="273051"/>
            <a:ext cx="4011084"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766733" y="273050"/>
            <a:ext cx="6815667"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609601" y="1435101"/>
            <a:ext cx="4011084"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609601" y="1535112"/>
            <a:ext cx="5386916"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609601" y="2174875"/>
            <a:ext cx="5386916"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6193367" y="1535112"/>
            <a:ext cx="5389032"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6193367" y="2174875"/>
            <a:ext cx="5389032"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0" name="Shape 40"/>
          <p:cNvSpPr txBox="1">
            <a:spLocks noGrp="1"/>
          </p:cNvSpPr>
          <p:nvPr>
            <p:ph type="body" idx="1"/>
          </p:nvPr>
        </p:nvSpPr>
        <p:spPr>
          <a:xfrm>
            <a:off x="609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6197601" y="1600201"/>
            <a:ext cx="53847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963083" y="4406901"/>
            <a:ext cx="103632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7" name="Shape 47"/>
          <p:cNvSpPr txBox="1">
            <a:spLocks noGrp="1"/>
          </p:cNvSpPr>
          <p:nvPr>
            <p:ph type="body" idx="1"/>
          </p:nvPr>
        </p:nvSpPr>
        <p:spPr>
          <a:xfrm>
            <a:off x="609600" y="1637000"/>
            <a:ext cx="10972800" cy="45261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Calibri"/>
              <a:buChar char="•"/>
              <a:defRPr/>
            </a:lvl1pPr>
            <a:lvl2pPr marL="742950" indent="-107950" algn="l" rtl="0">
              <a:spcBef>
                <a:spcPts val="560"/>
              </a:spcBef>
              <a:spcAft>
                <a:spcPts val="0"/>
              </a:spcAft>
              <a:buClr>
                <a:schemeClr val="dk1"/>
              </a:buClr>
              <a:buFont typeface="Calibri"/>
              <a:buChar char="–"/>
              <a:defRPr/>
            </a:lvl2pPr>
            <a:lvl3pPr marL="1143000" indent="-76200" algn="l" rtl="0">
              <a:spcBef>
                <a:spcPts val="480"/>
              </a:spcBef>
              <a:spcAft>
                <a:spcPts val="0"/>
              </a:spcAft>
              <a:buClr>
                <a:schemeClr val="dk1"/>
              </a:buClr>
              <a:buFont typeface="Calibri"/>
              <a:buChar char="•"/>
              <a:defRPr/>
            </a:lvl3pPr>
            <a:lvl4pPr marL="1600200" indent="-101600" algn="l" rtl="0">
              <a:spcBef>
                <a:spcPts val="400"/>
              </a:spcBef>
              <a:spcAft>
                <a:spcPts val="0"/>
              </a:spcAft>
              <a:buClr>
                <a:schemeClr val="dk1"/>
              </a:buClr>
              <a:buFont typeface="Calibri"/>
              <a:buChar char="–"/>
              <a:defRPr/>
            </a:lvl4pPr>
            <a:lvl5pPr marL="2057400" indent="-101600" algn="l" rtl="0">
              <a:spcBef>
                <a:spcPts val="400"/>
              </a:spcBef>
              <a:spcAft>
                <a:spcPts val="0"/>
              </a:spcAft>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a:lvl1pPr>
            <a:lvl2pPr marL="0" marR="0" indent="0" algn="ctr" rtl="0">
              <a:spcBef>
                <a:spcPts val="0"/>
              </a:spcBef>
              <a:spcAft>
                <a:spcPts val="0"/>
              </a:spcAft>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10" name="Shape 10"/>
          <p:cNvSpPr txBox="1">
            <a:spLocks noGrp="1"/>
          </p:cNvSpPr>
          <p:nvPr>
            <p:ph type="body" idx="1"/>
          </p:nvPr>
        </p:nvSpPr>
        <p:spPr>
          <a:xfrm>
            <a:off x="609600" y="1600201"/>
            <a:ext cx="109728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Calibri"/>
              <a:buChar char="•"/>
              <a:defRPr/>
            </a:lvl1pPr>
            <a:lvl2pPr marL="742950" marR="0" indent="-107950" algn="l" rtl="0">
              <a:spcBef>
                <a:spcPts val="560"/>
              </a:spcBef>
              <a:spcAft>
                <a:spcPts val="0"/>
              </a:spcAft>
              <a:buClr>
                <a:schemeClr val="dk1"/>
              </a:buClr>
              <a:buFont typeface="Calibri"/>
              <a:buChar char="–"/>
              <a:defRPr/>
            </a:lvl2pPr>
            <a:lvl3pPr marL="1143000" marR="0" indent="-76200" algn="l" rtl="0">
              <a:spcBef>
                <a:spcPts val="480"/>
              </a:spcBef>
              <a:spcAft>
                <a:spcPts val="0"/>
              </a:spcAft>
              <a:buClr>
                <a:schemeClr val="dk1"/>
              </a:buClr>
              <a:buFont typeface="Calibri"/>
              <a:buChar char="•"/>
              <a:defRPr/>
            </a:lvl3pPr>
            <a:lvl4pPr marL="1600200" marR="0" indent="-101600" algn="l" rtl="0">
              <a:spcBef>
                <a:spcPts val="400"/>
              </a:spcBef>
              <a:spcAft>
                <a:spcPts val="0"/>
              </a:spcAft>
              <a:buClr>
                <a:schemeClr val="dk1"/>
              </a:buClr>
              <a:buFont typeface="Calibri"/>
              <a:buChar char="–"/>
              <a:defRPr/>
            </a:lvl4pPr>
            <a:lvl5pPr marL="2057400" marR="0" indent="-101600" algn="l" rtl="0">
              <a:spcBef>
                <a:spcPts val="400"/>
              </a:spcBef>
              <a:spcAft>
                <a:spcPts val="0"/>
              </a:spcAft>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sldNum" idx="12"/>
          </p:nvPr>
        </p:nvSpPr>
        <p:spPr>
          <a:xfrm>
            <a:off x="8737601" y="6356351"/>
            <a:ext cx="2844799" cy="365125"/>
          </a:xfrm>
          <a:prstGeom prst="rect">
            <a:avLst/>
          </a:prstGeom>
          <a:noFill/>
          <a:ln>
            <a:noFill/>
          </a:ln>
        </p:spPr>
        <p:txBody>
          <a:bodyPr lIns="91425" tIns="91425" rIns="91425" bIns="91425" anchor="ctr" anchorCtr="0"/>
          <a:lstStyle>
            <a:lvl1pPr marR="0" algn="ctr" rtl="0">
              <a:spcBef>
                <a:spcPts val="0"/>
              </a:spcBef>
              <a:defRPr/>
            </a:lvl1pPr>
          </a:lstStyle>
          <a:p>
            <a:endParaRPr/>
          </a:p>
        </p:txBody>
      </p:sp>
      <p:pic>
        <p:nvPicPr>
          <p:cNvPr id="8" name="Picture 7" descr="jtbg1.jpg"/>
          <p:cNvPicPr>
            <a:picLocks noChangeAspect="1"/>
          </p:cNvPicPr>
          <p:nvPr userDrawn="1"/>
        </p:nvPicPr>
        <p:blipFill>
          <a:blip r:embed="rId12"/>
          <a:stretch>
            <a:fillRect/>
          </a:stretch>
        </p:blipFill>
        <p:spPr>
          <a:xfrm>
            <a:off x="0" y="-1"/>
            <a:ext cx="12192000" cy="206692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adhedgefundtrader.co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hyperlink" Target="mailto:support@madhedgefundtrader.com" TargetMode="External"/><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124.jpe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5.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madhedgefundtrader.com/store" TargetMode="Externa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madhedgefundtrader.com/store" TargetMode="Externa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362200" y="304800"/>
            <a:ext cx="7924800" cy="13716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ea typeface="Calibri"/>
              </a:rPr>
              <a:t>The Mad Hedge Fund Trader</a:t>
            </a:r>
            <a:br>
              <a:rPr lang="en-US" sz="2800" dirty="0">
                <a:solidFill>
                  <a:schemeClr val="dk1"/>
                </a:solidFill>
                <a:ea typeface="Calibri"/>
              </a:rPr>
            </a:br>
            <a:r>
              <a:rPr lang="en-US" sz="2800" dirty="0">
                <a:solidFill>
                  <a:schemeClr val="dk1"/>
                </a:solidFill>
                <a:ea typeface="Calibri"/>
              </a:rPr>
              <a:t>“Big Tech Melt up”</a:t>
            </a:r>
            <a:br>
              <a:rPr lang="en-US" sz="2800" dirty="0">
                <a:latin typeface="Calibri"/>
                <a:ea typeface="Calibri"/>
                <a:cs typeface="Calibri"/>
              </a:rPr>
            </a:br>
            <a:endParaRPr lang="en-US" sz="2400" dirty="0">
              <a:solidFill>
                <a:schemeClr val="dk1"/>
              </a:solidFill>
              <a:latin typeface="Calibri"/>
              <a:ea typeface="Calibri"/>
              <a:cs typeface="Calibri"/>
              <a:sym typeface="Calibri"/>
            </a:endParaRPr>
          </a:p>
        </p:txBody>
      </p:sp>
      <p:sp>
        <p:nvSpPr>
          <p:cNvPr id="53" name="Shape 53"/>
          <p:cNvSpPr txBox="1">
            <a:spLocks noGrp="1"/>
          </p:cNvSpPr>
          <p:nvPr>
            <p:ph type="body" idx="1"/>
          </p:nvPr>
        </p:nvSpPr>
        <p:spPr>
          <a:xfrm>
            <a:off x="1905000" y="5105402"/>
            <a:ext cx="8229600" cy="1263867"/>
          </a:xfrm>
          <a:prstGeom prst="rect">
            <a:avLst/>
          </a:prstGeom>
          <a:noFill/>
          <a:ln>
            <a:noFill/>
          </a:ln>
        </p:spPr>
        <p:txBody>
          <a:bodyPr lIns="91425" tIns="45700" rIns="91425" bIns="45700" anchor="t" anchorCtr="0">
            <a:noAutofit/>
          </a:bodyPr>
          <a:lstStyle/>
          <a:p>
            <a:pPr indent="-342900" algn="ctr">
              <a:lnSpc>
                <a:spcPct val="80000"/>
              </a:lnSpc>
              <a:spcBef>
                <a:spcPts val="0"/>
              </a:spcBef>
              <a:buSzPct val="25000"/>
              <a:buNone/>
            </a:pPr>
            <a:r>
              <a:rPr lang="en-US" sz="2800" b="1" dirty="0">
                <a:solidFill>
                  <a:schemeClr val="dk1"/>
                </a:solidFill>
                <a:latin typeface="Calibri"/>
                <a:ea typeface="Calibri"/>
                <a:cs typeface="Calibri"/>
                <a:sym typeface="Calibri"/>
              </a:rPr>
              <a:t>  With John Thomas</a:t>
            </a: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Silicon Valley, CA</a:t>
            </a:r>
            <a:r>
              <a:rPr lang="en-US" sz="2400" i="1" dirty="0">
                <a:solidFill>
                  <a:schemeClr val="dk1"/>
                </a:solidFill>
                <a:latin typeface="Calibri"/>
                <a:ea typeface="Calibri"/>
                <a:cs typeface="Calibri"/>
                <a:sym typeface="Calibri"/>
              </a:rPr>
              <a:t>,</a:t>
            </a:r>
            <a:r>
              <a:rPr lang="en-US" sz="2800" i="1" dirty="0">
                <a:solidFill>
                  <a:schemeClr val="dk1"/>
                </a:solidFill>
                <a:latin typeface="Calibri"/>
                <a:ea typeface="Calibri"/>
                <a:cs typeface="Calibri"/>
                <a:sym typeface="Calibri"/>
              </a:rPr>
              <a:t> May 22, 2023</a:t>
            </a:r>
            <a:br>
              <a:rPr lang="en-US" sz="2400" i="1" dirty="0">
                <a:solidFill>
                  <a:schemeClr val="dk1"/>
                </a:solidFill>
                <a:latin typeface="Calibri"/>
                <a:ea typeface="Calibri"/>
                <a:cs typeface="Calibri"/>
                <a:sym typeface="Calibri"/>
              </a:rPr>
            </a:br>
            <a:r>
              <a:rPr lang="en-US" sz="3100" u="sng" dirty="0">
                <a:solidFill>
                  <a:schemeClr val="hlink"/>
                </a:solidFill>
                <a:latin typeface="Calibri"/>
                <a:ea typeface="Calibri"/>
                <a:cs typeface="Calibri"/>
                <a:sym typeface="Calibri"/>
                <a:hlinkClick r:id="rId3"/>
              </a:rPr>
              <a:t>www.madhedgefundtrader.com</a:t>
            </a:r>
            <a:r>
              <a:rPr lang="en-US" sz="3100" dirty="0">
                <a:solidFill>
                  <a:srgbClr val="0070C0"/>
                </a:solidFill>
                <a:latin typeface="Calibri"/>
                <a:ea typeface="Calibri"/>
                <a:cs typeface="Calibri"/>
                <a:sym typeface="Calibri"/>
              </a:rPr>
              <a:t> </a:t>
            </a:r>
          </a:p>
        </p:txBody>
      </p:sp>
      <p:pic>
        <p:nvPicPr>
          <p:cNvPr id="3" name="Picture 2" descr="A hand holding a set of playing cards&#10;&#10;Description automatically generated with low confidence">
            <a:extLst>
              <a:ext uri="{FF2B5EF4-FFF2-40B4-BE49-F238E27FC236}">
                <a16:creationId xmlns:a16="http://schemas.microsoft.com/office/drawing/2014/main" id="{4E9F69A4-9836-B849-D0BD-B246830DB431}"/>
              </a:ext>
            </a:extLst>
          </p:cNvPr>
          <p:cNvPicPr>
            <a:picLocks noChangeAspect="1"/>
          </p:cNvPicPr>
          <p:nvPr/>
        </p:nvPicPr>
        <p:blipFill>
          <a:blip r:embed="rId4"/>
          <a:stretch>
            <a:fillRect/>
          </a:stretch>
        </p:blipFill>
        <p:spPr>
          <a:xfrm>
            <a:off x="3760061" y="1676400"/>
            <a:ext cx="4671878" cy="3103919"/>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10" name="TextBox 9">
            <a:extLst>
              <a:ext uri="{FF2B5EF4-FFF2-40B4-BE49-F238E27FC236}">
                <a16:creationId xmlns:a16="http://schemas.microsoft.com/office/drawing/2014/main" id="{B4A79E0C-D03C-894E-8D0C-D6C1DECB54F1}"/>
              </a:ext>
            </a:extLst>
          </p:cNvPr>
          <p:cNvSpPr txBox="1"/>
          <p:nvPr/>
        </p:nvSpPr>
        <p:spPr>
          <a:xfrm>
            <a:off x="7624760" y="2008082"/>
            <a:ext cx="2593980" cy="830997"/>
          </a:xfrm>
          <a:prstGeom prst="rect">
            <a:avLst/>
          </a:prstGeom>
          <a:noFill/>
        </p:spPr>
        <p:txBody>
          <a:bodyPr wrap="none" rtlCol="0">
            <a:spAutoFit/>
          </a:bodyPr>
          <a:lstStyle/>
          <a:p>
            <a:pPr algn="ctr"/>
            <a:r>
              <a:rPr lang="en-US" sz="2400" b="1" dirty="0"/>
              <a:t>Expiration Value</a:t>
            </a:r>
            <a:br>
              <a:rPr lang="en-US" sz="2400" b="1" dirty="0"/>
            </a:br>
            <a:r>
              <a:rPr lang="en-US" sz="2400" b="1" dirty="0">
                <a:solidFill>
                  <a:srgbClr val="00A64B"/>
                </a:solidFill>
              </a:rPr>
              <a:t>+65.68%</a:t>
            </a:r>
          </a:p>
        </p:txBody>
      </p:sp>
      <p:sp>
        <p:nvSpPr>
          <p:cNvPr id="4" name="TextBox 3">
            <a:extLst>
              <a:ext uri="{FF2B5EF4-FFF2-40B4-BE49-F238E27FC236}">
                <a16:creationId xmlns:a16="http://schemas.microsoft.com/office/drawing/2014/main" id="{1532160A-02C6-392E-55B2-BB485B314BB1}"/>
              </a:ext>
            </a:extLst>
          </p:cNvPr>
          <p:cNvSpPr txBox="1"/>
          <p:nvPr/>
        </p:nvSpPr>
        <p:spPr>
          <a:xfrm>
            <a:off x="2680138" y="372604"/>
            <a:ext cx="7795720" cy="1938992"/>
          </a:xfrm>
          <a:prstGeom prst="rect">
            <a:avLst/>
          </a:prstGeom>
          <a:noFill/>
        </p:spPr>
        <p:txBody>
          <a:bodyPr wrap="square">
            <a:spAutoFit/>
          </a:bodyPr>
          <a:lstStyle/>
          <a:p>
            <a:pPr algn="ctr"/>
            <a:r>
              <a:rPr lang="en-US" sz="2400" b="1" dirty="0"/>
              <a:t>Portfolio Review</a:t>
            </a:r>
            <a:br>
              <a:rPr lang="en-US" sz="2400" b="1" dirty="0"/>
            </a:br>
            <a:r>
              <a:rPr lang="en-US" sz="2400" b="1" dirty="0"/>
              <a:t>10% Long, 10% Short, 80% cash</a:t>
            </a:r>
            <a:br>
              <a:rPr lang="en-US" sz="2400" b="1" dirty="0"/>
            </a:br>
            <a:r>
              <a:rPr lang="en-US" sz="2400" b="1" dirty="0"/>
              <a:t>with VIX at $17 no new positions</a:t>
            </a:r>
            <a:br>
              <a:rPr lang="en-US" sz="2400" b="1" dirty="0"/>
            </a:br>
            <a:br>
              <a:rPr lang="en-US" sz="2400" b="1" dirty="0"/>
            </a:br>
            <a:endParaRPr lang="en-US" sz="2400" b="1" dirty="0"/>
          </a:p>
        </p:txBody>
      </p:sp>
      <p:pic>
        <p:nvPicPr>
          <p:cNvPr id="3" name="Picture 2" descr="A picture containing circle, electric blue, blue&#10;&#10;Description automatically generated">
            <a:extLst>
              <a:ext uri="{FF2B5EF4-FFF2-40B4-BE49-F238E27FC236}">
                <a16:creationId xmlns:a16="http://schemas.microsoft.com/office/drawing/2014/main" id="{D460E325-F838-151E-C341-9545352A261E}"/>
              </a:ext>
            </a:extLst>
          </p:cNvPr>
          <p:cNvPicPr>
            <a:picLocks noChangeAspect="1"/>
          </p:cNvPicPr>
          <p:nvPr/>
        </p:nvPicPr>
        <p:blipFill>
          <a:blip r:embed="rId3"/>
          <a:stretch>
            <a:fillRect/>
          </a:stretch>
        </p:blipFill>
        <p:spPr>
          <a:xfrm>
            <a:off x="7624760" y="3429000"/>
            <a:ext cx="2792905" cy="2452810"/>
          </a:xfrm>
          <a:prstGeom prst="rect">
            <a:avLst/>
          </a:prstGeom>
        </p:spPr>
      </p:pic>
      <p:graphicFrame>
        <p:nvGraphicFramePr>
          <p:cNvPr id="7" name="Table 6">
            <a:extLst>
              <a:ext uri="{FF2B5EF4-FFF2-40B4-BE49-F238E27FC236}">
                <a16:creationId xmlns:a16="http://schemas.microsoft.com/office/drawing/2014/main" id="{F840C6A0-1F43-E2E6-0822-5CB83609E020}"/>
              </a:ext>
            </a:extLst>
          </p:cNvPr>
          <p:cNvGraphicFramePr>
            <a:graphicFrameLocks noGrp="1"/>
          </p:cNvGraphicFramePr>
          <p:nvPr>
            <p:extLst>
              <p:ext uri="{D42A27DB-BD31-4B8C-83A1-F6EECF244321}">
                <p14:modId xmlns:p14="http://schemas.microsoft.com/office/powerpoint/2010/main" val="1112236088"/>
              </p:ext>
            </p:extLst>
          </p:nvPr>
        </p:nvGraphicFramePr>
        <p:xfrm>
          <a:off x="533072" y="2008082"/>
          <a:ext cx="5428520" cy="4525965"/>
        </p:xfrm>
        <a:graphic>
          <a:graphicData uri="http://schemas.openxmlformats.org/drawingml/2006/table">
            <a:tbl>
              <a:tblPr>
                <a:tableStyleId>{D65DD7F7-462A-4F70-8277-D15755171BC1}</a:tableStyleId>
              </a:tblPr>
              <a:tblGrid>
                <a:gridCol w="4012671">
                  <a:extLst>
                    <a:ext uri="{9D8B030D-6E8A-4147-A177-3AD203B41FA5}">
                      <a16:colId xmlns:a16="http://schemas.microsoft.com/office/drawing/2014/main" val="2657283827"/>
                    </a:ext>
                  </a:extLst>
                </a:gridCol>
                <a:gridCol w="1415849">
                  <a:extLst>
                    <a:ext uri="{9D8B030D-6E8A-4147-A177-3AD203B41FA5}">
                      <a16:colId xmlns:a16="http://schemas.microsoft.com/office/drawing/2014/main" val="2241530390"/>
                    </a:ext>
                  </a:extLst>
                </a:gridCol>
              </a:tblGrid>
              <a:tr h="301731">
                <a:tc>
                  <a:txBody>
                    <a:bodyPr/>
                    <a:lstStyle/>
                    <a:p>
                      <a:pPr algn="ctr" fontAlgn="b"/>
                      <a:r>
                        <a:rPr lang="en-US" sz="1900" u="none" strike="noStrike">
                          <a:effectLst/>
                        </a:rPr>
                        <a:t>Current Capital at Risk</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2991961576"/>
                  </a:ext>
                </a:extLst>
              </a:tr>
              <a:tr h="301731">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52956678"/>
                  </a:ext>
                </a:extLst>
              </a:tr>
              <a:tr h="301731">
                <a:tc>
                  <a:txBody>
                    <a:bodyPr/>
                    <a:lstStyle/>
                    <a:p>
                      <a:pPr algn="ctr" fontAlgn="b"/>
                      <a:r>
                        <a:rPr lang="en-US" sz="1900" u="sng" strike="noStrike">
                          <a:effectLst/>
                        </a:rPr>
                        <a:t>Risk On</a:t>
                      </a:r>
                      <a:endParaRPr lang="en-US" sz="1900" b="1" i="0" u="sng"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2286331714"/>
                  </a:ext>
                </a:extLst>
              </a:tr>
              <a:tr h="301731">
                <a:tc>
                  <a:txBody>
                    <a:bodyPr/>
                    <a:lstStyle/>
                    <a:p>
                      <a:pPr algn="ctr" fontAlgn="b"/>
                      <a:r>
                        <a:rPr lang="en-US" sz="1900" u="sng" strike="noStrike">
                          <a:effectLst/>
                        </a:rPr>
                        <a:t> </a:t>
                      </a:r>
                      <a:endParaRPr lang="en-US" sz="1900" b="1" i="0" u="sng"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670658563"/>
                  </a:ext>
                </a:extLst>
              </a:tr>
              <a:tr h="301731">
                <a:tc>
                  <a:txBody>
                    <a:bodyPr/>
                    <a:lstStyle/>
                    <a:p>
                      <a:pPr algn="l" fontAlgn="b"/>
                      <a:r>
                        <a:rPr lang="en-US" sz="1900" u="none" strike="noStrike">
                          <a:effectLst/>
                        </a:rPr>
                        <a:t>(TSLA) 6/$120-$130 calll spread</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10.00%</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1508460510"/>
                  </a:ext>
                </a:extLst>
              </a:tr>
              <a:tr h="301731">
                <a:tc>
                  <a:txBody>
                    <a:bodyPr/>
                    <a:lstStyle/>
                    <a:p>
                      <a:pPr algn="l"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534141947"/>
                  </a:ext>
                </a:extLst>
              </a:tr>
              <a:tr h="301731">
                <a:tc>
                  <a:txBody>
                    <a:bodyPr/>
                    <a:lstStyle/>
                    <a:p>
                      <a:pPr algn="ctr" fontAlgn="b"/>
                      <a:r>
                        <a:rPr lang="en-US" sz="1900" u="sng" strike="noStrike">
                          <a:effectLst/>
                        </a:rPr>
                        <a:t>Risk Off</a:t>
                      </a:r>
                      <a:endParaRPr lang="en-US" sz="1900" b="1" i="0" u="sng"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1869356330"/>
                  </a:ext>
                </a:extLst>
              </a:tr>
              <a:tr h="301731">
                <a:tc>
                  <a:txBody>
                    <a:bodyPr/>
                    <a:lstStyle/>
                    <a:p>
                      <a:pPr algn="ctr" fontAlgn="b"/>
                      <a:r>
                        <a:rPr lang="en-US" sz="1900" u="sng" strike="noStrike">
                          <a:effectLst/>
                        </a:rPr>
                        <a:t> </a:t>
                      </a:r>
                      <a:endParaRPr lang="en-US" sz="1900" b="1" i="0" u="sng"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1089891640"/>
                  </a:ext>
                </a:extLst>
              </a:tr>
              <a:tr h="301731">
                <a:tc>
                  <a:txBody>
                    <a:bodyPr/>
                    <a:lstStyle/>
                    <a:p>
                      <a:pPr algn="l" fontAlgn="b"/>
                      <a:r>
                        <a:rPr lang="en-US" sz="1900" u="none" strike="noStrike">
                          <a:effectLst/>
                        </a:rPr>
                        <a:t>(TSLA) 6/$210-$220 put spread</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-10.00%</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3718499749"/>
                  </a:ext>
                </a:extLst>
              </a:tr>
              <a:tr h="301731">
                <a:tc>
                  <a:txBody>
                    <a:bodyPr/>
                    <a:lstStyle/>
                    <a:p>
                      <a:pPr algn="l"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2362623777"/>
                  </a:ext>
                </a:extLst>
              </a:tr>
              <a:tr h="301731">
                <a:tc>
                  <a:txBody>
                    <a:bodyPr/>
                    <a:lstStyle/>
                    <a:p>
                      <a:pPr algn="ctr" fontAlgn="b"/>
                      <a:r>
                        <a:rPr lang="en-US" sz="1900" u="none" strike="noStrike">
                          <a:effectLst/>
                        </a:rPr>
                        <a:t>Total Net Position</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0.00%</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2946353955"/>
                  </a:ext>
                </a:extLst>
              </a:tr>
              <a:tr h="301731">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1685435898"/>
                  </a:ext>
                </a:extLst>
              </a:tr>
              <a:tr h="301731">
                <a:tc>
                  <a:txBody>
                    <a:bodyPr/>
                    <a:lstStyle/>
                    <a:p>
                      <a:pPr algn="l"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 </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1333732227"/>
                  </a:ext>
                </a:extLst>
              </a:tr>
              <a:tr h="301731">
                <a:tc>
                  <a:txBody>
                    <a:bodyPr/>
                    <a:lstStyle/>
                    <a:p>
                      <a:pPr algn="ctr" fontAlgn="b"/>
                      <a:r>
                        <a:rPr lang="en-US" sz="1900" u="none" strike="noStrike">
                          <a:effectLst/>
                        </a:rPr>
                        <a:t>Total Aggregate Position</a:t>
                      </a:r>
                      <a:endParaRPr lang="en-US" sz="1900" b="1" i="0" u="none" strike="noStrike">
                        <a:solidFill>
                          <a:srgbClr val="000000"/>
                        </a:solidFill>
                        <a:effectLst/>
                        <a:latin typeface="Helvetica" pitchFamily="2" charset="0"/>
                      </a:endParaRPr>
                    </a:p>
                  </a:txBody>
                  <a:tcPr marL="6588" marR="6588" marT="6588" marB="0" anchor="b"/>
                </a:tc>
                <a:tc>
                  <a:txBody>
                    <a:bodyPr/>
                    <a:lstStyle/>
                    <a:p>
                      <a:pPr algn="ctr" fontAlgn="b"/>
                      <a:r>
                        <a:rPr lang="en-US" sz="1900" u="none" strike="noStrike">
                          <a:effectLst/>
                        </a:rPr>
                        <a:t>20.00%</a:t>
                      </a:r>
                      <a:endParaRPr lang="en-US" sz="1900" b="1" i="0" u="none" strike="noStrike">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1387492831"/>
                  </a:ext>
                </a:extLst>
              </a:tr>
              <a:tr h="301731">
                <a:tc>
                  <a:txBody>
                    <a:bodyPr/>
                    <a:lstStyle/>
                    <a:p>
                      <a:pPr algn="l" fontAlgn="b"/>
                      <a:r>
                        <a:rPr lang="en-US" sz="1900" u="none" strike="noStrike">
                          <a:effectLst/>
                        </a:rPr>
                        <a:t> </a:t>
                      </a:r>
                      <a:endParaRPr lang="en-US" sz="1900" b="0" i="0" u="none" strike="noStrike">
                        <a:solidFill>
                          <a:srgbClr val="000000"/>
                        </a:solidFill>
                        <a:effectLst/>
                        <a:latin typeface="Calibri" panose="020F0502020204030204" pitchFamily="34" charset="0"/>
                      </a:endParaRPr>
                    </a:p>
                  </a:txBody>
                  <a:tcPr marL="6588" marR="6588" marT="6588" marB="0" anchor="b"/>
                </a:tc>
                <a:tc>
                  <a:txBody>
                    <a:bodyPr/>
                    <a:lstStyle/>
                    <a:p>
                      <a:pPr algn="ctr" fontAlgn="b"/>
                      <a:r>
                        <a:rPr lang="en-US" sz="1900" u="none" strike="noStrike" dirty="0">
                          <a:effectLst/>
                        </a:rPr>
                        <a:t> </a:t>
                      </a:r>
                      <a:endParaRPr lang="en-US" sz="1900" b="1" i="0" u="none" strike="noStrike" dirty="0">
                        <a:solidFill>
                          <a:srgbClr val="000000"/>
                        </a:solidFill>
                        <a:effectLst/>
                        <a:latin typeface="Helvetica" pitchFamily="2" charset="0"/>
                      </a:endParaRPr>
                    </a:p>
                  </a:txBody>
                  <a:tcPr marL="6588" marR="6588" marT="6588" marB="0" anchor="b"/>
                </a:tc>
                <a:extLst>
                  <a:ext uri="{0D108BD9-81ED-4DB2-BD59-A6C34878D82A}">
                    <a16:rowId xmlns:a16="http://schemas.microsoft.com/office/drawing/2014/main" val="3361315171"/>
                  </a:ext>
                </a:extLst>
              </a:tr>
            </a:tbl>
          </a:graphicData>
        </a:graphic>
      </p:graphicFrame>
    </p:spTree>
    <p:extLst>
      <p:ext uri="{BB962C8B-B14F-4D97-AF65-F5344CB8AC3E}">
        <p14:creationId xmlns:p14="http://schemas.microsoft.com/office/powerpoint/2010/main" val="2505852961"/>
      </p:ext>
    </p:extLst>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Market Vectors Gold Miners ETF- (GDX) – </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69634" name="Picture 2" descr="Chart">
            <a:extLst>
              <a:ext uri="{FF2B5EF4-FFF2-40B4-BE49-F238E27FC236}">
                <a16:creationId xmlns:a16="http://schemas.microsoft.com/office/drawing/2014/main" id="{A89719BE-7DD6-5DC7-F047-E0EA162D1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9129" y="1066800"/>
            <a:ext cx="6859954" cy="519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419888"/>
      </p:ext>
    </p:extLst>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838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Barrick Gold (GOLD)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1/$15.50-$16.50 call spread </a:t>
            </a:r>
          </a:p>
        </p:txBody>
      </p:sp>
      <p:pic>
        <p:nvPicPr>
          <p:cNvPr id="70658" name="Picture 2" descr="Chart">
            <a:extLst>
              <a:ext uri="{FF2B5EF4-FFF2-40B4-BE49-F238E27FC236}">
                <a16:creationId xmlns:a16="http://schemas.microsoft.com/office/drawing/2014/main" id="{A5150C34-0D0D-7DB5-CD53-B3557FEB46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06077" y="1206036"/>
            <a:ext cx="6451991" cy="4885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714637"/>
      </p:ext>
    </p:extLst>
  </p:cSld>
  <p:clrMapOvr>
    <a:masterClrMapping/>
  </p:clrMapOvr>
  <p:transition spd="slow">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Newmont Mining- (NEM)-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$55-60 call spread</a:t>
            </a:r>
          </a:p>
        </p:txBody>
      </p:sp>
      <p:pic>
        <p:nvPicPr>
          <p:cNvPr id="71682" name="Picture 2" descr="Chart">
            <a:extLst>
              <a:ext uri="{FF2B5EF4-FFF2-40B4-BE49-F238E27FC236}">
                <a16:creationId xmlns:a16="http://schemas.microsoft.com/office/drawing/2014/main" id="{8E3D8EDD-192C-0ED5-8202-67460AC977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6754" y="1503065"/>
            <a:ext cx="6226908" cy="471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858101"/>
      </p:ext>
    </p:extLst>
  </p:cSld>
  <p:clrMapOvr>
    <a:masterClrMapping/>
  </p:clrMapOvr>
  <p:transition spd="slow">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Silver- (SLV)-</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11/$19-$20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2706" name="Picture 2" descr="Chart">
            <a:extLst>
              <a:ext uri="{FF2B5EF4-FFF2-40B4-BE49-F238E27FC236}">
                <a16:creationId xmlns:a16="http://schemas.microsoft.com/office/drawing/2014/main" id="{523AC217-A4FA-0A9A-1363-41DE61CE82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2294" y="1207442"/>
            <a:ext cx="6747412" cy="510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401597"/>
      </p:ext>
    </p:extLst>
  </p:cSld>
  <p:clrMapOvr>
    <a:masterClrMapping/>
  </p:clrMapOvr>
  <p:transition spd="slow">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Silver Miners - (SIL)-</a:t>
            </a: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3730" name="Picture 2" descr="Chart">
            <a:extLst>
              <a:ext uri="{FF2B5EF4-FFF2-40B4-BE49-F238E27FC236}">
                <a16:creationId xmlns:a16="http://schemas.microsoft.com/office/drawing/2014/main" id="{B8277BDB-DE0A-3FE3-534A-236D33956D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6588" y="1066800"/>
            <a:ext cx="7056902" cy="5343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275236"/>
      </p:ext>
    </p:extLst>
  </p:cSld>
  <p:clrMapOvr>
    <a:masterClrMapping/>
  </p:clrMapOvr>
  <p:transition spd="slow">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 Wheaton Precious Metals - (WPM)-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1/$36-$39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4754" name="Picture 2" descr="Chart">
            <a:extLst>
              <a:ext uri="{FF2B5EF4-FFF2-40B4-BE49-F238E27FC236}">
                <a16:creationId xmlns:a16="http://schemas.microsoft.com/office/drawing/2014/main" id="{7FB0DB84-ADCD-0146-6EA0-26C51B461E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9130" y="1294060"/>
            <a:ext cx="6930292" cy="524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960176"/>
      </p:ext>
    </p:extLst>
  </p:cSld>
  <p:clrMapOvr>
    <a:masterClrMapping/>
  </p:clrMapOvr>
  <p:transition spd="slow">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Platinum- (PPLT)- 556,000-ounce shortage this year</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1/$36-$39 call spread</a:t>
            </a:r>
            <a:br>
              <a:rPr lang="en-US" sz="16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75778" name="Picture 2" descr="Chart">
            <a:extLst>
              <a:ext uri="{FF2B5EF4-FFF2-40B4-BE49-F238E27FC236}">
                <a16:creationId xmlns:a16="http://schemas.microsoft.com/office/drawing/2014/main" id="{CE1AA409-B539-610A-7E7F-084731AA46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32686" y="1309132"/>
            <a:ext cx="6297246" cy="476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51806"/>
      </p:ext>
    </p:extLst>
  </p:cSld>
  <p:clrMapOvr>
    <a:masterClrMapping/>
  </p:clrMapOvr>
  <p:transition spd="slow">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5D8C-2C32-9779-A731-5C9E73F4009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88DA874-05FF-7033-A94E-E4100A68C830}"/>
              </a:ext>
            </a:extLst>
          </p:cNvPr>
          <p:cNvSpPr>
            <a:spLocks noGrp="1"/>
          </p:cNvSpPr>
          <p:nvPr>
            <p:ph type="body" idx="1"/>
          </p:nvPr>
        </p:nvSpPr>
        <p:spPr/>
        <p:txBody>
          <a:bodyPr/>
          <a:lstStyle/>
          <a:p>
            <a:endParaRPr lang="en-US"/>
          </a:p>
        </p:txBody>
      </p:sp>
      <p:pic>
        <p:nvPicPr>
          <p:cNvPr id="5" name="Picture 4" descr="A cat sitting next to a typewriter&#10;&#10;Description automatically generated with medium confidence">
            <a:extLst>
              <a:ext uri="{FF2B5EF4-FFF2-40B4-BE49-F238E27FC236}">
                <a16:creationId xmlns:a16="http://schemas.microsoft.com/office/drawing/2014/main" id="{AA8A4D10-AD5A-D4D9-95F2-AB9DB789CD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5941457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kitchen with white cabinets and sink&#10;&#10;Description automatically generated with low confidence">
            <a:extLst>
              <a:ext uri="{FF2B5EF4-FFF2-40B4-BE49-F238E27FC236}">
                <a16:creationId xmlns:a16="http://schemas.microsoft.com/office/drawing/2014/main" id="{9569F759-9BD5-4AB2-83AA-C61AA1AB61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826268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C7FF-25FB-D34B-940C-E3108D505599}"/>
              </a:ext>
            </a:extLst>
          </p:cNvPr>
          <p:cNvSpPr>
            <a:spLocks noGrp="1"/>
          </p:cNvSpPr>
          <p:nvPr>
            <p:ph type="title"/>
          </p:nvPr>
        </p:nvSpPr>
        <p:spPr>
          <a:xfrm>
            <a:off x="609600" y="304800"/>
            <a:ext cx="10972800" cy="861150"/>
          </a:xfrm>
        </p:spPr>
        <p:txBody>
          <a:bodyPr/>
          <a:lstStyle/>
          <a:p>
            <a:r>
              <a:rPr lang="en-US" sz="2400" b="1" dirty="0"/>
              <a:t>Real Estate – Signs of Life</a:t>
            </a:r>
          </a:p>
        </p:txBody>
      </p:sp>
      <p:sp>
        <p:nvSpPr>
          <p:cNvPr id="3" name="Text Placeholder 2">
            <a:extLst>
              <a:ext uri="{FF2B5EF4-FFF2-40B4-BE49-F238E27FC236}">
                <a16:creationId xmlns:a16="http://schemas.microsoft.com/office/drawing/2014/main" id="{171950EF-1709-2C4B-8680-4D1BCCA34448}"/>
              </a:ext>
            </a:extLst>
          </p:cNvPr>
          <p:cNvSpPr>
            <a:spLocks noGrp="1"/>
          </p:cNvSpPr>
          <p:nvPr>
            <p:ph type="body" idx="1"/>
          </p:nvPr>
        </p:nvSpPr>
        <p:spPr>
          <a:xfrm>
            <a:off x="477519" y="1237070"/>
            <a:ext cx="11504883" cy="5006250"/>
          </a:xfrm>
        </p:spPr>
        <p:txBody>
          <a:bodyPr/>
          <a:lstStyle/>
          <a:p>
            <a:pPr marL="203200" indent="0">
              <a:buNone/>
            </a:pPr>
            <a:r>
              <a:rPr lang="en-US" sz="1800" dirty="0">
                <a:solidFill>
                  <a:schemeClr val="tx1"/>
                </a:solidFill>
                <a:latin typeface="+mj-lt"/>
                <a:cs typeface="Calibri" panose="020F0502020204030204" pitchFamily="34" charset="0"/>
              </a:rPr>
              <a:t>*</a:t>
            </a:r>
            <a:r>
              <a:rPr lang="en-US" sz="1800" dirty="0">
                <a:effectLst/>
                <a:latin typeface="+mj-lt"/>
                <a:ea typeface="Times New Roman" panose="02020603050405020304" pitchFamily="18" charset="0"/>
              </a:rPr>
              <a:t>Worst case, home prices go</a:t>
            </a:r>
            <a:r>
              <a:rPr lang="en-US" sz="1800" b="1" dirty="0">
                <a:effectLst/>
                <a:latin typeface="+mj-lt"/>
                <a:ea typeface="Times New Roman" panose="02020603050405020304" pitchFamily="18" charset="0"/>
              </a:rPr>
              <a:t> sideways </a:t>
            </a:r>
            <a:r>
              <a:rPr lang="en-US" sz="1800" dirty="0">
                <a:effectLst/>
                <a:latin typeface="+mj-lt"/>
                <a:ea typeface="Times New Roman" panose="02020603050405020304" pitchFamily="18" charset="0"/>
              </a:rPr>
              <a:t>from here until lower interest rates launch a new bull market in residential housing</a:t>
            </a:r>
            <a:r>
              <a:rPr lang="en-US" sz="1800" dirty="0">
                <a:latin typeface="+mj-lt"/>
                <a:ea typeface="Times New Roman" panose="02020603050405020304" pitchFamily="18" charset="0"/>
              </a:rPr>
              <a:t>, especially with 30-year mortgages at 7.0%</a:t>
            </a:r>
            <a:br>
              <a:rPr lang="en-US" sz="1800" dirty="0">
                <a:effectLst/>
                <a:latin typeface="+mj-lt"/>
                <a:ea typeface="Times New Roman" panose="02020603050405020304" pitchFamily="18"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a:t>
            </a:r>
            <a:r>
              <a:rPr lang="en-US" sz="1800" b="1" dirty="0">
                <a:effectLst/>
                <a:latin typeface="+mj-lt"/>
                <a:ea typeface="Times New Roman" panose="02020603050405020304" pitchFamily="18" charset="0"/>
              </a:rPr>
              <a:t>Existing Home Sales </a:t>
            </a:r>
            <a:r>
              <a:rPr lang="en-US" sz="1800" dirty="0">
                <a:effectLst/>
                <a:latin typeface="+mj-lt"/>
                <a:ea typeface="Times New Roman" panose="02020603050405020304" pitchFamily="18" charset="0"/>
              </a:rPr>
              <a:t>Plunge 3.4%, in April, as buyers contends with prices that won’t fall and high prices</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*There is a tidal wave of </a:t>
            </a:r>
            <a:r>
              <a:rPr lang="en-US" sz="1800" b="1" dirty="0">
                <a:effectLst/>
                <a:latin typeface="+mj-lt"/>
                <a:ea typeface="Times New Roman" panose="02020603050405020304" pitchFamily="18" charset="0"/>
              </a:rPr>
              <a:t>Millennial buyers </a:t>
            </a:r>
            <a:r>
              <a:rPr lang="en-US" sz="1800" dirty="0">
                <a:effectLst/>
                <a:latin typeface="+mj-lt"/>
                <a:ea typeface="Times New Roman" panose="02020603050405020304" pitchFamily="18" charset="0"/>
              </a:rPr>
              <a:t>under the market.</a:t>
            </a:r>
            <a:r>
              <a:rPr lang="en-US" sz="2400" dirty="0">
                <a:effectLst/>
                <a:latin typeface="+mj-lt"/>
              </a:rPr>
              <a:t> </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a:t>
            </a:r>
            <a:r>
              <a:rPr lang="en-US" sz="1800" b="1" dirty="0">
                <a:effectLst/>
                <a:latin typeface="+mj-lt"/>
                <a:ea typeface="Times New Roman" panose="02020603050405020304" pitchFamily="18" charset="0"/>
              </a:rPr>
              <a:t>Homebuilder Sentiment </a:t>
            </a:r>
            <a:r>
              <a:rPr lang="en-US" sz="1800" dirty="0">
                <a:effectLst/>
                <a:latin typeface="+mj-lt"/>
                <a:ea typeface="Times New Roman" panose="02020603050405020304" pitchFamily="18" charset="0"/>
              </a:rPr>
              <a:t>Up for 10</a:t>
            </a:r>
            <a:r>
              <a:rPr lang="en-US" sz="1800" baseline="30000" dirty="0">
                <a:effectLst/>
                <a:latin typeface="+mj-lt"/>
                <a:ea typeface="Times New Roman" panose="02020603050405020304" pitchFamily="18" charset="0"/>
              </a:rPr>
              <a:t>th</a:t>
            </a:r>
            <a:r>
              <a:rPr lang="en-US" sz="1800" dirty="0">
                <a:effectLst/>
                <a:latin typeface="+mj-lt"/>
                <a:ea typeface="Times New Roman" panose="02020603050405020304" pitchFamily="18" charset="0"/>
              </a:rPr>
              <a:t> Straight Month, as it will be for the next decade</a:t>
            </a:r>
            <a:r>
              <a:rPr lang="en-US" sz="2400" dirty="0">
                <a:effectLst/>
                <a:latin typeface="+mj-lt"/>
              </a:rPr>
              <a:t> </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a:t>
            </a:r>
            <a:r>
              <a:rPr lang="en-US" sz="1800" b="1" dirty="0">
                <a:effectLst/>
                <a:latin typeface="+mj-lt"/>
                <a:ea typeface="Times New Roman" panose="02020603050405020304" pitchFamily="18" charset="0"/>
              </a:rPr>
              <a:t>Mortgage Applications </a:t>
            </a:r>
            <a:r>
              <a:rPr lang="en-US" sz="1800" dirty="0">
                <a:effectLst/>
                <a:latin typeface="+mj-lt"/>
                <a:ea typeface="Times New Roman" panose="02020603050405020304" pitchFamily="18" charset="0"/>
              </a:rPr>
              <a:t>Jump, 10% last week on a WOW basis. They are still down 32% YOY. </a:t>
            </a:r>
            <a:br>
              <a:rPr lang="en-US" sz="1800" dirty="0">
                <a:solidFill>
                  <a:schemeClr val="tx1"/>
                </a:solidFill>
                <a:latin typeface="+mj-lt"/>
                <a:cs typeface="Calibri" panose="020F0502020204030204" pitchFamily="34" charset="0"/>
              </a:rPr>
            </a:br>
            <a:br>
              <a:rPr lang="en-US" sz="1800" b="1" dirty="0">
                <a:solidFill>
                  <a:schemeClr val="tx1"/>
                </a:solidFill>
                <a:latin typeface="+mj-lt"/>
                <a:cs typeface="Calibri" panose="020F0502020204030204" pitchFamily="34" charset="0"/>
              </a:rPr>
            </a:br>
            <a:r>
              <a:rPr lang="en-US" sz="1800" b="1" dirty="0">
                <a:solidFill>
                  <a:schemeClr val="tx1"/>
                </a:solidFill>
                <a:latin typeface="+mj-lt"/>
                <a:cs typeface="Calibri" panose="020F0502020204030204" pitchFamily="34" charset="0"/>
              </a:rPr>
              <a:t>*S</a:t>
            </a:r>
            <a:r>
              <a:rPr lang="en-US" sz="1800" b="1" dirty="0">
                <a:effectLst/>
                <a:latin typeface="+mj-lt"/>
                <a:ea typeface="Times New Roman" panose="02020603050405020304" pitchFamily="18" charset="0"/>
              </a:rPr>
              <a:t>ome borrowers are moving to 40-year mortgages</a:t>
            </a:r>
            <a:br>
              <a:rPr lang="en-US" sz="1800" b="1" dirty="0">
                <a:effectLst/>
                <a:latin typeface="+mj-lt"/>
                <a:ea typeface="Times New Roman" panose="02020603050405020304" pitchFamily="18" charset="0"/>
              </a:rPr>
            </a:br>
            <a:r>
              <a:rPr lang="en-US" sz="1800" b="1" dirty="0">
                <a:effectLst/>
                <a:latin typeface="+mj-lt"/>
                <a:ea typeface="Times New Roman" panose="02020603050405020304" pitchFamily="18" charset="0"/>
              </a:rPr>
              <a:t> </a:t>
            </a:r>
            <a:r>
              <a:rPr lang="en-US" sz="1800" dirty="0">
                <a:effectLst/>
                <a:latin typeface="+mj-lt"/>
                <a:ea typeface="Times New Roman" panose="02020603050405020304" pitchFamily="18" charset="0"/>
              </a:rPr>
              <a:t>to lower monthly payments.</a:t>
            </a:r>
            <a:br>
              <a:rPr lang="en-US" sz="1800" dirty="0">
                <a:effectLst/>
                <a:latin typeface="+mj-lt"/>
                <a:ea typeface="Times New Roman" panose="02020603050405020304" pitchFamily="18"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a:t>
            </a:r>
            <a:r>
              <a:rPr lang="en-US" sz="1800" b="1" dirty="0">
                <a:effectLst/>
                <a:latin typeface="+mj-lt"/>
                <a:ea typeface="Times New Roman" panose="02020603050405020304" pitchFamily="18" charset="0"/>
              </a:rPr>
              <a:t>New Home Sales </a:t>
            </a:r>
            <a:r>
              <a:rPr lang="en-US" sz="1800" dirty="0">
                <a:effectLst/>
                <a:latin typeface="+mj-lt"/>
                <a:ea typeface="Times New Roman" panose="02020603050405020304" pitchFamily="18" charset="0"/>
              </a:rPr>
              <a:t>Hit 13 Month High, up 4.1% in April</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a:t>
            </a:r>
            <a:r>
              <a:rPr lang="en-US" sz="1800" b="1" dirty="0">
                <a:effectLst/>
                <a:latin typeface="+mj-lt"/>
                <a:ea typeface="Times New Roman" panose="02020603050405020304" pitchFamily="18" charset="0"/>
              </a:rPr>
              <a:t>Median Home Prices </a:t>
            </a:r>
            <a:r>
              <a:rPr lang="en-US" sz="1800" dirty="0">
                <a:effectLst/>
                <a:latin typeface="+mj-lt"/>
                <a:ea typeface="Times New Roman" panose="02020603050405020304" pitchFamily="18" charset="0"/>
              </a:rPr>
              <a:t>are down 8.2% YOY. </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br>
              <a:rPr lang="en-US" sz="1800" b="1" dirty="0">
                <a:solidFill>
                  <a:schemeClr val="tx1"/>
                </a:solidFill>
                <a:latin typeface="+mj-lt"/>
                <a:cs typeface="Calibri" panose="020F0502020204030204" pitchFamily="34" charset="0"/>
              </a:rPr>
            </a:br>
            <a:br>
              <a:rPr lang="en-US" sz="1800" dirty="0">
                <a:effectLst/>
                <a:latin typeface="Times New Roman" panose="02020603050405020304" pitchFamily="18" charset="0"/>
                <a:ea typeface="Times New Roman" panose="02020603050405020304" pitchFamily="18" charset="0"/>
              </a:rPr>
            </a:br>
            <a:br>
              <a:rPr lang="en-US" sz="1800" dirty="0">
                <a:effectLst/>
                <a:latin typeface="+mj-lt"/>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br>
              <a:rPr lang="en-US" sz="1800" b="1" i="1" dirty="0">
                <a:solidFill>
                  <a:schemeClr val="tx1"/>
                </a:solidFill>
                <a:effectLst/>
                <a:latin typeface="+mj-lt"/>
                <a:ea typeface="Times New Roman" panose="02020603050405020304" pitchFamily="18" charset="0"/>
              </a:rPr>
            </a:br>
            <a:br>
              <a:rPr lang="en-US" sz="1800" b="1" i="1" dirty="0">
                <a:solidFill>
                  <a:schemeClr val="tx1"/>
                </a:solidFill>
                <a:effectLst/>
                <a:latin typeface="+mj-lt"/>
                <a:ea typeface="Times New Roman" panose="02020603050405020304" pitchFamily="18" charset="0"/>
              </a:rPr>
            </a:br>
            <a:br>
              <a:rPr lang="en-US" sz="1800" dirty="0">
                <a:solidFill>
                  <a:schemeClr val="tx1"/>
                </a:solidFill>
                <a:latin typeface="Calibri" panose="020F0502020204030204" pitchFamily="34" charset="0"/>
                <a:cs typeface="Calibri" panose="020F0502020204030204" pitchFamily="34" charset="0"/>
              </a:rPr>
            </a:br>
            <a:br>
              <a:rPr lang="en-US" sz="1800" dirty="0">
                <a:solidFill>
                  <a:schemeClr val="tx1"/>
                </a:solidFill>
                <a:latin typeface="+mj-lt"/>
              </a:rPr>
            </a:br>
            <a:br>
              <a:rPr lang="en-US" sz="1800" dirty="0">
                <a:effectLst/>
                <a:latin typeface="Times New Roman" panose="02020603050405020304" pitchFamily="18" charset="0"/>
                <a:ea typeface="Times New Roman" panose="02020603050405020304" pitchFamily="18" charset="0"/>
              </a:rPr>
            </a:br>
            <a:br>
              <a:rPr lang="en-US" sz="1800" b="1" dirty="0"/>
            </a:br>
            <a:br>
              <a:rPr lang="en-US" sz="1800" b="1" dirty="0"/>
            </a:br>
            <a:br>
              <a:rPr lang="en-US" sz="1800" b="1" dirty="0"/>
            </a:br>
            <a:br>
              <a:rPr lang="en-US" sz="1800" dirty="0"/>
            </a:br>
            <a:br>
              <a:rPr lang="en-US" sz="1800" dirty="0"/>
            </a:br>
            <a:br>
              <a:rPr lang="en-US" sz="1800" dirty="0"/>
            </a:br>
            <a:br>
              <a:rPr lang="en-US" sz="1800" dirty="0"/>
            </a:br>
            <a:br>
              <a:rPr lang="en-US" sz="2000" dirty="0">
                <a:solidFill>
                  <a:schemeClr val="tx1"/>
                </a:solidFill>
              </a:rPr>
            </a:br>
            <a:br>
              <a:rPr lang="en-US" sz="2000" dirty="0">
                <a:solidFill>
                  <a:schemeClr val="tx1"/>
                </a:solidFill>
              </a:rPr>
            </a:br>
            <a:br>
              <a:rPr lang="en-US" sz="2000" dirty="0"/>
            </a:br>
            <a:br>
              <a:rPr lang="en-US" sz="1800" dirty="0"/>
            </a:br>
            <a:br>
              <a:rPr lang="en-US" sz="1800" dirty="0">
                <a:solidFill>
                  <a:srgbClr val="FF0000"/>
                </a:solidFill>
              </a:rPr>
            </a:br>
            <a:br>
              <a:rPr lang="en-US" dirty="0"/>
            </a:br>
            <a:br>
              <a:rPr lang="en-US" sz="1800" dirty="0">
                <a:solidFill>
                  <a:schemeClr val="tx1"/>
                </a:solidFill>
              </a:rPr>
            </a:br>
            <a:br>
              <a:rPr lang="en-US" sz="1800" dirty="0">
                <a:solidFill>
                  <a:schemeClr val="tx1"/>
                </a:solidFill>
              </a:rPr>
            </a:br>
            <a:endParaRPr lang="en-US" sz="1800" b="1" dirty="0">
              <a:solidFill>
                <a:schemeClr val="tx1"/>
              </a:solidFill>
              <a:latin typeface="+mj-lt"/>
            </a:endParaRPr>
          </a:p>
        </p:txBody>
      </p:sp>
      <p:pic>
        <p:nvPicPr>
          <p:cNvPr id="5" name="Picture 4" descr="A green plant growing out of the ground&#10;&#10;Description automatically generated with low confidence">
            <a:extLst>
              <a:ext uri="{FF2B5EF4-FFF2-40B4-BE49-F238E27FC236}">
                <a16:creationId xmlns:a16="http://schemas.microsoft.com/office/drawing/2014/main" id="{A5A232B2-D533-C4D2-1163-034E1A5FF9DE}"/>
              </a:ext>
            </a:extLst>
          </p:cNvPr>
          <p:cNvPicPr>
            <a:picLocks noChangeAspect="1"/>
          </p:cNvPicPr>
          <p:nvPr/>
        </p:nvPicPr>
        <p:blipFill>
          <a:blip r:embed="rId2"/>
          <a:stretch>
            <a:fillRect/>
          </a:stretch>
        </p:blipFill>
        <p:spPr>
          <a:xfrm>
            <a:off x="8489902" y="4358508"/>
            <a:ext cx="3492500" cy="2324100"/>
          </a:xfrm>
          <a:prstGeom prst="rect">
            <a:avLst/>
          </a:prstGeom>
        </p:spPr>
      </p:pic>
    </p:spTree>
    <p:extLst>
      <p:ext uri="{BB962C8B-B14F-4D97-AF65-F5344CB8AC3E}">
        <p14:creationId xmlns:p14="http://schemas.microsoft.com/office/powerpoint/2010/main" val="163505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5E984-745C-8331-D09D-3B863A0064FE}"/>
              </a:ext>
            </a:extLst>
          </p:cNvPr>
          <p:cNvSpPr>
            <a:spLocks noGrp="1"/>
          </p:cNvSpPr>
          <p:nvPr>
            <p:ph type="title"/>
          </p:nvPr>
        </p:nvSpPr>
        <p:spPr/>
        <p:txBody>
          <a:bodyPr/>
          <a:lstStyle/>
          <a:p>
            <a:endParaRPr lang="en-US"/>
          </a:p>
        </p:txBody>
      </p:sp>
      <p:pic>
        <p:nvPicPr>
          <p:cNvPr id="5" name="Picture 4" descr="A pink airplane in front of a building&#10;&#10;Description automatically generated with medium confidence">
            <a:extLst>
              <a:ext uri="{FF2B5EF4-FFF2-40B4-BE49-F238E27FC236}">
                <a16:creationId xmlns:a16="http://schemas.microsoft.com/office/drawing/2014/main" id="{5DA6A528-9A7A-3DF0-04AF-D2CF7A6FB8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121324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8C34A-74A9-7A4F-8DE9-DDB46B42ADAE}"/>
              </a:ext>
            </a:extLst>
          </p:cNvPr>
          <p:cNvSpPr>
            <a:spLocks noGrp="1"/>
          </p:cNvSpPr>
          <p:nvPr>
            <p:ph type="title"/>
          </p:nvPr>
        </p:nvSpPr>
        <p:spPr/>
        <p:txBody>
          <a:bodyPr/>
          <a:lstStyle/>
          <a:p>
            <a:r>
              <a:rPr lang="en-US" sz="2400" b="1" dirty="0"/>
              <a:t>S&amp;P Case Shiller Plunges</a:t>
            </a:r>
            <a:br>
              <a:rPr lang="en-US" dirty="0"/>
            </a:br>
            <a:r>
              <a:rPr lang="en-US" sz="1800" b="1" i="1" dirty="0">
                <a:latin typeface="+mj-lt"/>
              </a:rPr>
              <a:t>S&amp;P Case Shiller Drops to +2.0%,</a:t>
            </a:r>
            <a:r>
              <a:rPr lang="en-US" sz="1800" dirty="0">
                <a:latin typeface="+mj-lt"/>
              </a:rPr>
              <a:t> in February with its </a:t>
            </a:r>
            <a:r>
              <a:rPr lang="en-US" sz="1800" b="1" dirty="0">
                <a:latin typeface="+mj-lt"/>
              </a:rPr>
              <a:t>National Home Price Index</a:t>
            </a:r>
            <a:br>
              <a:rPr lang="en-US" sz="1800" dirty="0">
                <a:latin typeface="+mj-lt"/>
              </a:rPr>
            </a:br>
            <a:r>
              <a:rPr lang="en-US" sz="1800" dirty="0">
                <a:effectLst/>
                <a:latin typeface="+mj-lt"/>
                <a:ea typeface="Times New Roman" panose="02020603050405020304" pitchFamily="18" charset="0"/>
              </a:rPr>
              <a:t>Miami gained </a:t>
            </a:r>
            <a:r>
              <a:rPr lang="en-US" sz="1800" dirty="0">
                <a:solidFill>
                  <a:srgbClr val="00A64B"/>
                </a:solidFill>
                <a:effectLst/>
                <a:latin typeface="+mj-lt"/>
                <a:ea typeface="Times New Roman" panose="02020603050405020304" pitchFamily="18" charset="0"/>
              </a:rPr>
              <a:t>+</a:t>
            </a:r>
            <a:r>
              <a:rPr lang="en-US" sz="1800" dirty="0">
                <a:solidFill>
                  <a:srgbClr val="00A64B"/>
                </a:solidFill>
                <a:latin typeface="+mj-lt"/>
                <a:ea typeface="Times New Roman" panose="02020603050405020304" pitchFamily="18" charset="0"/>
              </a:rPr>
              <a:t>10.6</a:t>
            </a:r>
            <a:r>
              <a:rPr lang="en-US" sz="1800" dirty="0">
                <a:solidFill>
                  <a:srgbClr val="00A64B"/>
                </a:solidFill>
                <a:effectLst/>
                <a:latin typeface="+mj-lt"/>
                <a:ea typeface="Times New Roman" panose="02020603050405020304" pitchFamily="18" charset="0"/>
              </a:rPr>
              <a:t>%, </a:t>
            </a:r>
            <a:r>
              <a:rPr lang="en-US" sz="1800" dirty="0">
                <a:effectLst/>
                <a:latin typeface="+mj-lt"/>
                <a:ea typeface="Times New Roman" panose="02020603050405020304" pitchFamily="18" charset="0"/>
              </a:rPr>
              <a:t>Tampa </a:t>
            </a:r>
            <a:r>
              <a:rPr lang="en-US" sz="1800" dirty="0">
                <a:solidFill>
                  <a:srgbClr val="00A64B"/>
                </a:solidFill>
                <a:effectLst/>
                <a:latin typeface="+mj-lt"/>
                <a:ea typeface="Times New Roman" panose="02020603050405020304" pitchFamily="18" charset="0"/>
              </a:rPr>
              <a:t>+</a:t>
            </a:r>
            <a:r>
              <a:rPr lang="en-US" sz="1800" dirty="0">
                <a:solidFill>
                  <a:srgbClr val="00A64B"/>
                </a:solidFill>
                <a:latin typeface="+mj-lt"/>
                <a:ea typeface="Times New Roman" panose="02020603050405020304" pitchFamily="18" charset="0"/>
              </a:rPr>
              <a:t>7.7</a:t>
            </a:r>
            <a:r>
              <a:rPr lang="en-US" sz="1800" dirty="0">
                <a:solidFill>
                  <a:srgbClr val="00A64B"/>
                </a:solidFill>
                <a:effectLst/>
                <a:latin typeface="+mj-lt"/>
                <a:ea typeface="Times New Roman" panose="02020603050405020304" pitchFamily="18" charset="0"/>
              </a:rPr>
              <a:t>%, </a:t>
            </a:r>
            <a:r>
              <a:rPr lang="en-US" sz="1800" dirty="0">
                <a:effectLst/>
                <a:latin typeface="+mj-lt"/>
                <a:ea typeface="Times New Roman" panose="02020603050405020304" pitchFamily="18" charset="0"/>
              </a:rPr>
              <a:t>and Atlanta </a:t>
            </a:r>
            <a:r>
              <a:rPr lang="en-US" sz="1800" dirty="0">
                <a:solidFill>
                  <a:srgbClr val="00A64B"/>
                </a:solidFill>
                <a:effectLst/>
                <a:latin typeface="+mj-lt"/>
                <a:ea typeface="Times New Roman" panose="02020603050405020304" pitchFamily="18" charset="0"/>
              </a:rPr>
              <a:t>+6.6%. </a:t>
            </a:r>
            <a:br>
              <a:rPr lang="en-US" sz="1800" dirty="0">
                <a:effectLst/>
                <a:latin typeface="Times New Roman" panose="02020603050405020304" pitchFamily="18" charset="0"/>
                <a:ea typeface="Times New Roman" panose="02020603050405020304" pitchFamily="18" charset="0"/>
              </a:rPr>
            </a:br>
            <a:endParaRPr lang="en-US" sz="1800" dirty="0">
              <a:solidFill>
                <a:srgbClr val="FF0000"/>
              </a:solidFill>
            </a:endParaRPr>
          </a:p>
        </p:txBody>
      </p:sp>
      <p:sp>
        <p:nvSpPr>
          <p:cNvPr id="3" name="Text Placeholder 2">
            <a:extLst>
              <a:ext uri="{FF2B5EF4-FFF2-40B4-BE49-F238E27FC236}">
                <a16:creationId xmlns:a16="http://schemas.microsoft.com/office/drawing/2014/main" id="{A4C98E61-9A17-4F45-9ABF-56B2B305EA44}"/>
              </a:ext>
            </a:extLst>
          </p:cNvPr>
          <p:cNvSpPr>
            <a:spLocks noGrp="1"/>
          </p:cNvSpPr>
          <p:nvPr>
            <p:ph type="body" idx="1"/>
          </p:nvPr>
        </p:nvSpPr>
        <p:spPr/>
        <p:txBody>
          <a:bodyPr/>
          <a:lstStyle/>
          <a:p>
            <a:endParaRPr lang="en-US"/>
          </a:p>
        </p:txBody>
      </p:sp>
      <p:pic>
        <p:nvPicPr>
          <p:cNvPr id="5" name="Picture 4" descr="Chart, line chart&#10;&#10;Description automatically generated">
            <a:extLst>
              <a:ext uri="{FF2B5EF4-FFF2-40B4-BE49-F238E27FC236}">
                <a16:creationId xmlns:a16="http://schemas.microsoft.com/office/drawing/2014/main" id="{AAFCABB7-C13F-FBDD-DC2E-C6912A8B26EC}"/>
              </a:ext>
            </a:extLst>
          </p:cNvPr>
          <p:cNvPicPr>
            <a:picLocks noChangeAspect="1"/>
          </p:cNvPicPr>
          <p:nvPr/>
        </p:nvPicPr>
        <p:blipFill>
          <a:blip r:embed="rId2"/>
          <a:stretch>
            <a:fillRect/>
          </a:stretch>
        </p:blipFill>
        <p:spPr>
          <a:xfrm>
            <a:off x="1679171" y="1454009"/>
            <a:ext cx="8728364" cy="4892082"/>
          </a:xfrm>
          <a:prstGeom prst="rect">
            <a:avLst/>
          </a:prstGeom>
        </p:spPr>
      </p:pic>
    </p:spTree>
    <p:extLst>
      <p:ext uri="{BB962C8B-B14F-4D97-AF65-F5344CB8AC3E}">
        <p14:creationId xmlns:p14="http://schemas.microsoft.com/office/powerpoint/2010/main" val="21354870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FFA7-1E61-2247-9AF0-2EE358895442}"/>
              </a:ext>
            </a:extLst>
          </p:cNvPr>
          <p:cNvSpPr>
            <a:spLocks noGrp="1"/>
          </p:cNvSpPr>
          <p:nvPr>
            <p:ph type="title"/>
          </p:nvPr>
        </p:nvSpPr>
        <p:spPr/>
        <p:txBody>
          <a:bodyPr/>
          <a:lstStyle/>
          <a:p>
            <a:r>
              <a:rPr lang="en-US" sz="2400" dirty="0"/>
              <a:t>Crown Castle International (CCI) </a:t>
            </a:r>
            <a:r>
              <a:rPr lang="en-US" sz="2800" dirty="0"/>
              <a:t>– </a:t>
            </a:r>
            <a:r>
              <a:rPr lang="en-US" sz="2000" dirty="0"/>
              <a:t>5.44% yielding cell phone tower REIT</a:t>
            </a:r>
          </a:p>
        </p:txBody>
      </p:sp>
      <p:pic>
        <p:nvPicPr>
          <p:cNvPr id="76802" name="Picture 2" descr="Chart">
            <a:extLst>
              <a:ext uri="{FF2B5EF4-FFF2-40B4-BE49-F238E27FC236}">
                <a16:creationId xmlns:a16="http://schemas.microsoft.com/office/drawing/2014/main" id="{8503FA84-70BF-0A83-5781-BC0C4D66BC0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96587" y="1301457"/>
            <a:ext cx="6772141" cy="512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212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US Home Construction Index (ITB)</a:t>
            </a:r>
            <a:br>
              <a:rPr lang="en-US" sz="2400" dirty="0"/>
            </a:br>
            <a:r>
              <a:rPr lang="en-US" sz="1800" dirty="0"/>
              <a:t>(DHI), (LEN), (PHM), (TOL), (NVR)</a:t>
            </a:r>
            <a:br>
              <a:rPr lang="en-US" sz="1800" dirty="0"/>
            </a:br>
            <a:r>
              <a:rPr lang="en-US" sz="1800" dirty="0"/>
              <a:t>Toll Brothers sells out of homes at high process, announced blowout earnings </a:t>
            </a:r>
            <a:br>
              <a:rPr lang="en-US" sz="1800" dirty="0"/>
            </a:br>
            <a:br>
              <a:rPr lang="en-US" sz="2000" dirty="0"/>
            </a:br>
            <a:endParaRPr lang="en-US" sz="2000" dirty="0"/>
          </a:p>
        </p:txBody>
      </p:sp>
      <p:pic>
        <p:nvPicPr>
          <p:cNvPr id="77826" name="Picture 2" descr="Chart">
            <a:extLst>
              <a:ext uri="{FF2B5EF4-FFF2-40B4-BE49-F238E27FC236}">
                <a16:creationId xmlns:a16="http://schemas.microsoft.com/office/drawing/2014/main" id="{E4FE2FBE-E6B7-9019-C05E-B5BA4E7478C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8452" y="1202419"/>
            <a:ext cx="6958428" cy="526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7405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8CDB-6D28-3D89-FE9E-12B02ACFBE8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B0C0713-E067-636A-C169-4E8EAF0340EC}"/>
              </a:ext>
            </a:extLst>
          </p:cNvPr>
          <p:cNvSpPr>
            <a:spLocks noGrp="1"/>
          </p:cNvSpPr>
          <p:nvPr>
            <p:ph type="body" idx="1"/>
          </p:nvPr>
        </p:nvSpPr>
        <p:spPr/>
        <p:txBody>
          <a:bodyPr/>
          <a:lstStyle/>
          <a:p>
            <a:endParaRPr lang="en-US"/>
          </a:p>
        </p:txBody>
      </p:sp>
      <p:pic>
        <p:nvPicPr>
          <p:cNvPr id="5" name="Picture 4" descr="A picture containing text, handwriting, indoor&#10;&#10;Description automatically generated">
            <a:extLst>
              <a:ext uri="{FF2B5EF4-FFF2-40B4-BE49-F238E27FC236}">
                <a16:creationId xmlns:a16="http://schemas.microsoft.com/office/drawing/2014/main" id="{42704338-40A7-02BB-C340-83BB8F86D0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157508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2FE91-2199-B572-532F-A9DCA98D930C}"/>
              </a:ext>
            </a:extLst>
          </p:cNvPr>
          <p:cNvSpPr>
            <a:spLocks noGrp="1"/>
          </p:cNvSpPr>
          <p:nvPr>
            <p:ph type="title"/>
          </p:nvPr>
        </p:nvSpPr>
        <p:spPr/>
        <p:txBody>
          <a:bodyPr/>
          <a:lstStyle/>
          <a:p>
            <a:endParaRPr lang="en-US"/>
          </a:p>
        </p:txBody>
      </p:sp>
      <p:pic>
        <p:nvPicPr>
          <p:cNvPr id="5" name="Picture 4" descr="A picture containing swimming pool, tree, outdoor, water&#10;&#10;Description automatically generated">
            <a:extLst>
              <a:ext uri="{FF2B5EF4-FFF2-40B4-BE49-F238E27FC236}">
                <a16:creationId xmlns:a16="http://schemas.microsoft.com/office/drawing/2014/main" id="{66F82DDB-55F1-3558-FA70-1A2A82F9DF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234946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ound, garden, cement&#10;&#10;Description automatically generated">
            <a:extLst>
              <a:ext uri="{FF2B5EF4-FFF2-40B4-BE49-F238E27FC236}">
                <a16:creationId xmlns:a16="http://schemas.microsoft.com/office/drawing/2014/main" id="{6B2EBF6A-6562-9846-2EE0-5A81C37FB2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376098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a:spLocks noGrp="1"/>
          </p:cNvSpPr>
          <p:nvPr>
            <p:ph type="title"/>
          </p:nvPr>
        </p:nvSpPr>
        <p:spPr>
          <a:xfrm>
            <a:off x="1981200" y="-7350"/>
            <a:ext cx="8229600" cy="2209800"/>
          </a:xfrm>
          <a:prstGeom prst="rect">
            <a:avLst/>
          </a:prstGeom>
          <a:noFill/>
          <a:ln>
            <a:noFill/>
          </a:ln>
        </p:spPr>
        <p:txBody>
          <a:bodyPr lIns="91425" tIns="45700" rIns="91425" bIns="45700" anchor="ctr" anchorCtr="0">
            <a:noAutofit/>
          </a:bodyPr>
          <a:lstStyle/>
          <a:p>
            <a:pPr>
              <a:buClr>
                <a:schemeClr val="dk1"/>
              </a:buClr>
              <a:buSzPct val="25000"/>
            </a:pPr>
            <a:r>
              <a:rPr lang="en-US" sz="3600" dirty="0">
                <a:solidFill>
                  <a:schemeClr val="dk1"/>
                </a:solidFill>
                <a:latin typeface="Calibri"/>
                <a:ea typeface="Calibri"/>
                <a:cs typeface="Calibri"/>
                <a:sym typeface="Calibri"/>
              </a:rPr>
              <a:t>Trade Sheet-</a:t>
            </a:r>
            <a:br>
              <a:rPr lang="en-US" sz="320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So What Do We Do About All This?</a:t>
            </a:r>
          </a:p>
        </p:txBody>
      </p:sp>
      <p:sp>
        <p:nvSpPr>
          <p:cNvPr id="598" name="Shape 598"/>
          <p:cNvSpPr txBox="1">
            <a:spLocks noGrp="1"/>
          </p:cNvSpPr>
          <p:nvPr>
            <p:ph type="body" idx="1"/>
          </p:nvPr>
        </p:nvSpPr>
        <p:spPr>
          <a:xfrm>
            <a:off x="533400" y="2255700"/>
            <a:ext cx="9677400" cy="4526100"/>
          </a:xfrm>
          <a:prstGeom prst="rect">
            <a:avLst/>
          </a:prstGeom>
          <a:noFill/>
          <a:ln>
            <a:noFill/>
          </a:ln>
        </p:spPr>
        <p:txBody>
          <a:bodyPr lIns="91425" tIns="45700" rIns="91425" bIns="45700" anchor="t" anchorCtr="0">
            <a:noAutofit/>
          </a:bodyPr>
          <a:lstStyle/>
          <a:p>
            <a:pPr marL="0" indent="0">
              <a:lnSpc>
                <a:spcPts val="3200"/>
              </a:lnSpc>
              <a:spcBef>
                <a:spcPts val="0"/>
              </a:spcBef>
              <a:buSzPct val="25000"/>
              <a:buNone/>
            </a:pPr>
            <a:r>
              <a:rPr lang="en-US" sz="2400" dirty="0">
                <a:solidFill>
                  <a:schemeClr val="tx1"/>
                </a:solidFill>
                <a:latin typeface="Calibri"/>
                <a:ea typeface="Calibri"/>
                <a:cs typeface="Calibri"/>
                <a:sym typeface="Calibri"/>
              </a:rPr>
              <a:t>*Stocks – buy the big dips at bottom of range,</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………………sell big rallies to hedge holdings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*Bonds – buy dips, sell extreme rallies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*Commodities-buy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*Currencies- sell dollar rallies, buy currencies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*Precious Metals –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*Energy </a:t>
            </a:r>
            <a:r>
              <a:rPr lang="en-US" sz="2400">
                <a:solidFill>
                  <a:schemeClr val="tx1"/>
                </a:solidFill>
                <a:latin typeface="Calibri"/>
                <a:ea typeface="Calibri"/>
                <a:cs typeface="Calibri"/>
                <a:sym typeface="Calibri"/>
              </a:rPr>
              <a:t>– buy dips</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*Volatility - sell short over $30</a:t>
            </a: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*Real estate – buy dips</a:t>
            </a:r>
            <a:br>
              <a:rPr lang="en-US" sz="2400" dirty="0">
                <a:solidFill>
                  <a:schemeClr val="tx1"/>
                </a:solidFill>
                <a:latin typeface="Calibri"/>
                <a:ea typeface="Calibri"/>
                <a:cs typeface="Calibri"/>
                <a:sym typeface="Calibri"/>
              </a:rPr>
            </a:br>
            <a:endParaRPr sz="2400" dirty="0">
              <a:solidFill>
                <a:schemeClr val="tx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4742245-0124-0C42-A571-6921CFE7D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0" y="1828800"/>
            <a:ext cx="3012382" cy="4538420"/>
          </a:xfrm>
          <a:prstGeom prst="rect">
            <a:avLst/>
          </a:prstGeom>
        </p:spPr>
      </p:pic>
    </p:spTree>
    <p:extLst>
      <p:ext uri="{BB962C8B-B14F-4D97-AF65-F5344CB8AC3E}">
        <p14:creationId xmlns:p14="http://schemas.microsoft.com/office/powerpoint/2010/main" val="3742786855"/>
      </p:ext>
    </p:extLst>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Shape 604"/>
          <p:cNvSpPr txBox="1">
            <a:spLocks noGrp="1"/>
          </p:cNvSpPr>
          <p:nvPr>
            <p:ph type="title"/>
          </p:nvPr>
        </p:nvSpPr>
        <p:spPr>
          <a:xfrm>
            <a:off x="990600" y="525153"/>
            <a:ext cx="8305800" cy="3665847"/>
          </a:xfrm>
          <a:prstGeom prst="rect">
            <a:avLst/>
          </a:prstGeom>
          <a:noFill/>
          <a:ln>
            <a:noFill/>
          </a:ln>
        </p:spPr>
        <p:txBody>
          <a:bodyPr lIns="91425" tIns="45700" rIns="91425" bIns="45700" anchor="ctr" anchorCtr="0">
            <a:noAutofit/>
          </a:bodyPr>
          <a:lstStyle/>
          <a:p>
            <a:pPr lvl="0" algn="l">
              <a:buClr>
                <a:schemeClr val="dk1"/>
              </a:buClr>
              <a:buSzPct val="25000"/>
            </a:pP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3600" b="1" dirty="0">
                <a:solidFill>
                  <a:schemeClr val="dk1"/>
                </a:solidFill>
                <a:latin typeface="Calibri"/>
                <a:ea typeface="Calibri"/>
                <a:cs typeface="Calibri"/>
                <a:sym typeface="Calibri"/>
              </a:rPr>
              <a:t>Next Strategy Webinar</a:t>
            </a:r>
            <a:br>
              <a:rPr lang="en-US" sz="3600" b="1" dirty="0">
                <a:solidFill>
                  <a:schemeClr val="dk1"/>
                </a:solidFill>
                <a:latin typeface="Calibri"/>
                <a:ea typeface="Calibri"/>
                <a:cs typeface="Calibri"/>
                <a:sym typeface="Calibri"/>
              </a:rPr>
            </a:br>
            <a:br>
              <a:rPr lang="en-US" sz="3600" b="1" dirty="0">
                <a:solidFill>
                  <a:schemeClr val="dk1"/>
                </a:solidFill>
                <a:latin typeface="Calibri"/>
                <a:ea typeface="Calibri"/>
                <a:cs typeface="Calibri"/>
                <a:sym typeface="Calibri"/>
              </a:rPr>
            </a:br>
            <a:br>
              <a:rPr lang="en-US" sz="22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12:00 EST Wednesday, June 7</a:t>
            </a:r>
            <a:br>
              <a:rPr lang="en-US" sz="2800" b="1"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 from Silicon Valley, CA</a:t>
            </a: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800" b="1" dirty="0">
                <a:solidFill>
                  <a:schemeClr val="dk1"/>
                </a:solidFill>
                <a:latin typeface="Calibri"/>
                <a:ea typeface="Calibri"/>
                <a:cs typeface="Calibri"/>
                <a:sym typeface="Calibri"/>
              </a:rPr>
            </a:br>
            <a:br>
              <a:rPr lang="en-US" sz="2400" dirty="0">
                <a:solidFill>
                  <a:schemeClr val="tx1"/>
                </a:solidFill>
                <a:latin typeface="Calibri"/>
                <a:ea typeface="Calibri"/>
                <a:cs typeface="Calibri"/>
                <a:sym typeface="Calibri"/>
              </a:rPr>
            </a:br>
            <a:br>
              <a:rPr lang="en-US" sz="2400" dirty="0">
                <a:solidFill>
                  <a:schemeClr val="tx1"/>
                </a:solidFill>
                <a:latin typeface="Calibri"/>
                <a:ea typeface="Calibri"/>
                <a:cs typeface="Calibri"/>
                <a:sym typeface="Calibri"/>
              </a:rPr>
            </a:br>
            <a:r>
              <a:rPr lang="en-US" sz="2400" dirty="0">
                <a:solidFill>
                  <a:schemeClr val="tx1"/>
                </a:solidFill>
                <a:latin typeface="Calibri"/>
                <a:ea typeface="Calibri"/>
                <a:cs typeface="Calibri"/>
                <a:sym typeface="Calibri"/>
              </a:rPr>
              <a:t>email me questions at </a:t>
            </a:r>
            <a:r>
              <a:rPr lang="en-US" sz="2400" dirty="0">
                <a:solidFill>
                  <a:schemeClr val="tx1"/>
                </a:solidFill>
                <a:latin typeface="Calibri"/>
                <a:ea typeface="Calibri"/>
                <a:cs typeface="Calibri"/>
                <a:sym typeface="Calibri"/>
                <a:hlinkClick r:id="rId3"/>
              </a:rPr>
              <a:t>support@madhedgefundtrader.com</a:t>
            </a:r>
            <a:r>
              <a:rPr lang="en-US" sz="2400" dirty="0">
                <a:solidFill>
                  <a:schemeClr val="tx1"/>
                </a:solidFill>
                <a:latin typeface="Calibri"/>
                <a:ea typeface="Calibri"/>
                <a:cs typeface="Calibri"/>
                <a:sym typeface="Calibri"/>
              </a:rPr>
              <a:t> </a:t>
            </a:r>
            <a:endParaRPr lang="en-US" sz="2400" b="1" dirty="0">
              <a:solidFill>
                <a:schemeClr val="tx1"/>
              </a:solidFill>
              <a:latin typeface="Calibri"/>
              <a:ea typeface="Calibri"/>
              <a:cs typeface="Calibri"/>
              <a:sym typeface="Calibri"/>
            </a:endParaRPr>
          </a:p>
        </p:txBody>
      </p:sp>
      <p:sp>
        <p:nvSpPr>
          <p:cNvPr id="605" name="Shape 605"/>
          <p:cNvSpPr txBox="1"/>
          <p:nvPr/>
        </p:nvSpPr>
        <p:spPr>
          <a:xfrm>
            <a:off x="990600" y="4225159"/>
            <a:ext cx="4646612" cy="584200"/>
          </a:xfrm>
          <a:prstGeom prst="rect">
            <a:avLst/>
          </a:prstGeom>
          <a:noFill/>
          <a:ln>
            <a:noFill/>
          </a:ln>
        </p:spPr>
        <p:txBody>
          <a:bodyPr lIns="91425" tIns="45700" rIns="91425" bIns="45700" anchor="t" anchorCtr="0">
            <a:noAutofit/>
          </a:bodyPr>
          <a:lstStyle/>
          <a:p>
            <a:pPr>
              <a:buClr>
                <a:schemeClr val="dk1"/>
              </a:buClr>
              <a:buSzPct val="25000"/>
            </a:pPr>
            <a:r>
              <a:rPr lang="en-US" sz="2400" b="1" dirty="0">
                <a:solidFill>
                  <a:schemeClr val="dk1"/>
                </a:solidFill>
              </a:rPr>
              <a:t>Good Luck and Good Trading</a:t>
            </a:r>
            <a:r>
              <a:rPr lang="en-US" sz="3200" b="1" dirty="0">
                <a:solidFill>
                  <a:schemeClr val="dk1"/>
                </a:solidFill>
              </a:rPr>
              <a:t>!</a:t>
            </a:r>
          </a:p>
        </p:txBody>
      </p:sp>
      <p:pic>
        <p:nvPicPr>
          <p:cNvPr id="3" name="Picture 2" descr="A person sitting on a rock&#10;&#10;Description automatically generated with medium confidence">
            <a:extLst>
              <a:ext uri="{FF2B5EF4-FFF2-40B4-BE49-F238E27FC236}">
                <a16:creationId xmlns:a16="http://schemas.microsoft.com/office/drawing/2014/main" id="{9CD66A51-21CC-3AF0-FC33-A74353A998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6421821" y="910458"/>
            <a:ext cx="5207876" cy="3905907"/>
          </a:xfrm>
          <a:prstGeom prst="rect">
            <a:avLst/>
          </a:prstGeom>
        </p:spPr>
      </p:pic>
    </p:spTree>
  </p:cSld>
  <p:clrMapOvr>
    <a:masterClrMapping/>
  </p:clrMapOvr>
  <p:transition spd="slow">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4F199-CE47-D590-C870-FAAF2231ABB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5C84FEC-9CEC-9779-BE4B-9724EC1758BD}"/>
              </a:ext>
            </a:extLst>
          </p:cNvPr>
          <p:cNvSpPr>
            <a:spLocks noGrp="1"/>
          </p:cNvSpPr>
          <p:nvPr>
            <p:ph type="body" idx="1"/>
          </p:nvPr>
        </p:nvSpPr>
        <p:spPr/>
        <p:txBody>
          <a:bodyPr/>
          <a:lstStyle/>
          <a:p>
            <a:endParaRPr lang="en-US"/>
          </a:p>
        </p:txBody>
      </p:sp>
      <p:pic>
        <p:nvPicPr>
          <p:cNvPr id="4" name="IMG_4615.MOV" descr="IMG_4615.MOV">
            <a:hlinkClick r:id="" action="ppaction://media"/>
            <a:extLst>
              <a:ext uri="{FF2B5EF4-FFF2-40B4-BE49-F238E27FC236}">
                <a16:creationId xmlns:a16="http://schemas.microsoft.com/office/drawing/2014/main" id="{91DB4002-F5CA-95D2-A7A3-2ED6449BC0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74637"/>
            <a:ext cx="12192000" cy="6858000"/>
          </a:xfrm>
          <a:prstGeom prst="rect">
            <a:avLst/>
          </a:prstGeom>
        </p:spPr>
      </p:pic>
    </p:spTree>
    <p:extLst>
      <p:ext uri="{BB962C8B-B14F-4D97-AF65-F5344CB8AC3E}">
        <p14:creationId xmlns:p14="http://schemas.microsoft.com/office/powerpoint/2010/main" val="29351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0AE4-C9CF-1A46-8746-7CAC76C2C70E}"/>
              </a:ext>
            </a:extLst>
          </p:cNvPr>
          <p:cNvSpPr>
            <a:spLocks noGrp="1"/>
          </p:cNvSpPr>
          <p:nvPr>
            <p:ph type="title"/>
          </p:nvPr>
        </p:nvSpPr>
        <p:spPr>
          <a:xfrm>
            <a:off x="1981200" y="274638"/>
            <a:ext cx="8229600" cy="868363"/>
          </a:xfrm>
        </p:spPr>
        <p:txBody>
          <a:bodyPr/>
          <a:lstStyle/>
          <a:p>
            <a:r>
              <a:rPr lang="en-US" sz="2800" b="1" dirty="0"/>
              <a:t>The Method to My </a:t>
            </a:r>
            <a:r>
              <a:rPr lang="en-US" sz="2800" b="1" i="1" dirty="0"/>
              <a:t>Madness</a:t>
            </a:r>
            <a:br>
              <a:rPr lang="en-US" sz="2800" b="1" i="1" dirty="0"/>
            </a:br>
            <a:endParaRPr lang="en-US" sz="1800" b="1" dirty="0"/>
          </a:p>
        </p:txBody>
      </p:sp>
      <p:sp>
        <p:nvSpPr>
          <p:cNvPr id="3" name="Text Placeholder 2">
            <a:extLst>
              <a:ext uri="{FF2B5EF4-FFF2-40B4-BE49-F238E27FC236}">
                <a16:creationId xmlns:a16="http://schemas.microsoft.com/office/drawing/2014/main" id="{9182DC3C-3A8F-9541-A211-CE5669DBF4BA}"/>
              </a:ext>
            </a:extLst>
          </p:cNvPr>
          <p:cNvSpPr>
            <a:spLocks noGrp="1"/>
          </p:cNvSpPr>
          <p:nvPr>
            <p:ph type="body" idx="1"/>
          </p:nvPr>
        </p:nvSpPr>
        <p:spPr>
          <a:xfrm>
            <a:off x="381000" y="1143001"/>
            <a:ext cx="11811000" cy="5543736"/>
          </a:xfrm>
        </p:spPr>
        <p:txBody>
          <a:bodyPr/>
          <a:lstStyle/>
          <a:p>
            <a:pPr marL="203200" indent="0">
              <a:buNone/>
            </a:pPr>
            <a:br>
              <a:rPr lang="en-US" sz="1800" dirty="0">
                <a:solidFill>
                  <a:srgbClr val="FF0000"/>
                </a:solidFill>
                <a:effectLst/>
                <a:latin typeface="Times New Roman" panose="02020603050405020304" pitchFamily="18" charset="0"/>
                <a:ea typeface="Times New Roman" panose="02020603050405020304" pitchFamily="18" charset="0"/>
              </a:rPr>
            </a:br>
            <a:r>
              <a:rPr lang="en-US" sz="1800" dirty="0">
                <a:solidFill>
                  <a:schemeClr val="tx1"/>
                </a:solidFill>
                <a:latin typeface="+mj-lt"/>
              </a:rPr>
              <a:t>*Debt Ceiling debacle has frozen all markets, but volatility recovers to $21</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*Bonds have given up all 2023 gains taking yields back up from 3.30% to 3.75%</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*Markets are out of synch with risk, worse case scenario is a 50% probability but is in no way discounted</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*In the meantime, seasonals have turned sharply against all</a:t>
            </a:r>
            <a:br>
              <a:rPr lang="en-US" sz="1800" dirty="0">
                <a:solidFill>
                  <a:schemeClr val="tx1"/>
                </a:solidFill>
                <a:latin typeface="+mj-lt"/>
              </a:rPr>
            </a:br>
            <a:r>
              <a:rPr lang="en-US" sz="1800" dirty="0">
                <a:solidFill>
                  <a:schemeClr val="tx1"/>
                </a:solidFill>
                <a:latin typeface="+mj-lt"/>
              </a:rPr>
              <a:t>risk taking</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*Trading volumes are shrinking by the day</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*Summer will present the best buying opportunities of the year</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*Precious metals and commodities should be at the top of</a:t>
            </a:r>
            <a:br>
              <a:rPr lang="en-US" sz="1800" dirty="0">
                <a:solidFill>
                  <a:schemeClr val="tx1"/>
                </a:solidFill>
                <a:latin typeface="+mj-lt"/>
              </a:rPr>
            </a:br>
            <a:r>
              <a:rPr lang="en-US" sz="1800" dirty="0">
                <a:solidFill>
                  <a:schemeClr val="tx1"/>
                </a:solidFill>
                <a:latin typeface="+mj-lt"/>
              </a:rPr>
              <a:t>and “BUY” list to cash in on an economic recovery on any dip</a:t>
            </a:r>
            <a:br>
              <a:rPr lang="en-US" sz="1800" dirty="0">
                <a:solidFill>
                  <a:schemeClr val="tx1"/>
                </a:solidFill>
                <a:latin typeface="+mj-lt"/>
              </a:rPr>
            </a:br>
            <a:br>
              <a:rPr lang="en-US" sz="1800" dirty="0">
                <a:solidFill>
                  <a:schemeClr val="tx1"/>
                </a:solidFill>
                <a:latin typeface="+mj-lt"/>
              </a:rPr>
            </a:br>
            <a:r>
              <a:rPr lang="en-US" sz="1800" dirty="0">
                <a:solidFill>
                  <a:schemeClr val="tx1"/>
                </a:solidFill>
                <a:latin typeface="+mj-lt"/>
              </a:rPr>
              <a:t>*In this market patience is a virtue, let the market come to you</a:t>
            </a:r>
            <a:br>
              <a:rPr lang="en-US" sz="1800" dirty="0">
                <a:solidFill>
                  <a:schemeClr val="tx1"/>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mn-lt"/>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rPr>
            </a:br>
            <a:br>
              <a:rPr lang="en-US" sz="2000" dirty="0">
                <a:solidFill>
                  <a:srgbClr val="FF0000"/>
                </a:solidFill>
              </a:rPr>
            </a:br>
            <a:br>
              <a:rPr lang="en-US" sz="2000" dirty="0">
                <a:solidFill>
                  <a:srgbClr val="FF0000"/>
                </a:solidFill>
              </a:rPr>
            </a:br>
            <a:br>
              <a:rPr lang="en-US" sz="1800" dirty="0">
                <a:solidFill>
                  <a:srgbClr val="FF0000"/>
                </a:solidFill>
              </a:rPr>
            </a:br>
            <a:endParaRPr lang="en-US" sz="1800" dirty="0">
              <a:solidFill>
                <a:srgbClr val="FF0000"/>
              </a:solidFill>
            </a:endParaRPr>
          </a:p>
        </p:txBody>
      </p:sp>
      <p:pic>
        <p:nvPicPr>
          <p:cNvPr id="6" name="Picture 5" descr="A person wearing headphones&#10;&#10;Description automatically generated with medium confidence">
            <a:extLst>
              <a:ext uri="{FF2B5EF4-FFF2-40B4-BE49-F238E27FC236}">
                <a16:creationId xmlns:a16="http://schemas.microsoft.com/office/drawing/2014/main" id="{9B521974-2212-F14A-BB5B-94214332B4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3097" y="3489568"/>
            <a:ext cx="3931923" cy="3093794"/>
          </a:xfrm>
          <a:prstGeom prst="rect">
            <a:avLst/>
          </a:prstGeom>
        </p:spPr>
      </p:pic>
    </p:spTree>
    <p:extLst>
      <p:ext uri="{BB962C8B-B14F-4D97-AF65-F5344CB8AC3E}">
        <p14:creationId xmlns:p14="http://schemas.microsoft.com/office/powerpoint/2010/main" val="577683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963839" y="123096"/>
            <a:ext cx="9601200" cy="10668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The Global Economy – Rolling Over </a:t>
            </a:r>
            <a:endParaRPr lang="en-US" sz="2800" b="1" dirty="0">
              <a:solidFill>
                <a:srgbClr val="FF0000"/>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1B4ED166-5086-6548-92CD-BF3C9148A75E}"/>
              </a:ext>
            </a:extLst>
          </p:cNvPr>
          <p:cNvSpPr/>
          <p:nvPr/>
        </p:nvSpPr>
        <p:spPr>
          <a:xfrm>
            <a:off x="609600" y="1447801"/>
            <a:ext cx="11125200" cy="923330"/>
          </a:xfrm>
          <a:prstGeom prst="rect">
            <a:avLst/>
          </a:prstGeom>
        </p:spPr>
        <p:txBody>
          <a:bodyPr wrap="square">
            <a:spAutoFit/>
          </a:bodyPr>
          <a:lstStyle/>
          <a:p>
            <a:br>
              <a:rPr lang="en-US" sz="1800"/>
            </a:br>
            <a:br>
              <a:rPr lang="en-US" sz="1800"/>
            </a:br>
            <a:endParaRPr lang="en-US" sz="1800"/>
          </a:p>
        </p:txBody>
      </p:sp>
      <p:sp>
        <p:nvSpPr>
          <p:cNvPr id="3" name="Rectangle 2">
            <a:extLst>
              <a:ext uri="{FF2B5EF4-FFF2-40B4-BE49-F238E27FC236}">
                <a16:creationId xmlns:a16="http://schemas.microsoft.com/office/drawing/2014/main" id="{F2F69D21-5F0A-584F-A9A1-80B6EFF8F138}"/>
              </a:ext>
            </a:extLst>
          </p:cNvPr>
          <p:cNvSpPr/>
          <p:nvPr/>
        </p:nvSpPr>
        <p:spPr>
          <a:xfrm>
            <a:off x="609600" y="1318848"/>
            <a:ext cx="10309679" cy="3293209"/>
          </a:xfrm>
          <a:prstGeom prst="rect">
            <a:avLst/>
          </a:prstGeom>
        </p:spPr>
        <p:txBody>
          <a:bodyPr wrap="square">
            <a:spAutoFit/>
          </a:bodyPr>
          <a:lstStyle/>
          <a:p>
            <a:br>
              <a:rPr lang="en-US" sz="2000"/>
            </a:br>
            <a:br>
              <a:rPr lang="en-US" sz="2000"/>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br>
              <a:rPr lang="en-US">
                <a:latin typeface="Times New Roman" panose="02020603050405020304" pitchFamily="18" charset="0"/>
                <a:ea typeface="Times New Roman" panose="02020603050405020304" pitchFamily="18" charset="0"/>
              </a:rPr>
            </a:br>
            <a:r>
              <a:rPr lang="en-US">
                <a:latin typeface="Times New Roman" panose="02020603050405020304" pitchFamily="18" charset="0"/>
                <a:ea typeface="Times New Roman" panose="02020603050405020304" pitchFamily="18" charset="0"/>
              </a:rPr>
              <a:t> </a:t>
            </a:r>
            <a:endParaRPr lang="en-US"/>
          </a:p>
        </p:txBody>
      </p:sp>
      <p:sp>
        <p:nvSpPr>
          <p:cNvPr id="8" name="Text Placeholder 7">
            <a:extLst>
              <a:ext uri="{FF2B5EF4-FFF2-40B4-BE49-F238E27FC236}">
                <a16:creationId xmlns:a16="http://schemas.microsoft.com/office/drawing/2014/main" id="{264AC9FE-0319-C442-BB1F-0F148EBC93A2}"/>
              </a:ext>
            </a:extLst>
          </p:cNvPr>
          <p:cNvSpPr>
            <a:spLocks noGrp="1"/>
          </p:cNvSpPr>
          <p:nvPr>
            <p:ph type="body" idx="1"/>
          </p:nvPr>
        </p:nvSpPr>
        <p:spPr>
          <a:xfrm>
            <a:off x="304798" y="998481"/>
            <a:ext cx="11125200" cy="5232334"/>
          </a:xfrm>
        </p:spPr>
        <p:txBody>
          <a:bodyPr/>
          <a:lstStyle/>
          <a:p>
            <a:pPr marL="0" marR="0" lvl="0" indent="0">
              <a:spcBef>
                <a:spcPts val="0"/>
              </a:spcBef>
              <a:spcAft>
                <a:spcPts val="0"/>
              </a:spcAft>
              <a:buNone/>
            </a:pP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CPI Hits 4.9% YOY, after the 0.40% report for April.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Leading Economic Indicators Gave up 0.6% in April, to 107.5 (2016 is the baseline at 100) as rolling over economic data heighten recession risks</a:t>
            </a:r>
            <a:r>
              <a:rPr lang="en-US" sz="1800" dirty="0">
                <a:effectLst/>
                <a:latin typeface="+mj-lt"/>
              </a:rPr>
              <a:t>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Philadelphia Fed Manufacturing Index Collapses, down from 20 to 10.5, approaching a three-year low</a:t>
            </a:r>
            <a:r>
              <a:rPr lang="en-US" sz="1800" dirty="0">
                <a:effectLst/>
                <a:latin typeface="+mj-lt"/>
              </a:rPr>
              <a:t>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Retail Sales Drop 0.4% in April</a:t>
            </a:r>
            <a:r>
              <a:rPr lang="en-US" sz="1800" dirty="0">
                <a:effectLst/>
                <a:latin typeface="+mj-lt"/>
              </a:rPr>
              <a:t>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a:t>
            </a:r>
            <a:r>
              <a:rPr lang="en-US" sz="1800" dirty="0">
                <a:solidFill>
                  <a:srgbClr val="000000"/>
                </a:solidFill>
                <a:effectLst/>
                <a:latin typeface="+mj-lt"/>
                <a:ea typeface="Times New Roman" panose="02020603050405020304" pitchFamily="18" charset="0"/>
              </a:rPr>
              <a:t>University of Michigan Consumer Sentiment Index Falls,</a:t>
            </a:r>
            <a:br>
              <a:rPr lang="en-US" sz="1800" dirty="0">
                <a:solidFill>
                  <a:srgbClr val="000000"/>
                </a:solidFill>
                <a:effectLst/>
                <a:latin typeface="+mj-lt"/>
                <a:ea typeface="Times New Roman" panose="02020603050405020304" pitchFamily="18" charset="0"/>
              </a:rPr>
            </a:br>
            <a:r>
              <a:rPr lang="en-US" sz="1800" dirty="0">
                <a:solidFill>
                  <a:srgbClr val="000000"/>
                </a:solidFill>
                <a:effectLst/>
                <a:latin typeface="+mj-lt"/>
                <a:ea typeface="Times New Roman" panose="02020603050405020304" pitchFamily="18" charset="0"/>
              </a:rPr>
              <a:t> down 1.2% to a new six month low</a:t>
            </a:r>
            <a:r>
              <a:rPr lang="en-US" sz="1800" dirty="0">
                <a:effectLst/>
                <a:latin typeface="+mj-lt"/>
              </a:rPr>
              <a:t> </a:t>
            </a: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Wholesale Prices Rise a Weak 0.2% in April, as shown by the</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Producer Price Index, another nail in inflation’s coffin</a:t>
            </a:r>
            <a:r>
              <a:rPr lang="en-US" sz="1800" dirty="0">
                <a:effectLst/>
                <a:latin typeface="+mj-lt"/>
              </a:rPr>
              <a:t> </a:t>
            </a:r>
            <a:br>
              <a:rPr lang="en-US" sz="2000" b="1" dirty="0">
                <a:effectLst/>
                <a:latin typeface="+mj-lt"/>
                <a:ea typeface="Times New Roman" panose="02020603050405020304" pitchFamily="18" charset="0"/>
              </a:rPr>
            </a:br>
            <a:br>
              <a:rPr lang="en-US" sz="2000" b="1" dirty="0">
                <a:effectLst/>
                <a:latin typeface="+mj-lt"/>
                <a:ea typeface="Times New Roman" panose="02020603050405020304" pitchFamily="18" charset="0"/>
              </a:rPr>
            </a:br>
            <a:r>
              <a:rPr lang="en-US" sz="2000" dirty="0">
                <a:effectLst/>
                <a:latin typeface="+mj-lt"/>
                <a:ea typeface="Times New Roman" panose="02020603050405020304" pitchFamily="18" charset="0"/>
              </a:rPr>
              <a:t>*</a:t>
            </a:r>
            <a:r>
              <a:rPr lang="en-US" sz="1800" dirty="0">
                <a:effectLst/>
                <a:latin typeface="+mj-lt"/>
                <a:ea typeface="Times New Roman" panose="02020603050405020304" pitchFamily="18" charset="0"/>
              </a:rPr>
              <a:t>US Business Activity Hits 13 Month High, according to S&amp;P Global</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and its Flash PMI Index, up from 53.4 to 54.5</a:t>
            </a:r>
            <a:r>
              <a:rPr lang="en-US" sz="2800" dirty="0">
                <a:effectLst/>
                <a:latin typeface="+mj-lt"/>
              </a:rPr>
              <a:t> </a:t>
            </a:r>
            <a:br>
              <a:rPr lang="en-US" sz="2000" dirty="0">
                <a:effectLst/>
                <a:latin typeface="+mj-lt"/>
                <a:ea typeface="Times New Roman" panose="02020603050405020304" pitchFamily="18" charset="0"/>
              </a:rPr>
            </a:br>
            <a:br>
              <a:rPr lang="en-US" sz="20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20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1800" dirty="0">
                <a:effectLst/>
                <a:latin typeface="+mj-lt"/>
                <a:ea typeface="Times New Roman" panose="02020603050405020304" pitchFamily="18" charset="0"/>
              </a:rPr>
            </a:br>
            <a:br>
              <a:rPr lang="en-US" sz="2400" dirty="0">
                <a:effectLst/>
              </a:rPr>
            </a:br>
            <a:br>
              <a:rPr lang="en-US" sz="2400" dirty="0">
                <a:effectLst/>
              </a:rPr>
            </a:br>
            <a:endParaRPr lang="en-US" sz="1800" dirty="0">
              <a:latin typeface="+mj-lt"/>
            </a:endParaRPr>
          </a:p>
        </p:txBody>
      </p:sp>
      <p:pic>
        <p:nvPicPr>
          <p:cNvPr id="5" name="Picture 4" descr="A picture containing transport, watercraft, outdoor, water&#10;&#10;Description automatically generated">
            <a:extLst>
              <a:ext uri="{FF2B5EF4-FFF2-40B4-BE49-F238E27FC236}">
                <a16:creationId xmlns:a16="http://schemas.microsoft.com/office/drawing/2014/main" id="{D8A9DE4E-73FE-2F0B-5EEC-DC45A79F8FB7}"/>
              </a:ext>
            </a:extLst>
          </p:cNvPr>
          <p:cNvPicPr>
            <a:picLocks noChangeAspect="1"/>
          </p:cNvPicPr>
          <p:nvPr/>
        </p:nvPicPr>
        <p:blipFill>
          <a:blip r:embed="rId3"/>
          <a:stretch>
            <a:fillRect/>
          </a:stretch>
        </p:blipFill>
        <p:spPr>
          <a:xfrm>
            <a:off x="7378262" y="4136339"/>
            <a:ext cx="4508940" cy="2538008"/>
          </a:xfrm>
          <a:prstGeom prst="rect">
            <a:avLst/>
          </a:prstGeom>
        </p:spPr>
      </p:pic>
    </p:spTree>
    <p:extLst>
      <p:ext uri="{BB962C8B-B14F-4D97-AF65-F5344CB8AC3E}">
        <p14:creationId xmlns:p14="http://schemas.microsoft.com/office/powerpoint/2010/main" val="236247561"/>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8229600" cy="1143000"/>
          </a:xfrm>
        </p:spPr>
        <p:txBody>
          <a:bodyPr/>
          <a:lstStyle/>
          <a:p>
            <a:r>
              <a:rPr lang="en-US" sz="2400" b="1" dirty="0"/>
              <a:t>The Mad Hedge Profit Predictor</a:t>
            </a:r>
            <a:br>
              <a:rPr lang="en-US" sz="2400" b="1" dirty="0"/>
            </a:br>
            <a:r>
              <a:rPr lang="en-US" sz="2400" b="1" dirty="0"/>
              <a:t>Market Timing Index – Neutral to Rich</a:t>
            </a:r>
            <a:br>
              <a:rPr lang="en-US" sz="2800" b="1" dirty="0"/>
            </a:br>
            <a:r>
              <a:rPr lang="en-US" sz="1800" dirty="0"/>
              <a:t>An artificial intelligence driven algorithm that analyzes 30 different</a:t>
            </a:r>
            <a:br>
              <a:rPr lang="en-US" sz="1800" dirty="0"/>
            </a:br>
            <a:r>
              <a:rPr lang="en-US" sz="1800" dirty="0"/>
              <a:t>economic, technical, and momentum driven indicators</a:t>
            </a:r>
            <a:br>
              <a:rPr lang="en-US" sz="1800" dirty="0"/>
            </a:br>
            <a:endParaRPr lang="en-US" sz="1800" dirty="0"/>
          </a:p>
        </p:txBody>
      </p:sp>
      <p:sp>
        <p:nvSpPr>
          <p:cNvPr id="3" name="Text Placeholder 2"/>
          <p:cNvSpPr>
            <a:spLocks noGrp="1"/>
          </p:cNvSpPr>
          <p:nvPr>
            <p:ph type="body" idx="1"/>
          </p:nvPr>
        </p:nvSpPr>
        <p:spPr/>
        <p:txBody>
          <a:bodyPr/>
          <a:lstStyle/>
          <a:p>
            <a:pPr marL="0" indent="0">
              <a:spcBef>
                <a:spcPts val="0"/>
              </a:spcBef>
              <a:buClrTx/>
              <a:buNone/>
              <a:defRPr/>
            </a:pPr>
            <a:endParaRPr lang="en-US"/>
          </a:p>
        </p:txBody>
      </p:sp>
      <p:pic>
        <p:nvPicPr>
          <p:cNvPr id="5" name="Picture 4" descr="A close-up of a speedometer&#10;&#10;Description automatically generated with medium confidence">
            <a:extLst>
              <a:ext uri="{FF2B5EF4-FFF2-40B4-BE49-F238E27FC236}">
                <a16:creationId xmlns:a16="http://schemas.microsoft.com/office/drawing/2014/main" id="{B4BFCA8B-9BF1-C59F-0307-6912918B4BDC}"/>
              </a:ext>
            </a:extLst>
          </p:cNvPr>
          <p:cNvPicPr>
            <a:picLocks noChangeAspect="1"/>
          </p:cNvPicPr>
          <p:nvPr/>
        </p:nvPicPr>
        <p:blipFill>
          <a:blip r:embed="rId2"/>
          <a:stretch>
            <a:fillRect/>
          </a:stretch>
        </p:blipFill>
        <p:spPr>
          <a:xfrm>
            <a:off x="2667000" y="1819204"/>
            <a:ext cx="7772400" cy="4185138"/>
          </a:xfrm>
          <a:prstGeom prst="rect">
            <a:avLst/>
          </a:prstGeom>
        </p:spPr>
      </p:pic>
    </p:spTree>
    <p:extLst>
      <p:ext uri="{BB962C8B-B14F-4D97-AF65-F5344CB8AC3E}">
        <p14:creationId xmlns:p14="http://schemas.microsoft.com/office/powerpoint/2010/main" val="2606286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A5B47-AF3A-A0F0-CF91-D009D15942D7}"/>
              </a:ext>
            </a:extLst>
          </p:cNvPr>
          <p:cNvSpPr>
            <a:spLocks noGrp="1"/>
          </p:cNvSpPr>
          <p:nvPr>
            <p:ph type="title"/>
          </p:nvPr>
        </p:nvSpPr>
        <p:spPr/>
        <p:txBody>
          <a:bodyPr/>
          <a:lstStyle/>
          <a:p>
            <a:r>
              <a:rPr lang="en-US" sz="2800" b="1" dirty="0"/>
              <a:t>Risk at 7 Month High</a:t>
            </a:r>
          </a:p>
        </p:txBody>
      </p:sp>
      <p:sp>
        <p:nvSpPr>
          <p:cNvPr id="7" name="Text Placeholder 6">
            <a:extLst>
              <a:ext uri="{FF2B5EF4-FFF2-40B4-BE49-F238E27FC236}">
                <a16:creationId xmlns:a16="http://schemas.microsoft.com/office/drawing/2014/main" id="{7B9103E7-29BC-B7A0-93C0-288DA36C9DF6}"/>
              </a:ext>
            </a:extLst>
          </p:cNvPr>
          <p:cNvSpPr>
            <a:spLocks noGrp="1"/>
          </p:cNvSpPr>
          <p:nvPr>
            <p:ph type="body" idx="1"/>
          </p:nvPr>
        </p:nvSpPr>
        <p:spPr>
          <a:xfrm>
            <a:off x="10007600" y="2050141"/>
            <a:ext cx="2184400" cy="11430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SELL</a:t>
            </a:r>
          </a:p>
        </p:txBody>
      </p:sp>
      <p:sp>
        <p:nvSpPr>
          <p:cNvPr id="6" name="Text Placeholder 6">
            <a:extLst>
              <a:ext uri="{FF2B5EF4-FFF2-40B4-BE49-F238E27FC236}">
                <a16:creationId xmlns:a16="http://schemas.microsoft.com/office/drawing/2014/main" id="{1E5DAB41-39A9-6097-F07D-0143003A57B5}"/>
              </a:ext>
            </a:extLst>
          </p:cNvPr>
          <p:cNvSpPr txBox="1">
            <a:spLocks/>
          </p:cNvSpPr>
          <p:nvPr/>
        </p:nvSpPr>
        <p:spPr>
          <a:xfrm>
            <a:off x="10007600" y="4459098"/>
            <a:ext cx="2184400" cy="11430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lIns="91425" tIns="91425" rIns="91425" bIns="91425" rtlCol="0" anchor="ctr" anchorCtr="0"/>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1pPr>
            <a:lvl2pPr marL="742950" marR="0" indent="-107950" algn="l" rtl="0">
              <a:lnSpc>
                <a:spcPct val="100000"/>
              </a:lnSpc>
              <a:spcBef>
                <a:spcPts val="56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2pPr>
            <a:lvl3pPr marL="1143000" marR="0" indent="-76200" algn="l" rtl="0">
              <a:lnSpc>
                <a:spcPct val="100000"/>
              </a:lnSpc>
              <a:spcBef>
                <a:spcPts val="48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3pPr>
            <a:lvl4pPr marL="1600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4pPr>
            <a:lvl5pPr marL="20574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5pPr>
            <a:lvl6pPr marL="25146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6pPr>
            <a:lvl7pPr marL="29718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7pPr>
            <a:lvl8pPr marL="34290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8pPr>
            <a:lvl9pPr marL="3886200" marR="0" indent="-101600" algn="l" rtl="0">
              <a:lnSpc>
                <a:spcPct val="100000"/>
              </a:lnSpc>
              <a:spcBef>
                <a:spcPts val="400"/>
              </a:spcBef>
              <a:spcAft>
                <a:spcPts val="0"/>
              </a:spcAft>
              <a:buClr>
                <a:schemeClr val="dk1"/>
              </a:buClr>
              <a:buFont typeface="Calibri"/>
              <a:buChar char="•"/>
              <a:defRPr sz="1400" b="0" i="0" u="none" strike="noStrike" cap="none" baseline="0">
                <a:solidFill>
                  <a:schemeClr val="lt1"/>
                </a:solidFill>
                <a:latin typeface="+mn-lt"/>
                <a:ea typeface="+mn-ea"/>
                <a:cs typeface="+mn-cs"/>
                <a:sym typeface="Arial"/>
              </a:defRPr>
            </a:lvl9pPr>
          </a:lstStyle>
          <a:p>
            <a:r>
              <a:rPr lang="en-US" sz="2400" dirty="0"/>
              <a:t>BUY</a:t>
            </a:r>
          </a:p>
        </p:txBody>
      </p:sp>
      <p:pic>
        <p:nvPicPr>
          <p:cNvPr id="4" name="Picture 3" descr="A picture containing screenshot, plot, text&#10;&#10;Description automatically generated">
            <a:extLst>
              <a:ext uri="{FF2B5EF4-FFF2-40B4-BE49-F238E27FC236}">
                <a16:creationId xmlns:a16="http://schemas.microsoft.com/office/drawing/2014/main" id="{9629FAEC-6D5A-E7CB-6E83-1F700AB53363}"/>
              </a:ext>
            </a:extLst>
          </p:cNvPr>
          <p:cNvPicPr>
            <a:picLocks noChangeAspect="1"/>
          </p:cNvPicPr>
          <p:nvPr/>
        </p:nvPicPr>
        <p:blipFill>
          <a:blip r:embed="rId2"/>
          <a:stretch>
            <a:fillRect/>
          </a:stretch>
        </p:blipFill>
        <p:spPr>
          <a:xfrm>
            <a:off x="609600" y="1218345"/>
            <a:ext cx="9202615" cy="5151392"/>
          </a:xfrm>
          <a:prstGeom prst="rect">
            <a:avLst/>
          </a:prstGeom>
        </p:spPr>
      </p:pic>
    </p:spTree>
    <p:extLst>
      <p:ext uri="{BB962C8B-B14F-4D97-AF65-F5344CB8AC3E}">
        <p14:creationId xmlns:p14="http://schemas.microsoft.com/office/powerpoint/2010/main" val="3321188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D7C-DA81-364D-B7B8-A27F8E3A6F8E}"/>
              </a:ext>
            </a:extLst>
          </p:cNvPr>
          <p:cNvSpPr>
            <a:spLocks noGrp="1"/>
          </p:cNvSpPr>
          <p:nvPr>
            <p:ph type="title"/>
          </p:nvPr>
        </p:nvSpPr>
        <p:spPr/>
        <p:txBody>
          <a:bodyPr/>
          <a:lstStyle/>
          <a:p>
            <a:br>
              <a:rPr lang="en-US" sz="2800" b="1" dirty="0"/>
            </a:br>
            <a:r>
              <a:rPr lang="en-US" sz="2800" b="1" dirty="0"/>
              <a:t>Weekly Jobless Claims – Falling</a:t>
            </a:r>
            <a:br>
              <a:rPr lang="en-US" sz="2800" b="1" dirty="0"/>
            </a:br>
            <a:r>
              <a:rPr lang="en-US" sz="2400" b="1" dirty="0">
                <a:solidFill>
                  <a:srgbClr val="00A64B"/>
                </a:solidFill>
              </a:rPr>
              <a:t> 242,000 – DOWN 22,000 – 22,000 fraudulent claims last week</a:t>
            </a:r>
            <a:br>
              <a:rPr lang="en-US" sz="1800" dirty="0"/>
            </a:br>
            <a:endParaRPr lang="en-US" sz="1800" dirty="0">
              <a:solidFill>
                <a:srgbClr val="FF0000"/>
              </a:solidFill>
            </a:endParaRPr>
          </a:p>
        </p:txBody>
      </p:sp>
      <p:sp>
        <p:nvSpPr>
          <p:cNvPr id="3" name="Text Placeholder 2">
            <a:extLst>
              <a:ext uri="{FF2B5EF4-FFF2-40B4-BE49-F238E27FC236}">
                <a16:creationId xmlns:a16="http://schemas.microsoft.com/office/drawing/2014/main" id="{5EA796AD-BF31-7043-BD51-CE8609039A50}"/>
              </a:ext>
            </a:extLst>
          </p:cNvPr>
          <p:cNvSpPr>
            <a:spLocks noGrp="1"/>
          </p:cNvSpPr>
          <p:nvPr>
            <p:ph type="body" idx="1"/>
          </p:nvPr>
        </p:nvSpPr>
        <p:spPr/>
        <p:txBody>
          <a:bodyPr/>
          <a:lstStyle/>
          <a:p>
            <a:endParaRPr lang="en-US"/>
          </a:p>
        </p:txBody>
      </p:sp>
      <p:pic>
        <p:nvPicPr>
          <p:cNvPr id="5" name="Picture 4" descr="Chart, histogram&#10;&#10;Description automatically generated">
            <a:extLst>
              <a:ext uri="{FF2B5EF4-FFF2-40B4-BE49-F238E27FC236}">
                <a16:creationId xmlns:a16="http://schemas.microsoft.com/office/drawing/2014/main" id="{A9B91D39-A90F-FAAB-1721-96A49ED6CFDD}"/>
              </a:ext>
            </a:extLst>
          </p:cNvPr>
          <p:cNvPicPr>
            <a:picLocks noChangeAspect="1"/>
          </p:cNvPicPr>
          <p:nvPr/>
        </p:nvPicPr>
        <p:blipFill>
          <a:blip r:embed="rId2"/>
          <a:stretch>
            <a:fillRect/>
          </a:stretch>
        </p:blipFill>
        <p:spPr>
          <a:xfrm>
            <a:off x="1729047" y="1636999"/>
            <a:ext cx="8861368" cy="4871829"/>
          </a:xfrm>
          <a:prstGeom prst="rect">
            <a:avLst/>
          </a:prstGeom>
        </p:spPr>
      </p:pic>
    </p:spTree>
    <p:extLst>
      <p:ext uri="{BB962C8B-B14F-4D97-AF65-F5344CB8AC3E}">
        <p14:creationId xmlns:p14="http://schemas.microsoft.com/office/powerpoint/2010/main" val="1153534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A7CF-79FC-AB6D-417C-1D041846CCA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C8B15C3-092E-017B-42FB-F26637BA224E}"/>
              </a:ext>
            </a:extLst>
          </p:cNvPr>
          <p:cNvSpPr>
            <a:spLocks noGrp="1"/>
          </p:cNvSpPr>
          <p:nvPr>
            <p:ph type="body" idx="1"/>
          </p:nvPr>
        </p:nvSpPr>
        <p:spPr/>
        <p:txBody>
          <a:bodyPr/>
          <a:lstStyle/>
          <a:p>
            <a:endParaRPr lang="en-US"/>
          </a:p>
        </p:txBody>
      </p:sp>
      <p:pic>
        <p:nvPicPr>
          <p:cNvPr id="5" name="Picture 4" descr="A body of water with buildings and clouds in the sky&#10;&#10;Description automatically generated with low confidence">
            <a:extLst>
              <a:ext uri="{FF2B5EF4-FFF2-40B4-BE49-F238E27FC236}">
                <a16:creationId xmlns:a16="http://schemas.microsoft.com/office/drawing/2014/main" id="{9355F6CA-59BD-1D0B-2E28-62021A4902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17078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2057400" y="555078"/>
            <a:ext cx="8229600" cy="685800"/>
          </a:xfrm>
          <a:prstGeom prst="rect">
            <a:avLst/>
          </a:prstGeom>
          <a:noFill/>
          <a:ln>
            <a:noFill/>
          </a:ln>
        </p:spPr>
        <p:txBody>
          <a:bodyPr lIns="91425" tIns="45700" rIns="91425" bIns="45700" anchor="ctr" anchorCtr="0">
            <a:noAutofit/>
          </a:bodyPr>
          <a:lstStyle/>
          <a:p>
            <a:pPr>
              <a:buClr>
                <a:schemeClr val="dk1"/>
              </a:buClr>
              <a:buSzPct val="25000"/>
            </a:pPr>
            <a:r>
              <a:rPr lang="en-US" sz="2400" b="1" dirty="0">
                <a:solidFill>
                  <a:schemeClr val="dk1"/>
                </a:solidFill>
                <a:latin typeface="+mj-lt"/>
                <a:ea typeface="Calibri"/>
                <a:cs typeface="Calibri"/>
                <a:sym typeface="Calibri"/>
              </a:rPr>
              <a:t>Stocks – The Five Stock Market</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sp>
        <p:nvSpPr>
          <p:cNvPr id="212" name="Shape 212"/>
          <p:cNvSpPr txBox="1">
            <a:spLocks noGrp="1"/>
          </p:cNvSpPr>
          <p:nvPr>
            <p:ph type="body" idx="1"/>
          </p:nvPr>
        </p:nvSpPr>
        <p:spPr>
          <a:xfrm>
            <a:off x="286069" y="1123627"/>
            <a:ext cx="11772261" cy="5486400"/>
          </a:xfrm>
          <a:prstGeom prst="rect">
            <a:avLst/>
          </a:prstGeom>
          <a:noFill/>
          <a:ln>
            <a:noFill/>
          </a:ln>
        </p:spPr>
        <p:txBody>
          <a:bodyPr lIns="91425" tIns="45700" rIns="91425" bIns="45700" anchor="t" anchorCtr="0">
            <a:noAutofit/>
          </a:bodyPr>
          <a:lstStyle/>
          <a:p>
            <a:pPr marL="0" marR="0" lvl="0" indent="0">
              <a:spcBef>
                <a:spcPts val="0"/>
              </a:spcBef>
              <a:spcAft>
                <a:spcPts val="0"/>
              </a:spcAft>
              <a:buNone/>
            </a:pPr>
            <a:r>
              <a:rPr lang="en-US" sz="1800" dirty="0">
                <a:solidFill>
                  <a:schemeClr val="tx1"/>
                </a:solidFill>
                <a:effectLst/>
                <a:latin typeface="+mj-lt"/>
                <a:ea typeface="Times New Roman" panose="02020603050405020304" pitchFamily="18" charset="0"/>
              </a:rPr>
              <a:t>*There’s a 1,000 Drop in the Market Waiting to Happen. That’s what happens when the market rallies on a Biden McCarthy debt ceiling deal, which McCarthy’s own party then votes down.</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*Equity Allocations are at 15 Year Low, with massive amounts of cash in 90-day T-bills. Look for money to pour into stocks in the second half, as per the Mad Hedge 2023 Playbook</a:t>
            </a:r>
            <a:r>
              <a:rPr lang="en-US" sz="2400" dirty="0">
                <a:solidFill>
                  <a:schemeClr val="tx1"/>
                </a:solidFill>
                <a:effectLst/>
                <a:latin typeface="+mj-lt"/>
              </a:rPr>
              <a:t> </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 Insiders Loading the Boat with Regional Bank Stocks. If the SEC bans short selling of bank stock, which they should, then raids on these shares by hedge funds end. Small bank shares then double. </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 First Solar Rockets 26%, on an easing of US Treasury rules on what</a:t>
            </a: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 defines “Made in America.” </a:t>
            </a:r>
            <a:br>
              <a:rPr lang="en-US" sz="1800" dirty="0">
                <a:solidFill>
                  <a:schemeClr val="tx1"/>
                </a:solidFill>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*Consensus (SPY) earnings are currently $220 a share giving</a:t>
            </a: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 a moderate price/earnings multiple of 18.77X</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a:t>
            </a:r>
            <a:r>
              <a:rPr lang="en-US" sz="1800" dirty="0">
                <a:solidFill>
                  <a:schemeClr val="tx1"/>
                </a:solidFill>
                <a:effectLst/>
                <a:latin typeface="+mj-lt"/>
                <a:ea typeface="Times New Roman" panose="02020603050405020304" pitchFamily="18" charset="0"/>
              </a:rPr>
              <a:t>FANGS to Rise 50% by Yearend, says Fundstrat’s ultra-bull Tom Lee</a:t>
            </a:r>
            <a:r>
              <a:rPr lang="en-US" sz="2400" dirty="0">
                <a:solidFill>
                  <a:schemeClr val="tx1"/>
                </a:solidFill>
                <a:effectLst/>
                <a:latin typeface="+mj-lt"/>
              </a:rPr>
              <a:t> </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*All technical indicators are now flashing red</a:t>
            </a:r>
            <a:r>
              <a:rPr lang="en-US" sz="1800" dirty="0">
                <a:solidFill>
                  <a:schemeClr val="tx1"/>
                </a:solidFill>
                <a:latin typeface="+mj-lt"/>
                <a:ea typeface="Times New Roman" panose="02020603050405020304" pitchFamily="18" charset="0"/>
              </a:rPr>
              <a:t>. </a:t>
            </a:r>
            <a:r>
              <a:rPr lang="en-US" sz="1800" dirty="0">
                <a:solidFill>
                  <a:schemeClr val="tx1"/>
                </a:solidFill>
                <a:effectLst/>
                <a:latin typeface="+mj-lt"/>
              </a:rPr>
              <a:t>Seasonals</a:t>
            </a:r>
          </a:p>
          <a:p>
            <a:pPr marL="0" marR="0" lvl="0" indent="0">
              <a:spcBef>
                <a:spcPts val="0"/>
              </a:spcBef>
              <a:spcAft>
                <a:spcPts val="0"/>
              </a:spcAft>
              <a:buNone/>
            </a:pPr>
            <a:r>
              <a:rPr lang="en-US" sz="1800" dirty="0">
                <a:solidFill>
                  <a:schemeClr val="tx1"/>
                </a:solidFill>
                <a:effectLst/>
                <a:latin typeface="+mj-lt"/>
              </a:rPr>
              <a:t> are now turning strongly against stocks</a:t>
            </a:r>
            <a:br>
              <a:rPr lang="en-US" sz="1800" dirty="0">
                <a:solidFill>
                  <a:srgbClr val="FF0000"/>
                </a:solidFill>
                <a:effectLst/>
                <a:latin typeface="+mj-lt"/>
                <a:ea typeface="Times New Roman" panose="02020603050405020304" pitchFamily="18" charset="0"/>
              </a:rPr>
            </a:br>
            <a:br>
              <a:rPr lang="en-US" sz="1800" dirty="0">
                <a:solidFill>
                  <a:srgbClr val="FF0000"/>
                </a:solidFill>
                <a:effectLst/>
                <a:latin typeface="+mj-lt"/>
                <a:ea typeface="Times New Roman" panose="02020603050405020304" pitchFamily="18" charset="0"/>
              </a:rPr>
            </a:br>
            <a:br>
              <a:rPr lang="en-US" sz="1800" dirty="0">
                <a:solidFill>
                  <a:srgbClr val="FF0000"/>
                </a:solidFill>
                <a:latin typeface="+mj-lt"/>
                <a:ea typeface="Times New Roman" panose="02020603050405020304" pitchFamily="18" charset="0"/>
              </a:rPr>
            </a:br>
            <a:br>
              <a:rPr lang="en-US" sz="1800" dirty="0">
                <a:solidFill>
                  <a:srgbClr val="FF0000"/>
                </a:solidFill>
                <a:latin typeface="+mj-lt"/>
                <a:cs typeface="Calibri" panose="020F0502020204030204" pitchFamily="34" charset="0"/>
              </a:rPr>
            </a:br>
            <a:r>
              <a:rPr lang="en-US" sz="1800" dirty="0">
                <a:solidFill>
                  <a:srgbClr val="FF0000"/>
                </a:solidFill>
                <a:effectLst/>
                <a:latin typeface="+mj-lt"/>
                <a:ea typeface="Times New Roman" panose="02020603050405020304" pitchFamily="18" charset="0"/>
              </a:rPr>
              <a:t>*Looking for flat first half, </a:t>
            </a:r>
            <a:r>
              <a:rPr lang="en-US" sz="1800" b="1" dirty="0">
                <a:solidFill>
                  <a:srgbClr val="FF0000"/>
                </a:solidFill>
                <a:effectLst/>
                <a:latin typeface="+mj-lt"/>
                <a:ea typeface="Times New Roman" panose="02020603050405020304" pitchFamily="18" charset="0"/>
              </a:rPr>
              <a:t>strong second half </a:t>
            </a:r>
            <a:r>
              <a:rPr lang="en-US" sz="1800" dirty="0">
                <a:solidFill>
                  <a:srgbClr val="FF0000"/>
                </a:solidFill>
                <a:effectLst/>
                <a:latin typeface="+mj-lt"/>
                <a:ea typeface="Times New Roman" panose="02020603050405020304" pitchFamily="18" charset="0"/>
              </a:rPr>
              <a:t>to take us to</a:t>
            </a:r>
            <a:br>
              <a:rPr lang="en-US" sz="1800" dirty="0">
                <a:solidFill>
                  <a:srgbClr val="FF0000"/>
                </a:solidFill>
                <a:effectLst/>
                <a:latin typeface="+mj-lt"/>
                <a:ea typeface="Times New Roman" panose="02020603050405020304" pitchFamily="18" charset="0"/>
              </a:rPr>
            </a:br>
            <a:r>
              <a:rPr lang="en-US" sz="1800" dirty="0">
                <a:solidFill>
                  <a:srgbClr val="FF0000"/>
                </a:solidFill>
                <a:effectLst/>
                <a:latin typeface="+mj-lt"/>
                <a:ea typeface="Times New Roman" panose="02020603050405020304" pitchFamily="18" charset="0"/>
              </a:rPr>
              <a:t> S&amp;P 500 4,800 by yearend</a:t>
            </a:r>
            <a:br>
              <a:rPr lang="en-US" sz="1800" dirty="0">
                <a:solidFill>
                  <a:srgbClr val="FF0000"/>
                </a:solidFill>
                <a:latin typeface="+mj-lt"/>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rPr>
            </a:br>
            <a:br>
              <a:rPr lang="en-US" sz="1800" dirty="0">
                <a:solidFill>
                  <a:srgbClr val="FF0000"/>
                </a:solidFill>
              </a:rPr>
            </a:br>
            <a:br>
              <a:rPr lang="en-US" sz="1800" dirty="0">
                <a:solidFill>
                  <a:srgbClr val="FF0000"/>
                </a:solidFill>
              </a:rPr>
            </a:br>
            <a:br>
              <a:rPr lang="en-US" sz="1800" dirty="0">
                <a:solidFill>
                  <a:srgbClr val="FF0000"/>
                </a:solidFill>
                <a:latin typeface="Calibri" panose="020F0502020204030204" pitchFamily="34" charset="0"/>
                <a:cs typeface="Calibri" panose="020F0502020204030204" pitchFamily="34" charset="0"/>
              </a:rPr>
            </a:br>
            <a:br>
              <a:rPr lang="en-US" sz="20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cs typeface="Calibri" panose="020F0502020204030204" pitchFamily="34" charset="0"/>
              </a:rPr>
            </a:br>
            <a:br>
              <a:rPr lang="en-US" sz="1800" dirty="0">
                <a:solidFill>
                  <a:srgbClr val="FF0000"/>
                </a:solidFill>
                <a:latin typeface="Calibri" panose="020F0502020204030204" pitchFamily="34" charset="0"/>
                <a:ea typeface="Calibri"/>
                <a:cs typeface="Calibri" panose="020F0502020204030204" pitchFamily="34" charset="0"/>
                <a:sym typeface="Calibri"/>
              </a:rPr>
            </a:br>
            <a:br>
              <a:rPr lang="en-US" sz="1900" dirty="0">
                <a:solidFill>
                  <a:srgbClr val="FF0000"/>
                </a:solidFill>
                <a:latin typeface="+mj-lt"/>
                <a:ea typeface="Calibri"/>
                <a:cs typeface="Calibri" panose="020F0502020204030204" pitchFamily="34" charset="0"/>
                <a:sym typeface="Calibri"/>
              </a:rPr>
            </a:br>
            <a:br>
              <a:rPr lang="en-US" sz="1800" dirty="0">
                <a:solidFill>
                  <a:srgbClr val="FF0000"/>
                </a:solidFill>
                <a:latin typeface="+mj-lt"/>
                <a:ea typeface="Calibri"/>
                <a:cs typeface="Calibri"/>
                <a:sym typeface="Calibri"/>
              </a:rPr>
            </a:br>
            <a:br>
              <a:rPr lang="en-US" sz="1800" dirty="0">
                <a:solidFill>
                  <a:srgbClr val="FF0000"/>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rPr>
            </a:br>
            <a:br>
              <a:rPr lang="en-US" sz="1800" dirty="0"/>
            </a:br>
            <a:br>
              <a:rPr lang="en-US" sz="1800" dirty="0"/>
            </a:br>
            <a:br>
              <a:rPr lang="en-US" sz="2000" dirty="0"/>
            </a:br>
            <a:br>
              <a:rPr lang="en-US" dirty="0"/>
            </a:br>
            <a:br>
              <a:rPr lang="en-US" sz="2000" dirty="0">
                <a:solidFill>
                  <a:schemeClr val="tx1"/>
                </a:solidFill>
                <a:latin typeface="Calibri"/>
                <a:ea typeface="Calibri"/>
                <a:cs typeface="Calibri"/>
                <a:sym typeface="Calibri"/>
              </a:rPr>
            </a:br>
            <a:br>
              <a:rPr lang="en-US" sz="20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9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charset="0"/>
                <a:ea typeface="Calibri" charset="0"/>
                <a:cs typeface="Calibri" charset="0"/>
              </a:rPr>
            </a:br>
            <a:r>
              <a:rPr lang="en-US" sz="1800" dirty="0">
                <a:solidFill>
                  <a:srgbClr val="FF0000"/>
                </a:solidFill>
              </a:rPr>
              <a:t> </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4" name="Picture 3" descr="A close-up of a deck of playing cards&#10;&#10;Description automatically generated with low confidence">
            <a:extLst>
              <a:ext uri="{FF2B5EF4-FFF2-40B4-BE49-F238E27FC236}">
                <a16:creationId xmlns:a16="http://schemas.microsoft.com/office/drawing/2014/main" id="{586BDB87-8AF3-7478-6790-8B8C3EFBB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938" y="3714427"/>
            <a:ext cx="3962400" cy="2895600"/>
          </a:xfrm>
          <a:prstGeom prst="rect">
            <a:avLst/>
          </a:prstGeom>
        </p:spPr>
      </p:pic>
    </p:spTree>
    <p:extLst>
      <p:ext uri="{BB962C8B-B14F-4D97-AF65-F5344CB8AC3E}">
        <p14:creationId xmlns:p14="http://schemas.microsoft.com/office/powerpoint/2010/main" val="378136076"/>
      </p:ext>
    </p:extLst>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066800" y="47277"/>
            <a:ext cx="10058400" cy="1567906"/>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S&amp;P 500 – Sell in May</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5/$420-$430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latin typeface="+mj-lt"/>
                <a:ea typeface="Calibri"/>
                <a:cs typeface="Calibri"/>
                <a:sym typeface="Calibri"/>
              </a:rPr>
              <a:t>long 1/$420-$430 put spread</a:t>
            </a:r>
            <a:r>
              <a:rPr lang="en-US" sz="1800" dirty="0">
                <a:solidFill>
                  <a:schemeClr val="tx1"/>
                </a:solidFill>
                <a:latin typeface="+mj-lt"/>
                <a:ea typeface="Calibri"/>
                <a:cs typeface="Calibri"/>
                <a:sym typeface="Calibri"/>
              </a:rPr>
              <a:t>, </a:t>
            </a:r>
            <a:r>
              <a:rPr lang="en-US" sz="1800" dirty="0">
                <a:solidFill>
                  <a:srgbClr val="00A64B"/>
                </a:solidFill>
                <a:latin typeface="+mj-lt"/>
                <a:ea typeface="Calibri"/>
                <a:cs typeface="Calibri"/>
                <a:sym typeface="Calibri"/>
              </a:rPr>
              <a:t>took profits on long 11/$420-$430 put spread</a:t>
            </a:r>
            <a:br>
              <a:rPr lang="en-US" sz="1800" dirty="0">
                <a:solidFill>
                  <a:schemeClr val="dk1"/>
                </a:solidFill>
                <a:latin typeface="Calibri"/>
                <a:ea typeface="Calibri"/>
                <a:cs typeface="Calibri"/>
                <a:sym typeface="Calibri"/>
              </a:rPr>
            </a:br>
            <a:br>
              <a:rPr lang="en-US" sz="1800" dirty="0">
                <a:solidFill>
                  <a:schemeClr val="tx1"/>
                </a:solidFill>
                <a:latin typeface="Calibri"/>
                <a:ea typeface="Calibri"/>
                <a:cs typeface="Calibri"/>
                <a:sym typeface="Calibri"/>
              </a:rPr>
            </a:br>
            <a:br>
              <a:rPr lang="en-US" sz="24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br>
              <a:rPr lang="en-US" sz="1600" dirty="0">
                <a:solidFill>
                  <a:schemeClr val="dk1"/>
                </a:solidFill>
                <a:latin typeface="Calibri"/>
                <a:ea typeface="Calibri"/>
                <a:cs typeface="Calibri"/>
                <a:sym typeface="Calibri"/>
              </a:rPr>
            </a:br>
            <a:endParaRPr lang="en-US" sz="1600" b="1" i="1" dirty="0">
              <a:latin typeface="Calibri"/>
              <a:ea typeface="Calibri"/>
              <a:cs typeface="Calibri"/>
              <a:sym typeface="Calibri"/>
            </a:endParaRPr>
          </a:p>
        </p:txBody>
      </p:sp>
      <p:sp>
        <p:nvSpPr>
          <p:cNvPr id="5" name="Rectangle 2">
            <a:extLst>
              <a:ext uri="{FF2B5EF4-FFF2-40B4-BE49-F238E27FC236}">
                <a16:creationId xmlns:a16="http://schemas.microsoft.com/office/drawing/2014/main" id="{47404D81-3F97-7040-BD91-DEC331C9FEE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Left Arrow Callout 3">
            <a:extLst>
              <a:ext uri="{FF2B5EF4-FFF2-40B4-BE49-F238E27FC236}">
                <a16:creationId xmlns:a16="http://schemas.microsoft.com/office/drawing/2014/main" id="{6393A579-5B90-8547-958A-D00F17470B85}"/>
              </a:ext>
            </a:extLst>
          </p:cNvPr>
          <p:cNvSpPr/>
          <p:nvPr/>
        </p:nvSpPr>
        <p:spPr>
          <a:xfrm>
            <a:off x="9361171" y="5112335"/>
            <a:ext cx="2418212" cy="114856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The Bottom </a:t>
            </a:r>
            <a:br>
              <a:rPr lang="en-US" sz="2000" dirty="0"/>
            </a:br>
            <a:r>
              <a:rPr lang="en-US" sz="2000" dirty="0"/>
              <a:t>$355</a:t>
            </a:r>
            <a:br>
              <a:rPr lang="en-US" sz="2000" dirty="0"/>
            </a:br>
            <a:r>
              <a:rPr lang="en-US" sz="2000" dirty="0"/>
              <a:t>Down -26%</a:t>
            </a:r>
          </a:p>
        </p:txBody>
      </p:sp>
      <p:pic>
        <p:nvPicPr>
          <p:cNvPr id="2" name="Picture 1">
            <a:extLst>
              <a:ext uri="{FF2B5EF4-FFF2-40B4-BE49-F238E27FC236}">
                <a16:creationId xmlns:a16="http://schemas.microsoft.com/office/drawing/2014/main" id="{0A1F4A80-E6CB-184A-99D2-C23AB65113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7859" y="1171381"/>
            <a:ext cx="1674141" cy="1674141"/>
          </a:xfrm>
          <a:prstGeom prst="rect">
            <a:avLst/>
          </a:prstGeom>
        </p:spPr>
      </p:pic>
      <p:sp>
        <p:nvSpPr>
          <p:cNvPr id="13" name="Left Arrow Callout 12">
            <a:extLst>
              <a:ext uri="{FF2B5EF4-FFF2-40B4-BE49-F238E27FC236}">
                <a16:creationId xmlns:a16="http://schemas.microsoft.com/office/drawing/2014/main" id="{31961627-42FB-B4D5-4A75-7B78EE4154D6}"/>
              </a:ext>
            </a:extLst>
          </p:cNvPr>
          <p:cNvSpPr/>
          <p:nvPr/>
        </p:nvSpPr>
        <p:spPr>
          <a:xfrm>
            <a:off x="9883865" y="2004709"/>
            <a:ext cx="2061849" cy="11485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$430</a:t>
            </a:r>
            <a:br>
              <a:rPr lang="en-US" sz="2000" dirty="0"/>
            </a:br>
            <a:r>
              <a:rPr lang="en-US" sz="2000" dirty="0"/>
              <a:t>+21%</a:t>
            </a:r>
            <a:br>
              <a:rPr lang="en-US" sz="2000" dirty="0"/>
            </a:br>
            <a:r>
              <a:rPr lang="en-US" sz="2000" dirty="0"/>
              <a:t>Rally</a:t>
            </a:r>
          </a:p>
        </p:txBody>
      </p:sp>
      <p:sp>
        <p:nvSpPr>
          <p:cNvPr id="16" name="Left Arrow Callout 15">
            <a:extLst>
              <a:ext uri="{FF2B5EF4-FFF2-40B4-BE49-F238E27FC236}">
                <a16:creationId xmlns:a16="http://schemas.microsoft.com/office/drawing/2014/main" id="{C80064A2-5D10-AB2C-3397-720E88F1BC99}"/>
              </a:ext>
            </a:extLst>
          </p:cNvPr>
          <p:cNvSpPr/>
          <p:nvPr/>
        </p:nvSpPr>
        <p:spPr>
          <a:xfrm>
            <a:off x="9603124" y="3712398"/>
            <a:ext cx="2061849" cy="1148566"/>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$375</a:t>
            </a:r>
            <a:br>
              <a:rPr lang="en-US" sz="2000" dirty="0"/>
            </a:br>
            <a:r>
              <a:rPr lang="en-US" sz="2000" dirty="0"/>
              <a:t>-12.8%</a:t>
            </a:r>
            <a:br>
              <a:rPr lang="en-US" sz="2000" dirty="0"/>
            </a:br>
            <a:r>
              <a:rPr lang="en-US" sz="2000" dirty="0"/>
              <a:t>Pull Back</a:t>
            </a:r>
          </a:p>
        </p:txBody>
      </p:sp>
      <p:cxnSp>
        <p:nvCxnSpPr>
          <p:cNvPr id="8" name="Straight Arrow Connector 7">
            <a:extLst>
              <a:ext uri="{FF2B5EF4-FFF2-40B4-BE49-F238E27FC236}">
                <a16:creationId xmlns:a16="http://schemas.microsoft.com/office/drawing/2014/main" id="{42B639DA-CC38-7265-0512-34708AED216E}"/>
              </a:ext>
            </a:extLst>
          </p:cNvPr>
          <p:cNvCxnSpPr>
            <a:cxnSpLocks/>
          </p:cNvCxnSpPr>
          <p:nvPr/>
        </p:nvCxnSpPr>
        <p:spPr>
          <a:xfrm flipV="1">
            <a:off x="4951032" y="3388641"/>
            <a:ext cx="951928" cy="91358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C22BB85-F24F-B936-0117-CD6742360C67}"/>
              </a:ext>
            </a:extLst>
          </p:cNvPr>
          <p:cNvCxnSpPr>
            <a:cxnSpLocks/>
          </p:cNvCxnSpPr>
          <p:nvPr/>
        </p:nvCxnSpPr>
        <p:spPr>
          <a:xfrm>
            <a:off x="5997069" y="3524996"/>
            <a:ext cx="698021" cy="54250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1BA9381-C56E-3E26-0F7A-1051314D8DBA}"/>
              </a:ext>
            </a:extLst>
          </p:cNvPr>
          <p:cNvPicPr>
            <a:picLocks noChangeAspect="1"/>
          </p:cNvPicPr>
          <p:nvPr/>
        </p:nvPicPr>
        <p:blipFill>
          <a:blip r:embed="rId4"/>
          <a:stretch>
            <a:fillRect/>
          </a:stretch>
        </p:blipFill>
        <p:spPr>
          <a:xfrm>
            <a:off x="64233" y="1316123"/>
            <a:ext cx="6937714" cy="5252841"/>
          </a:xfrm>
          <a:prstGeom prst="rect">
            <a:avLst/>
          </a:prstGeom>
        </p:spPr>
      </p:pic>
      <p:cxnSp>
        <p:nvCxnSpPr>
          <p:cNvPr id="10" name="Straight Arrow Connector 9">
            <a:extLst>
              <a:ext uri="{FF2B5EF4-FFF2-40B4-BE49-F238E27FC236}">
                <a16:creationId xmlns:a16="http://schemas.microsoft.com/office/drawing/2014/main" id="{655D9B87-0E6B-6043-A3DE-AAEF9A4A2C30}"/>
              </a:ext>
            </a:extLst>
          </p:cNvPr>
          <p:cNvCxnSpPr>
            <a:cxnSpLocks/>
          </p:cNvCxnSpPr>
          <p:nvPr/>
        </p:nvCxnSpPr>
        <p:spPr>
          <a:xfrm>
            <a:off x="1653094" y="2572067"/>
            <a:ext cx="7950030"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36D88D2-EF34-6576-8B25-711400C60FBA}"/>
              </a:ext>
            </a:extLst>
          </p:cNvPr>
          <p:cNvCxnSpPr>
            <a:cxnSpLocks/>
          </p:cNvCxnSpPr>
          <p:nvPr/>
        </p:nvCxnSpPr>
        <p:spPr>
          <a:xfrm>
            <a:off x="1150882" y="5112335"/>
            <a:ext cx="801412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2D25D16-4DAE-F994-8FD7-B0FABB6EBBF2}"/>
              </a:ext>
            </a:extLst>
          </p:cNvPr>
          <p:cNvCxnSpPr>
            <a:cxnSpLocks/>
          </p:cNvCxnSpPr>
          <p:nvPr/>
        </p:nvCxnSpPr>
        <p:spPr>
          <a:xfrm>
            <a:off x="1258174" y="4369206"/>
            <a:ext cx="8197009" cy="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77FF881-F702-67A6-3E63-408536F2DB75}"/>
              </a:ext>
            </a:extLst>
          </p:cNvPr>
          <p:cNvCxnSpPr>
            <a:cxnSpLocks/>
          </p:cNvCxnSpPr>
          <p:nvPr/>
        </p:nvCxnSpPr>
        <p:spPr>
          <a:xfrm>
            <a:off x="6529854" y="2845522"/>
            <a:ext cx="1804849" cy="159066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F192B1F-BE65-5A8B-42C9-8EFDFB51C59B}"/>
              </a:ext>
            </a:extLst>
          </p:cNvPr>
          <p:cNvCxnSpPr>
            <a:cxnSpLocks/>
          </p:cNvCxnSpPr>
          <p:nvPr/>
        </p:nvCxnSpPr>
        <p:spPr>
          <a:xfrm flipV="1">
            <a:off x="8270368" y="845958"/>
            <a:ext cx="3084561" cy="352794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Right Arrow Callout 17">
            <a:extLst>
              <a:ext uri="{FF2B5EF4-FFF2-40B4-BE49-F238E27FC236}">
                <a16:creationId xmlns:a16="http://schemas.microsoft.com/office/drawing/2014/main" id="{A5156D05-29C4-64C1-6A23-C09192D78FBA}"/>
              </a:ext>
            </a:extLst>
          </p:cNvPr>
          <p:cNvSpPr/>
          <p:nvPr/>
        </p:nvSpPr>
        <p:spPr>
          <a:xfrm>
            <a:off x="8257364" y="1161406"/>
            <a:ext cx="1815293" cy="1158925"/>
          </a:xfrm>
          <a:prstGeom prst="right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$480</a:t>
            </a:r>
            <a:br>
              <a:rPr lang="en-US" sz="2000" dirty="0"/>
            </a:br>
            <a:r>
              <a:rPr lang="en-US" sz="2000" dirty="0"/>
              <a:t>2023 </a:t>
            </a:r>
            <a:br>
              <a:rPr lang="en-US" sz="2000" dirty="0"/>
            </a:br>
            <a:r>
              <a:rPr lang="en-US" sz="2000" dirty="0"/>
              <a:t>Target</a:t>
            </a:r>
          </a:p>
        </p:txBody>
      </p:sp>
    </p:spTree>
    <p:extLst>
      <p:ext uri="{BB962C8B-B14F-4D97-AF65-F5344CB8AC3E}">
        <p14:creationId xmlns:p14="http://schemas.microsoft.com/office/powerpoint/2010/main" val="1130031545"/>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with an umbrella and a drink&#10;&#10;Description automatically generated with low confidence">
            <a:extLst>
              <a:ext uri="{FF2B5EF4-FFF2-40B4-BE49-F238E27FC236}">
                <a16:creationId xmlns:a16="http://schemas.microsoft.com/office/drawing/2014/main" id="{AE891534-A310-ED1E-0829-F9D05DED9A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501711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41013" y="485877"/>
            <a:ext cx="8229600" cy="8382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ProShares Ultra Short S&amp;P 500 (SDS)-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 great hedge for long stocks and bonds</a:t>
            </a:r>
            <a:br>
              <a:rPr lang="en-US" sz="1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long 2X position has a hedge against longs and bond shorts</a:t>
            </a:r>
          </a:p>
        </p:txBody>
      </p:sp>
      <p:pic>
        <p:nvPicPr>
          <p:cNvPr id="1026" name="Picture 2" descr="Chart">
            <a:extLst>
              <a:ext uri="{FF2B5EF4-FFF2-40B4-BE49-F238E27FC236}">
                <a16:creationId xmlns:a16="http://schemas.microsoft.com/office/drawing/2014/main" id="{08B3783E-85CD-44C1-190C-87B8887EC7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2444" y="1561514"/>
            <a:ext cx="6707112" cy="5078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096315"/>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($VIX) – Bargain of the Century</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050" name="Picture 2" descr="Chart">
            <a:extLst>
              <a:ext uri="{FF2B5EF4-FFF2-40B4-BE49-F238E27FC236}">
                <a16:creationId xmlns:a16="http://schemas.microsoft.com/office/drawing/2014/main" id="{707309D0-1515-FEA6-E25A-3D493C7DAD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6415" y="1097280"/>
            <a:ext cx="6892911" cy="521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920207"/>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981200" y="228600"/>
            <a:ext cx="8229600" cy="13716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(VXX)-</a:t>
            </a: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074" name="Picture 2" descr="Chart">
            <a:extLst>
              <a:ext uri="{FF2B5EF4-FFF2-40B4-BE49-F238E27FC236}">
                <a16:creationId xmlns:a16="http://schemas.microsoft.com/office/drawing/2014/main" id="{5D783E9F-44E1-0B74-7C73-B8092843779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60763" y="1456202"/>
            <a:ext cx="6289062" cy="476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708750"/>
      </p:ext>
    </p:extLst>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57400" y="76200"/>
            <a:ext cx="8229600" cy="8382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Dow Average ($INDU)-</a:t>
            </a:r>
            <a:endParaRPr lang="en-US" sz="1800" dirty="0">
              <a:solidFill>
                <a:schemeClr val="dk1"/>
              </a:solidFill>
              <a:latin typeface="Calibri"/>
              <a:ea typeface="Calibri"/>
              <a:cs typeface="Calibri"/>
              <a:sym typeface="Calibri"/>
            </a:endParaRPr>
          </a:p>
        </p:txBody>
      </p:sp>
      <p:pic>
        <p:nvPicPr>
          <p:cNvPr id="4098" name="Picture 2" descr="Chart">
            <a:extLst>
              <a:ext uri="{FF2B5EF4-FFF2-40B4-BE49-F238E27FC236}">
                <a16:creationId xmlns:a16="http://schemas.microsoft.com/office/drawing/2014/main" id="{FA61EB6D-BCB3-9F6C-3082-8913721AF1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0091" y="1298281"/>
            <a:ext cx="6831818" cy="517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212574"/>
      </p:ext>
    </p:extLst>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018890" y="522748"/>
            <a:ext cx="81534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tx1"/>
                </a:solidFill>
                <a:latin typeface="Calibri"/>
                <a:ea typeface="Calibri"/>
                <a:cs typeface="Calibri"/>
                <a:sym typeface="Calibri"/>
              </a:rPr>
              <a:t>Russell 2000 (</a:t>
            </a:r>
            <a:r>
              <a:rPr lang="en-US" sz="2400" dirty="0">
                <a:solidFill>
                  <a:schemeClr val="tx1"/>
                </a:solidFill>
                <a:ea typeface="Calibri"/>
                <a:sym typeface="Calibri"/>
              </a:rPr>
              <a:t>IWM</a:t>
            </a:r>
            <a:r>
              <a:rPr lang="en-US" sz="2400" dirty="0">
                <a:solidFill>
                  <a:schemeClr val="tx1"/>
                </a:solidFill>
                <a:latin typeface="Calibri"/>
                <a:ea typeface="Calibri"/>
                <a:cs typeface="Calibri"/>
                <a:sym typeface="Calibri"/>
              </a:rPr>
              <a:t>)- </a:t>
            </a:r>
            <a:br>
              <a:rPr lang="en-US" sz="1800" dirty="0">
                <a:latin typeface="Calibri"/>
                <a:ea typeface="Calibri"/>
                <a:cs typeface="Calibri"/>
              </a:rPr>
            </a:br>
            <a:r>
              <a:rPr lang="en-US" sz="1800" dirty="0">
                <a:solidFill>
                  <a:srgbClr val="00A64B"/>
                </a:solidFill>
                <a:latin typeface="Calibri"/>
                <a:ea typeface="Calibri"/>
                <a:cs typeface="Calibri"/>
                <a:sym typeface="Calibri"/>
              </a:rPr>
              <a:t>took profits on Long 10/$137-$142 vertical bull call spread</a:t>
            </a:r>
            <a:br>
              <a:rPr lang="en-US" sz="2400" dirty="0">
                <a:latin typeface="Calibri"/>
                <a:ea typeface="Calibri"/>
                <a:cs typeface="Calibri"/>
              </a:rPr>
            </a:br>
            <a:r>
              <a:rPr lang="en-US" sz="1800" dirty="0">
                <a:solidFill>
                  <a:srgbClr val="00A64B"/>
                </a:solidFill>
                <a:latin typeface="Calibri"/>
                <a:ea typeface="Calibri"/>
                <a:cs typeface="Calibri"/>
                <a:sym typeface="Calibri"/>
              </a:rPr>
              <a:t>took profits on Long 10/$153-$156 vertical bear put spread</a:t>
            </a:r>
            <a:br>
              <a:rPr lang="en-US" sz="2400" dirty="0">
                <a:latin typeface="Calibri"/>
                <a:ea typeface="Calibri"/>
                <a:cs typeface="Calibri"/>
              </a:rPr>
            </a:br>
            <a:endParaRPr lang="en-US" sz="1800" dirty="0">
              <a:solidFill>
                <a:srgbClr val="00B050"/>
              </a:solidFill>
              <a:latin typeface="Calibri"/>
              <a:ea typeface="Calibri"/>
              <a:cs typeface="Calibri"/>
              <a:sym typeface="Calibri"/>
            </a:endParaRPr>
          </a:p>
        </p:txBody>
      </p:sp>
      <p:pic>
        <p:nvPicPr>
          <p:cNvPr id="5122" name="Picture 2" descr="Chart">
            <a:extLst>
              <a:ext uri="{FF2B5EF4-FFF2-40B4-BE49-F238E27FC236}">
                <a16:creationId xmlns:a16="http://schemas.microsoft.com/office/drawing/2014/main" id="{4ACBDBEF-4A1C-5332-7CBE-5D798D0D13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93561" y="1780400"/>
            <a:ext cx="5804877" cy="439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0783"/>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15F87786-1EFC-8A40-A1AF-18AABA9EEE76}"/>
              </a:ext>
            </a:extLst>
          </p:cNvPr>
          <p:cNvSpPr>
            <a:spLocks noGrp="1"/>
          </p:cNvSpPr>
          <p:nvPr>
            <p:ph type="title"/>
          </p:nvPr>
        </p:nvSpPr>
        <p:spPr>
          <a:xfrm>
            <a:off x="609600" y="274637"/>
            <a:ext cx="10972800" cy="1143000"/>
          </a:xfrm>
        </p:spPr>
        <p:txBody>
          <a:bodyPr/>
          <a:lstStyle/>
          <a:p>
            <a:r>
              <a:rPr lang="en-US" sz="2400" dirty="0"/>
              <a:t>NASDAQ (QQQ) –</a:t>
            </a:r>
            <a:br>
              <a:rPr lang="en-US" sz="2400" dirty="0"/>
            </a:br>
            <a:r>
              <a:rPr lang="en-US" sz="1800" dirty="0">
                <a:solidFill>
                  <a:srgbClr val="00A64B"/>
                </a:solidFill>
              </a:rPr>
              <a:t>took profits on Long 5/$335-$345 put spread</a:t>
            </a:r>
            <a:br>
              <a:rPr lang="en-US" sz="2400" dirty="0"/>
            </a:br>
            <a:r>
              <a:rPr lang="en-US" sz="1800" dirty="0">
                <a:solidFill>
                  <a:srgbClr val="00A64B"/>
                </a:solidFill>
              </a:rPr>
              <a:t>took profits on long (QQQ) 1/$290-$300 put spread, took profits on long (QQQ) 4/$330-$335 put spread </a:t>
            </a:r>
            <a:br>
              <a:rPr lang="en-US" sz="1800" dirty="0">
                <a:solidFill>
                  <a:srgbClr val="00A64B"/>
                </a:solidFill>
              </a:rPr>
            </a:br>
            <a:r>
              <a:rPr lang="en-US" sz="1800" dirty="0">
                <a:solidFill>
                  <a:srgbClr val="00A64B"/>
                </a:solidFill>
              </a:rPr>
              <a:t>took profits on long (QQQ) 3/$340-$345 put spread, covered long (QQQ) $325-$330 put spread </a:t>
            </a:r>
          </a:p>
        </p:txBody>
      </p:sp>
      <p:pic>
        <p:nvPicPr>
          <p:cNvPr id="6146" name="Picture 2" descr="Chart">
            <a:extLst>
              <a:ext uri="{FF2B5EF4-FFF2-40B4-BE49-F238E27FC236}">
                <a16:creationId xmlns:a16="http://schemas.microsoft.com/office/drawing/2014/main" id="{04753C97-B7A0-7908-629F-8895653932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2009" y="1688122"/>
            <a:ext cx="6279773" cy="475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27755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444" y="8836"/>
            <a:ext cx="12192000" cy="905564"/>
            <a:chOff x="0" y="0"/>
            <a:chExt cx="9376341" cy="1724607"/>
          </a:xfrm>
        </p:grpSpPr>
        <p:sp>
          <p:nvSpPr>
            <p:cNvPr id="3" name="Freeform 3"/>
            <p:cNvSpPr/>
            <p:nvPr/>
          </p:nvSpPr>
          <p:spPr>
            <a:xfrm>
              <a:off x="0" y="0"/>
              <a:ext cx="9376341" cy="1724607"/>
            </a:xfrm>
            <a:custGeom>
              <a:avLst/>
              <a:gdLst/>
              <a:ahLst/>
              <a:cxnLst/>
              <a:rect l="l" t="t" r="r" b="b"/>
              <a:pathLst>
                <a:path w="9376341" h="1724607">
                  <a:moveTo>
                    <a:pt x="0" y="0"/>
                  </a:moveTo>
                  <a:lnTo>
                    <a:pt x="9376341" y="0"/>
                  </a:lnTo>
                  <a:lnTo>
                    <a:pt x="9376341" y="1724607"/>
                  </a:lnTo>
                  <a:lnTo>
                    <a:pt x="0" y="1724607"/>
                  </a:lnTo>
                  <a:close/>
                </a:path>
              </a:pathLst>
            </a:custGeom>
            <a:solidFill>
              <a:srgbClr val="061D3B">
                <a:alpha val="96863"/>
              </a:srgbClr>
            </a:solidFill>
          </p:spPr>
        </p:sp>
      </p:grpSp>
      <p:pic>
        <p:nvPicPr>
          <p:cNvPr id="4" name="Picture 4"/>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0541406" y="105204"/>
            <a:ext cx="1334668" cy="1334668"/>
          </a:xfrm>
          <a:prstGeom prst="rect">
            <a:avLst/>
          </a:prstGeom>
        </p:spPr>
      </p:pic>
      <p:pic>
        <p:nvPicPr>
          <p:cNvPr id="5" name="Picture 5"/>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0497693" y="17778"/>
            <a:ext cx="1422094" cy="1422094"/>
          </a:xfrm>
          <a:prstGeom prst="rect">
            <a:avLst/>
          </a:prstGeom>
        </p:spPr>
      </p:pic>
      <p:grpSp>
        <p:nvGrpSpPr>
          <p:cNvPr id="6" name="Group 6"/>
          <p:cNvGrpSpPr>
            <a:grpSpLocks noChangeAspect="1"/>
          </p:cNvGrpSpPr>
          <p:nvPr/>
        </p:nvGrpSpPr>
        <p:grpSpPr>
          <a:xfrm>
            <a:off x="10668000" y="235593"/>
            <a:ext cx="1061193" cy="1061189"/>
            <a:chOff x="-60692" y="0"/>
            <a:chExt cx="6350000" cy="6349975"/>
          </a:xfrm>
        </p:grpSpPr>
        <p:sp>
          <p:nvSpPr>
            <p:cNvPr id="7" name="Freeform 7"/>
            <p:cNvSpPr/>
            <p:nvPr/>
          </p:nvSpPr>
          <p:spPr>
            <a:xfrm>
              <a:off x="-60692" y="0"/>
              <a:ext cx="6350000" cy="634997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8" name="AutoShape 8"/>
          <p:cNvSpPr/>
          <p:nvPr/>
        </p:nvSpPr>
        <p:spPr>
          <a:xfrm flipV="1">
            <a:off x="-12294" y="602685"/>
            <a:ext cx="10553699" cy="16157"/>
          </a:xfrm>
          <a:prstGeom prst="line">
            <a:avLst/>
          </a:prstGeom>
          <a:ln w="47625" cap="rnd">
            <a:solidFill>
              <a:srgbClr val="FFFFFF"/>
            </a:solidFill>
            <a:prstDash val="solid"/>
            <a:headEnd type="none" w="sm" len="sm"/>
            <a:tailEnd type="none" w="sm" len="sm"/>
          </a:ln>
        </p:spPr>
      </p:sp>
      <p:sp>
        <p:nvSpPr>
          <p:cNvPr id="9" name="TextBox 9"/>
          <p:cNvSpPr txBox="1"/>
          <p:nvPr/>
        </p:nvSpPr>
        <p:spPr>
          <a:xfrm>
            <a:off x="129782" y="136955"/>
            <a:ext cx="6321588" cy="333425"/>
          </a:xfrm>
          <a:prstGeom prst="rect">
            <a:avLst/>
          </a:prstGeom>
        </p:spPr>
        <p:txBody>
          <a:bodyPr lIns="0" tIns="0" rIns="0" bIns="0" rtlCol="0" anchor="t">
            <a:spAutoFit/>
          </a:bodyPr>
          <a:lstStyle/>
          <a:p>
            <a:pPr>
              <a:lnSpc>
                <a:spcPts val="2599"/>
              </a:lnSpc>
            </a:pPr>
            <a:r>
              <a:rPr lang="en-US" sz="2406" spc="192">
                <a:solidFill>
                  <a:srgbClr val="FFFFFF"/>
                </a:solidFill>
                <a:latin typeface="Glacial Indifference"/>
              </a:rPr>
              <a:t>THE MAD HEDGE FUND TRADER</a:t>
            </a:r>
          </a:p>
        </p:txBody>
      </p:sp>
      <p:sp>
        <p:nvSpPr>
          <p:cNvPr id="11" name="Title 1">
            <a:extLst>
              <a:ext uri="{FF2B5EF4-FFF2-40B4-BE49-F238E27FC236}">
                <a16:creationId xmlns:a16="http://schemas.microsoft.com/office/drawing/2014/main" id="{6F274CD8-7985-2342-B091-AF521598516C}"/>
              </a:ext>
            </a:extLst>
          </p:cNvPr>
          <p:cNvSpPr txBox="1">
            <a:spLocks/>
          </p:cNvSpPr>
          <p:nvPr/>
        </p:nvSpPr>
        <p:spPr>
          <a:xfrm>
            <a:off x="315926" y="1019472"/>
            <a:ext cx="10972800" cy="11430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r>
              <a:rPr lang="en-US" sz="2800" b="1" dirty="0"/>
              <a:t>The Barbell Portfolio</a:t>
            </a:r>
          </a:p>
        </p:txBody>
      </p:sp>
      <p:sp>
        <p:nvSpPr>
          <p:cNvPr id="12" name="Text Placeholder 2">
            <a:extLst>
              <a:ext uri="{FF2B5EF4-FFF2-40B4-BE49-F238E27FC236}">
                <a16:creationId xmlns:a16="http://schemas.microsoft.com/office/drawing/2014/main" id="{A93F93B8-B94B-8D4A-822D-56D94EEEC0E4}"/>
              </a:ext>
            </a:extLst>
          </p:cNvPr>
          <p:cNvSpPr txBox="1">
            <a:spLocks/>
          </p:cNvSpPr>
          <p:nvPr/>
        </p:nvSpPr>
        <p:spPr>
          <a:xfrm>
            <a:off x="0" y="1690986"/>
            <a:ext cx="10972800" cy="452610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03200"/>
            <a:r>
              <a:rPr lang="en-US" sz="2800" b="1" dirty="0"/>
              <a:t>*75% Big Tech – 2% of US workforce, 25% of market cap and   25% of US earnings</a:t>
            </a:r>
            <a:br>
              <a:rPr lang="en-US" sz="2800" b="1" dirty="0"/>
            </a:br>
            <a:br>
              <a:rPr lang="en-US" sz="2800" b="1" dirty="0"/>
            </a:br>
            <a:r>
              <a:rPr lang="en-US" sz="2800" b="1" dirty="0"/>
              <a:t>25% Domestic Recovery, including:</a:t>
            </a:r>
            <a:br>
              <a:rPr lang="en-US" sz="2400" dirty="0"/>
            </a:br>
            <a:br>
              <a:rPr lang="en-US" sz="2400" dirty="0"/>
            </a:br>
            <a:r>
              <a:rPr lang="en-US" sz="2400" dirty="0"/>
              <a:t>Railroads, airlines, cruise lines,</a:t>
            </a:r>
            <a:br>
              <a:rPr lang="en-US" sz="2400" dirty="0"/>
            </a:br>
            <a:r>
              <a:rPr lang="en-US" sz="2400" dirty="0"/>
              <a:t>Couriers, steel companies</a:t>
            </a:r>
            <a:br>
              <a:rPr lang="en-US" sz="2400" dirty="0"/>
            </a:br>
            <a:r>
              <a:rPr lang="en-US" sz="2400" dirty="0"/>
              <a:t>Banks, commodities</a:t>
            </a:r>
            <a:br>
              <a:rPr lang="en-US" sz="2400" dirty="0"/>
            </a:br>
            <a:r>
              <a:rPr lang="en-US" sz="2400" dirty="0"/>
              <a:t>Construction</a:t>
            </a:r>
            <a:br>
              <a:rPr lang="en-US" sz="2400" dirty="0"/>
            </a:br>
            <a:r>
              <a:rPr lang="en-US" sz="2400" dirty="0"/>
              <a:t>Credit Card Companies</a:t>
            </a:r>
            <a:br>
              <a:rPr lang="en-US" sz="2400" dirty="0"/>
            </a:br>
            <a:r>
              <a:rPr lang="en-US" sz="2400" dirty="0"/>
              <a:t>Hotels, casinos</a:t>
            </a:r>
            <a:br>
              <a:rPr lang="en-US" sz="2400" dirty="0"/>
            </a:br>
            <a:r>
              <a:rPr lang="en-US" sz="2400" dirty="0"/>
              <a:t>Online Ticket Sales</a:t>
            </a:r>
          </a:p>
        </p:txBody>
      </p:sp>
      <p:pic>
        <p:nvPicPr>
          <p:cNvPr id="13" name="Picture 12">
            <a:extLst>
              <a:ext uri="{FF2B5EF4-FFF2-40B4-BE49-F238E27FC236}">
                <a16:creationId xmlns:a16="http://schemas.microsoft.com/office/drawing/2014/main" id="{6FD541A8-07CA-324C-B275-BD881BBE3D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5200" y="3295481"/>
            <a:ext cx="4419600" cy="3115204"/>
          </a:xfrm>
          <a:prstGeom prst="rect">
            <a:avLst/>
          </a:prstGeom>
        </p:spPr>
      </p:pic>
    </p:spTree>
    <p:extLst>
      <p:ext uri="{BB962C8B-B14F-4D97-AF65-F5344CB8AC3E}">
        <p14:creationId xmlns:p14="http://schemas.microsoft.com/office/powerpoint/2010/main" val="1872942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066800" y="152400"/>
            <a:ext cx="10591800" cy="17526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Microsoft (MSFT)- Earnings Beat</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9/$235-$245 call spread, took profits on long 7/$220-$210 call spread,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6/$220-$230 call spread</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took profits on long 2/$200-$210 bear put spread</a:t>
            </a:r>
            <a:br>
              <a:rPr lang="en-US" sz="1800" dirty="0">
                <a:solidFill>
                  <a:srgbClr val="FF0000"/>
                </a:solidFill>
                <a:latin typeface="Calibri"/>
                <a:ea typeface="Calibri"/>
                <a:cs typeface="Calibri"/>
                <a:sym typeface="Calibri"/>
              </a:rPr>
            </a:br>
            <a:br>
              <a:rPr lang="en-US" sz="1800" dirty="0">
                <a:solidFill>
                  <a:srgbClr val="FF0000"/>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2000" dirty="0">
              <a:latin typeface="Calibri"/>
              <a:ea typeface="Calibri"/>
              <a:cs typeface="Calibri"/>
            </a:endParaRPr>
          </a:p>
        </p:txBody>
      </p:sp>
      <p:pic>
        <p:nvPicPr>
          <p:cNvPr id="7170" name="Picture 2" descr="Chart">
            <a:extLst>
              <a:ext uri="{FF2B5EF4-FFF2-40B4-BE49-F238E27FC236}">
                <a16:creationId xmlns:a16="http://schemas.microsoft.com/office/drawing/2014/main" id="{386872F6-2451-123D-A4DC-28C373A2F9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3983" y="1603717"/>
            <a:ext cx="6224033" cy="471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459821"/>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381000"/>
            <a:ext cx="8229600" cy="1752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Meta (META)- </a:t>
            </a:r>
            <a:r>
              <a:rPr lang="en-US" sz="2000" dirty="0">
                <a:effectLst/>
                <a:latin typeface="+mj-lt"/>
                <a:ea typeface="Times New Roman" panose="02020603050405020304" pitchFamily="18" charset="0"/>
              </a:rPr>
              <a:t>Soars an Incredible 20%</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9/$290-$300 vertical bear put spread</a:t>
            </a:r>
            <a:br>
              <a:rPr lang="en-US" sz="2400" dirty="0">
                <a:solidFill>
                  <a:schemeClr val="dk1"/>
                </a:solidFill>
                <a:latin typeface="Calibri"/>
                <a:ea typeface="Calibri"/>
                <a:cs typeface="Calibri"/>
                <a:sym typeface="Calibri"/>
              </a:rPr>
            </a:br>
            <a:r>
              <a:rPr lang="en-US" sz="1800" dirty="0">
                <a:solidFill>
                  <a:srgbClr val="FF0000"/>
                </a:solidFill>
                <a:latin typeface="Calibri"/>
                <a:ea typeface="Calibri"/>
                <a:cs typeface="Calibri"/>
                <a:sym typeface="Calibri"/>
              </a:rPr>
              <a:t>stopped out of Long 9/$190-$200 vertical bear put spread</a:t>
            </a:r>
            <a:br>
              <a:rPr lang="en-US" sz="1800" dirty="0">
                <a:solidFill>
                  <a:schemeClr val="dk1"/>
                </a:solidFill>
                <a:latin typeface="Calibri"/>
                <a:ea typeface="Calibri"/>
                <a:cs typeface="Calibri"/>
                <a:sym typeface="Calibri"/>
              </a:rPr>
            </a:br>
            <a:br>
              <a:rPr lang="en-US" sz="2400" dirty="0">
                <a:latin typeface="Calibri"/>
                <a:ea typeface="Calibri"/>
                <a:cs typeface="Calibri"/>
              </a:rPr>
            </a:br>
            <a:endParaRPr lang="en-US" sz="2000" dirty="0">
              <a:solidFill>
                <a:schemeClr val="dk1"/>
              </a:solidFill>
              <a:latin typeface="Calibri"/>
              <a:ea typeface="Calibri"/>
              <a:cs typeface="Calibri"/>
              <a:sym typeface="Calibri"/>
            </a:endParaRPr>
          </a:p>
        </p:txBody>
      </p:sp>
      <p:pic>
        <p:nvPicPr>
          <p:cNvPr id="8194" name="Picture 2" descr="Chart">
            <a:extLst>
              <a:ext uri="{FF2B5EF4-FFF2-40B4-BE49-F238E27FC236}">
                <a16:creationId xmlns:a16="http://schemas.microsoft.com/office/drawing/2014/main" id="{02ABE29A-2297-E6B6-8FC5-86BB54AAC8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8047" y="1669366"/>
            <a:ext cx="6155906" cy="466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088902"/>
      </p:ext>
    </p:extLst>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620110" y="237067"/>
            <a:ext cx="10794124" cy="11430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r>
              <a:rPr lang="en-US" sz="2400" dirty="0">
                <a:solidFill>
                  <a:schemeClr val="dk1"/>
                </a:solidFill>
                <a:latin typeface="+mn-lt"/>
                <a:ea typeface="Calibri"/>
                <a:cs typeface="Calibri"/>
                <a:sym typeface="Calibri"/>
              </a:rPr>
              <a:t>Apple (AAPL)</a:t>
            </a:r>
            <a:br>
              <a:rPr lang="en-US" sz="2400" dirty="0">
                <a:solidFill>
                  <a:schemeClr val="dk1"/>
                </a:solidFill>
                <a:latin typeface="+mn-lt"/>
                <a:ea typeface="Calibri"/>
                <a:cs typeface="Calibri"/>
                <a:sym typeface="Calibri"/>
              </a:rPr>
            </a:br>
            <a:r>
              <a:rPr lang="en-US" sz="1800" dirty="0">
                <a:effectLst/>
                <a:latin typeface="+mn-lt"/>
                <a:ea typeface="Times New Roman" panose="02020603050405020304" pitchFamily="18" charset="0"/>
              </a:rPr>
              <a:t>India’s Tata to Build iPhones for Apple</a:t>
            </a:r>
            <a:br>
              <a:rPr lang="en-US" sz="2400" dirty="0">
                <a:latin typeface="Calibri"/>
                <a:ea typeface="Calibri"/>
                <a:cs typeface="Calibri"/>
              </a:rPr>
            </a:br>
            <a:r>
              <a:rPr lang="en-US" sz="1800" dirty="0">
                <a:solidFill>
                  <a:srgbClr val="00A64B"/>
                </a:solidFill>
                <a:latin typeface="Calibri"/>
                <a:ea typeface="Calibri"/>
                <a:cs typeface="Calibri"/>
              </a:rPr>
              <a:t>took profits on </a:t>
            </a:r>
            <a:r>
              <a:rPr lang="en-US" sz="1800" dirty="0">
                <a:solidFill>
                  <a:srgbClr val="00A64B"/>
                </a:solidFill>
              </a:rPr>
              <a:t>long 1/$145-$155 put spread, </a:t>
            </a:r>
            <a:r>
              <a:rPr lang="en-US" sz="1800" dirty="0">
                <a:solidFill>
                  <a:srgbClr val="00A64B"/>
                </a:solidFill>
                <a:latin typeface="Calibri"/>
                <a:ea typeface="Calibri"/>
                <a:cs typeface="Calibri"/>
              </a:rPr>
              <a:t>Took profits on </a:t>
            </a:r>
            <a:r>
              <a:rPr lang="en-US" sz="1800" dirty="0">
                <a:solidFill>
                  <a:srgbClr val="00A64B"/>
                </a:solidFill>
              </a:rPr>
              <a:t>long 10/$165-$175 put spread </a:t>
            </a:r>
            <a:br>
              <a:rPr lang="en-US" sz="1800" dirty="0">
                <a:solidFill>
                  <a:schemeClr val="tx1"/>
                </a:solidFill>
              </a:rPr>
            </a:br>
            <a:r>
              <a:rPr lang="en-US" sz="1800" dirty="0">
                <a:solidFill>
                  <a:srgbClr val="00A64B"/>
                </a:solidFill>
                <a:latin typeface="Calibri"/>
                <a:ea typeface="Calibri"/>
                <a:cs typeface="Calibri"/>
                <a:sym typeface="Calibri"/>
              </a:rPr>
              <a:t> took profits on </a:t>
            </a:r>
            <a:r>
              <a:rPr lang="en-US" sz="1800" dirty="0">
                <a:solidFill>
                  <a:srgbClr val="00A64B"/>
                </a:solidFill>
              </a:rPr>
              <a:t>long 6/$155-$165 put spread, </a:t>
            </a:r>
            <a:r>
              <a:rPr lang="en-US" sz="1800" dirty="0">
                <a:solidFill>
                  <a:srgbClr val="FF0000"/>
                </a:solidFill>
              </a:rPr>
              <a:t>stopped out of long 6/$125-135 call spread,</a:t>
            </a:r>
            <a:br>
              <a:rPr lang="en-US" sz="1800" dirty="0"/>
            </a:br>
            <a:r>
              <a:rPr lang="en-US" sz="1800" dirty="0">
                <a:solidFill>
                  <a:srgbClr val="00A64B"/>
                </a:solidFill>
                <a:latin typeface="Calibri"/>
                <a:ea typeface="Calibri"/>
                <a:cs typeface="Calibri"/>
                <a:sym typeface="Calibri"/>
              </a:rPr>
              <a:t> took profits on </a:t>
            </a:r>
            <a:r>
              <a:rPr lang="en-US" sz="1800" dirty="0">
                <a:solidFill>
                  <a:srgbClr val="00A64B"/>
                </a:solidFill>
              </a:rPr>
              <a:t>long 6/$110-$120 call spread</a:t>
            </a:r>
            <a:r>
              <a:rPr lang="en-US" sz="1800" dirty="0">
                <a:solidFill>
                  <a:schemeClr val="tx1"/>
                </a:solidFill>
              </a:rPr>
              <a:t>, </a:t>
            </a:r>
            <a:r>
              <a:rPr lang="en-US" sz="1800" dirty="0">
                <a:solidFill>
                  <a:srgbClr val="00B050"/>
                </a:solidFill>
              </a:rPr>
              <a:t>took</a:t>
            </a:r>
            <a:r>
              <a:rPr lang="en-US" sz="1800" dirty="0">
                <a:solidFill>
                  <a:schemeClr val="tx1"/>
                </a:solidFill>
                <a:latin typeface="Calibri"/>
                <a:ea typeface="Calibri"/>
                <a:cs typeface="Calibri"/>
                <a:sym typeface="Calibri"/>
              </a:rPr>
              <a:t> </a:t>
            </a:r>
            <a:r>
              <a:rPr lang="en-US" sz="1800" dirty="0">
                <a:solidFill>
                  <a:srgbClr val="00A64B"/>
                </a:solidFill>
                <a:latin typeface="Calibri"/>
                <a:ea typeface="Calibri"/>
                <a:cs typeface="Calibri"/>
                <a:sym typeface="Calibri"/>
              </a:rPr>
              <a:t>profits on </a:t>
            </a:r>
            <a:r>
              <a:rPr lang="en-US" sz="1800" dirty="0">
                <a:solidFill>
                  <a:srgbClr val="00A64B"/>
                </a:solidFill>
              </a:rPr>
              <a:t>long 2/$180-$190 put spread</a:t>
            </a:r>
            <a:endParaRPr lang="en-US" sz="2400" dirty="0">
              <a:latin typeface="Calibri"/>
              <a:ea typeface="Calibri"/>
              <a:cs typeface="Calibri"/>
            </a:endParaRPr>
          </a:p>
        </p:txBody>
      </p:sp>
      <p:pic>
        <p:nvPicPr>
          <p:cNvPr id="9218" name="Picture 2" descr="Chart">
            <a:extLst>
              <a:ext uri="{FF2B5EF4-FFF2-40B4-BE49-F238E27FC236}">
                <a16:creationId xmlns:a16="http://schemas.microsoft.com/office/drawing/2014/main" id="{57E4BEBF-2B9E-7DCE-B5B6-553FDE6B43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45228" y="2053882"/>
            <a:ext cx="5778113" cy="437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97041"/>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523F-2E3E-C118-3F1A-C04DDB46B572}"/>
              </a:ext>
            </a:extLst>
          </p:cNvPr>
          <p:cNvSpPr>
            <a:spLocks noGrp="1"/>
          </p:cNvSpPr>
          <p:nvPr>
            <p:ph type="title"/>
          </p:nvPr>
        </p:nvSpPr>
        <p:spPr/>
        <p:txBody>
          <a:bodyPr/>
          <a:lstStyle/>
          <a:p>
            <a:r>
              <a:rPr lang="en-US" sz="2800" b="1" dirty="0">
                <a:effectLst/>
                <a:latin typeface="Times New Roman" panose="02020603050405020304" pitchFamily="18" charset="0"/>
                <a:ea typeface="Times New Roman" panose="02020603050405020304" pitchFamily="18" charset="0"/>
              </a:rPr>
              <a:t>THURSDAY, JULY 6 NEW YORK STRATEGY LUNCHEON</a:t>
            </a:r>
            <a:endParaRPr lang="en-US" sz="2800" b="1" dirty="0"/>
          </a:p>
        </p:txBody>
      </p:sp>
      <p:sp>
        <p:nvSpPr>
          <p:cNvPr id="3" name="Text Placeholder 2">
            <a:extLst>
              <a:ext uri="{FF2B5EF4-FFF2-40B4-BE49-F238E27FC236}">
                <a16:creationId xmlns:a16="http://schemas.microsoft.com/office/drawing/2014/main" id="{E64BAFC0-BE81-86C3-A6A2-4A6AE64E2192}"/>
              </a:ext>
            </a:extLst>
          </p:cNvPr>
          <p:cNvSpPr>
            <a:spLocks noGrp="1"/>
          </p:cNvSpPr>
          <p:nvPr>
            <p:ph type="body" idx="1"/>
          </p:nvPr>
        </p:nvSpPr>
        <p:spPr>
          <a:xfrm>
            <a:off x="399393" y="1647510"/>
            <a:ext cx="10972800" cy="4526100"/>
          </a:xfrm>
        </p:spPr>
        <p:txBody>
          <a:bodyPr/>
          <a:lstStyle/>
          <a:p>
            <a:pPr marL="203200" indent="0">
              <a:buNone/>
            </a:pPr>
            <a:br>
              <a:rPr lang="en-US" sz="2000" b="1" dirty="0"/>
            </a:br>
            <a:br>
              <a:rPr lang="en-US" sz="2000" b="1" dirty="0"/>
            </a:br>
            <a:r>
              <a:rPr lang="en-US" sz="2000" b="1" dirty="0"/>
              <a:t>*</a:t>
            </a:r>
            <a:r>
              <a:rPr lang="en-US" sz="2000" b="1" dirty="0">
                <a:effectLst/>
                <a:latin typeface="Times New Roman" panose="02020603050405020304" pitchFamily="18" charset="0"/>
                <a:ea typeface="Times New Roman" panose="02020603050405020304" pitchFamily="18" charset="0"/>
              </a:rPr>
              <a:t>An excellent meal will be followed by a wide-ranging discussion</a:t>
            </a: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 and an extended question and answer period</a:t>
            </a:r>
            <a:br>
              <a:rPr lang="en-US" sz="2000" b="1" dirty="0">
                <a:effectLst/>
                <a:latin typeface="Times New Roman" panose="02020603050405020304" pitchFamily="18" charset="0"/>
                <a:ea typeface="Times New Roman" panose="02020603050405020304" pitchFamily="18" charset="0"/>
              </a:rPr>
            </a:b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*The lunch will be held in an exclusive private club</a:t>
            </a: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in Midtown Manhattan with a strict dress code</a:t>
            </a:r>
            <a:br>
              <a:rPr lang="en-US" sz="2000" b="1" dirty="0">
                <a:effectLst/>
              </a:rPr>
            </a:br>
            <a:br>
              <a:rPr lang="en-US" sz="2000" b="1" dirty="0">
                <a:effectLst/>
              </a:rPr>
            </a:br>
            <a:r>
              <a:rPr lang="en-US" sz="2000" b="1" dirty="0">
                <a:effectLst/>
              </a:rPr>
              <a:t>*</a:t>
            </a:r>
            <a:r>
              <a:rPr lang="en-US" sz="2000" b="1" dirty="0">
                <a:effectLst/>
                <a:latin typeface="Times New Roman" panose="02020603050405020304" pitchFamily="18" charset="0"/>
                <a:ea typeface="Times New Roman" panose="02020603050405020304" pitchFamily="18" charset="0"/>
              </a:rPr>
              <a:t>please go to my online store at</a:t>
            </a: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 </a:t>
            </a:r>
            <a:r>
              <a:rPr lang="en-US" sz="2000" b="1" u="sng" dirty="0">
                <a:solidFill>
                  <a:srgbClr val="0000FF"/>
                </a:solidFill>
                <a:effectLst/>
                <a:latin typeface="Times New Roman" panose="02020603050405020304" pitchFamily="18" charset="0"/>
                <a:ea typeface="Times New Roman" panose="02020603050405020304" pitchFamily="18" charset="0"/>
                <a:hlinkClick r:id="rId2"/>
              </a:rPr>
              <a:t>http://www.madhedgefundtrader.com/store</a:t>
            </a:r>
            <a:r>
              <a:rPr lang="en-US" sz="2000" b="1" dirty="0">
                <a:effectLst/>
                <a:latin typeface="Times New Roman" panose="02020603050405020304" pitchFamily="18" charset="0"/>
                <a:ea typeface="Times New Roman" panose="02020603050405020304" pitchFamily="18" charset="0"/>
              </a:rPr>
              <a:t> </a:t>
            </a: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and click on “luncheons.”</a:t>
            </a:r>
            <a:br>
              <a:rPr lang="en-US" sz="2000" b="1" dirty="0">
                <a:effectLst/>
                <a:latin typeface="Times New Roman" panose="02020603050405020304" pitchFamily="18" charset="0"/>
                <a:ea typeface="Times New Roman" panose="02020603050405020304" pitchFamily="18" charset="0"/>
              </a:rPr>
            </a:br>
            <a:br>
              <a:rPr lang="en-US" sz="2000" b="1" dirty="0">
                <a:effectLst/>
                <a:latin typeface="Times New Roman" panose="02020603050405020304" pitchFamily="18" charset="0"/>
                <a:ea typeface="Times New Roman" panose="02020603050405020304" pitchFamily="18" charset="0"/>
              </a:rPr>
            </a:br>
            <a:r>
              <a:rPr lang="en-US" sz="2000" b="1" dirty="0">
                <a:effectLst/>
                <a:latin typeface="Times New Roman" panose="02020603050405020304" pitchFamily="18" charset="0"/>
                <a:ea typeface="Times New Roman" panose="02020603050405020304" pitchFamily="18" charset="0"/>
              </a:rPr>
              <a:t>Tickets are available for $299</a:t>
            </a:r>
            <a:br>
              <a:rPr lang="en-US" sz="1800" dirty="0">
                <a:effectLst/>
                <a:latin typeface="Times New Roman" panose="02020603050405020304" pitchFamily="18" charset="0"/>
                <a:ea typeface="Times New Roman" panose="02020603050405020304" pitchFamily="18" charset="0"/>
              </a:rPr>
            </a:br>
            <a:endParaRPr lang="en-US" sz="2000" b="1" dirty="0"/>
          </a:p>
        </p:txBody>
      </p:sp>
      <p:pic>
        <p:nvPicPr>
          <p:cNvPr id="4" name="Picture 3">
            <a:extLst>
              <a:ext uri="{FF2B5EF4-FFF2-40B4-BE49-F238E27FC236}">
                <a16:creationId xmlns:a16="http://schemas.microsoft.com/office/drawing/2014/main" id="{CD49FFD8-E101-26D0-3229-CC273734893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39960" y="3429000"/>
            <a:ext cx="5110235" cy="3154363"/>
          </a:xfrm>
          <a:prstGeom prst="rect">
            <a:avLst/>
          </a:prstGeom>
          <a:noFill/>
          <a:ln>
            <a:noFill/>
          </a:ln>
        </p:spPr>
      </p:pic>
    </p:spTree>
    <p:extLst>
      <p:ext uri="{BB962C8B-B14F-4D97-AF65-F5344CB8AC3E}">
        <p14:creationId xmlns:p14="http://schemas.microsoft.com/office/powerpoint/2010/main" val="1926417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4572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Alphabet (GOOGL) – </a:t>
            </a:r>
            <a:r>
              <a:rPr lang="en-US" sz="1800" dirty="0">
                <a:effectLst/>
                <a:latin typeface="+mj-lt"/>
                <a:ea typeface="Times New Roman" panose="02020603050405020304" pitchFamily="18" charset="0"/>
              </a:rPr>
              <a:t>Google Ramps Up AI Effort</a:t>
            </a:r>
            <a:r>
              <a:rPr lang="en-US" sz="3200" dirty="0">
                <a:effectLst/>
                <a:latin typeface="+mj-lt"/>
              </a:rPr>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12/$1,200-$1,230 bull call spread</a:t>
            </a:r>
            <a:br>
              <a:rPr lang="en-US" sz="1700" dirty="0">
                <a:solidFill>
                  <a:srgbClr val="00A64B"/>
                </a:solidFill>
                <a:latin typeface="Calibri"/>
                <a:ea typeface="Calibri"/>
                <a:cs typeface="Calibri"/>
                <a:sym typeface="Calibri"/>
              </a:rPr>
            </a:br>
            <a:r>
              <a:rPr lang="en-US" sz="1700" dirty="0">
                <a:solidFill>
                  <a:srgbClr val="00A64B"/>
                </a:solidFill>
                <a:latin typeface="Calibri"/>
                <a:ea typeface="Calibri"/>
                <a:cs typeface="Calibri"/>
                <a:sym typeface="Calibri"/>
              </a:rPr>
              <a:t>took profits on long 9/$1,030-$1,080 vertical bull call spread</a:t>
            </a:r>
            <a:endParaRPr lang="en-US" sz="1800" dirty="0">
              <a:latin typeface="Calibri"/>
              <a:ea typeface="Calibri"/>
              <a:cs typeface="Calibri"/>
            </a:endParaRPr>
          </a:p>
        </p:txBody>
      </p:sp>
      <p:pic>
        <p:nvPicPr>
          <p:cNvPr id="10242" name="Picture 2" descr="Chart">
            <a:extLst>
              <a:ext uri="{FF2B5EF4-FFF2-40B4-BE49-F238E27FC236}">
                <a16:creationId xmlns:a16="http://schemas.microsoft.com/office/drawing/2014/main" id="{74CDAFFE-BC37-7989-DD9B-CC314024ADC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1697" y="1935547"/>
            <a:ext cx="5748606" cy="4352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476274"/>
      </p:ext>
    </p:extLst>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Amazon (AMZN) – </a:t>
            </a:r>
            <a:r>
              <a:rPr lang="en-US" sz="3200" dirty="0">
                <a:effectLst/>
                <a:latin typeface="+mj-lt"/>
              </a:rPr>
              <a:t>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2/$3,400-$3,500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9/$2,800-$2,900 bull call spread</a:t>
            </a:r>
            <a:endParaRPr lang="en-US" sz="2400" dirty="0">
              <a:latin typeface="Calibri"/>
              <a:ea typeface="Calibri"/>
              <a:cs typeface="Calibri"/>
            </a:endParaRPr>
          </a:p>
        </p:txBody>
      </p:sp>
      <p:pic>
        <p:nvPicPr>
          <p:cNvPr id="11266" name="Picture 2" descr="Chart">
            <a:extLst>
              <a:ext uri="{FF2B5EF4-FFF2-40B4-BE49-F238E27FC236}">
                <a16:creationId xmlns:a16="http://schemas.microsoft.com/office/drawing/2014/main" id="{0CE0607D-E372-0C5C-5FC7-9F248BC28A9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9580" y="1738800"/>
            <a:ext cx="6212840" cy="4704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336853"/>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34411" y="716696"/>
            <a:ext cx="11163300" cy="112507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tx1"/>
                </a:solidFill>
                <a:latin typeface="+mj-lt"/>
                <a:ea typeface="Calibri"/>
                <a:cs typeface="Calibri"/>
                <a:sym typeface="Calibri"/>
              </a:rPr>
              <a:t>Tesla (TSLA) – Volatility Collapse to 43%</a:t>
            </a:r>
            <a:br>
              <a:rPr lang="en-US" sz="1800" b="1" dirty="0">
                <a:effectLst/>
                <a:latin typeface="+mj-lt"/>
                <a:ea typeface="Times New Roman" panose="02020603050405020304" pitchFamily="18" charset="0"/>
              </a:rPr>
            </a:br>
            <a:r>
              <a:rPr lang="en-US" sz="1800" dirty="0">
                <a:effectLst/>
                <a:latin typeface="+mj-lt"/>
                <a:ea typeface="Times New Roman" panose="02020603050405020304" pitchFamily="18" charset="0"/>
              </a:rPr>
              <a:t>Considering an India Factory</a:t>
            </a:r>
            <a:br>
              <a:rPr lang="en-US" sz="2400" dirty="0">
                <a:effectLst/>
              </a:rPr>
            </a:br>
            <a:r>
              <a:rPr lang="en-US" sz="1800" b="1" i="1" dirty="0">
                <a:effectLst/>
                <a:latin typeface="+mj-lt"/>
                <a:ea typeface="Times New Roman" panose="02020603050405020304" pitchFamily="18" charset="0"/>
              </a:rPr>
              <a:t>More Tesla Price Cuts to Come</a:t>
            </a:r>
            <a:r>
              <a:rPr lang="en-US" sz="1800" dirty="0">
                <a:effectLst/>
                <a:latin typeface="+mj-lt"/>
                <a:ea typeface="Times New Roman" panose="02020603050405020304" pitchFamily="18" charset="0"/>
              </a:rPr>
              <a:t>, with swelling inventories forcing Musk’s hand</a:t>
            </a:r>
            <a:br>
              <a:rPr lang="en-US" sz="1800" dirty="0">
                <a:effectLst/>
                <a:latin typeface="+mj-lt"/>
                <a:ea typeface="Times New Roman" panose="02020603050405020304" pitchFamily="18" charset="0"/>
              </a:rPr>
            </a:br>
            <a:r>
              <a:rPr lang="en-US" sz="1800" dirty="0">
                <a:solidFill>
                  <a:schemeClr val="tx1"/>
                </a:solidFill>
                <a:latin typeface="+mj-lt"/>
              </a:rPr>
              <a:t>long 6/$120-$130 call spread, long 6/$210-$220 put spread</a:t>
            </a:r>
            <a:r>
              <a:rPr lang="en-US" sz="1800" dirty="0">
                <a:solidFill>
                  <a:schemeClr val="tx1"/>
                </a:solidFill>
                <a:effectLst/>
                <a:latin typeface="+mj-lt"/>
              </a:rPr>
              <a:t> </a:t>
            </a:r>
            <a:br>
              <a:rPr lang="en-US" sz="1800" dirty="0">
                <a:effectLst/>
                <a:latin typeface="+mj-lt"/>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latin typeface="+mj-lt"/>
              </a:rPr>
              <a:t>long 5/$110-$120 call spread, took profits on long 5/$220-$230 put spread</a:t>
            </a:r>
            <a:r>
              <a:rPr lang="en-US" sz="1800" dirty="0">
                <a:solidFill>
                  <a:srgbClr val="00A64B"/>
                </a:solidFill>
                <a:effectLst/>
                <a:latin typeface="+mj-lt"/>
              </a:rPr>
              <a:t> </a:t>
            </a:r>
            <a:br>
              <a:rPr lang="en-US" sz="1800" dirty="0">
                <a:effectLst/>
                <a:latin typeface="+mj-lt"/>
                <a:ea typeface="Times New Roman" panose="02020603050405020304" pitchFamily="18" charset="0"/>
              </a:rPr>
            </a:br>
            <a:r>
              <a:rPr lang="en-US" sz="1800" dirty="0">
                <a:solidFill>
                  <a:srgbClr val="00A64B"/>
                </a:solidFill>
                <a:effectLst/>
                <a:latin typeface="+mj-lt"/>
                <a:ea typeface="Times New Roman" panose="02020603050405020304" pitchFamily="18" charset="0"/>
              </a:rPr>
              <a:t>took profits on </a:t>
            </a:r>
            <a:r>
              <a:rPr lang="en-US" sz="1800" dirty="0">
                <a:solidFill>
                  <a:srgbClr val="00A64B"/>
                </a:solidFill>
                <a:latin typeface="+mj-lt"/>
              </a:rPr>
              <a:t>long 4/$130-$140 call spread, took profits on long 4/$250-$260 put spread</a:t>
            </a:r>
            <a:br>
              <a:rPr lang="en-US" sz="1800" dirty="0">
                <a:effectLst/>
                <a:latin typeface="Times New Roman" panose="02020603050405020304" pitchFamily="18" charset="0"/>
                <a:ea typeface="Times New Roman" panose="02020603050405020304" pitchFamily="18" charset="0"/>
              </a:rPr>
            </a:br>
            <a:br>
              <a:rPr lang="en-US" sz="2000" dirty="0">
                <a:effectLst/>
                <a:latin typeface="+mj-lt"/>
              </a:rPr>
            </a:br>
            <a:br>
              <a:rPr lang="en-US" sz="1800" dirty="0">
                <a:solidFill>
                  <a:schemeClr val="tx1"/>
                </a:solidFill>
              </a:rPr>
            </a:br>
            <a:br>
              <a:rPr lang="en-US" sz="2400" dirty="0">
                <a:solidFill>
                  <a:srgbClr val="00A64B"/>
                </a:solidFill>
                <a:latin typeface="Calibri"/>
                <a:ea typeface="Calibri"/>
                <a:cs typeface="Calibri"/>
                <a:sym typeface="Calibri"/>
              </a:rPr>
            </a:br>
            <a:br>
              <a:rPr lang="en-US" sz="1800" dirty="0">
                <a:effectLst/>
                <a:latin typeface="Times New Roman" panose="02020603050405020304" pitchFamily="18" charset="0"/>
                <a:ea typeface="Times New Roman" panose="02020603050405020304" pitchFamily="18" charset="0"/>
              </a:rPr>
            </a:br>
            <a:br>
              <a:rPr lang="en-US" sz="1800" dirty="0">
                <a:solidFill>
                  <a:schemeClr val="tx1"/>
                </a:solidFill>
              </a:rPr>
            </a:br>
            <a:br>
              <a:rPr lang="en-US" sz="1800" dirty="0">
                <a:solidFill>
                  <a:srgbClr val="00B050"/>
                </a:solidFill>
              </a:rPr>
            </a:br>
            <a:br>
              <a:rPr lang="en-US" sz="2400" dirty="0"/>
            </a:br>
            <a:endParaRPr lang="en-US" sz="2400" dirty="0">
              <a:ea typeface="Calibri"/>
            </a:endParaRPr>
          </a:p>
        </p:txBody>
      </p:sp>
      <p:pic>
        <p:nvPicPr>
          <p:cNvPr id="12290" name="Picture 2" descr="Chart">
            <a:extLst>
              <a:ext uri="{FF2B5EF4-FFF2-40B4-BE49-F238E27FC236}">
                <a16:creationId xmlns:a16="http://schemas.microsoft.com/office/drawing/2014/main" id="{58CCB662-CE2B-B712-2763-386E96EB81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88364" y="2096087"/>
            <a:ext cx="5815272" cy="4402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40126"/>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BCB56-5614-9C1F-9DC3-95E3B9DFF44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E53814F-53B2-68DD-19EF-722EA81DC556}"/>
              </a:ext>
            </a:extLst>
          </p:cNvPr>
          <p:cNvSpPr>
            <a:spLocks noGrp="1"/>
          </p:cNvSpPr>
          <p:nvPr>
            <p:ph type="body" idx="1"/>
          </p:nvPr>
        </p:nvSpPr>
        <p:spPr/>
        <p:txBody>
          <a:bodyPr/>
          <a:lstStyle/>
          <a:p>
            <a:endParaRPr lang="en-US"/>
          </a:p>
        </p:txBody>
      </p:sp>
      <p:pic>
        <p:nvPicPr>
          <p:cNvPr id="7" name="Picture 6" descr="A picture containing text, monitor, wall, screen&#10;&#10;Description automatically generated">
            <a:extLst>
              <a:ext uri="{FF2B5EF4-FFF2-40B4-BE49-F238E27FC236}">
                <a16:creationId xmlns:a16="http://schemas.microsoft.com/office/drawing/2014/main" id="{239EAB29-04F7-61DF-09BE-FA741180BA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6160"/>
            <a:ext cx="12256972" cy="6821840"/>
          </a:xfrm>
          <a:prstGeom prst="rect">
            <a:avLst/>
          </a:prstGeom>
        </p:spPr>
      </p:pic>
    </p:spTree>
    <p:extLst>
      <p:ext uri="{BB962C8B-B14F-4D97-AF65-F5344CB8AC3E}">
        <p14:creationId xmlns:p14="http://schemas.microsoft.com/office/powerpoint/2010/main" val="1939836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723900" y="706186"/>
            <a:ext cx="10744200" cy="1125071"/>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Netflix (NFLX) – </a:t>
            </a:r>
            <a:r>
              <a:rPr lang="en-US" sz="1800" dirty="0">
                <a:effectLst/>
                <a:latin typeface="+mj-lt"/>
                <a:ea typeface="Times New Roman" panose="02020603050405020304" pitchFamily="18" charset="0"/>
              </a:rPr>
              <a:t>Netflix </a:t>
            </a:r>
            <a:r>
              <a:rPr lang="en-US" sz="1800" dirty="0">
                <a:latin typeface="+mj-lt"/>
                <a:ea typeface="Times New Roman" panose="02020603050405020304" pitchFamily="18" charset="0"/>
              </a:rPr>
              <a:t>subscribers beat</a:t>
            </a:r>
            <a:r>
              <a:rPr lang="en-US" sz="1800" dirty="0">
                <a:effectLst/>
                <a:latin typeface="+mj-lt"/>
                <a:ea typeface="Times New Roman" panose="02020603050405020304" pitchFamily="18" charset="0"/>
              </a:rPr>
              <a:t>, after a delay in password sharing ban. </a:t>
            </a:r>
            <a:br>
              <a:rPr lang="en-US" sz="2400" dirty="0">
                <a:solidFill>
                  <a:schemeClr val="dk1"/>
                </a:solidFill>
                <a:latin typeface="Calibri"/>
                <a:ea typeface="Calibri"/>
                <a:cs typeface="Calibri"/>
                <a:sym typeface="Calibri"/>
              </a:rPr>
            </a:br>
            <a:br>
              <a:rPr lang="en-US" sz="2400" dirty="0"/>
            </a:br>
            <a:endParaRPr lang="en-US" sz="2400" dirty="0">
              <a:ea typeface="Calibri"/>
            </a:endParaRPr>
          </a:p>
        </p:txBody>
      </p:sp>
      <p:pic>
        <p:nvPicPr>
          <p:cNvPr id="13314" name="Picture 2" descr="Chart">
            <a:extLst>
              <a:ext uri="{FF2B5EF4-FFF2-40B4-BE49-F238E27FC236}">
                <a16:creationId xmlns:a16="http://schemas.microsoft.com/office/drawing/2014/main" id="{F8E6FD5A-5D83-8410-2887-00E210F09D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1106" y="1519343"/>
            <a:ext cx="6409788" cy="48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732067"/>
      </p:ext>
    </p:extLst>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199" y="380999"/>
            <a:ext cx="10570029" cy="1592943"/>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NVIDIA (NVDA) – </a:t>
            </a:r>
            <a:r>
              <a:rPr lang="en-US" sz="1800" dirty="0">
                <a:effectLst/>
                <a:latin typeface="+mj-lt"/>
                <a:ea typeface="Times New Roman" panose="02020603050405020304" pitchFamily="18" charset="0"/>
              </a:rPr>
              <a:t>NVIDIA Could Rise Fivefold in Ten years, say fund managers</a:t>
            </a:r>
            <a:r>
              <a:rPr lang="en-US" sz="3200" dirty="0">
                <a:effectLst/>
                <a:latin typeface="+mj-lt"/>
              </a:rPr>
              <a:t> </a:t>
            </a:r>
            <a:br>
              <a:rPr lang="en-US" sz="2400" dirty="0">
                <a:solidFill>
                  <a:schemeClr val="dk1"/>
                </a:solidFill>
                <a:latin typeface="+mj-lt"/>
                <a:ea typeface="Calibri"/>
                <a:cs typeface="Calibri"/>
                <a:sym typeface="Calibri"/>
              </a:rPr>
            </a:br>
            <a:r>
              <a:rPr lang="en-US" sz="1800" dirty="0">
                <a:solidFill>
                  <a:srgbClr val="00A64B"/>
                </a:solidFill>
                <a:latin typeface="+mj-lt"/>
                <a:ea typeface="Calibri"/>
                <a:cs typeface="Calibri"/>
                <a:sym typeface="Calibri"/>
              </a:rPr>
              <a:t>took profits on </a:t>
            </a:r>
            <a:r>
              <a:rPr lang="en-US" sz="1800" dirty="0">
                <a:solidFill>
                  <a:srgbClr val="00A64B"/>
                </a:solidFill>
                <a:latin typeface="Calibri"/>
                <a:ea typeface="Calibri"/>
                <a:cs typeface="Calibri"/>
                <a:sym typeface="Calibri"/>
              </a:rPr>
              <a:t>long 3/$260-$270 put spread, took profits on </a:t>
            </a:r>
            <a:r>
              <a:rPr lang="en-US" sz="1800" dirty="0">
                <a:solidFill>
                  <a:srgbClr val="00A64B"/>
                </a:solidFill>
              </a:rPr>
              <a:t>long 10/$95-$100 call spread</a:t>
            </a:r>
            <a:br>
              <a:rPr lang="en-US" sz="1800" dirty="0"/>
            </a:br>
            <a:r>
              <a:rPr lang="en-US" sz="1800" dirty="0">
                <a:solidFill>
                  <a:srgbClr val="00A64B"/>
                </a:solidFill>
              </a:rPr>
              <a:t>took profits on long 7/$120-$130 call spread, took profits on </a:t>
            </a:r>
            <a:r>
              <a:rPr lang="en-US" sz="1800" dirty="0">
                <a:solidFill>
                  <a:srgbClr val="00A64B"/>
                </a:solidFill>
                <a:latin typeface="Calibri"/>
                <a:ea typeface="Calibri"/>
                <a:cs typeface="Calibri"/>
                <a:sym typeface="Calibri"/>
              </a:rPr>
              <a:t> </a:t>
            </a:r>
            <a:r>
              <a:rPr lang="en-US" sz="1800" dirty="0">
                <a:solidFill>
                  <a:srgbClr val="00A64B"/>
                </a:solidFill>
              </a:rPr>
              <a:t>long 6/$120-$130 call spread</a:t>
            </a: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14338" name="Picture 2" descr="Chart">
            <a:extLst>
              <a:ext uri="{FF2B5EF4-FFF2-40B4-BE49-F238E27FC236}">
                <a16:creationId xmlns:a16="http://schemas.microsoft.com/office/drawing/2014/main" id="{787822A0-6219-1CCC-8653-A84EE64296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9634" y="2028624"/>
            <a:ext cx="5875215" cy="4448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641890"/>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Palo Alto Networks (PANW)- </a:t>
            </a:r>
            <a:r>
              <a:rPr lang="en-US" sz="1800" dirty="0">
                <a:solidFill>
                  <a:schemeClr val="dk1"/>
                </a:solidFill>
                <a:latin typeface="Calibri"/>
                <a:ea typeface="Calibri"/>
                <a:cs typeface="Calibri"/>
                <a:sym typeface="Calibri"/>
              </a:rPr>
              <a:t>Hacking never goes out of fashion</a:t>
            </a:r>
            <a:br>
              <a:rPr lang="en-US" sz="1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Palo Alto Networks Beats</a:t>
            </a:r>
            <a:r>
              <a:rPr lang="en-US" sz="2400" dirty="0">
                <a:effectLst/>
                <a:latin typeface="+mj-lt"/>
              </a:rPr>
              <a:t> </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10/$130-$140 call spread</a:t>
            </a:r>
          </a:p>
        </p:txBody>
      </p:sp>
      <p:pic>
        <p:nvPicPr>
          <p:cNvPr id="15362" name="Picture 2" descr="Chart">
            <a:extLst>
              <a:ext uri="{FF2B5EF4-FFF2-40B4-BE49-F238E27FC236}">
                <a16:creationId xmlns:a16="http://schemas.microsoft.com/office/drawing/2014/main" id="{C8ACBD00-4FE5-FE7E-A566-0A59FA0931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4551" y="1657409"/>
            <a:ext cx="6283178" cy="475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941948"/>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1524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Advanced Micro Devices (AMD)- Recession fears</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programable logic devices</a:t>
            </a:r>
            <a:br>
              <a:rPr lang="en-US" sz="1800" dirty="0">
                <a:solidFill>
                  <a:srgbClr val="00B050"/>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2/$75-$80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16386" name="Picture 2" descr="Chart">
            <a:extLst>
              <a:ext uri="{FF2B5EF4-FFF2-40B4-BE49-F238E27FC236}">
                <a16:creationId xmlns:a16="http://schemas.microsoft.com/office/drawing/2014/main" id="{10236885-1BE6-6D6C-2CA9-25A5CF3FC4C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46754" y="1752600"/>
            <a:ext cx="6186872" cy="4684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302224"/>
      </p:ext>
    </p:extLst>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Salesforce (CRM)- Massive Online Migration</a:t>
            </a:r>
            <a:br>
              <a:rPr lang="en-US" sz="24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Salesforce Soars 16%, on better-than-expected guidance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9/$125-$130 vertical bull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8/$125-$130 vertical bull call spread</a:t>
            </a:r>
            <a:br>
              <a:rPr lang="en-US" sz="1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2/$105-$115 call spread </a:t>
            </a:r>
            <a:endParaRPr lang="en-US" sz="2000" dirty="0">
              <a:latin typeface="Calibri"/>
              <a:ea typeface="Calibri"/>
              <a:cs typeface="Calibri"/>
            </a:endParaRPr>
          </a:p>
        </p:txBody>
      </p:sp>
      <p:pic>
        <p:nvPicPr>
          <p:cNvPr id="17410" name="Picture 2" descr="Chart">
            <a:extLst>
              <a:ext uri="{FF2B5EF4-FFF2-40B4-BE49-F238E27FC236}">
                <a16:creationId xmlns:a16="http://schemas.microsoft.com/office/drawing/2014/main" id="{F757F62F-4AC1-5772-54B9-359CC91B6B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4889" y="1995837"/>
            <a:ext cx="6170637" cy="467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76878"/>
      </p:ext>
    </p:extLst>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981200" y="533400"/>
            <a:ext cx="82296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Adobe (ADBE)- Cloud play</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The Quality Non-China tech play</a:t>
            </a:r>
            <a:br>
              <a:rPr lang="en-US" sz="1800" dirty="0">
                <a:solidFill>
                  <a:srgbClr val="00B050"/>
                </a:solidFill>
                <a:latin typeface="Calibri"/>
                <a:ea typeface="Calibri"/>
                <a:cs typeface="Calibri"/>
                <a:sym typeface="Calibri"/>
              </a:rPr>
            </a:br>
            <a:endParaRPr lang="en-US" sz="2400" dirty="0">
              <a:latin typeface="Calibri"/>
              <a:ea typeface="Calibri"/>
              <a:cs typeface="Calibri"/>
            </a:endParaRPr>
          </a:p>
        </p:txBody>
      </p:sp>
      <p:pic>
        <p:nvPicPr>
          <p:cNvPr id="18434" name="Picture 2" descr="Chart">
            <a:extLst>
              <a:ext uri="{FF2B5EF4-FFF2-40B4-BE49-F238E27FC236}">
                <a16:creationId xmlns:a16="http://schemas.microsoft.com/office/drawing/2014/main" id="{7DCA4CF5-01C9-7DD2-981B-64F06279226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7779" y="1442133"/>
            <a:ext cx="6587978" cy="498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265113"/>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BC9B-E9A7-E9F1-1E15-6F2C89A0B0F9}"/>
              </a:ext>
            </a:extLst>
          </p:cNvPr>
          <p:cNvSpPr>
            <a:spLocks noGrp="1"/>
          </p:cNvSpPr>
          <p:nvPr>
            <p:ph type="title"/>
          </p:nvPr>
        </p:nvSpPr>
        <p:spPr/>
        <p:txBody>
          <a:bodyPr/>
          <a:lstStyle/>
          <a:p>
            <a:r>
              <a:rPr lang="en-US" sz="2800" b="1" dirty="0">
                <a:latin typeface="Times New Roman" panose="02020603050405020304" pitchFamily="18" charset="0"/>
                <a:cs typeface="Times New Roman" panose="02020603050405020304" pitchFamily="18" charset="0"/>
              </a:rPr>
              <a:t>Friday July 13, 2023 Seminar at Sea</a:t>
            </a:r>
            <a:br>
              <a:rPr lang="en-US" sz="2800" b="1" dirty="0"/>
            </a:br>
            <a:endParaRPr lang="en-US" sz="2000" b="1" dirty="0"/>
          </a:p>
        </p:txBody>
      </p:sp>
      <p:sp>
        <p:nvSpPr>
          <p:cNvPr id="3" name="Text Placeholder 2">
            <a:extLst>
              <a:ext uri="{FF2B5EF4-FFF2-40B4-BE49-F238E27FC236}">
                <a16:creationId xmlns:a16="http://schemas.microsoft.com/office/drawing/2014/main" id="{6AD68A36-DC76-0169-E52F-F7A4BAC840DD}"/>
              </a:ext>
            </a:extLst>
          </p:cNvPr>
          <p:cNvSpPr>
            <a:spLocks noGrp="1"/>
          </p:cNvSpPr>
          <p:nvPr>
            <p:ph type="body" idx="1"/>
          </p:nvPr>
        </p:nvSpPr>
        <p:spPr/>
        <p:txBody>
          <a:bodyPr/>
          <a:lstStyle/>
          <a:p>
            <a:pPr marL="203200" indent="0">
              <a:buNone/>
            </a:pPr>
            <a:r>
              <a:rPr lang="en-US" sz="2000" b="1" dirty="0">
                <a:latin typeface="+mj-lt"/>
              </a:rPr>
              <a:t>*</a:t>
            </a:r>
            <a:r>
              <a:rPr lang="en-US" sz="2000" b="1" dirty="0">
                <a:effectLst/>
                <a:latin typeface="+mj-lt"/>
                <a:ea typeface="Calibri" panose="020F0502020204030204" pitchFamily="34" charset="0"/>
              </a:rPr>
              <a:t>Cunard Line’s flagship, the elegant and spacious Queen Mary II, on an eastbound transatlantic cruise</a:t>
            </a:r>
            <a:r>
              <a:rPr lang="en-US" sz="2000" b="1" dirty="0">
                <a:effectLst/>
                <a:latin typeface="+mj-lt"/>
              </a:rPr>
              <a:t> </a:t>
            </a:r>
            <a:br>
              <a:rPr lang="en-US" sz="2000" b="1" dirty="0">
                <a:effectLst/>
                <a:latin typeface="+mj-lt"/>
              </a:rPr>
            </a:br>
            <a:br>
              <a:rPr lang="en-US" sz="2000" b="1" dirty="0">
                <a:effectLst/>
                <a:latin typeface="+mj-lt"/>
              </a:rPr>
            </a:br>
            <a:r>
              <a:rPr lang="en-US" sz="2000" b="1" dirty="0">
                <a:effectLst/>
                <a:latin typeface="+mj-lt"/>
              </a:rPr>
              <a:t>*</a:t>
            </a:r>
            <a:r>
              <a:rPr lang="en-US" sz="2000" b="1" dirty="0">
                <a:effectLst/>
                <a:latin typeface="+mj-lt"/>
                <a:ea typeface="Calibri" panose="020F0502020204030204" pitchFamily="34" charset="0"/>
              </a:rPr>
              <a:t>The Ship departs New York at 12:00 AM on July 7, 2023, and arrives at Southampton on July 14</a:t>
            </a:r>
            <a:r>
              <a:rPr lang="en-US" sz="2000" b="1" dirty="0">
                <a:effectLst/>
                <a:latin typeface="+mj-lt"/>
              </a:rPr>
              <a:t> </a:t>
            </a:r>
            <a:br>
              <a:rPr lang="en-US" sz="2000" b="1" dirty="0">
                <a:effectLst/>
                <a:latin typeface="+mj-lt"/>
              </a:rPr>
            </a:br>
            <a:br>
              <a:rPr lang="en-US" sz="2000" b="1" dirty="0">
                <a:effectLst/>
                <a:latin typeface="+mj-lt"/>
              </a:rPr>
            </a:br>
            <a:r>
              <a:rPr lang="en-US" sz="2000" b="1" dirty="0">
                <a:effectLst/>
                <a:latin typeface="+mj-lt"/>
              </a:rPr>
              <a:t>*</a:t>
            </a:r>
            <a:r>
              <a:rPr lang="en-US" sz="2000" b="1" dirty="0">
                <a:effectLst/>
                <a:latin typeface="+mj-lt"/>
                <a:ea typeface="Times New Roman" panose="02020603050405020304" pitchFamily="18" charset="0"/>
              </a:rPr>
              <a:t>Guests will be responsible for booking their own cabin</a:t>
            </a:r>
            <a:br>
              <a:rPr lang="en-US" sz="2000" b="1" dirty="0">
                <a:effectLst/>
                <a:latin typeface="+mj-lt"/>
                <a:ea typeface="Times New Roman" panose="02020603050405020304" pitchFamily="18" charset="0"/>
              </a:rPr>
            </a:br>
            <a:r>
              <a:rPr lang="en-US" sz="2000" b="1" dirty="0">
                <a:effectLst/>
                <a:latin typeface="+mj-lt"/>
                <a:ea typeface="Times New Roman" panose="02020603050405020304" pitchFamily="18" charset="0"/>
              </a:rPr>
              <a:t> through Cunard</a:t>
            </a:r>
            <a:r>
              <a:rPr lang="en-US" sz="2000" b="1" dirty="0">
                <a:effectLst/>
                <a:latin typeface="+mj-lt"/>
              </a:rPr>
              <a:t> </a:t>
            </a:r>
            <a:br>
              <a:rPr lang="en-US" sz="2000" b="1" dirty="0">
                <a:effectLst/>
                <a:latin typeface="+mj-lt"/>
              </a:rPr>
            </a:br>
            <a:br>
              <a:rPr lang="en-US" sz="2000" b="1" dirty="0">
                <a:effectLst/>
                <a:latin typeface="+mj-lt"/>
              </a:rPr>
            </a:br>
            <a:r>
              <a:rPr lang="en-US" sz="2000" b="1" dirty="0">
                <a:effectLst/>
                <a:latin typeface="+mj-lt"/>
              </a:rPr>
              <a:t>*</a:t>
            </a:r>
            <a:r>
              <a:rPr lang="en-US" sz="2000" b="1" dirty="0">
                <a:latin typeface="+mj-lt"/>
              </a:rPr>
              <a:t>Three </a:t>
            </a:r>
            <a:r>
              <a:rPr lang="en-US" sz="2000" b="1" dirty="0">
                <a:effectLst/>
                <a:latin typeface="+mj-lt"/>
                <a:ea typeface="Times New Roman" panose="02020603050405020304" pitchFamily="18" charset="0"/>
              </a:rPr>
              <a:t>dinners during the voyage will be black tie</a:t>
            </a:r>
            <a:r>
              <a:rPr lang="en-US" sz="2000" b="1" dirty="0">
                <a:effectLst/>
                <a:latin typeface="+mj-lt"/>
              </a:rPr>
              <a:t> </a:t>
            </a:r>
            <a:br>
              <a:rPr lang="en-US" sz="2000" b="1" dirty="0">
                <a:effectLst/>
                <a:latin typeface="+mj-lt"/>
              </a:rPr>
            </a:br>
            <a:br>
              <a:rPr lang="en-US" sz="2000" b="1" dirty="0">
                <a:effectLst/>
                <a:latin typeface="+mj-lt"/>
              </a:rPr>
            </a:br>
            <a:r>
              <a:rPr lang="en-US" sz="2000" b="1" dirty="0">
                <a:effectLst/>
                <a:latin typeface="+mj-lt"/>
              </a:rPr>
              <a:t>*</a:t>
            </a:r>
            <a:r>
              <a:rPr lang="en-US" sz="2000" b="1" dirty="0">
                <a:effectLst/>
                <a:latin typeface="+mj-lt"/>
                <a:ea typeface="Times New Roman" panose="02020603050405020304" pitchFamily="18" charset="0"/>
              </a:rPr>
              <a:t>Customers are required to book their own cabins</a:t>
            </a:r>
            <a:br>
              <a:rPr lang="en-US" sz="2000" b="1" dirty="0">
                <a:effectLst/>
                <a:latin typeface="+mj-lt"/>
                <a:ea typeface="Times New Roman" panose="02020603050405020304" pitchFamily="18" charset="0"/>
              </a:rPr>
            </a:br>
            <a:r>
              <a:rPr lang="en-US" sz="2000" b="1" dirty="0">
                <a:effectLst/>
                <a:latin typeface="+mj-lt"/>
                <a:ea typeface="Times New Roman" panose="02020603050405020304" pitchFamily="18" charset="0"/>
              </a:rPr>
              <a:t> and return flights from England</a:t>
            </a:r>
            <a:br>
              <a:rPr lang="en-US" sz="2000" b="1" dirty="0">
                <a:effectLst/>
                <a:latin typeface="+mj-lt"/>
                <a:ea typeface="Times New Roman" panose="02020603050405020304" pitchFamily="18" charset="0"/>
              </a:rPr>
            </a:br>
            <a:br>
              <a:rPr lang="en-US" sz="2000" b="1" dirty="0">
                <a:effectLst/>
                <a:latin typeface="+mj-lt"/>
                <a:ea typeface="Times New Roman" panose="02020603050405020304" pitchFamily="18" charset="0"/>
              </a:rPr>
            </a:br>
            <a:r>
              <a:rPr lang="en-US" sz="2000" b="1" dirty="0">
                <a:effectLst/>
                <a:latin typeface="+mj-lt"/>
                <a:ea typeface="Times New Roman" panose="02020603050405020304" pitchFamily="18" charset="0"/>
              </a:rPr>
              <a:t>*T</a:t>
            </a:r>
            <a:r>
              <a:rPr lang="en-US" sz="2000" b="1" dirty="0">
                <a:effectLst/>
                <a:latin typeface="+mj-lt"/>
                <a:ea typeface="Calibri" panose="020F0502020204030204" pitchFamily="34" charset="0"/>
              </a:rPr>
              <a:t>he Cunard cruise number is M319</a:t>
            </a:r>
            <a:endParaRPr lang="en-US" sz="2000" b="1" dirty="0">
              <a:latin typeface="+mj-lt"/>
            </a:endParaRPr>
          </a:p>
        </p:txBody>
      </p:sp>
      <p:pic>
        <p:nvPicPr>
          <p:cNvPr id="4" name="Picture 3">
            <a:extLst>
              <a:ext uri="{FF2B5EF4-FFF2-40B4-BE49-F238E27FC236}">
                <a16:creationId xmlns:a16="http://schemas.microsoft.com/office/drawing/2014/main" id="{081F27B9-3161-763B-F5AD-41674E81A8F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59632" y="3520965"/>
            <a:ext cx="4088899" cy="3062397"/>
          </a:xfrm>
          <a:prstGeom prst="rect">
            <a:avLst/>
          </a:prstGeom>
          <a:noFill/>
          <a:ln>
            <a:noFill/>
          </a:ln>
        </p:spPr>
      </p:pic>
    </p:spTree>
    <p:extLst>
      <p:ext uri="{BB962C8B-B14F-4D97-AF65-F5344CB8AC3E}">
        <p14:creationId xmlns:p14="http://schemas.microsoft.com/office/powerpoint/2010/main" val="2105392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838200" y="381000"/>
            <a:ext cx="10439400" cy="1295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ProShares Ultra Technology ETF (ROM) – 2X Long Technology ETF</a:t>
            </a:r>
            <a:br>
              <a:rPr lang="en-US" sz="28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10/$62-65 call spread</a:t>
            </a:r>
          </a:p>
        </p:txBody>
      </p:sp>
      <p:pic>
        <p:nvPicPr>
          <p:cNvPr id="19458" name="Picture 2" descr="Chart">
            <a:extLst>
              <a:ext uri="{FF2B5EF4-FFF2-40B4-BE49-F238E27FC236}">
                <a16:creationId xmlns:a16="http://schemas.microsoft.com/office/drawing/2014/main" id="{F5FF6889-E8B2-A2B1-6E5C-A58E7AB4AFE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92046" y="1692684"/>
            <a:ext cx="6295683" cy="476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921760"/>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lice of pie on a plate&#10;&#10;Description automatically generated with medium confidence">
            <a:extLst>
              <a:ext uri="{FF2B5EF4-FFF2-40B4-BE49-F238E27FC236}">
                <a16:creationId xmlns:a16="http://schemas.microsoft.com/office/drawing/2014/main" id="{FC289AC3-583D-CC4B-56C9-9268A4A99E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7079653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EE290-8620-E44F-B34C-8D5D6A2742C8}"/>
              </a:ext>
            </a:extLst>
          </p:cNvPr>
          <p:cNvSpPr>
            <a:spLocks noGrp="1"/>
          </p:cNvSpPr>
          <p:nvPr>
            <p:ph type="title"/>
          </p:nvPr>
        </p:nvSpPr>
        <p:spPr/>
        <p:txBody>
          <a:bodyPr/>
          <a:lstStyle/>
          <a:p>
            <a:r>
              <a:rPr lang="en-US" sz="2800"/>
              <a:t>The Second Half of the Barbell</a:t>
            </a:r>
          </a:p>
        </p:txBody>
      </p:sp>
      <p:sp>
        <p:nvSpPr>
          <p:cNvPr id="3" name="Text Placeholder 2">
            <a:extLst>
              <a:ext uri="{FF2B5EF4-FFF2-40B4-BE49-F238E27FC236}">
                <a16:creationId xmlns:a16="http://schemas.microsoft.com/office/drawing/2014/main" id="{47D575CE-B87A-6849-80FB-D9B4B0F97B05}"/>
              </a:ext>
            </a:extLst>
          </p:cNvPr>
          <p:cNvSpPr>
            <a:spLocks noGrp="1"/>
          </p:cNvSpPr>
          <p:nvPr>
            <p:ph type="body" idx="1"/>
          </p:nvPr>
        </p:nvSpPr>
        <p:spPr>
          <a:xfrm>
            <a:off x="609600" y="1417637"/>
            <a:ext cx="10972800" cy="4526100"/>
          </a:xfrm>
        </p:spPr>
        <p:txBody>
          <a:bodyPr/>
          <a:lstStyle/>
          <a:p>
            <a:pPr marL="203200" indent="0">
              <a:buNone/>
            </a:pPr>
            <a:r>
              <a:rPr lang="en-US" sz="2400" dirty="0">
                <a:solidFill>
                  <a:schemeClr val="tx1"/>
                </a:solidFill>
              </a:rPr>
              <a:t>*Bets on a domestic recovery in 2022 Q4</a:t>
            </a:r>
            <a:br>
              <a:rPr lang="en-US" sz="2400" dirty="0">
                <a:solidFill>
                  <a:schemeClr val="tx1"/>
                </a:solidFill>
              </a:rPr>
            </a:br>
            <a:br>
              <a:rPr lang="en-US" sz="2400" dirty="0">
                <a:solidFill>
                  <a:schemeClr val="tx1"/>
                </a:solidFill>
              </a:rPr>
            </a:br>
            <a:r>
              <a:rPr lang="en-US" sz="2400" dirty="0">
                <a:solidFill>
                  <a:schemeClr val="tx1"/>
                </a:solidFill>
              </a:rPr>
              <a:t>*Upside potential in 2022 far greater than tech</a:t>
            </a:r>
            <a:br>
              <a:rPr lang="en-US" sz="2400" dirty="0">
                <a:solidFill>
                  <a:schemeClr val="tx1"/>
                </a:solidFill>
              </a:rPr>
            </a:br>
            <a:br>
              <a:rPr lang="en-US" sz="2400" dirty="0">
                <a:solidFill>
                  <a:schemeClr val="tx1"/>
                </a:solidFill>
              </a:rPr>
            </a:br>
            <a:r>
              <a:rPr lang="en-US" sz="2400" dirty="0">
                <a:solidFill>
                  <a:schemeClr val="tx1"/>
                </a:solidFill>
              </a:rPr>
              <a:t>*Some of these have not moved for 5 or 10 years</a:t>
            </a:r>
            <a:br>
              <a:rPr lang="en-US" sz="2400" dirty="0">
                <a:solidFill>
                  <a:schemeClr val="tx1"/>
                </a:solidFill>
              </a:rPr>
            </a:br>
            <a:br>
              <a:rPr lang="en-US" sz="2400" dirty="0">
                <a:solidFill>
                  <a:schemeClr val="tx1"/>
                </a:solidFill>
              </a:rPr>
            </a:br>
            <a:r>
              <a:rPr lang="en-US" sz="2400" dirty="0">
                <a:solidFill>
                  <a:schemeClr val="tx1"/>
                </a:solidFill>
              </a:rPr>
              <a:t>*Focuses on economically sensitive cyclical industries</a:t>
            </a:r>
            <a:br>
              <a:rPr lang="en-US" sz="2400" dirty="0">
                <a:solidFill>
                  <a:schemeClr val="tx1"/>
                </a:solidFill>
              </a:rPr>
            </a:br>
            <a:br>
              <a:rPr lang="en-US" sz="2400" dirty="0">
                <a:solidFill>
                  <a:schemeClr val="tx1"/>
                </a:solidFill>
              </a:rPr>
            </a:br>
            <a:r>
              <a:rPr lang="en-US" sz="2400" dirty="0">
                <a:solidFill>
                  <a:schemeClr val="tx1"/>
                </a:solidFill>
              </a:rPr>
              <a:t>*Makes a great counterweight to </a:t>
            </a:r>
            <a:br>
              <a:rPr lang="en-US" sz="2400" dirty="0">
                <a:solidFill>
                  <a:schemeClr val="tx1"/>
                </a:solidFill>
              </a:rPr>
            </a:br>
            <a:r>
              <a:rPr lang="en-US" sz="2400" dirty="0">
                <a:solidFill>
                  <a:schemeClr val="tx1"/>
                </a:solidFill>
              </a:rPr>
              <a:t>high-growth technology</a:t>
            </a:r>
            <a:br>
              <a:rPr lang="en-US" sz="2400" dirty="0">
                <a:solidFill>
                  <a:schemeClr val="tx1"/>
                </a:solidFill>
              </a:rPr>
            </a:br>
            <a:br>
              <a:rPr lang="en-US" sz="2400" dirty="0">
                <a:solidFill>
                  <a:schemeClr val="tx1"/>
                </a:solidFill>
              </a:rPr>
            </a:br>
            <a:r>
              <a:rPr lang="en-US" sz="2400" dirty="0">
                <a:solidFill>
                  <a:schemeClr val="tx1"/>
                </a:solidFill>
              </a:rPr>
              <a:t>*We could spend all of next year rotating</a:t>
            </a:r>
            <a:br>
              <a:rPr lang="en-US" sz="2400" dirty="0">
                <a:solidFill>
                  <a:schemeClr val="tx1"/>
                </a:solidFill>
              </a:rPr>
            </a:br>
            <a:r>
              <a:rPr lang="en-US" sz="2400" dirty="0">
                <a:solidFill>
                  <a:schemeClr val="tx1"/>
                </a:solidFill>
              </a:rPr>
              <a:t>between the two groups</a:t>
            </a:r>
          </a:p>
        </p:txBody>
      </p:sp>
      <p:pic>
        <p:nvPicPr>
          <p:cNvPr id="4" name="Picture 3">
            <a:extLst>
              <a:ext uri="{FF2B5EF4-FFF2-40B4-BE49-F238E27FC236}">
                <a16:creationId xmlns:a16="http://schemas.microsoft.com/office/drawing/2014/main" id="{47A5B89D-3A51-744C-A09A-6149553A09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58200" y="4194493"/>
            <a:ext cx="3429000" cy="2388870"/>
          </a:xfrm>
          <a:prstGeom prst="rect">
            <a:avLst/>
          </a:prstGeom>
        </p:spPr>
      </p:pic>
    </p:spTree>
    <p:extLst>
      <p:ext uri="{BB962C8B-B14F-4D97-AF65-F5344CB8AC3E}">
        <p14:creationId xmlns:p14="http://schemas.microsoft.com/office/powerpoint/2010/main" val="3205194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515815" y="178676"/>
            <a:ext cx="11488616" cy="2031124"/>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mj-lt"/>
                <a:ea typeface="Calibri"/>
                <a:cs typeface="Calibri"/>
                <a:sym typeface="Calibri"/>
              </a:rPr>
              <a:t>Boeing (BA) – </a:t>
            </a:r>
            <a:br>
              <a:rPr lang="en-US" sz="2400" dirty="0">
                <a:solidFill>
                  <a:schemeClr val="dk1"/>
                </a:solidFill>
                <a:latin typeface="+mj-lt"/>
                <a:ea typeface="Calibri"/>
                <a:cs typeface="Calibri"/>
                <a:sym typeface="Calibri"/>
              </a:rPr>
            </a:br>
            <a:r>
              <a:rPr lang="en-US" sz="1800" dirty="0">
                <a:solidFill>
                  <a:schemeClr val="dk1"/>
                </a:solidFill>
                <a:latin typeface="+mj-lt"/>
                <a:ea typeface="Calibri"/>
                <a:cs typeface="Calibri"/>
                <a:sym typeface="Calibri"/>
              </a:rPr>
              <a:t>737 MAX Production Increases from 31 to 37</a:t>
            </a:r>
            <a:br>
              <a:rPr lang="en-US" sz="1800" dirty="0">
                <a:solidFill>
                  <a:schemeClr val="dk1"/>
                </a:solidFill>
                <a:latin typeface="+mj-lt"/>
                <a:ea typeface="Calibri"/>
                <a:cs typeface="Calibri"/>
                <a:sym typeface="Calibri"/>
              </a:rPr>
            </a:br>
            <a:r>
              <a:rPr lang="en-US" sz="1800" dirty="0">
                <a:effectLst/>
                <a:latin typeface="+mj-lt"/>
                <a:ea typeface="Times New Roman" panose="02020603050405020304" pitchFamily="18" charset="0"/>
              </a:rPr>
              <a:t>Boeing Lands Blockbuster 300 Plane Order, from Ireland’s Ryan Air worth $40 billion</a:t>
            </a:r>
            <a:r>
              <a:rPr lang="en-US" sz="2400" dirty="0">
                <a:effectLst/>
                <a:latin typeface="+mj-lt"/>
              </a:rPr>
              <a:t> </a:t>
            </a:r>
            <a:br>
              <a:rPr lang="en-US" sz="1800" dirty="0">
                <a:solidFill>
                  <a:schemeClr val="tx1"/>
                </a:solidFill>
                <a:latin typeface="+mj-lt"/>
                <a:ea typeface="Calibri"/>
                <a:cs typeface="Calibri"/>
                <a:sym typeface="Calibri"/>
              </a:rPr>
            </a:br>
            <a:r>
              <a:rPr lang="en-US" sz="1800" dirty="0">
                <a:solidFill>
                  <a:srgbClr val="00A64B"/>
                </a:solidFill>
                <a:latin typeface="+mj-lt"/>
                <a:ea typeface="Calibri"/>
                <a:cs typeface="Calibri"/>
                <a:sym typeface="Calibri"/>
              </a:rPr>
              <a:t>took profits on long 5/$17-$175 call spread</a:t>
            </a:r>
            <a:br>
              <a:rPr lang="en-US" sz="1800" dirty="0">
                <a:solidFill>
                  <a:schemeClr val="tx1"/>
                </a:solidFill>
                <a:latin typeface="+mj-lt"/>
                <a:ea typeface="Calibri"/>
                <a:cs typeface="Calibri"/>
                <a:sym typeface="Calibri"/>
              </a:rPr>
            </a:br>
            <a:br>
              <a:rPr lang="en-US" sz="2400" dirty="0">
                <a:solidFill>
                  <a:schemeClr val="dk1"/>
                </a:solidFill>
                <a:latin typeface="Calibri"/>
                <a:ea typeface="Calibri"/>
                <a:cs typeface="Calibri"/>
                <a:sym typeface="Calibri"/>
              </a:rPr>
            </a:br>
            <a:endParaRPr lang="en-US" sz="2400" dirty="0">
              <a:latin typeface="Calibri"/>
              <a:ea typeface="Calibri"/>
              <a:cs typeface="Calibri"/>
            </a:endParaRPr>
          </a:p>
        </p:txBody>
      </p:sp>
      <p:pic>
        <p:nvPicPr>
          <p:cNvPr id="20482" name="Picture 2" descr="Chart">
            <a:extLst>
              <a:ext uri="{FF2B5EF4-FFF2-40B4-BE49-F238E27FC236}">
                <a16:creationId xmlns:a16="http://schemas.microsoft.com/office/drawing/2014/main" id="{FCDA9AD7-5FB9-6E3D-3C7E-229E9162C7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3150" y="1734725"/>
            <a:ext cx="6385700" cy="483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278853"/>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Package Delivery- United Parcel Service (UPS) -</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11/$130-$140 call spread</a:t>
            </a:r>
            <a:endParaRPr lang="en-US" sz="1800" dirty="0">
              <a:latin typeface="Calibri"/>
              <a:ea typeface="Calibri"/>
              <a:cs typeface="Calibri"/>
            </a:endParaRPr>
          </a:p>
        </p:txBody>
      </p:sp>
      <p:pic>
        <p:nvPicPr>
          <p:cNvPr id="21506" name="Picture 2" descr="Chart">
            <a:extLst>
              <a:ext uri="{FF2B5EF4-FFF2-40B4-BE49-F238E27FC236}">
                <a16:creationId xmlns:a16="http://schemas.microsoft.com/office/drawing/2014/main" id="{98851846-66FF-FC0E-068F-BB98FC7ADAF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8206" y="1600200"/>
            <a:ext cx="6409788" cy="48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806769"/>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143000" y="457200"/>
            <a:ext cx="9220200" cy="11430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Caterpillar (CAT)- Ag + Infrastructure + Housing</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12/$145-$150 call spread</a:t>
            </a:r>
            <a:br>
              <a:rPr lang="en-US" sz="1800" dirty="0">
                <a:solidFill>
                  <a:srgbClr val="00B050"/>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11/$125-$135 call spread</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2530" name="Picture 2" descr="Chart">
            <a:extLst>
              <a:ext uri="{FF2B5EF4-FFF2-40B4-BE49-F238E27FC236}">
                <a16:creationId xmlns:a16="http://schemas.microsoft.com/office/drawing/2014/main" id="{269467B0-C049-976E-F782-ECD0F897BD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31904" y="1836030"/>
            <a:ext cx="5842391" cy="442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091623"/>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258614" y="183931"/>
            <a:ext cx="9220200" cy="1143000"/>
          </a:xfrm>
          <a:prstGeom prst="rect">
            <a:avLst/>
          </a:prstGeom>
          <a:noFill/>
          <a:ln>
            <a:noFill/>
          </a:ln>
        </p:spPr>
        <p:txBody>
          <a:bodyPr lIns="91425" tIns="45700" rIns="91425" bIns="45700" anchor="ctr" anchorCtr="0">
            <a:normAutofit fontScale="90000"/>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Freeport McMoRan - (FCX)- Coming Copper Crisis</a:t>
            </a:r>
            <a:br>
              <a:rPr lang="en-US" sz="24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long 4/$30-$33 call spread</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long 10/$20-$23 call spread</a:t>
            </a:r>
            <a:br>
              <a:rPr lang="en-US" sz="1800" dirty="0">
                <a:solidFill>
                  <a:srgbClr val="00B050"/>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23554" name="Picture 2" descr="Chart">
            <a:extLst>
              <a:ext uri="{FF2B5EF4-FFF2-40B4-BE49-F238E27FC236}">
                <a16:creationId xmlns:a16="http://schemas.microsoft.com/office/drawing/2014/main" id="{7F4EE04A-D8CD-208A-A4AA-F611CABB2D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3373" y="1326931"/>
            <a:ext cx="6813061" cy="5158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131667"/>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557049" y="651640"/>
            <a:ext cx="11098924" cy="1208691"/>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Walt Disney (DIS) -</a:t>
            </a:r>
            <a:r>
              <a:rPr lang="en-US" sz="1800" b="1" i="1" dirty="0">
                <a:effectLst/>
                <a:latin typeface="Times New Roman" panose="02020603050405020304" pitchFamily="18" charset="0"/>
                <a:ea typeface="Times New Roman" panose="02020603050405020304" pitchFamily="18" charset="0"/>
              </a:rPr>
              <a:t> </a:t>
            </a:r>
            <a:r>
              <a:rPr lang="en-US" sz="1800" dirty="0">
                <a:effectLst/>
                <a:latin typeface="+mj-lt"/>
                <a:ea typeface="Times New Roman" panose="02020603050405020304" pitchFamily="18" charset="0"/>
              </a:rPr>
              <a:t>Disney Earnings are Flat, with parks jam packed and maxed out.</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But streaming in a nosedive, down 4 million subscribers in Q1 at 157.8 million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latin typeface="Calibri"/>
              <a:ea typeface="Calibri"/>
              <a:cs typeface="Calibri"/>
            </a:endParaRPr>
          </a:p>
        </p:txBody>
      </p:sp>
      <p:pic>
        <p:nvPicPr>
          <p:cNvPr id="24578" name="Picture 2" descr="Chart">
            <a:extLst>
              <a:ext uri="{FF2B5EF4-FFF2-40B4-BE49-F238E27FC236}">
                <a16:creationId xmlns:a16="http://schemas.microsoft.com/office/drawing/2014/main" id="{7881664F-0BBF-1D8B-1F6C-DBDB6EB809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16498" y="1723488"/>
            <a:ext cx="6159003" cy="466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430399"/>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Industrials Sector SPDR (XLI)-</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(GE), (MMM), (UNP), (UTX), (BA), (HON)</a:t>
            </a:r>
          </a:p>
        </p:txBody>
      </p:sp>
      <p:pic>
        <p:nvPicPr>
          <p:cNvPr id="25602" name="Picture 2" descr="Chart">
            <a:extLst>
              <a:ext uri="{FF2B5EF4-FFF2-40B4-BE49-F238E27FC236}">
                <a16:creationId xmlns:a16="http://schemas.microsoft.com/office/drawing/2014/main" id="{BC7146EC-5C6B-DACB-BB45-AE37364CA0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2243" y="1610946"/>
            <a:ext cx="6177582" cy="4677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US Steel (X) – Commodity Boom and Wartime boost</a:t>
            </a:r>
            <a:br>
              <a:rPr lang="en-US" sz="2400" dirty="0">
                <a:solidFill>
                  <a:schemeClr val="dk1"/>
                </a:solidFill>
                <a:latin typeface="Calibri"/>
                <a:ea typeface="Calibri"/>
                <a:cs typeface="Calibri"/>
                <a:sym typeface="Calibri"/>
              </a:rPr>
            </a:b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26626" name="Picture 2" descr="Chart">
            <a:extLst>
              <a:ext uri="{FF2B5EF4-FFF2-40B4-BE49-F238E27FC236}">
                <a16:creationId xmlns:a16="http://schemas.microsoft.com/office/drawing/2014/main" id="{C5E84BEE-1361-3869-8FA9-4A33D9E233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8954" y="1448972"/>
            <a:ext cx="6354092" cy="4810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214631"/>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6DF94-AAE6-9B4D-A578-7563EC1DE75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01FB5C0-5069-7D52-F55B-A88E6B876107}"/>
              </a:ext>
            </a:extLst>
          </p:cNvPr>
          <p:cNvSpPr>
            <a:spLocks noGrp="1"/>
          </p:cNvSpPr>
          <p:nvPr>
            <p:ph type="body" idx="1"/>
          </p:nvPr>
        </p:nvSpPr>
        <p:spPr/>
        <p:txBody>
          <a:bodyPr/>
          <a:lstStyle/>
          <a:p>
            <a:endParaRPr lang="en-US"/>
          </a:p>
        </p:txBody>
      </p:sp>
      <p:pic>
        <p:nvPicPr>
          <p:cNvPr id="5" name="Picture 4" descr="Map&#10;&#10;Description automatically generated">
            <a:extLst>
              <a:ext uri="{FF2B5EF4-FFF2-40B4-BE49-F238E27FC236}">
                <a16:creationId xmlns:a16="http://schemas.microsoft.com/office/drawing/2014/main" id="{E9F36A3C-4E04-6371-E7A9-58CA1D7BAB40}"/>
              </a:ext>
            </a:extLst>
          </p:cNvPr>
          <p:cNvPicPr>
            <a:picLocks noChangeAspect="1"/>
          </p:cNvPicPr>
          <p:nvPr/>
        </p:nvPicPr>
        <p:blipFill>
          <a:blip r:embed="rId2"/>
          <a:stretch>
            <a:fillRect/>
          </a:stretch>
        </p:blipFill>
        <p:spPr>
          <a:xfrm>
            <a:off x="-1" y="60639"/>
            <a:ext cx="12301747" cy="6797361"/>
          </a:xfrm>
          <a:prstGeom prst="rect">
            <a:avLst/>
          </a:prstGeom>
        </p:spPr>
      </p:pic>
    </p:spTree>
    <p:extLst>
      <p:ext uri="{BB962C8B-B14F-4D97-AF65-F5344CB8AC3E}">
        <p14:creationId xmlns:p14="http://schemas.microsoft.com/office/powerpoint/2010/main" val="832972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Union Pacific RR (UNP)- Big Stuff to Ship</a:t>
            </a:r>
            <a:br>
              <a:rPr lang="en-US" sz="2000" dirty="0">
                <a:solidFill>
                  <a:schemeClr val="dk1"/>
                </a:solidFill>
                <a:latin typeface="Calibri"/>
                <a:ea typeface="Calibri"/>
                <a:cs typeface="Calibri"/>
                <a:sym typeface="Calibri"/>
              </a:rPr>
            </a:br>
            <a:r>
              <a:rPr lang="en-US" sz="2000" dirty="0">
                <a:solidFill>
                  <a:srgbClr val="00A64B"/>
                </a:solidFill>
                <a:latin typeface="Calibri"/>
                <a:ea typeface="Calibri"/>
                <a:cs typeface="Calibri"/>
                <a:sym typeface="Calibri"/>
              </a:rPr>
              <a:t>took profits on </a:t>
            </a:r>
            <a:r>
              <a:rPr lang="en-US" sz="1800" dirty="0">
                <a:solidFill>
                  <a:srgbClr val="00A64B"/>
                </a:solidFill>
                <a:latin typeface="Calibri"/>
                <a:ea typeface="Calibri"/>
                <a:cs typeface="Calibri"/>
                <a:sym typeface="Calibri"/>
              </a:rPr>
              <a:t>long 5/$200-$210 call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11/$150-$160 call spread</a:t>
            </a:r>
            <a:br>
              <a:rPr lang="en-US" sz="1800" dirty="0">
                <a:latin typeface="Calibri"/>
                <a:ea typeface="Calibri"/>
                <a:cs typeface="Calibri"/>
              </a:rPr>
            </a:br>
            <a:endParaRPr lang="en-US" sz="1800" dirty="0">
              <a:solidFill>
                <a:schemeClr val="dk1"/>
              </a:solidFill>
              <a:latin typeface="Calibri"/>
              <a:ea typeface="Calibri"/>
              <a:cs typeface="Calibri"/>
              <a:sym typeface="Calibri"/>
            </a:endParaRPr>
          </a:p>
        </p:txBody>
      </p:sp>
      <p:pic>
        <p:nvPicPr>
          <p:cNvPr id="27650" name="Picture 2" descr="Chart">
            <a:extLst>
              <a:ext uri="{FF2B5EF4-FFF2-40B4-BE49-F238E27FC236}">
                <a16:creationId xmlns:a16="http://schemas.microsoft.com/office/drawing/2014/main" id="{6DC1139E-2247-3004-7C78-369E287FE0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47377" y="1731162"/>
            <a:ext cx="6297246" cy="4767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988918"/>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Wal-Mart (WMT)-</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11/$125-$130 bear put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 on Long 10/$119-$121 bear put spread</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8/$114-$117 bear put spread</a:t>
            </a:r>
            <a:br>
              <a:rPr lang="en-US" sz="24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28674" name="Picture 2" descr="Chart">
            <a:extLst>
              <a:ext uri="{FF2B5EF4-FFF2-40B4-BE49-F238E27FC236}">
                <a16:creationId xmlns:a16="http://schemas.microsoft.com/office/drawing/2014/main" id="{B45AE8C1-5713-C952-8ED6-C2E1D819A2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40343" y="1706444"/>
            <a:ext cx="6311314" cy="477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2781"/>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318911"/>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Delta Airlines (DAL) – Travel is Back! </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29698" name="Picture 2" descr="Chart">
            <a:extLst>
              <a:ext uri="{FF2B5EF4-FFF2-40B4-BE49-F238E27FC236}">
                <a16:creationId xmlns:a16="http://schemas.microsoft.com/office/drawing/2014/main" id="{7D6433F5-725C-9DCC-680A-603A6F9543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2971" y="1181317"/>
            <a:ext cx="6466058" cy="489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91653"/>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Transports Sector SPDR (XTN)- Worst Hit Sector</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(ALGT),  (ALK), (JBLU), (LUV), (CHRW), (DAL) </a:t>
            </a:r>
          </a:p>
        </p:txBody>
      </p:sp>
      <p:pic>
        <p:nvPicPr>
          <p:cNvPr id="30722" name="Picture 2" descr="Chart">
            <a:extLst>
              <a:ext uri="{FF2B5EF4-FFF2-40B4-BE49-F238E27FC236}">
                <a16:creationId xmlns:a16="http://schemas.microsoft.com/office/drawing/2014/main" id="{C69428C9-7935-25DC-3C24-0A23FE3E6E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9130" y="1295400"/>
            <a:ext cx="6859954" cy="519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774040"/>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Health Care Sector (XLV)</a:t>
            </a:r>
            <a:br>
              <a:rPr lang="en-US" sz="24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(JNJ), (PFE), (MRK), (GILD), (ACT), (AMGN)</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31746" name="Picture 2" descr="Chart">
            <a:extLst>
              <a:ext uri="{FF2B5EF4-FFF2-40B4-BE49-F238E27FC236}">
                <a16:creationId xmlns:a16="http://schemas.microsoft.com/office/drawing/2014/main" id="{600928DA-F240-C47B-9C84-345EEC5501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9806" y="1219200"/>
            <a:ext cx="6663006" cy="5044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1981200" y="304800"/>
            <a:ext cx="8229600" cy="9144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Amgen (AMGN)</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11/$185-$200 bull call spread</a:t>
            </a:r>
            <a:endParaRPr lang="en-US" sz="2000" dirty="0">
              <a:solidFill>
                <a:schemeClr val="dk1"/>
              </a:solidFill>
              <a:latin typeface="Calibri"/>
              <a:ea typeface="Calibri"/>
              <a:cs typeface="Calibri"/>
              <a:sym typeface="Calibri"/>
            </a:endParaRPr>
          </a:p>
        </p:txBody>
      </p:sp>
      <p:pic>
        <p:nvPicPr>
          <p:cNvPr id="32770" name="Picture 2" descr="Chart">
            <a:extLst>
              <a:ext uri="{FF2B5EF4-FFF2-40B4-BE49-F238E27FC236}">
                <a16:creationId xmlns:a16="http://schemas.microsoft.com/office/drawing/2014/main" id="{25D79F4B-4BB1-44E6-AEF7-1C41F971DC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77038" y="1399567"/>
            <a:ext cx="6437923" cy="4874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779783"/>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Goldman Sachs (GS) – </a:t>
            </a:r>
            <a:r>
              <a:rPr lang="en-US" sz="1800" dirty="0">
                <a:solidFill>
                  <a:schemeClr val="dk1"/>
                </a:solidFill>
                <a:latin typeface="Calibri"/>
                <a:ea typeface="Calibri"/>
                <a:cs typeface="Calibri"/>
                <a:sym typeface="Calibri"/>
              </a:rPr>
              <a:t>Highest Capital ration net of mark to market </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12/$330-$350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11/$330-$350 call spread</a:t>
            </a:r>
            <a:br>
              <a:rPr lang="en-US" sz="1800" dirty="0">
                <a:solidFill>
                  <a:srgbClr val="00A64B"/>
                </a:solidFill>
                <a:latin typeface="Calibri"/>
                <a:ea typeface="Calibri"/>
                <a:cs typeface="Calibri"/>
                <a:sym typeface="Calibri"/>
              </a:rPr>
            </a:br>
            <a:r>
              <a:rPr lang="en-US" sz="1800" dirty="0">
                <a:solidFill>
                  <a:srgbClr val="FF0000"/>
                </a:solidFill>
                <a:latin typeface="Calibri"/>
                <a:ea typeface="Calibri"/>
                <a:cs typeface="Calibri"/>
                <a:sym typeface="Calibri"/>
              </a:rPr>
              <a:t>stop loss on long 11/$385-$395 call spreads</a:t>
            </a:r>
            <a:br>
              <a:rPr lang="en-US" sz="1800" dirty="0">
                <a:solidFill>
                  <a:schemeClr val="tx1"/>
                </a:solidFill>
                <a:latin typeface="Calibri"/>
                <a:ea typeface="Calibri"/>
                <a:cs typeface="Calibri"/>
                <a:sym typeface="Calibri"/>
              </a:rPr>
            </a:b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3794" name="Picture 2" descr="Chart">
            <a:extLst>
              <a:ext uri="{FF2B5EF4-FFF2-40B4-BE49-F238E27FC236}">
                <a16:creationId xmlns:a16="http://schemas.microsoft.com/office/drawing/2014/main" id="{48636403-C723-F808-AB74-DE8451ADC0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4551" y="1676400"/>
            <a:ext cx="6316932" cy="478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12644"/>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Morgan Stanley (MS) –</a:t>
            </a:r>
            <a:r>
              <a:rPr lang="en-US" sz="2000" b="1" i="1" dirty="0"/>
              <a:t> </a:t>
            </a:r>
            <a:r>
              <a:rPr lang="en-US" sz="1800" dirty="0">
                <a:solidFill>
                  <a:schemeClr val="dk1"/>
                </a:solidFill>
                <a:latin typeface="Calibri"/>
                <a:ea typeface="Calibri"/>
                <a:cs typeface="Calibri"/>
                <a:sym typeface="Calibri"/>
              </a:rPr>
              <a:t>Highest Capital ratio net of mark to market </a:t>
            </a:r>
            <a:br>
              <a:rPr lang="en-US" sz="1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CEO to Step Down in a Year</a:t>
            </a:r>
            <a:br>
              <a:rPr lang="en-US" sz="1800" dirty="0">
                <a:solidFill>
                  <a:schemeClr val="tx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4/$65-$70 call spread</a:t>
            </a:r>
            <a:br>
              <a:rPr lang="en-US" sz="1800" dirty="0">
                <a:solidFill>
                  <a:srgbClr val="00A64B"/>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4818" name="Picture 2" descr="Chart">
            <a:extLst>
              <a:ext uri="{FF2B5EF4-FFF2-40B4-BE49-F238E27FC236}">
                <a16:creationId xmlns:a16="http://schemas.microsoft.com/office/drawing/2014/main" id="{6C6B969C-3F40-D798-73A0-BB922BBFB30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2546" y="1676400"/>
            <a:ext cx="6226908" cy="471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10563"/>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156138" y="533400"/>
            <a:ext cx="9054662" cy="1295400"/>
          </a:xfrm>
          <a:prstGeom prst="rect">
            <a:avLst/>
          </a:prstGeom>
          <a:noFill/>
          <a:ln>
            <a:noFill/>
          </a:ln>
        </p:spPr>
        <p:txBody>
          <a:bodyPr lIns="91425" tIns="45700" rIns="91425" bIns="45700" anchor="ctr" anchorCtr="0">
            <a:noAutofit/>
          </a:bodyPr>
          <a:lstStyle/>
          <a:p>
            <a:pPr lvl="0">
              <a:buClr>
                <a:schemeClr val="dk1"/>
              </a:buClr>
              <a:buSzPct val="25000"/>
            </a:pP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JP Morgan Chase (JPM) - </a:t>
            </a:r>
            <a:r>
              <a:rPr lang="en-US" sz="1800" dirty="0">
                <a:solidFill>
                  <a:schemeClr val="dk1"/>
                </a:solidFill>
                <a:latin typeface="Calibri"/>
                <a:ea typeface="Calibri"/>
                <a:cs typeface="Calibri"/>
                <a:sym typeface="Calibri"/>
              </a:rPr>
              <a:t>Highest Capital ratio net of mark to market</a:t>
            </a:r>
            <a:br>
              <a:rPr lang="en-US" sz="1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JP Morgan Picks Up an Annual $3 Billion, in interest income on the First Republic deal</a:t>
            </a:r>
            <a:r>
              <a:rPr lang="en-US" sz="1800" dirty="0">
                <a:solidFill>
                  <a:schemeClr val="dk1"/>
                </a:solidFill>
                <a:latin typeface="+mj-lt"/>
                <a:ea typeface="Calibri"/>
                <a:cs typeface="Calibri"/>
                <a:sym typeface="Calibri"/>
              </a:rPr>
              <a:t>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4/$105-$115 call spread </a:t>
            </a:r>
            <a:br>
              <a:rPr lang="en-US" sz="1800" dirty="0">
                <a:solidFill>
                  <a:schemeClr val="dk1"/>
                </a:solidFill>
                <a:latin typeface="Calibri"/>
                <a:ea typeface="Calibri"/>
                <a:cs typeface="Calibri"/>
                <a:sym typeface="Calibri"/>
              </a:rPr>
            </a:br>
            <a:br>
              <a:rPr lang="en-US" sz="1800" dirty="0">
                <a:solidFill>
                  <a:schemeClr val="dk1"/>
                </a:solidFill>
                <a:latin typeface="Calibri"/>
                <a:ea typeface="Calibri"/>
                <a:cs typeface="Calibri"/>
                <a:sym typeface="Calibri"/>
              </a:rPr>
            </a:br>
            <a:br>
              <a:rPr lang="en-US" sz="1800" dirty="0">
                <a:solidFill>
                  <a:srgbClr val="00A64B"/>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1800" dirty="0"/>
            </a:br>
            <a:endParaRPr lang="en-US" sz="1800" dirty="0">
              <a:solidFill>
                <a:srgbClr val="FF0000"/>
              </a:solidFill>
              <a:latin typeface="Calibri"/>
              <a:ea typeface="Calibri"/>
              <a:cs typeface="Calibri"/>
              <a:sym typeface="Calibri"/>
            </a:endParaRPr>
          </a:p>
        </p:txBody>
      </p:sp>
      <p:pic>
        <p:nvPicPr>
          <p:cNvPr id="35842" name="Picture 2" descr="Chart">
            <a:extLst>
              <a:ext uri="{FF2B5EF4-FFF2-40B4-BE49-F238E27FC236}">
                <a16:creationId xmlns:a16="http://schemas.microsoft.com/office/drawing/2014/main" id="{B80B93AC-1C59-0586-9021-84F3F095C5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4723" y="1699612"/>
            <a:ext cx="6283178" cy="475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315692"/>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398585" y="381000"/>
            <a:ext cx="1124243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Bank of America (BAC) </a:t>
            </a:r>
            <a:r>
              <a:rPr lang="en-US" sz="2800" dirty="0">
                <a:solidFill>
                  <a:schemeClr val="dk1"/>
                </a:solidFill>
                <a:latin typeface="+mn-lt"/>
                <a:ea typeface="Calibri"/>
                <a:cs typeface="Calibri"/>
                <a:sym typeface="Calibri"/>
              </a:rPr>
              <a:t>– </a:t>
            </a:r>
            <a:r>
              <a:rPr lang="en-US" sz="1800" b="1" i="1" dirty="0">
                <a:effectLst/>
                <a:latin typeface="+mn-lt"/>
                <a:ea typeface="Times New Roman" panose="02020603050405020304" pitchFamily="18" charset="0"/>
              </a:rPr>
              <a:t>Bank of America Rips</a:t>
            </a:r>
            <a:r>
              <a:rPr lang="en-US" sz="1800" dirty="0">
                <a:effectLst/>
                <a:latin typeface="+mn-lt"/>
                <a:ea typeface="Times New Roman" panose="02020603050405020304" pitchFamily="18" charset="0"/>
              </a:rPr>
              <a:t>, on a great earnings report</a:t>
            </a:r>
            <a:r>
              <a:rPr lang="en-US" sz="3600" dirty="0">
                <a:effectLst/>
                <a:latin typeface="+mn-lt"/>
              </a:rPr>
              <a:t>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4/$20-$23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6866" name="Picture 2" descr="Chart">
            <a:extLst>
              <a:ext uri="{FF2B5EF4-FFF2-40B4-BE49-F238E27FC236}">
                <a16:creationId xmlns:a16="http://schemas.microsoft.com/office/drawing/2014/main" id="{E87BAE3E-C6CE-BADF-A2B9-B3A2A211D7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1671" y="1676400"/>
            <a:ext cx="6558472"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969903"/>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523F-2E3E-C118-3F1A-C04DDB46B572}"/>
              </a:ext>
            </a:extLst>
          </p:cNvPr>
          <p:cNvSpPr>
            <a:spLocks noGrp="1"/>
          </p:cNvSpPr>
          <p:nvPr>
            <p:ph type="title"/>
          </p:nvPr>
        </p:nvSpPr>
        <p:spPr/>
        <p:txBody>
          <a:bodyPr/>
          <a:lstStyle/>
          <a:p>
            <a:r>
              <a:rPr lang="en-US" sz="2800" b="1" dirty="0">
                <a:effectLst/>
                <a:latin typeface="Times New Roman" panose="02020603050405020304" pitchFamily="18" charset="0"/>
                <a:ea typeface="Times New Roman" panose="02020603050405020304" pitchFamily="18" charset="0"/>
              </a:rPr>
              <a:t>THURSDAY, JULY 19 LONDON STRATEGY LUNCHEON</a:t>
            </a:r>
            <a:endParaRPr lang="en-US" sz="2800" b="1" dirty="0"/>
          </a:p>
        </p:txBody>
      </p:sp>
      <p:sp>
        <p:nvSpPr>
          <p:cNvPr id="3" name="Text Placeholder 2">
            <a:extLst>
              <a:ext uri="{FF2B5EF4-FFF2-40B4-BE49-F238E27FC236}">
                <a16:creationId xmlns:a16="http://schemas.microsoft.com/office/drawing/2014/main" id="{E64BAFC0-BE81-86C3-A6A2-4A6AE64E2192}"/>
              </a:ext>
            </a:extLst>
          </p:cNvPr>
          <p:cNvSpPr>
            <a:spLocks noGrp="1"/>
          </p:cNvSpPr>
          <p:nvPr>
            <p:ph type="body" idx="1"/>
          </p:nvPr>
        </p:nvSpPr>
        <p:spPr>
          <a:xfrm>
            <a:off x="399393" y="1647510"/>
            <a:ext cx="10972800" cy="4526100"/>
          </a:xfrm>
        </p:spPr>
        <p:txBody>
          <a:bodyPr/>
          <a:lstStyle/>
          <a:p>
            <a:pPr marL="203200" indent="0">
              <a:buNone/>
            </a:pPr>
            <a:br>
              <a:rPr lang="en-US" sz="2000" b="1" dirty="0"/>
            </a:br>
            <a:br>
              <a:rPr lang="en-US" sz="2000" b="1" dirty="0"/>
            </a:br>
            <a:r>
              <a:rPr lang="en-US" sz="2200" b="1" dirty="0"/>
              <a:t>*</a:t>
            </a:r>
            <a:r>
              <a:rPr lang="en-US" sz="2200" b="1" dirty="0">
                <a:effectLst/>
                <a:latin typeface="Times New Roman" panose="02020603050405020304" pitchFamily="18" charset="0"/>
                <a:ea typeface="Times New Roman" panose="02020603050405020304" pitchFamily="18" charset="0"/>
              </a:rPr>
              <a:t>An excellent meal will be followed by a wide-ranging discussion</a:t>
            </a:r>
            <a:br>
              <a:rPr lang="en-US" sz="2200" b="1" dirty="0">
                <a:effectLst/>
                <a:latin typeface="Times New Roman" panose="02020603050405020304" pitchFamily="18" charset="0"/>
                <a:ea typeface="Times New Roman" panose="02020603050405020304" pitchFamily="18" charset="0"/>
              </a:rPr>
            </a:br>
            <a:r>
              <a:rPr lang="en-US" sz="2200" b="1" dirty="0">
                <a:effectLst/>
                <a:latin typeface="Times New Roman" panose="02020603050405020304" pitchFamily="18" charset="0"/>
                <a:ea typeface="Times New Roman" panose="02020603050405020304" pitchFamily="18" charset="0"/>
              </a:rPr>
              <a:t> and an extended question and answer period</a:t>
            </a:r>
            <a:br>
              <a:rPr lang="en-US" sz="2200" b="1" dirty="0">
                <a:effectLst/>
                <a:latin typeface="Times New Roman" panose="02020603050405020304" pitchFamily="18" charset="0"/>
                <a:ea typeface="Times New Roman" panose="02020603050405020304" pitchFamily="18" charset="0"/>
              </a:rPr>
            </a:br>
            <a:br>
              <a:rPr lang="en-US" sz="2200" b="1" dirty="0">
                <a:effectLst/>
                <a:latin typeface="Times New Roman" panose="02020603050405020304" pitchFamily="18" charset="0"/>
                <a:ea typeface="Times New Roman" panose="02020603050405020304" pitchFamily="18" charset="0"/>
              </a:rPr>
            </a:br>
            <a:r>
              <a:rPr lang="en-US" sz="2200" b="1" dirty="0">
                <a:effectLst/>
                <a:latin typeface="Times New Roman" panose="02020603050405020304" pitchFamily="18" charset="0"/>
                <a:ea typeface="Times New Roman" panose="02020603050405020304" pitchFamily="18" charset="0"/>
              </a:rPr>
              <a:t>*The lunch will be held in an exclusive private club</a:t>
            </a:r>
            <a:br>
              <a:rPr lang="en-US" sz="2200" b="1" dirty="0">
                <a:effectLst/>
                <a:latin typeface="Times New Roman" panose="02020603050405020304" pitchFamily="18" charset="0"/>
                <a:ea typeface="Times New Roman" panose="02020603050405020304" pitchFamily="18" charset="0"/>
              </a:rPr>
            </a:br>
            <a:r>
              <a:rPr lang="en-US" sz="2200" b="1" dirty="0">
                <a:effectLst/>
                <a:latin typeface="Times New Roman" panose="02020603050405020304" pitchFamily="18" charset="0"/>
                <a:ea typeface="Times New Roman" panose="02020603050405020304" pitchFamily="18" charset="0"/>
              </a:rPr>
              <a:t>in Midtown Manhattan with a strict dress code</a:t>
            </a:r>
            <a:br>
              <a:rPr lang="en-US" sz="2200" b="1" dirty="0">
                <a:effectLst/>
              </a:rPr>
            </a:br>
            <a:br>
              <a:rPr lang="en-US" sz="2200" b="1" dirty="0">
                <a:effectLst/>
              </a:rPr>
            </a:br>
            <a:r>
              <a:rPr lang="en-US" sz="2200" b="1" dirty="0">
                <a:effectLst/>
              </a:rPr>
              <a:t>*</a:t>
            </a:r>
            <a:r>
              <a:rPr lang="en-US" sz="2200" b="1" dirty="0">
                <a:effectLst/>
                <a:latin typeface="Times New Roman" panose="02020603050405020304" pitchFamily="18" charset="0"/>
                <a:ea typeface="Times New Roman" panose="02020603050405020304" pitchFamily="18" charset="0"/>
              </a:rPr>
              <a:t>please go to my online store at</a:t>
            </a:r>
            <a:br>
              <a:rPr lang="en-US" sz="2200" b="1" dirty="0">
                <a:effectLst/>
                <a:latin typeface="Times New Roman" panose="02020603050405020304" pitchFamily="18" charset="0"/>
                <a:ea typeface="Times New Roman" panose="02020603050405020304" pitchFamily="18" charset="0"/>
              </a:rPr>
            </a:br>
            <a:r>
              <a:rPr lang="en-US" sz="2200" b="1" dirty="0">
                <a:effectLst/>
                <a:latin typeface="Times New Roman" panose="02020603050405020304" pitchFamily="18" charset="0"/>
                <a:ea typeface="Times New Roman" panose="02020603050405020304" pitchFamily="18" charset="0"/>
              </a:rPr>
              <a:t> </a:t>
            </a:r>
            <a:r>
              <a:rPr lang="en-US" sz="2200" b="1" u="sng" dirty="0">
                <a:solidFill>
                  <a:srgbClr val="0000FF"/>
                </a:solidFill>
                <a:effectLst/>
                <a:latin typeface="Times New Roman" panose="02020603050405020304" pitchFamily="18" charset="0"/>
                <a:ea typeface="Times New Roman" panose="02020603050405020304" pitchFamily="18" charset="0"/>
                <a:hlinkClick r:id="rId2"/>
              </a:rPr>
              <a:t>http://www.madhedgefundtrader.com/store</a:t>
            </a:r>
            <a:r>
              <a:rPr lang="en-US" sz="2200" b="1" dirty="0">
                <a:effectLst/>
                <a:latin typeface="Times New Roman" panose="02020603050405020304" pitchFamily="18" charset="0"/>
                <a:ea typeface="Times New Roman" panose="02020603050405020304" pitchFamily="18" charset="0"/>
              </a:rPr>
              <a:t> </a:t>
            </a:r>
            <a:br>
              <a:rPr lang="en-US" sz="2200" b="1" dirty="0">
                <a:effectLst/>
                <a:latin typeface="Times New Roman" panose="02020603050405020304" pitchFamily="18" charset="0"/>
                <a:ea typeface="Times New Roman" panose="02020603050405020304" pitchFamily="18" charset="0"/>
              </a:rPr>
            </a:br>
            <a:r>
              <a:rPr lang="en-US" sz="2200" b="1" dirty="0">
                <a:effectLst/>
                <a:latin typeface="Times New Roman" panose="02020603050405020304" pitchFamily="18" charset="0"/>
                <a:ea typeface="Times New Roman" panose="02020603050405020304" pitchFamily="18" charset="0"/>
              </a:rPr>
              <a:t>and click on “luncheons.”</a:t>
            </a:r>
            <a:br>
              <a:rPr lang="en-US" sz="2200" b="1" dirty="0">
                <a:effectLst/>
                <a:latin typeface="Times New Roman" panose="02020603050405020304" pitchFamily="18" charset="0"/>
                <a:ea typeface="Times New Roman" panose="02020603050405020304" pitchFamily="18" charset="0"/>
              </a:rPr>
            </a:br>
            <a:br>
              <a:rPr lang="en-US" sz="2200" b="1" dirty="0">
                <a:effectLst/>
                <a:latin typeface="Times New Roman" panose="02020603050405020304" pitchFamily="18" charset="0"/>
                <a:ea typeface="Times New Roman" panose="02020603050405020304" pitchFamily="18" charset="0"/>
              </a:rPr>
            </a:br>
            <a:r>
              <a:rPr lang="en-US" sz="2200" b="1" dirty="0">
                <a:effectLst/>
                <a:latin typeface="Times New Roman" panose="02020603050405020304" pitchFamily="18" charset="0"/>
                <a:ea typeface="Times New Roman" panose="02020603050405020304" pitchFamily="18" charset="0"/>
              </a:rPr>
              <a:t>Tickets are available for $298</a:t>
            </a:r>
            <a:br>
              <a:rPr lang="en-US" sz="1800" dirty="0">
                <a:effectLst/>
                <a:latin typeface="Times New Roman" panose="02020603050405020304" pitchFamily="18" charset="0"/>
                <a:ea typeface="Times New Roman" panose="02020603050405020304" pitchFamily="18" charset="0"/>
              </a:rPr>
            </a:br>
            <a:endParaRPr lang="en-US" sz="2000" b="1" dirty="0"/>
          </a:p>
        </p:txBody>
      </p:sp>
      <p:pic>
        <p:nvPicPr>
          <p:cNvPr id="6" name="Picture 5" descr="A clock tower next to a river&#10;&#10;Description automatically generated with medium confidence">
            <a:extLst>
              <a:ext uri="{FF2B5EF4-FFF2-40B4-BE49-F238E27FC236}">
                <a16:creationId xmlns:a16="http://schemas.microsoft.com/office/drawing/2014/main" id="{16CAB047-03AA-F57A-E5E2-288719292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42889" y="2890343"/>
            <a:ext cx="3778469" cy="3778469"/>
          </a:xfrm>
          <a:prstGeom prst="rect">
            <a:avLst/>
          </a:prstGeom>
        </p:spPr>
      </p:pic>
    </p:spTree>
    <p:extLst>
      <p:ext uri="{BB962C8B-B14F-4D97-AF65-F5344CB8AC3E}">
        <p14:creationId xmlns:p14="http://schemas.microsoft.com/office/powerpoint/2010/main" val="23428547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Citigroup (C)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4/$30-$35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7890" name="Picture 2" descr="Chart">
            <a:extLst>
              <a:ext uri="{FF2B5EF4-FFF2-40B4-BE49-F238E27FC236}">
                <a16:creationId xmlns:a16="http://schemas.microsoft.com/office/drawing/2014/main" id="{0BD9CAA0-C699-6433-9122-465EBCDFC6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7941" y="1634526"/>
            <a:ext cx="6395720" cy="484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50691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Charles Schwab (SCHW) – </a:t>
            </a:r>
            <a:r>
              <a:rPr lang="en-US" sz="1800" dirty="0">
                <a:solidFill>
                  <a:schemeClr val="dk1"/>
                </a:solidFill>
                <a:latin typeface="Calibri"/>
                <a:ea typeface="Calibri"/>
                <a:cs typeface="Calibri"/>
                <a:sym typeface="Calibri"/>
              </a:rPr>
              <a:t>No Risk Taking – is all fee business</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4/$30-$35 call spread </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8914" name="Picture 2" descr="Chart">
            <a:extLst>
              <a:ext uri="{FF2B5EF4-FFF2-40B4-BE49-F238E27FC236}">
                <a16:creationId xmlns:a16="http://schemas.microsoft.com/office/drawing/2014/main" id="{D0A8F58A-CEBE-72E9-62D9-1F5BA18B86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49806" y="1676400"/>
            <a:ext cx="6316932" cy="478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439461"/>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Interactive Brokers (IBKR) – Best Risk Control</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4/$60-$65 call spread</a:t>
            </a:r>
            <a:br>
              <a:rPr lang="en-US" sz="1800" dirty="0">
                <a:solidFill>
                  <a:schemeClr val="tx1"/>
                </a:solidFill>
                <a:latin typeface="Calibri"/>
                <a:ea typeface="Calibri"/>
                <a:cs typeface="Calibri"/>
                <a:sym typeface="Calibri"/>
              </a:rPr>
            </a:br>
            <a:endParaRPr lang="en-US" sz="1800" dirty="0">
              <a:solidFill>
                <a:srgbClr val="00A64B"/>
              </a:solidFill>
              <a:latin typeface="Calibri"/>
              <a:ea typeface="Calibri"/>
              <a:cs typeface="Calibri"/>
              <a:sym typeface="Calibri"/>
            </a:endParaRPr>
          </a:p>
        </p:txBody>
      </p:sp>
      <p:pic>
        <p:nvPicPr>
          <p:cNvPr id="39938" name="Picture 2" descr="Chart">
            <a:extLst>
              <a:ext uri="{FF2B5EF4-FFF2-40B4-BE49-F238E27FC236}">
                <a16:creationId xmlns:a16="http://schemas.microsoft.com/office/drawing/2014/main" id="{F390B5F9-3199-D10B-9796-942C2A9E60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2009" y="1676400"/>
            <a:ext cx="6242612" cy="472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29930"/>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 SPDR Metals &amp; Mining ETF (XME) – </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long 2/$28-$30 call spread</a:t>
            </a:r>
          </a:p>
        </p:txBody>
      </p:sp>
      <p:pic>
        <p:nvPicPr>
          <p:cNvPr id="40962" name="Picture 2" descr="Chart">
            <a:extLst>
              <a:ext uri="{FF2B5EF4-FFF2-40B4-BE49-F238E27FC236}">
                <a16:creationId xmlns:a16="http://schemas.microsoft.com/office/drawing/2014/main" id="{6B3D5230-8211-60B7-B03C-A05B15882C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8280" y="1708248"/>
            <a:ext cx="6298352" cy="476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431317"/>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Blackrock (BLK)-Asset Collection Boom</a:t>
            </a:r>
            <a:br>
              <a:rPr lang="en-US" sz="2400" dirty="0">
                <a:solidFill>
                  <a:schemeClr val="dk1"/>
                </a:solidFill>
                <a:latin typeface="Calibri"/>
                <a:ea typeface="Calibri"/>
                <a:cs typeface="Calibri"/>
                <a:sym typeface="Calibri"/>
              </a:rPr>
            </a:br>
            <a:r>
              <a:rPr lang="en-US" sz="1800" dirty="0">
                <a:solidFill>
                  <a:srgbClr val="00B050"/>
                </a:solidFill>
                <a:latin typeface="Calibri"/>
                <a:ea typeface="Calibri"/>
                <a:cs typeface="Calibri"/>
                <a:sym typeface="Calibri"/>
              </a:rPr>
              <a:t>took profits on long 3/$770-$790 call spread</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3/$310-$340 call spread</a:t>
            </a:r>
            <a:br>
              <a:rPr lang="en-US" sz="2400" dirty="0">
                <a:solidFill>
                  <a:schemeClr val="dk1"/>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41986" name="Picture 2" descr="Chart">
            <a:extLst>
              <a:ext uri="{FF2B5EF4-FFF2-40B4-BE49-F238E27FC236}">
                <a16:creationId xmlns:a16="http://schemas.microsoft.com/office/drawing/2014/main" id="{9C1679C7-7B8B-465D-A4F6-C821E73DAC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1783" y="1676400"/>
            <a:ext cx="6128434" cy="464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73532"/>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170793"/>
            <a:ext cx="8229600" cy="12954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Visa (V) – “Touchless” Bitcoin Drag</a:t>
            </a:r>
            <a:br>
              <a:rPr lang="en-US" sz="2800" dirty="0">
                <a:solidFill>
                  <a:schemeClr val="dk1"/>
                </a:solidFill>
                <a:latin typeface="Calibri"/>
                <a:ea typeface="Calibri"/>
                <a:cs typeface="Calibri"/>
                <a:sym typeface="Calibri"/>
              </a:rPr>
            </a:br>
            <a:r>
              <a:rPr lang="en-US" sz="2000" dirty="0">
                <a:effectLst/>
                <a:latin typeface="+mj-lt"/>
                <a:ea typeface="Times New Roman" panose="02020603050405020304" pitchFamily="18" charset="0"/>
              </a:rPr>
              <a:t>Transaction grew by an inflationary 10% back to pre-pandemic levels</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10/$160-$170 bull call spread</a:t>
            </a:r>
            <a:br>
              <a:rPr lang="en-US" sz="2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6/$150-$160 bull call spread</a:t>
            </a:r>
          </a:p>
        </p:txBody>
      </p:sp>
      <p:pic>
        <p:nvPicPr>
          <p:cNvPr id="43010" name="Picture 2" descr="Chart">
            <a:extLst>
              <a:ext uri="{FF2B5EF4-FFF2-40B4-BE49-F238E27FC236}">
                <a16:creationId xmlns:a16="http://schemas.microsoft.com/office/drawing/2014/main" id="{50074AD6-74CD-7A95-9F40-819548AB73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8478" y="1678710"/>
            <a:ext cx="6255043" cy="473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956804"/>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1981200" y="381000"/>
            <a:ext cx="8229600" cy="9144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Consumer Discretionary SPDR (XLY)</a:t>
            </a:r>
            <a:br>
              <a:rPr lang="en-US" sz="28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(DIS), (AMZN), (HD), (CMCSA), (MCD), (SBUX)</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44034" name="Picture 2" descr="Chart">
            <a:extLst>
              <a:ext uri="{FF2B5EF4-FFF2-40B4-BE49-F238E27FC236}">
                <a16:creationId xmlns:a16="http://schemas.microsoft.com/office/drawing/2014/main" id="{082F37FA-8F66-8805-8B3E-365EEF3030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73986" y="1528989"/>
            <a:ext cx="6044028" cy="45761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788276" y="380999"/>
            <a:ext cx="10615448" cy="1621971"/>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Berkshire Hathaway (BRKB)- Natural Barbell</a:t>
            </a:r>
            <a:br>
              <a:rPr lang="en-US" sz="2800" dirty="0">
                <a:solidFill>
                  <a:schemeClr val="dk1"/>
                </a:solidFill>
                <a:latin typeface="Calibri"/>
                <a:ea typeface="Calibri"/>
                <a:cs typeface="Calibri"/>
                <a:sym typeface="Calibri"/>
              </a:rPr>
            </a:br>
            <a:r>
              <a:rPr lang="en-US" sz="1800" dirty="0">
                <a:effectLst/>
                <a:latin typeface="+mj-lt"/>
                <a:ea typeface="Times New Roman" panose="02020603050405020304" pitchFamily="18" charset="0"/>
              </a:rPr>
              <a:t>operating earnings up 12.6% in Q1</a:t>
            </a:r>
            <a:br>
              <a:rPr lang="en-US" sz="2400" dirty="0">
                <a:effectLst/>
                <a:latin typeface="+mj-lt"/>
              </a:rPr>
            </a:br>
            <a:r>
              <a:rPr lang="en-US" sz="1800" dirty="0">
                <a:solidFill>
                  <a:srgbClr val="00A64B"/>
                </a:solidFill>
                <a:latin typeface="Calibri"/>
                <a:ea typeface="Calibri"/>
                <a:cs typeface="Calibri"/>
                <a:sym typeface="Calibri"/>
              </a:rPr>
              <a:t>took profits on </a:t>
            </a:r>
            <a:r>
              <a:rPr lang="en-US" sz="1800" dirty="0">
                <a:solidFill>
                  <a:srgbClr val="00A64B"/>
                </a:solidFill>
                <a:effectLst/>
                <a:latin typeface="+mj-lt"/>
              </a:rPr>
              <a:t>long 4/$260-$270 call spread</a:t>
            </a:r>
            <a:br>
              <a:rPr lang="en-US" sz="1800" dirty="0"/>
            </a:br>
            <a:r>
              <a:rPr lang="en-US" sz="1800" dirty="0">
                <a:solidFill>
                  <a:srgbClr val="00A64B"/>
                </a:solidFill>
              </a:rPr>
              <a:t>took profits on </a:t>
            </a:r>
            <a:r>
              <a:rPr lang="en-US" sz="1800" dirty="0">
                <a:solidFill>
                  <a:srgbClr val="00A64B"/>
                </a:solidFill>
                <a:latin typeface="Calibri"/>
                <a:cs typeface="Calibri"/>
                <a:sym typeface="Calibri"/>
              </a:rPr>
              <a:t>long </a:t>
            </a:r>
            <a:r>
              <a:rPr lang="en-US" sz="1800" dirty="0">
                <a:solidFill>
                  <a:srgbClr val="00A64B"/>
                </a:solidFill>
                <a:ea typeface="Calibri"/>
                <a:cs typeface="Calibri" panose="020F0502020204030204" pitchFamily="34" charset="0"/>
                <a:sym typeface="Calibri"/>
              </a:rPr>
              <a:t>1/$290-$300 call spread, </a:t>
            </a:r>
            <a:r>
              <a:rPr lang="en-US" sz="1800" dirty="0">
                <a:solidFill>
                  <a:srgbClr val="00A64B"/>
                </a:solidFill>
              </a:rPr>
              <a:t>took profits on </a:t>
            </a:r>
            <a:r>
              <a:rPr lang="en-US" sz="1800" dirty="0">
                <a:solidFill>
                  <a:srgbClr val="00A64B"/>
                </a:solidFill>
                <a:latin typeface="Calibri"/>
                <a:cs typeface="Calibri"/>
                <a:sym typeface="Calibri"/>
              </a:rPr>
              <a:t>long </a:t>
            </a:r>
            <a:r>
              <a:rPr lang="en-US" sz="1800" dirty="0">
                <a:solidFill>
                  <a:srgbClr val="00A64B"/>
                </a:solidFill>
                <a:ea typeface="Calibri"/>
                <a:cs typeface="Calibri" panose="020F0502020204030204" pitchFamily="34" charset="0"/>
                <a:sym typeface="Calibri"/>
              </a:rPr>
              <a:t>10/$220-$230 call spread,</a:t>
            </a:r>
            <a:br>
              <a:rPr lang="en-US" sz="1800" dirty="0">
                <a:solidFill>
                  <a:srgbClr val="00A64B"/>
                </a:solidFill>
                <a:ea typeface="Calibri"/>
                <a:cs typeface="Calibri" panose="020F0502020204030204" pitchFamily="34" charset="0"/>
                <a:sym typeface="Calibri"/>
              </a:rPr>
            </a:br>
            <a:r>
              <a:rPr lang="en-US" sz="1800" dirty="0">
                <a:solidFill>
                  <a:schemeClr val="tx1"/>
                </a:solidFill>
                <a:ea typeface="Calibri"/>
                <a:cs typeface="Calibri" panose="020F0502020204030204" pitchFamily="34" charset="0"/>
                <a:sym typeface="Calibri"/>
              </a:rPr>
              <a:t> </a:t>
            </a:r>
            <a:r>
              <a:rPr lang="en-US" sz="1800" dirty="0">
                <a:solidFill>
                  <a:srgbClr val="00B050"/>
                </a:solidFill>
              </a:rPr>
              <a:t>took profits on </a:t>
            </a:r>
            <a:r>
              <a:rPr lang="en-US" sz="1800" dirty="0">
                <a:solidFill>
                  <a:srgbClr val="00B050"/>
                </a:solidFill>
                <a:ea typeface="Calibri"/>
                <a:cs typeface="Calibri" panose="020F0502020204030204" pitchFamily="34" charset="0"/>
                <a:sym typeface="Calibri"/>
              </a:rPr>
              <a:t>long 7/$220-$230 call spread, </a:t>
            </a:r>
            <a:r>
              <a:rPr lang="en-US" sz="1800" dirty="0">
                <a:solidFill>
                  <a:srgbClr val="00A64B"/>
                </a:solidFill>
              </a:rPr>
              <a:t>took profits on </a:t>
            </a:r>
            <a:r>
              <a:rPr lang="en-US" sz="1800" dirty="0">
                <a:solidFill>
                  <a:srgbClr val="00A64B"/>
                </a:solidFill>
                <a:ea typeface="Calibri"/>
                <a:cs typeface="Calibri" panose="020F0502020204030204" pitchFamily="34" charset="0"/>
                <a:sym typeface="Calibri"/>
              </a:rPr>
              <a:t>long 7/$220-$230 call spread</a:t>
            </a:r>
            <a:br>
              <a:rPr lang="en-US" sz="18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a:t>
            </a:r>
            <a:r>
              <a:rPr lang="en-US" sz="1800" dirty="0">
                <a:solidFill>
                  <a:srgbClr val="00A64B"/>
                </a:solidFill>
                <a:ea typeface="Calibri"/>
                <a:cs typeface="Calibri" panose="020F0502020204030204" pitchFamily="34" charset="0"/>
                <a:sym typeface="Calibri"/>
              </a:rPr>
              <a:t>long 6/$260-$270 call spread</a:t>
            </a:r>
            <a:br>
              <a:rPr lang="en-US" sz="1800" dirty="0">
                <a:solidFill>
                  <a:srgbClr val="00A64B"/>
                </a:solidFill>
                <a:ea typeface="Calibri"/>
                <a:cs typeface="Calibri" panose="020F0502020204030204" pitchFamily="34" charset="0"/>
                <a:sym typeface="Calibri"/>
              </a:rPr>
            </a:br>
            <a:br>
              <a:rPr lang="en-US" sz="1800" dirty="0">
                <a:solidFill>
                  <a:srgbClr val="00A64B"/>
                </a:solidFill>
                <a:ea typeface="Calibri"/>
                <a:cs typeface="Calibri" panose="020F0502020204030204" pitchFamily="34" charset="0"/>
                <a:sym typeface="Calibri"/>
              </a:rPr>
            </a:br>
            <a:endParaRPr lang="en-US" sz="1800" dirty="0">
              <a:solidFill>
                <a:srgbClr val="00A64B"/>
              </a:solidFill>
              <a:latin typeface="+mj-lt"/>
              <a:ea typeface="Calibri"/>
              <a:cs typeface="Calibri" panose="020F0502020204030204" pitchFamily="34" charset="0"/>
              <a:sym typeface="Calibri"/>
            </a:endParaRPr>
          </a:p>
        </p:txBody>
      </p:sp>
      <p:pic>
        <p:nvPicPr>
          <p:cNvPr id="45058" name="Picture 2" descr="Chart">
            <a:extLst>
              <a:ext uri="{FF2B5EF4-FFF2-40B4-BE49-F238E27FC236}">
                <a16:creationId xmlns:a16="http://schemas.microsoft.com/office/drawing/2014/main" id="{4BA89D54-70C0-B36F-913E-6B8F8EB2D5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8731" y="2241621"/>
            <a:ext cx="5734538" cy="4341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226466"/>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Europe Hedged Equity (HEDJ)-</a:t>
            </a:r>
            <a:br>
              <a:rPr lang="en-US" sz="24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46082" name="Picture 2" descr="Chart">
            <a:extLst>
              <a:ext uri="{FF2B5EF4-FFF2-40B4-BE49-F238E27FC236}">
                <a16:creationId xmlns:a16="http://schemas.microsoft.com/office/drawing/2014/main" id="{AD2C6F70-B0EB-63E3-A09C-39AA8F4B21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0655" y="1113791"/>
            <a:ext cx="7056902" cy="53430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1981200" y="3048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Japan (DXJ)-</a:t>
            </a:r>
            <a:br>
              <a:rPr lang="en-US" sz="2400" dirty="0">
                <a:latin typeface="Calibri"/>
                <a:ea typeface="Calibri"/>
                <a:cs typeface="Calibri"/>
              </a:rPr>
            </a:br>
            <a:endParaRPr lang="en-US" sz="2000" dirty="0">
              <a:solidFill>
                <a:schemeClr val="dk1"/>
              </a:solidFill>
              <a:latin typeface="Calibri"/>
              <a:ea typeface="Calibri"/>
              <a:cs typeface="Calibri"/>
              <a:sym typeface="Calibri"/>
            </a:endParaRPr>
          </a:p>
        </p:txBody>
      </p:sp>
      <p:pic>
        <p:nvPicPr>
          <p:cNvPr id="47106" name="Picture 2" descr="Chart">
            <a:extLst>
              <a:ext uri="{FF2B5EF4-FFF2-40B4-BE49-F238E27FC236}">
                <a16:creationId xmlns:a16="http://schemas.microsoft.com/office/drawing/2014/main" id="{4D56686B-BE30-3138-FEDC-78D20FCF978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7941" y="1295400"/>
            <a:ext cx="6606735" cy="500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7106"/>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2209800" y="381000"/>
            <a:ext cx="8229600" cy="990600"/>
          </a:xfrm>
          <a:prstGeom prst="rect">
            <a:avLst/>
          </a:prstGeom>
          <a:noFill/>
          <a:ln>
            <a:noFill/>
          </a:ln>
        </p:spPr>
        <p:txBody>
          <a:bodyPr lIns="91425" tIns="45700" rIns="91425" bIns="45700" anchor="ctr" anchorCtr="0">
            <a:noAutofit/>
          </a:bodyPr>
          <a:lstStyle/>
          <a:p>
            <a:pPr>
              <a:buClr>
                <a:schemeClr val="dk1"/>
              </a:buClr>
              <a:buSzPct val="25000"/>
            </a:pPr>
            <a:br>
              <a:rPr lang="en-US" sz="32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r>
              <a:rPr lang="en-US" sz="3200" dirty="0">
                <a:solidFill>
                  <a:schemeClr val="dk1"/>
                </a:solidFill>
                <a:latin typeface="Calibri"/>
                <a:ea typeface="Calibri"/>
                <a:cs typeface="Calibri"/>
                <a:sym typeface="Calibri"/>
              </a:rPr>
              <a:t>Trade Alert Performance</a:t>
            </a:r>
            <a:br>
              <a:rPr lang="en-US" sz="32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New All Time Highs!</a:t>
            </a: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31 out of 33 trade alerts profitable</a:t>
            </a: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2400" b="1" i="1" dirty="0">
              <a:solidFill>
                <a:schemeClr val="dk1"/>
              </a:solidFill>
              <a:latin typeface="Calibri"/>
              <a:ea typeface="Calibri"/>
              <a:cs typeface="Calibri"/>
              <a:sym typeface="Calibri"/>
            </a:endParaRPr>
          </a:p>
        </p:txBody>
      </p:sp>
      <p:sp>
        <p:nvSpPr>
          <p:cNvPr id="68" name="Shape 68"/>
          <p:cNvSpPr txBox="1">
            <a:spLocks noGrp="1"/>
          </p:cNvSpPr>
          <p:nvPr>
            <p:ph type="body" idx="1"/>
          </p:nvPr>
        </p:nvSpPr>
        <p:spPr>
          <a:xfrm>
            <a:off x="1371600" y="1676400"/>
            <a:ext cx="8305800" cy="4800599"/>
          </a:xfrm>
          <a:prstGeom prst="rect">
            <a:avLst/>
          </a:prstGeom>
          <a:noFill/>
          <a:ln>
            <a:noFill/>
          </a:ln>
        </p:spPr>
        <p:txBody>
          <a:bodyPr lIns="91425" tIns="45700" rIns="91425" bIns="45700" anchor="t" anchorCtr="0">
            <a:noAutofit/>
          </a:bodyPr>
          <a:lstStyle/>
          <a:p>
            <a:pPr marL="0" indent="0">
              <a:spcBef>
                <a:spcPts val="0"/>
              </a:spcBef>
              <a:buSzPct val="25000"/>
              <a:buNone/>
            </a:pPr>
            <a:r>
              <a:rPr lang="en-US" sz="2200" dirty="0">
                <a:solidFill>
                  <a:schemeClr val="tx1"/>
                </a:solidFill>
                <a:latin typeface="Calibri"/>
                <a:ea typeface="Calibri"/>
                <a:cs typeface="Calibri"/>
                <a:sym typeface="Calibri"/>
              </a:rPr>
              <a:t>*January  </a:t>
            </a:r>
            <a:r>
              <a:rPr lang="en-US" sz="2200" dirty="0">
                <a:solidFill>
                  <a:srgbClr val="008000"/>
                </a:solidFill>
                <a:latin typeface="Calibri"/>
                <a:ea typeface="Calibri"/>
                <a:cs typeface="Calibri"/>
                <a:sym typeface="Calibri"/>
              </a:rPr>
              <a:t> </a:t>
            </a:r>
            <a:r>
              <a:rPr lang="en-US" sz="2200" dirty="0">
                <a:solidFill>
                  <a:srgbClr val="00B050"/>
                </a:solidFill>
                <a:latin typeface="Calibri"/>
                <a:ea typeface="Calibri"/>
                <a:cs typeface="Calibri"/>
                <a:sym typeface="Calibri"/>
              </a:rPr>
              <a:t>+22.35% </a:t>
            </a:r>
            <a:r>
              <a:rPr lang="en-US" sz="2200" dirty="0">
                <a:solidFill>
                  <a:schemeClr val="tx1"/>
                </a:solidFill>
                <a:latin typeface="Calibri"/>
                <a:ea typeface="Calibri"/>
                <a:cs typeface="Calibri"/>
                <a:sym typeface="Calibri"/>
              </a:rPr>
              <a:t>Final       *July  </a:t>
            </a:r>
            <a:r>
              <a:rPr lang="en-US" sz="2200" dirty="0">
                <a:solidFill>
                  <a:srgbClr val="008000"/>
                </a:solidFill>
                <a:latin typeface="Calibri"/>
                <a:ea typeface="Calibri"/>
                <a:cs typeface="Calibri"/>
                <a:sym typeface="Calibri"/>
              </a:rPr>
              <a:t>+3.98%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*February   </a:t>
            </a:r>
            <a:r>
              <a:rPr lang="en-US" sz="2200" dirty="0">
                <a:solidFill>
                  <a:srgbClr val="00A64B"/>
                </a:solidFill>
                <a:latin typeface="Calibri"/>
                <a:ea typeface="Calibri"/>
                <a:cs typeface="Calibri"/>
                <a:sym typeface="Calibri"/>
              </a:rPr>
              <a:t>+3.41% </a:t>
            </a:r>
            <a:r>
              <a:rPr lang="en-US" sz="2000" dirty="0">
                <a:solidFill>
                  <a:schemeClr val="dk1"/>
                </a:solidFill>
                <a:latin typeface="Calibri"/>
                <a:ea typeface="Calibri"/>
                <a:cs typeface="Calibri"/>
                <a:sym typeface="Calibri"/>
              </a:rPr>
              <a:t>Final      </a:t>
            </a:r>
            <a:r>
              <a:rPr lang="en-US" sz="2000" dirty="0">
                <a:solidFill>
                  <a:schemeClr val="tx1"/>
                </a:solidFill>
                <a:latin typeface="Calibri"/>
                <a:ea typeface="Calibri"/>
                <a:cs typeface="Calibri"/>
                <a:sym typeface="Calibri"/>
              </a:rPr>
              <a:t>     </a:t>
            </a:r>
            <a:r>
              <a:rPr lang="en-US" sz="2200" dirty="0">
                <a:latin typeface="Calibri"/>
                <a:ea typeface="Calibri"/>
                <a:cs typeface="Calibri"/>
                <a:sym typeface="Calibri"/>
              </a:rPr>
              <a:t>*August </a:t>
            </a:r>
            <a:r>
              <a:rPr lang="en-US" sz="2200" dirty="0">
                <a:solidFill>
                  <a:srgbClr val="00A64B"/>
                </a:solidFill>
                <a:latin typeface="Calibri"/>
                <a:ea typeface="Calibri"/>
                <a:cs typeface="Calibri"/>
                <a:sym typeface="Calibri"/>
              </a:rPr>
              <a:t>+5.13%</a:t>
            </a:r>
            <a:r>
              <a:rPr lang="en-US" sz="2200" dirty="0">
                <a:solidFill>
                  <a:srgbClr val="FF0000"/>
                </a:solidFill>
                <a:latin typeface="Calibri"/>
                <a:ea typeface="Calibri"/>
                <a:cs typeface="Calibri"/>
                <a:sym typeface="Calibri"/>
              </a:rPr>
              <a:t> </a:t>
            </a:r>
            <a:r>
              <a:rPr lang="en-US" sz="2200" dirty="0">
                <a:solidFill>
                  <a:schemeClr val="tx1"/>
                </a:solidFill>
                <a:latin typeface="Calibri"/>
                <a:ea typeface="Calibri"/>
                <a:cs typeface="Calibri"/>
                <a:sym typeface="Calibri"/>
              </a:rPr>
              <a:t>Final</a:t>
            </a:r>
            <a:br>
              <a:rPr lang="en-US" sz="2000" b="1" dirty="0">
                <a:latin typeface="Calibri"/>
                <a:ea typeface="Calibri"/>
                <a:cs typeface="Calibri"/>
                <a:sym typeface="Calibri"/>
              </a:rPr>
            </a:br>
            <a:r>
              <a:rPr lang="en-US" sz="2200" dirty="0">
                <a:latin typeface="Calibri"/>
                <a:ea typeface="Calibri"/>
                <a:cs typeface="Calibri"/>
                <a:sym typeface="Calibri"/>
              </a:rPr>
              <a:t>*March     </a:t>
            </a:r>
            <a:r>
              <a:rPr lang="en-US" sz="2200" dirty="0">
                <a:solidFill>
                  <a:srgbClr val="00A64B"/>
                </a:solidFill>
                <a:latin typeface="Calibri"/>
                <a:ea typeface="Calibri"/>
                <a:cs typeface="Calibri"/>
                <a:sym typeface="Calibri"/>
              </a:rPr>
              <a:t>+20.85% </a:t>
            </a:r>
            <a:r>
              <a:rPr lang="en-US" sz="2200" dirty="0">
                <a:solidFill>
                  <a:schemeClr val="tx1"/>
                </a:solidFill>
                <a:latin typeface="Calibri"/>
                <a:ea typeface="Calibri"/>
                <a:cs typeface="Calibri"/>
                <a:sym typeface="Calibri"/>
              </a:rPr>
              <a:t>Final          *September </a:t>
            </a:r>
            <a:r>
              <a:rPr lang="en-US" sz="2200" dirty="0">
                <a:solidFill>
                  <a:srgbClr val="00A64B"/>
                </a:solidFill>
                <a:latin typeface="Calibri"/>
                <a:ea typeface="Calibri"/>
                <a:cs typeface="Calibri"/>
                <a:sym typeface="Calibri"/>
              </a:rPr>
              <a:t>+9.72% </a:t>
            </a:r>
            <a:r>
              <a:rPr lang="en-US" sz="2200" dirty="0">
                <a:solidFill>
                  <a:schemeClr val="tx1"/>
                </a:solidFill>
                <a:latin typeface="Calibri"/>
                <a:ea typeface="Calibri"/>
                <a:cs typeface="Calibri"/>
                <a:sym typeface="Calibri"/>
              </a:rPr>
              <a:t>Final</a:t>
            </a:r>
            <a:br>
              <a:rPr lang="en-US" sz="2200" dirty="0">
                <a:solidFill>
                  <a:srgbClr val="FF0000"/>
                </a:solidFill>
                <a:latin typeface="Calibri"/>
                <a:ea typeface="Calibri"/>
                <a:cs typeface="Calibri"/>
                <a:sym typeface="Calibri"/>
              </a:rPr>
            </a:br>
            <a:r>
              <a:rPr lang="en-US" sz="2200" dirty="0">
                <a:latin typeface="Calibri"/>
                <a:ea typeface="Calibri"/>
                <a:cs typeface="Calibri"/>
                <a:sym typeface="Calibri"/>
              </a:rPr>
              <a:t>*April       </a:t>
            </a:r>
            <a:r>
              <a:rPr lang="en-US" sz="2200" dirty="0">
                <a:solidFill>
                  <a:srgbClr val="00A64B"/>
                </a:solidFill>
                <a:latin typeface="Calibri"/>
                <a:ea typeface="Calibri"/>
                <a:cs typeface="Calibri"/>
                <a:sym typeface="Calibri"/>
              </a:rPr>
              <a:t>+15.13% </a:t>
            </a:r>
            <a:r>
              <a:rPr lang="en-US" sz="2200" dirty="0">
                <a:solidFill>
                  <a:schemeClr val="tx1"/>
                </a:solidFill>
                <a:latin typeface="Calibri"/>
                <a:ea typeface="Calibri"/>
                <a:cs typeface="Calibri"/>
                <a:sym typeface="Calibri"/>
              </a:rPr>
              <a:t>Final          *October </a:t>
            </a:r>
            <a:r>
              <a:rPr lang="en-US" sz="2200" dirty="0">
                <a:solidFill>
                  <a:srgbClr val="00A64B"/>
                </a:solidFill>
                <a:latin typeface="Calibri"/>
                <a:ea typeface="Calibri"/>
                <a:cs typeface="Calibri"/>
                <a:sym typeface="Calibri"/>
              </a:rPr>
              <a:t>+5.69%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b="1" dirty="0">
                <a:solidFill>
                  <a:schemeClr val="tx1"/>
                </a:solidFill>
                <a:latin typeface="Calibri"/>
                <a:ea typeface="Calibri"/>
                <a:cs typeface="Calibri"/>
                <a:sym typeface="Calibri"/>
              </a:rPr>
              <a:t>*May</a:t>
            </a:r>
            <a:r>
              <a:rPr lang="en-US" sz="2200" b="1" dirty="0">
                <a:solidFill>
                  <a:srgbClr val="00A64B"/>
                </a:solidFill>
                <a:latin typeface="Calibri"/>
                <a:ea typeface="Calibri"/>
                <a:cs typeface="Calibri"/>
                <a:sym typeface="Calibri"/>
              </a:rPr>
              <a:t>        +2.70% </a:t>
            </a:r>
            <a:r>
              <a:rPr lang="en-US" sz="2200" b="1" dirty="0">
                <a:solidFill>
                  <a:schemeClr val="tx1"/>
                </a:solidFill>
                <a:latin typeface="Calibri"/>
                <a:ea typeface="Calibri"/>
                <a:cs typeface="Calibri"/>
                <a:sym typeface="Calibri"/>
              </a:rPr>
              <a:t>  MTD         </a:t>
            </a:r>
            <a:r>
              <a:rPr lang="en-US" sz="2200" dirty="0">
                <a:solidFill>
                  <a:schemeClr val="tx1"/>
                </a:solidFill>
                <a:latin typeface="Calibri"/>
                <a:ea typeface="Calibri"/>
                <a:cs typeface="Calibri"/>
                <a:sym typeface="Calibri"/>
              </a:rPr>
              <a:t>*November </a:t>
            </a:r>
            <a:r>
              <a:rPr lang="en-US" sz="2200" dirty="0">
                <a:solidFill>
                  <a:srgbClr val="00A64B"/>
                </a:solidFill>
                <a:latin typeface="Calibri"/>
                <a:ea typeface="Calibri"/>
                <a:cs typeface="Calibri"/>
                <a:sym typeface="Calibri"/>
              </a:rPr>
              <a:t>+8.31 </a:t>
            </a:r>
            <a:r>
              <a:rPr lang="en-US" sz="2200" dirty="0">
                <a:solidFill>
                  <a:schemeClr val="tx1"/>
                </a:solidFill>
                <a:latin typeface="Calibri"/>
                <a:ea typeface="Calibri"/>
                <a:cs typeface="Calibri"/>
                <a:sym typeface="Calibri"/>
              </a:rPr>
              <a:t>Final</a:t>
            </a:r>
            <a:br>
              <a:rPr lang="en-US" sz="2200" b="1" dirty="0">
                <a:solidFill>
                  <a:schemeClr val="tx1"/>
                </a:solidFill>
                <a:latin typeface="Calibri"/>
                <a:ea typeface="Calibri"/>
                <a:cs typeface="Calibri"/>
                <a:sym typeface="Calibri"/>
              </a:rPr>
            </a:br>
            <a:r>
              <a:rPr lang="en-US" sz="2200" dirty="0">
                <a:solidFill>
                  <a:schemeClr val="tx1"/>
                </a:solidFill>
                <a:latin typeface="Calibri"/>
                <a:ea typeface="Calibri"/>
                <a:cs typeface="Calibri"/>
                <a:sym typeface="Calibri"/>
              </a:rPr>
              <a:t>*June      </a:t>
            </a:r>
            <a:r>
              <a:rPr lang="en-US" sz="2200" dirty="0">
                <a:solidFill>
                  <a:srgbClr val="008000"/>
                </a:solidFill>
                <a:latin typeface="Calibri"/>
                <a:ea typeface="Calibri"/>
                <a:cs typeface="Calibri"/>
                <a:sym typeface="Calibri"/>
              </a:rPr>
              <a:t>  </a:t>
            </a:r>
            <a:r>
              <a:rPr lang="en-US" sz="2200" dirty="0">
                <a:solidFill>
                  <a:srgbClr val="00A64B"/>
                </a:solidFill>
                <a:latin typeface="Calibri"/>
                <a:ea typeface="Calibri"/>
                <a:cs typeface="Calibri"/>
                <a:sym typeface="Calibri"/>
              </a:rPr>
              <a:t>+5.91% </a:t>
            </a:r>
            <a:r>
              <a:rPr lang="en-US" sz="2400" dirty="0">
                <a:solidFill>
                  <a:schemeClr val="tx1"/>
                </a:solidFill>
                <a:latin typeface="Calibri"/>
                <a:ea typeface="Calibri"/>
                <a:cs typeface="Calibri"/>
                <a:sym typeface="Calibri"/>
              </a:rPr>
              <a:t>Final         </a:t>
            </a:r>
            <a:r>
              <a:rPr lang="en-US" sz="2200" dirty="0">
                <a:solidFill>
                  <a:schemeClr val="tx1"/>
                </a:solidFill>
                <a:latin typeface="Calibri"/>
                <a:ea typeface="Calibri"/>
                <a:cs typeface="Calibri"/>
                <a:sym typeface="Calibri"/>
              </a:rPr>
              <a:t>*December </a:t>
            </a:r>
            <a:r>
              <a:rPr lang="en-US" sz="2200" dirty="0">
                <a:solidFill>
                  <a:srgbClr val="00A64B"/>
                </a:solidFill>
                <a:latin typeface="Calibri"/>
                <a:ea typeface="Calibri"/>
                <a:cs typeface="Calibri"/>
                <a:sym typeface="Calibri"/>
              </a:rPr>
              <a:t>+0.95% </a:t>
            </a:r>
            <a:r>
              <a:rPr lang="en-US" sz="2200" dirty="0">
                <a:solidFill>
                  <a:schemeClr val="tx1"/>
                </a:solidFill>
                <a:latin typeface="Calibri"/>
                <a:ea typeface="Calibri"/>
                <a:cs typeface="Calibri"/>
                <a:sym typeface="Calibri"/>
              </a:rPr>
              <a:t>Final</a:t>
            </a:r>
            <a:br>
              <a:rPr lang="en-US" sz="2200" dirty="0">
                <a:solidFill>
                  <a:schemeClr val="tx1"/>
                </a:solidFill>
                <a:latin typeface="Calibri"/>
                <a:ea typeface="Calibri"/>
                <a:cs typeface="Calibri"/>
                <a:sym typeface="Calibri"/>
              </a:rPr>
            </a:br>
            <a:br>
              <a:rPr lang="en-US" sz="2000" dirty="0">
                <a:solidFill>
                  <a:srgbClr val="FF0000"/>
                </a:solidFill>
                <a:latin typeface="Calibri"/>
                <a:ea typeface="Calibri"/>
                <a:cs typeface="Calibri"/>
                <a:sym typeface="Calibri"/>
              </a:rPr>
            </a:br>
            <a:r>
              <a:rPr lang="en-US" sz="2000" dirty="0">
                <a:solidFill>
                  <a:srgbClr val="00A64B"/>
                </a:solidFill>
                <a:latin typeface="Calibri"/>
                <a:ea typeface="Calibri"/>
                <a:cs typeface="Calibri"/>
                <a:sym typeface="Calibri"/>
              </a:rPr>
              <a:t>*2022 Final +84.63%</a:t>
            </a:r>
            <a:br>
              <a:rPr lang="en-US" sz="2000" dirty="0">
                <a:solidFill>
                  <a:srgbClr val="00A64B"/>
                </a:solidFill>
                <a:latin typeface="Calibri"/>
                <a:ea typeface="Calibri"/>
                <a:cs typeface="Calibri"/>
                <a:sym typeface="Calibri"/>
              </a:rPr>
            </a:br>
            <a:r>
              <a:rPr lang="en-US" sz="2000" dirty="0">
                <a:latin typeface="Calibri"/>
                <a:ea typeface="Calibri"/>
                <a:cs typeface="Calibri"/>
                <a:sym typeface="Calibri"/>
              </a:rPr>
              <a:t>compared to </a:t>
            </a:r>
            <a:r>
              <a:rPr lang="en-US" sz="2000" dirty="0">
                <a:solidFill>
                  <a:srgbClr val="FF0000"/>
                </a:solidFill>
                <a:latin typeface="Calibri"/>
                <a:ea typeface="Calibri"/>
                <a:cs typeface="Calibri"/>
                <a:sym typeface="Calibri"/>
              </a:rPr>
              <a:t>-18.63% </a:t>
            </a:r>
            <a:r>
              <a:rPr lang="en-US" sz="2000" dirty="0">
                <a:latin typeface="Calibri"/>
                <a:ea typeface="Calibri"/>
                <a:cs typeface="Calibri"/>
                <a:sym typeface="Calibri"/>
              </a:rPr>
              <a:t>for the S&amp;P 500</a:t>
            </a:r>
            <a:br>
              <a:rPr lang="en-US" sz="2000" dirty="0">
                <a:latin typeface="Calibri"/>
                <a:ea typeface="Calibri"/>
                <a:cs typeface="Calibri"/>
                <a:sym typeface="Calibri"/>
              </a:rPr>
            </a:br>
            <a:br>
              <a:rPr lang="en-US" sz="2000" dirty="0">
                <a:latin typeface="Calibri"/>
                <a:ea typeface="Calibri"/>
                <a:cs typeface="Calibri"/>
                <a:sym typeface="Calibri"/>
              </a:rPr>
            </a:br>
            <a:r>
              <a:rPr lang="en-US" sz="2000" dirty="0">
                <a:latin typeface="Calibri"/>
                <a:ea typeface="Calibri"/>
                <a:cs typeface="Calibri"/>
                <a:sym typeface="Calibri"/>
              </a:rPr>
              <a:t>*2023 Year to Date </a:t>
            </a:r>
            <a:r>
              <a:rPr lang="en-US" sz="2000" dirty="0">
                <a:solidFill>
                  <a:srgbClr val="00A64B"/>
                </a:solidFill>
                <a:latin typeface="Calibri"/>
                <a:ea typeface="Calibri"/>
                <a:cs typeface="Calibri"/>
                <a:sym typeface="Calibri"/>
              </a:rPr>
              <a:t>+64.24%</a:t>
            </a:r>
            <a:r>
              <a:rPr lang="en-US" sz="2000" dirty="0">
                <a:solidFill>
                  <a:schemeClr val="tx1"/>
                </a:solidFill>
                <a:latin typeface="Calibri"/>
                <a:ea typeface="Calibri"/>
                <a:cs typeface="Calibri"/>
                <a:sym typeface="Calibri"/>
              </a:rPr>
              <a:t>, versus </a:t>
            </a:r>
            <a:r>
              <a:rPr lang="en-US" sz="2000" dirty="0">
                <a:solidFill>
                  <a:srgbClr val="00A64B"/>
                </a:solidFill>
                <a:latin typeface="Calibri"/>
                <a:ea typeface="Calibri"/>
                <a:cs typeface="Calibri"/>
                <a:sym typeface="Calibri"/>
              </a:rPr>
              <a:t>+10.86% </a:t>
            </a:r>
            <a:r>
              <a:rPr lang="en-US" sz="2000" dirty="0">
                <a:solidFill>
                  <a:schemeClr val="tx1"/>
                </a:solidFill>
                <a:latin typeface="Calibri"/>
                <a:ea typeface="Calibri"/>
                <a:cs typeface="Calibri"/>
                <a:sym typeface="Calibri"/>
              </a:rPr>
              <a:t>for the </a:t>
            </a:r>
            <a:r>
              <a:rPr lang="en-US" sz="2000" dirty="0">
                <a:latin typeface="Calibri"/>
                <a:ea typeface="Calibri"/>
                <a:cs typeface="Calibri"/>
                <a:sym typeface="Calibri"/>
              </a:rPr>
              <a:t>S&amp;P 500</a:t>
            </a:r>
            <a:br>
              <a:rPr lang="en-US" sz="2000" dirty="0">
                <a:solidFill>
                  <a:schemeClr val="tx1"/>
                </a:solidFill>
                <a:latin typeface="Calibri"/>
                <a:ea typeface="Calibri"/>
                <a:cs typeface="Calibri"/>
                <a:sym typeface="Calibri"/>
              </a:rPr>
            </a:br>
            <a:r>
              <a:rPr lang="en-US" sz="2000" dirty="0">
                <a:solidFill>
                  <a:srgbClr val="008000"/>
                </a:solidFill>
                <a:latin typeface="Calibri"/>
                <a:ea typeface="Calibri"/>
                <a:cs typeface="Calibri"/>
                <a:sym typeface="Calibri"/>
              </a:rPr>
              <a:t>+661.43% </a:t>
            </a:r>
            <a:r>
              <a:rPr lang="en-US" sz="2000" dirty="0">
                <a:solidFill>
                  <a:schemeClr val="tx1"/>
                </a:solidFill>
                <a:latin typeface="Calibri"/>
                <a:ea typeface="Calibri"/>
                <a:cs typeface="Calibri"/>
                <a:sym typeface="Calibri"/>
              </a:rPr>
              <a:t>since inception</a:t>
            </a:r>
            <a:br>
              <a:rPr lang="en-US" sz="2000" dirty="0">
                <a:solidFill>
                  <a:schemeClr val="tx1"/>
                </a:solidFill>
                <a:latin typeface="Calibri"/>
                <a:ea typeface="Calibri"/>
                <a:cs typeface="Calibri"/>
                <a:sym typeface="Calibri"/>
              </a:rPr>
            </a:br>
            <a:br>
              <a:rPr lang="en-US" sz="2000" b="1" dirty="0">
                <a:solidFill>
                  <a:schemeClr val="tx1"/>
                </a:solidFill>
                <a:latin typeface="Calibri"/>
                <a:ea typeface="Calibri"/>
                <a:cs typeface="Calibri"/>
                <a:sym typeface="Calibri"/>
              </a:rPr>
            </a:br>
            <a:r>
              <a:rPr lang="en-US" sz="2000" dirty="0">
                <a:solidFill>
                  <a:schemeClr val="dk1"/>
                </a:solidFill>
                <a:latin typeface="Calibri"/>
                <a:ea typeface="Calibri"/>
                <a:cs typeface="Calibri"/>
                <a:sym typeface="Calibri"/>
              </a:rPr>
              <a:t>*Average annualized return of </a:t>
            </a:r>
            <a:r>
              <a:rPr lang="en-US" sz="2000" dirty="0">
                <a:solidFill>
                  <a:srgbClr val="00A64B"/>
                </a:solidFill>
                <a:latin typeface="Calibri"/>
                <a:ea typeface="Calibri"/>
                <a:cs typeface="Calibri"/>
                <a:sym typeface="Calibri"/>
              </a:rPr>
              <a:t>+</a:t>
            </a:r>
            <a:r>
              <a:rPr lang="en-US" sz="2000" dirty="0">
                <a:solidFill>
                  <a:srgbClr val="008000"/>
                </a:solidFill>
                <a:latin typeface="Calibri"/>
                <a:ea typeface="Calibri"/>
                <a:cs typeface="Calibri"/>
                <a:sym typeface="Calibri"/>
              </a:rPr>
              <a:t>661.43% </a:t>
            </a:r>
            <a:r>
              <a:rPr lang="en-US" sz="2000" dirty="0">
                <a:solidFill>
                  <a:schemeClr val="tx1"/>
                </a:solidFill>
                <a:latin typeface="Calibri"/>
                <a:ea typeface="Calibri"/>
                <a:cs typeface="Calibri"/>
                <a:sym typeface="Calibri"/>
              </a:rPr>
              <a:t>for 15 years</a:t>
            </a:r>
            <a:endParaRPr sz="2000" dirty="0">
              <a:solidFill>
                <a:schemeClr val="tx1"/>
              </a:solidFill>
            </a:endParaRPr>
          </a:p>
        </p:txBody>
      </p:sp>
      <p:pic>
        <p:nvPicPr>
          <p:cNvPr id="4" name="Picture 3"/>
          <p:cNvPicPr>
            <a:picLocks noChangeAspect="1"/>
          </p:cNvPicPr>
          <p:nvPr/>
        </p:nvPicPr>
        <p:blipFill>
          <a:blip r:embed="rId3"/>
          <a:srcRect/>
          <a:stretch>
            <a:fillRect/>
          </a:stretch>
        </p:blipFill>
        <p:spPr bwMode="auto">
          <a:xfrm>
            <a:off x="9220200" y="1943099"/>
            <a:ext cx="2133600" cy="2133600"/>
          </a:xfrm>
          <a:prstGeom prst="rect">
            <a:avLst/>
          </a:prstGeom>
          <a:noFill/>
          <a:ln w="9525">
            <a:noFill/>
            <a:miter lim="800000"/>
            <a:headEnd/>
            <a:tailEnd/>
          </a:ln>
        </p:spPr>
      </p:pic>
    </p:spTree>
    <p:extLst>
      <p:ext uri="{BB962C8B-B14F-4D97-AF65-F5344CB8AC3E}">
        <p14:creationId xmlns:p14="http://schemas.microsoft.com/office/powerpoint/2010/main" val="1474796037"/>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1981200" y="1524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400" dirty="0">
                <a:solidFill>
                  <a:schemeClr val="dk1"/>
                </a:solidFill>
                <a:latin typeface="Calibri"/>
                <a:ea typeface="Calibri"/>
                <a:cs typeface="Calibri"/>
                <a:sym typeface="Calibri"/>
              </a:rPr>
              <a:t> Emerging Markets (EEM) - Pro trade, </a:t>
            </a:r>
            <a:r>
              <a:rPr lang="en-US" sz="2000" dirty="0">
                <a:solidFill>
                  <a:schemeClr val="dk1"/>
                </a:solidFill>
                <a:latin typeface="Calibri"/>
                <a:ea typeface="Calibri"/>
                <a:cs typeface="Calibri"/>
                <a:sym typeface="Calibri"/>
              </a:rPr>
              <a:t>Weak Dollar, Long Recovery Play</a:t>
            </a:r>
          </a:p>
        </p:txBody>
      </p:sp>
      <p:pic>
        <p:nvPicPr>
          <p:cNvPr id="48130" name="Picture 2" descr="Chart">
            <a:extLst>
              <a:ext uri="{FF2B5EF4-FFF2-40B4-BE49-F238E27FC236}">
                <a16:creationId xmlns:a16="http://schemas.microsoft.com/office/drawing/2014/main" id="{9F806872-5FD2-74B2-56EF-1877E4A64E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2520" y="1143000"/>
            <a:ext cx="6874022" cy="520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030826"/>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0CDD-C014-E67E-556A-2523A69D388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94BCC40-CF38-0886-8C50-6C1F9606DC35}"/>
              </a:ext>
            </a:extLst>
          </p:cNvPr>
          <p:cNvSpPr>
            <a:spLocks noGrp="1"/>
          </p:cNvSpPr>
          <p:nvPr>
            <p:ph type="body" idx="1"/>
          </p:nvPr>
        </p:nvSpPr>
        <p:spPr/>
        <p:txBody>
          <a:bodyPr/>
          <a:lstStyle/>
          <a:p>
            <a:endParaRPr lang="en-US" dirty="0"/>
          </a:p>
        </p:txBody>
      </p:sp>
      <p:pic>
        <p:nvPicPr>
          <p:cNvPr id="5" name="Picture 4" descr="A ship in the middle of the ocean&#10;&#10;Description automatically generated with low confidence">
            <a:extLst>
              <a:ext uri="{FF2B5EF4-FFF2-40B4-BE49-F238E27FC236}">
                <a16:creationId xmlns:a16="http://schemas.microsoft.com/office/drawing/2014/main" id="{BB1F885C-379E-9BC7-1DED-130A1A2C97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770712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Shape 136"/>
          <p:cNvSpPr txBox="1">
            <a:spLocks noGrp="1"/>
          </p:cNvSpPr>
          <p:nvPr>
            <p:ph type="body" idx="1"/>
          </p:nvPr>
        </p:nvSpPr>
        <p:spPr>
          <a:xfrm>
            <a:off x="381000" y="932901"/>
            <a:ext cx="11430000" cy="4755823"/>
          </a:xfrm>
          <a:prstGeom prst="rect">
            <a:avLst/>
          </a:prstGeom>
          <a:noFill/>
          <a:ln>
            <a:noFill/>
          </a:ln>
        </p:spPr>
        <p:txBody>
          <a:bodyPr lIns="91425" tIns="45700" rIns="91425" bIns="45700" anchor="t" anchorCtr="0">
            <a:noAutofit/>
          </a:bodyPr>
          <a:lstStyle/>
          <a:p>
            <a:pPr marL="0" indent="0">
              <a:lnSpc>
                <a:spcPts val="2040"/>
              </a:lnSpc>
              <a:spcBef>
                <a:spcPts val="0"/>
              </a:spcBef>
              <a:buClr>
                <a:srgbClr val="000000"/>
              </a:buClr>
              <a:buSzPct val="25000"/>
              <a:buNone/>
            </a:pPr>
            <a:r>
              <a:rPr lang="en-US" sz="1800" dirty="0">
                <a:solidFill>
                  <a:schemeClr val="tx1"/>
                </a:solidFill>
                <a:effectLst/>
                <a:latin typeface="+mj-lt"/>
                <a:ea typeface="Times New Roman" panose="02020603050405020304" pitchFamily="18" charset="0"/>
              </a:rPr>
              <a:t>*(TLT) Approaches </a:t>
            </a:r>
            <a:r>
              <a:rPr lang="en-US" sz="1800" b="1" dirty="0">
                <a:solidFill>
                  <a:schemeClr val="tx1"/>
                </a:solidFill>
                <a:effectLst/>
                <a:latin typeface="+mj-lt"/>
                <a:ea typeface="Times New Roman" panose="02020603050405020304" pitchFamily="18" charset="0"/>
              </a:rPr>
              <a:t>2023 Low</a:t>
            </a:r>
            <a:r>
              <a:rPr lang="en-US" sz="1800" dirty="0">
                <a:solidFill>
                  <a:schemeClr val="tx1"/>
                </a:solidFill>
                <a:effectLst/>
                <a:latin typeface="+mj-lt"/>
                <a:ea typeface="Times New Roman" panose="02020603050405020304" pitchFamily="18" charset="0"/>
              </a:rPr>
              <a:t>, taking yields up to 3.72%, and the closer we get to a debt ceiling deal, the lower we go. 30-Year mortgages hit 7.0%</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*When a deal is done, it unleashes a new onslaught of </a:t>
            </a:r>
            <a:r>
              <a:rPr lang="en-US" sz="1800" b="1" dirty="0">
                <a:solidFill>
                  <a:schemeClr val="tx1"/>
                </a:solidFill>
                <a:effectLst/>
                <a:latin typeface="+mj-lt"/>
                <a:ea typeface="Times New Roman" panose="02020603050405020304" pitchFamily="18" charset="0"/>
              </a:rPr>
              <a:t>bond selling </a:t>
            </a:r>
            <a:r>
              <a:rPr lang="en-US" sz="1800" dirty="0">
                <a:solidFill>
                  <a:schemeClr val="tx1"/>
                </a:solidFill>
                <a:effectLst/>
                <a:latin typeface="+mj-lt"/>
                <a:ea typeface="Times New Roman" panose="02020603050405020304" pitchFamily="18" charset="0"/>
              </a:rPr>
              <a:t>by the Treasury now limited by the old debt ceiling, and lower lows on bonds</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a:t>
            </a:r>
            <a:r>
              <a:rPr lang="en-US" sz="1800" b="1" dirty="0">
                <a:solidFill>
                  <a:schemeClr val="tx1"/>
                </a:solidFill>
                <a:effectLst/>
                <a:latin typeface="+mj-lt"/>
                <a:ea typeface="Times New Roman" panose="02020603050405020304" pitchFamily="18" charset="0"/>
              </a:rPr>
              <a:t>Rising interest payments </a:t>
            </a:r>
            <a:r>
              <a:rPr lang="en-US" sz="1800" dirty="0">
                <a:solidFill>
                  <a:schemeClr val="tx1"/>
                </a:solidFill>
                <a:effectLst/>
                <a:latin typeface="+mj-lt"/>
                <a:ea typeface="Times New Roman" panose="02020603050405020304" pitchFamily="18" charset="0"/>
              </a:rPr>
              <a:t>by Treasury mean less money to pay other bills and and earlier debt ceiling deadline. </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*In the dream scenario we </a:t>
            </a:r>
            <a:r>
              <a:rPr lang="en-US" sz="1800" b="1" dirty="0">
                <a:solidFill>
                  <a:schemeClr val="tx1"/>
                </a:solidFill>
                <a:effectLst/>
                <a:latin typeface="+mj-lt"/>
                <a:ea typeface="Times New Roman" panose="02020603050405020304" pitchFamily="18" charset="0"/>
              </a:rPr>
              <a:t>fall all the way to $95 </a:t>
            </a:r>
            <a:r>
              <a:rPr lang="en-US" sz="1800" dirty="0">
                <a:solidFill>
                  <a:schemeClr val="tx1"/>
                </a:solidFill>
                <a:effectLst/>
                <a:latin typeface="+mj-lt"/>
                <a:ea typeface="Times New Roman" panose="02020603050405020304" pitchFamily="18" charset="0"/>
              </a:rPr>
              <a:t>in the (TLT) where we will be issuing recommendations for call spreads and LEAPS by the boatload</a:t>
            </a:r>
            <a:r>
              <a:rPr lang="en-US" sz="2400" dirty="0">
                <a:solidFill>
                  <a:schemeClr val="tx1"/>
                </a:solidFill>
                <a:effectLst/>
                <a:latin typeface="+mj-lt"/>
              </a:rPr>
              <a:t> </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a:t>
            </a:r>
            <a:r>
              <a:rPr lang="en-US" sz="1800" b="1" i="1" dirty="0">
                <a:effectLst/>
                <a:latin typeface="+mj-lt"/>
                <a:ea typeface="Times New Roman" panose="02020603050405020304" pitchFamily="18" charset="0"/>
              </a:rPr>
              <a:t>Treasury to Issue $700 Billion in T-Bills</a:t>
            </a:r>
            <a:r>
              <a:rPr lang="en-US" sz="1800" dirty="0">
                <a:effectLst/>
                <a:latin typeface="+mj-lt"/>
                <a:ea typeface="Times New Roman" panose="02020603050405020304" pitchFamily="18" charset="0"/>
              </a:rPr>
              <a:t> within weeks of a debt ceiling deal,</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pushing short term yields up. The question is with a (TLT) at the $100 handle,</a:t>
            </a:r>
            <a:br>
              <a:rPr lang="en-US" sz="1800" dirty="0">
                <a:effectLst/>
                <a:latin typeface="+mj-lt"/>
                <a:ea typeface="Times New Roman" panose="02020603050405020304" pitchFamily="18" charset="0"/>
              </a:rPr>
            </a:br>
            <a:r>
              <a:rPr lang="en-US" sz="1800" dirty="0">
                <a:effectLst/>
                <a:latin typeface="+mj-lt"/>
                <a:ea typeface="Times New Roman" panose="02020603050405020304" pitchFamily="18" charset="0"/>
              </a:rPr>
              <a:t> a 2023 low, how much is already in the price? </a:t>
            </a:r>
            <a:br>
              <a:rPr lang="en-US" sz="1800" dirty="0">
                <a:solidFill>
                  <a:schemeClr val="tx1"/>
                </a:solidFill>
                <a:effectLst/>
                <a:latin typeface="+mj-lt"/>
                <a:ea typeface="Times New Roman" panose="02020603050405020304" pitchFamily="18" charset="0"/>
                <a:cs typeface="Calibri" panose="020F0502020204030204" pitchFamily="34" charset="0"/>
              </a:rPr>
            </a:br>
            <a:br>
              <a:rPr lang="en-US" sz="1800" dirty="0">
                <a:solidFill>
                  <a:schemeClr val="tx1"/>
                </a:solidFill>
                <a:effectLst/>
                <a:latin typeface="+mj-lt"/>
                <a:ea typeface="Times New Roman" panose="02020603050405020304" pitchFamily="18" charset="0"/>
                <a:cs typeface="Calibri" panose="020F0502020204030204" pitchFamily="34" charset="0"/>
              </a:rPr>
            </a:br>
            <a:r>
              <a:rPr lang="en-US" sz="1800" dirty="0">
                <a:solidFill>
                  <a:schemeClr val="tx1"/>
                </a:solidFill>
                <a:effectLst/>
                <a:latin typeface="+mj-lt"/>
                <a:ea typeface="Times New Roman" panose="02020603050405020304" pitchFamily="18" charset="0"/>
                <a:cs typeface="Calibri" panose="020F0502020204030204" pitchFamily="34" charset="0"/>
              </a:rPr>
              <a:t>*</a:t>
            </a:r>
            <a:r>
              <a:rPr lang="en-US" sz="1800" dirty="0">
                <a:solidFill>
                  <a:schemeClr val="tx1"/>
                </a:solidFill>
                <a:effectLst/>
                <a:latin typeface="+mj-lt"/>
                <a:ea typeface="Times New Roman" panose="02020603050405020304" pitchFamily="18" charset="0"/>
              </a:rPr>
              <a:t>Keep Buying </a:t>
            </a:r>
            <a:r>
              <a:rPr lang="en-US" sz="1800" b="1" dirty="0">
                <a:solidFill>
                  <a:schemeClr val="tx1"/>
                </a:solidFill>
                <a:effectLst/>
                <a:latin typeface="+mj-lt"/>
                <a:ea typeface="Times New Roman" panose="02020603050405020304" pitchFamily="18" charset="0"/>
              </a:rPr>
              <a:t>90-Day T-Bills</a:t>
            </a:r>
            <a:r>
              <a:rPr lang="en-US" sz="1800" dirty="0">
                <a:solidFill>
                  <a:schemeClr val="tx1"/>
                </a:solidFill>
                <a:effectLst/>
                <a:latin typeface="+mj-lt"/>
                <a:ea typeface="Times New Roman" panose="02020603050405020304" pitchFamily="18" charset="0"/>
              </a:rPr>
              <a:t>, now pushing a 5.2% risk free yield</a:t>
            </a:r>
            <a:br>
              <a:rPr lang="en-US" sz="1800" dirty="0">
                <a:solidFill>
                  <a:schemeClr val="tx1"/>
                </a:solidFill>
                <a:effectLst/>
                <a:latin typeface="+mj-lt"/>
                <a:ea typeface="Times New Roman" panose="02020603050405020304" pitchFamily="18" charset="0"/>
                <a:cs typeface="Calibri" panose="020F0502020204030204" pitchFamily="34" charset="0"/>
              </a:rPr>
            </a:br>
            <a:br>
              <a:rPr lang="en-US" sz="1800" dirty="0">
                <a:solidFill>
                  <a:schemeClr val="tx1"/>
                </a:solidFill>
                <a:effectLst/>
                <a:latin typeface="+mj-lt"/>
                <a:ea typeface="Times New Roman" panose="02020603050405020304" pitchFamily="18" charset="0"/>
                <a:cs typeface="Calibri" panose="020F0502020204030204" pitchFamily="34" charset="0"/>
              </a:rPr>
            </a:br>
            <a:r>
              <a:rPr lang="en-US" sz="1800" dirty="0">
                <a:solidFill>
                  <a:schemeClr val="tx1"/>
                </a:solidFill>
                <a:effectLst/>
                <a:latin typeface="+mj-lt"/>
                <a:ea typeface="Times New Roman" panose="02020603050405020304" pitchFamily="18" charset="0"/>
                <a:cs typeface="Calibri" panose="020F0502020204030204" pitchFamily="34" charset="0"/>
              </a:rPr>
              <a:t>*Still looking like </a:t>
            </a:r>
            <a:r>
              <a:rPr lang="en-US" sz="1800" b="1" dirty="0">
                <a:solidFill>
                  <a:schemeClr val="tx1"/>
                </a:solidFill>
                <a:effectLst/>
                <a:latin typeface="+mj-lt"/>
                <a:ea typeface="Times New Roman" panose="02020603050405020304" pitchFamily="18" charset="0"/>
                <a:cs typeface="Calibri" panose="020F0502020204030204" pitchFamily="34" charset="0"/>
              </a:rPr>
              <a:t>2.50% yield by end 2023</a:t>
            </a:r>
            <a:br>
              <a:rPr lang="en-US" sz="1800" dirty="0">
                <a:solidFill>
                  <a:schemeClr val="tx1"/>
                </a:solidFill>
                <a:latin typeface="+mj-lt"/>
                <a:ea typeface="Times New Roman" panose="02020603050405020304" pitchFamily="18" charset="0"/>
                <a:cs typeface="Calibri" panose="020F0502020204030204" pitchFamily="34"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a:t>
            </a:r>
            <a:r>
              <a:rPr lang="en-US" sz="1800" b="1" dirty="0">
                <a:solidFill>
                  <a:schemeClr val="tx1"/>
                </a:solidFill>
                <a:effectLst/>
                <a:latin typeface="+mj-lt"/>
                <a:ea typeface="Times New Roman" panose="02020603050405020304" pitchFamily="18" charset="0"/>
              </a:rPr>
              <a:t>Junk bond </a:t>
            </a:r>
            <a:r>
              <a:rPr lang="en-US" sz="1800" dirty="0">
                <a:solidFill>
                  <a:schemeClr val="tx1"/>
                </a:solidFill>
                <a:effectLst/>
                <a:latin typeface="+mj-lt"/>
                <a:ea typeface="Times New Roman" panose="02020603050405020304" pitchFamily="18" charset="0"/>
              </a:rPr>
              <a:t>ETF’s (JNK) and (HYG) are a great</a:t>
            </a: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high yield play</a:t>
            </a:r>
            <a:br>
              <a:rPr lang="en-US" sz="1800" dirty="0">
                <a:solidFill>
                  <a:schemeClr val="tx1"/>
                </a:solidFill>
                <a:effectLst/>
                <a:latin typeface="+mj-lt"/>
                <a:ea typeface="Times New Roman" panose="02020603050405020304" pitchFamily="18" charset="0"/>
              </a:rPr>
            </a:br>
            <a:endParaRPr lang="en-US" sz="1800" dirty="0">
              <a:solidFill>
                <a:schemeClr val="tx1"/>
              </a:solidFill>
              <a:effectLst/>
              <a:latin typeface="+mj-lt"/>
              <a:ea typeface="Times New Roman" panose="02020603050405020304" pitchFamily="18" charset="0"/>
            </a:endParaRPr>
          </a:p>
          <a:p>
            <a:pPr marL="0" indent="0">
              <a:lnSpc>
                <a:spcPts val="2040"/>
              </a:lnSpc>
              <a:spcBef>
                <a:spcPts val="0"/>
              </a:spcBef>
              <a:buClr>
                <a:srgbClr val="000000"/>
              </a:buClr>
              <a:buSzPct val="25000"/>
              <a:buNone/>
            </a:pPr>
            <a:br>
              <a:rPr lang="en-US" sz="1800" dirty="0">
                <a:solidFill>
                  <a:srgbClr val="FF0000"/>
                </a:solidFill>
                <a:effectLst/>
                <a:latin typeface="+mj-lt"/>
                <a:ea typeface="Times New Roman" panose="02020603050405020304" pitchFamily="18" charset="0"/>
                <a:cs typeface="Calibri" panose="020F0502020204030204" pitchFamily="34" charset="0"/>
              </a:rPr>
            </a:br>
            <a:br>
              <a:rPr lang="en-US" sz="1800" dirty="0">
                <a:solidFill>
                  <a:srgbClr val="FF0000"/>
                </a:solidFill>
                <a:effectLst/>
                <a:latin typeface="+mj-lt"/>
                <a:ea typeface="Times New Roman" panose="02020603050405020304" pitchFamily="18" charset="0"/>
                <a:cs typeface="Calibri" panose="020F0502020204030204" pitchFamily="34" charset="0"/>
              </a:rPr>
            </a:br>
            <a:br>
              <a:rPr lang="en-US" sz="1800" dirty="0">
                <a:solidFill>
                  <a:srgbClr val="FF0000"/>
                </a:solidFill>
                <a:latin typeface="+mj-lt"/>
                <a:ea typeface="Calibri"/>
                <a:cs typeface="Calibri" panose="020F0502020204030204" pitchFamily="34" charset="0"/>
                <a:sym typeface="Calibri"/>
              </a:rPr>
            </a:br>
            <a:br>
              <a:rPr lang="en-US" sz="2000" dirty="0">
                <a:solidFill>
                  <a:srgbClr val="FF0000"/>
                </a:solidFill>
                <a:latin typeface="+mn-lt"/>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panose="020F0502020204030204" pitchFamily="34" charset="0"/>
                <a:ea typeface="Calibri"/>
                <a:cs typeface="Calibri" panose="020F0502020204030204" pitchFamily="34" charset="0"/>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rPr>
            </a:br>
            <a:br>
              <a:rPr lang="en-US" sz="2000" dirty="0">
                <a:solidFill>
                  <a:srgbClr val="FF0000"/>
                </a:solidFill>
                <a:latin typeface="Calibri"/>
                <a:ea typeface="Calibri"/>
                <a:cs typeface="Calibri"/>
                <a:sym typeface="Calibri"/>
              </a:rPr>
            </a:br>
            <a:br>
              <a:rPr lang="en-US" sz="2000" dirty="0">
                <a:solidFill>
                  <a:srgbClr val="FF0000"/>
                </a:solidFill>
              </a:rPr>
            </a:br>
            <a:endParaRPr lang="en-US" sz="2000" dirty="0">
              <a:solidFill>
                <a:srgbClr val="FF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F388A-175F-0D45-84CB-4FFDB83A2EF4}"/>
              </a:ext>
            </a:extLst>
          </p:cNvPr>
          <p:cNvSpPr>
            <a:spLocks noGrp="1"/>
          </p:cNvSpPr>
          <p:nvPr>
            <p:ph type="title"/>
          </p:nvPr>
        </p:nvSpPr>
        <p:spPr>
          <a:xfrm>
            <a:off x="609600" y="0"/>
            <a:ext cx="10972800" cy="1143000"/>
          </a:xfrm>
        </p:spPr>
        <p:txBody>
          <a:bodyPr/>
          <a:lstStyle/>
          <a:p>
            <a:r>
              <a:rPr lang="en-US" sz="2800" dirty="0"/>
              <a:t>Bonds – Approaching New Lows</a:t>
            </a:r>
            <a:endParaRPr lang="en-US" sz="2400" dirty="0"/>
          </a:p>
        </p:txBody>
      </p:sp>
      <p:pic>
        <p:nvPicPr>
          <p:cNvPr id="4" name="Picture 3" descr="A person flying in the air&#10;&#10;Description automatically generated with medium confidence">
            <a:extLst>
              <a:ext uri="{FF2B5EF4-FFF2-40B4-BE49-F238E27FC236}">
                <a16:creationId xmlns:a16="http://schemas.microsoft.com/office/drawing/2014/main" id="{082BAF86-0B6C-4286-FC26-3EAE224682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28083" y="4091152"/>
            <a:ext cx="2659993" cy="2659993"/>
          </a:xfrm>
          <a:prstGeom prst="rect">
            <a:avLst/>
          </a:prstGeom>
        </p:spPr>
      </p:pic>
    </p:spTree>
    <p:extLst>
      <p:ext uri="{BB962C8B-B14F-4D97-AF65-F5344CB8AC3E}">
        <p14:creationId xmlns:p14="http://schemas.microsoft.com/office/powerpoint/2010/main" val="2952436408"/>
      </p:ext>
    </p:extLst>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1864"/>
            <a:ext cx="12192000" cy="1608444"/>
          </a:xfrm>
        </p:spPr>
        <p:txBody>
          <a:bodyPr/>
          <a:lstStyle/>
          <a:p>
            <a:r>
              <a:rPr lang="en-US" sz="2400" dirty="0"/>
              <a:t> </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Treasury ETF (TLT) </a:t>
            </a:r>
            <a:r>
              <a:rPr lang="mr-IN" sz="2400" dirty="0"/>
              <a:t>–</a:t>
            </a:r>
            <a:r>
              <a:rPr lang="en-US" sz="2400" dirty="0"/>
              <a:t> </a:t>
            </a:r>
            <a:br>
              <a:rPr lang="en-US" sz="2400" dirty="0"/>
            </a:br>
            <a:r>
              <a:rPr lang="en-US" sz="1800" dirty="0">
                <a:solidFill>
                  <a:srgbClr val="00A64B"/>
                </a:solidFill>
                <a:latin typeface="+mj-lt"/>
              </a:rPr>
              <a:t>took profits on long 5/$98-$101 call spread</a:t>
            </a:r>
            <a:br>
              <a:rPr lang="en-US" sz="2400" dirty="0"/>
            </a:br>
            <a:r>
              <a:rPr lang="en-US" sz="1800" dirty="0">
                <a:solidFill>
                  <a:srgbClr val="00A64B"/>
                </a:solidFill>
              </a:rPr>
              <a:t>took profits on long 5/$97-$100 call spread, long 2/$98-$101 call spread, </a:t>
            </a:r>
            <a:r>
              <a:rPr lang="en-US" sz="1800" dirty="0">
                <a:solidFill>
                  <a:srgbClr val="00A64B"/>
                </a:solidFill>
                <a:latin typeface="+mj-lt"/>
              </a:rPr>
              <a:t>took profits on long 4/$96-$99 call spread</a:t>
            </a:r>
            <a:br>
              <a:rPr lang="en-US" sz="2400" dirty="0"/>
            </a:br>
            <a:r>
              <a:rPr lang="en-US" sz="2400" dirty="0">
                <a:solidFill>
                  <a:srgbClr val="00A64B"/>
                </a:solidFill>
              </a:rPr>
              <a:t>took profits on </a:t>
            </a:r>
            <a:r>
              <a:rPr lang="en-US" sz="1800" dirty="0">
                <a:solidFill>
                  <a:srgbClr val="00A64B"/>
                </a:solidFill>
              </a:rPr>
              <a:t>long 4/$113-$116 put spread, took profits on long 4/$114-$117 put spread</a:t>
            </a:r>
            <a:br>
              <a:rPr lang="en-US" sz="1800" dirty="0">
                <a:solidFill>
                  <a:schemeClr val="tx1"/>
                </a:solidFill>
              </a:rPr>
            </a:br>
            <a:br>
              <a:rPr lang="en-US" sz="1800" dirty="0"/>
            </a:br>
            <a:br>
              <a:rPr lang="en-US" sz="1800" dirty="0"/>
            </a:br>
            <a:br>
              <a:rPr lang="en-US" sz="1800" dirty="0">
                <a:solidFill>
                  <a:schemeClr val="tx1"/>
                </a:solidFill>
              </a:rPr>
            </a:br>
            <a:br>
              <a:rPr lang="en-US" sz="2400" dirty="0"/>
            </a:br>
            <a:br>
              <a:rPr lang="en-US" sz="1800" dirty="0">
                <a:solidFill>
                  <a:srgbClr val="00A64B"/>
                </a:solidFill>
              </a:rPr>
            </a:br>
            <a:br>
              <a:rPr lang="en-US" sz="1800" dirty="0">
                <a:solidFill>
                  <a:schemeClr val="tx1"/>
                </a:solidFill>
              </a:rPr>
            </a:br>
            <a:br>
              <a:rPr lang="en-US" sz="1800" dirty="0"/>
            </a:br>
            <a:br>
              <a:rPr lang="en-US" sz="1800" dirty="0">
                <a:solidFill>
                  <a:schemeClr val="tx1"/>
                </a:solidFill>
              </a:rPr>
            </a:br>
            <a:br>
              <a:rPr lang="en-US" sz="1800" dirty="0">
                <a:solidFill>
                  <a:srgbClr val="00A64B"/>
                </a:solidFill>
              </a:rPr>
            </a:br>
            <a:br>
              <a:rPr lang="en-US" sz="1800" dirty="0">
                <a:solidFill>
                  <a:srgbClr val="00A64B"/>
                </a:solidFill>
              </a:rPr>
            </a:br>
            <a:br>
              <a:rPr lang="en-US" sz="1800" dirty="0">
                <a:solidFill>
                  <a:schemeClr val="tx1"/>
                </a:solidFill>
              </a:rPr>
            </a:br>
            <a:br>
              <a:rPr lang="en-US" sz="1800" dirty="0">
                <a:solidFill>
                  <a:schemeClr val="tx1"/>
                </a:solidFill>
              </a:rPr>
            </a:br>
            <a:br>
              <a:rPr lang="en-US" sz="1800" dirty="0">
                <a:solidFill>
                  <a:schemeClr val="tx1"/>
                </a:solidFill>
              </a:rPr>
            </a:br>
            <a:br>
              <a:rPr lang="en-US" sz="2400" dirty="0"/>
            </a:br>
            <a:br>
              <a:rPr lang="en-US" sz="2400" dirty="0"/>
            </a:br>
            <a:br>
              <a:rPr lang="en-US" sz="2400" dirty="0"/>
            </a:br>
            <a:br>
              <a:rPr lang="en-US" sz="1800" dirty="0">
                <a:solidFill>
                  <a:srgbClr val="00A64B"/>
                </a:solidFill>
              </a:rPr>
            </a:br>
            <a:br>
              <a:rPr lang="en-US" sz="2000" dirty="0">
                <a:solidFill>
                  <a:srgbClr val="00A64B"/>
                </a:solidFill>
              </a:rPr>
            </a:br>
            <a:br>
              <a:rPr lang="en-US" sz="1800" dirty="0"/>
            </a:br>
            <a:br>
              <a:rPr lang="en-US" dirty="0"/>
            </a:br>
            <a:br>
              <a:rPr lang="en-US" sz="1600" dirty="0">
                <a:solidFill>
                  <a:srgbClr val="00B050"/>
                </a:solidFill>
                <a:latin typeface="Calibri"/>
                <a:ea typeface="Calibri"/>
                <a:cs typeface="Calibri"/>
                <a:sym typeface="Calibri"/>
              </a:rPr>
            </a:br>
            <a:endParaRPr lang="en-US" sz="1600" dirty="0">
              <a:solidFill>
                <a:srgbClr val="00B050"/>
              </a:solidFill>
            </a:endParaRPr>
          </a:p>
        </p:txBody>
      </p:sp>
      <p:pic>
        <p:nvPicPr>
          <p:cNvPr id="49154" name="Picture 2" descr="Chart">
            <a:extLst>
              <a:ext uri="{FF2B5EF4-FFF2-40B4-BE49-F238E27FC236}">
                <a16:creationId xmlns:a16="http://schemas.microsoft.com/office/drawing/2014/main" id="{CD37FF2B-EE68-7645-AE52-676D7F20981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3701" y="1959060"/>
            <a:ext cx="5903351" cy="446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65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99611"/>
            <a:ext cx="8229600" cy="1143000"/>
          </a:xfrm>
        </p:spPr>
        <p:txBody>
          <a:bodyPr/>
          <a:lstStyle/>
          <a:p>
            <a:br>
              <a:rPr lang="en-US" sz="2400" dirty="0"/>
            </a:br>
            <a:r>
              <a:rPr lang="en-US" sz="2400" dirty="0"/>
              <a:t>Ten Year Treasury Yield ($TNX) – 3.75%</a:t>
            </a:r>
            <a:br>
              <a:rPr lang="en-US" sz="2400" dirty="0"/>
            </a:br>
            <a:br>
              <a:rPr lang="en-US" sz="2400" dirty="0"/>
            </a:br>
            <a:endParaRPr lang="en-US" sz="2000" dirty="0"/>
          </a:p>
        </p:txBody>
      </p:sp>
      <p:pic>
        <p:nvPicPr>
          <p:cNvPr id="50178" name="Picture 2" descr="Chart">
            <a:extLst>
              <a:ext uri="{FF2B5EF4-FFF2-40B4-BE49-F238E27FC236}">
                <a16:creationId xmlns:a16="http://schemas.microsoft.com/office/drawing/2014/main" id="{86B4F7B2-45F0-1208-EE24-F47E9AA2005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4046" y="1080979"/>
            <a:ext cx="7366391" cy="5577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72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981200" y="152400"/>
            <a:ext cx="8229600" cy="1143000"/>
          </a:xfrm>
          <a:prstGeom prst="rect">
            <a:avLst/>
          </a:prstGeom>
          <a:noFill/>
          <a:ln>
            <a:noFill/>
          </a:ln>
        </p:spPr>
        <p:txBody>
          <a:bodyPr lIns="91425" tIns="45700" rIns="91425" bIns="45700" anchor="ctr" anchorCtr="0">
            <a:noAutofit/>
          </a:bodyPr>
          <a:lstStyle/>
          <a:p>
            <a:pPr>
              <a:buClr>
                <a:schemeClr val="dk1"/>
              </a:buClr>
              <a:buSzPct val="25000"/>
            </a:pPr>
            <a:br>
              <a:rPr lang="en-US" sz="2800" dirty="0">
                <a:solidFill>
                  <a:schemeClr val="dk1"/>
                </a:solidFill>
                <a:latin typeface="Calibri"/>
                <a:ea typeface="Calibri"/>
                <a:cs typeface="Calibri"/>
                <a:sym typeface="Calibri"/>
              </a:rPr>
            </a:br>
            <a:r>
              <a:rPr lang="en-US" sz="2800" dirty="0">
                <a:solidFill>
                  <a:schemeClr val="dk1"/>
                </a:solidFill>
                <a:latin typeface="Calibri"/>
                <a:ea typeface="Calibri"/>
                <a:cs typeface="Calibri"/>
                <a:sym typeface="Calibri"/>
              </a:rPr>
              <a:t>Junk Bonds (HYG) 8.30% Yield to Maturity</a:t>
            </a:r>
            <a:br>
              <a:rPr lang="en-US" sz="2800" dirty="0">
                <a:solidFill>
                  <a:schemeClr val="dk1"/>
                </a:solidFill>
                <a:latin typeface="Calibri"/>
                <a:ea typeface="Calibri"/>
                <a:cs typeface="Calibri"/>
                <a:sym typeface="Calibri"/>
              </a:rPr>
            </a:br>
            <a:br>
              <a:rPr lang="en-US" sz="28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51202" name="Picture 2" descr="Chart">
            <a:extLst>
              <a:ext uri="{FF2B5EF4-FFF2-40B4-BE49-F238E27FC236}">
                <a16:creationId xmlns:a16="http://schemas.microsoft.com/office/drawing/2014/main" id="{6F7497D9-7E50-284F-1031-40C4E8464D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96588" y="1096308"/>
            <a:ext cx="7042834" cy="533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776870"/>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Municipal Bonds (MUB) </a:t>
            </a:r>
            <a:r>
              <a:rPr lang="en-US" sz="2000" dirty="0">
                <a:solidFill>
                  <a:schemeClr val="dk1"/>
                </a:solidFill>
                <a:latin typeface="Calibri"/>
                <a:ea typeface="Calibri"/>
                <a:cs typeface="Calibri"/>
                <a:sym typeface="Calibri"/>
              </a:rPr>
              <a:t>3.27% Yield-</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52226" name="Picture 2" descr="Chart">
            <a:extLst>
              <a:ext uri="{FF2B5EF4-FFF2-40B4-BE49-F238E27FC236}">
                <a16:creationId xmlns:a16="http://schemas.microsoft.com/office/drawing/2014/main" id="{7293E0D7-DBBF-FEA4-411C-6BB1FC95CB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79468" y="1039434"/>
            <a:ext cx="6634871" cy="502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801064"/>
      </p:ext>
    </p:extLst>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a:buClr>
                <a:schemeClr val="dk1"/>
              </a:buClr>
              <a:buSzPct val="25000"/>
            </a:pPr>
            <a:r>
              <a:rPr lang="en-US" sz="2800" dirty="0">
                <a:solidFill>
                  <a:schemeClr val="dk1"/>
                </a:solidFill>
                <a:latin typeface="Calibri"/>
                <a:ea typeface="Calibri"/>
                <a:cs typeface="Calibri"/>
                <a:sym typeface="Calibri"/>
              </a:rPr>
              <a:t>Emerging Market Debt (ELD) </a:t>
            </a:r>
            <a:r>
              <a:rPr lang="en-US" sz="2000" dirty="0">
                <a:solidFill>
                  <a:schemeClr val="dk1"/>
                </a:solidFill>
                <a:latin typeface="Calibri"/>
                <a:ea typeface="Calibri"/>
                <a:cs typeface="Calibri"/>
                <a:sym typeface="Calibri"/>
              </a:rPr>
              <a:t>6.83% Yield-</a:t>
            </a:r>
            <a:br>
              <a:rPr lang="en-US" sz="20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53250" name="Picture 2" descr="Chart">
            <a:extLst>
              <a:ext uri="{FF2B5EF4-FFF2-40B4-BE49-F238E27FC236}">
                <a16:creationId xmlns:a16="http://schemas.microsoft.com/office/drawing/2014/main" id="{199C457F-A175-D06C-E8F5-E51E11A10C7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6926" y="1219200"/>
            <a:ext cx="6255043" cy="4735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53971"/>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1981200" y="228600"/>
            <a:ext cx="8229600" cy="11430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2X Short Treasuries (TBT)-Out of Favor</a:t>
            </a:r>
            <a:endParaRPr lang="en-US" sz="2000" dirty="0">
              <a:solidFill>
                <a:schemeClr val="dk1"/>
              </a:solidFill>
              <a:latin typeface="Calibri"/>
              <a:ea typeface="Calibri"/>
              <a:cs typeface="Calibri"/>
              <a:sym typeface="Calibri"/>
            </a:endParaRPr>
          </a:p>
        </p:txBody>
      </p:sp>
      <p:pic>
        <p:nvPicPr>
          <p:cNvPr id="54274" name="Picture 2" descr="Chart">
            <a:extLst>
              <a:ext uri="{FF2B5EF4-FFF2-40B4-BE49-F238E27FC236}">
                <a16:creationId xmlns:a16="http://schemas.microsoft.com/office/drawing/2014/main" id="{E3D74670-8853-0AF2-9FA1-A2526315FC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3197" y="1371600"/>
            <a:ext cx="6733345" cy="509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828789"/>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B4B60-D593-0950-1868-4A6A5B01750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66EAF1E-6CB1-5D04-B9D2-A8A82026C276}"/>
              </a:ext>
            </a:extLst>
          </p:cNvPr>
          <p:cNvSpPr>
            <a:spLocks noGrp="1"/>
          </p:cNvSpPr>
          <p:nvPr>
            <p:ph type="body" idx="1"/>
          </p:nvPr>
        </p:nvSpPr>
        <p:spPr/>
        <p:txBody>
          <a:bodyPr/>
          <a:lstStyle/>
          <a:p>
            <a:endParaRPr lang="en-US"/>
          </a:p>
        </p:txBody>
      </p:sp>
      <p:pic>
        <p:nvPicPr>
          <p:cNvPr id="5" name="Picture 4" descr="A group of people standing on a balcony in front of a house with Ernest Hemingway House in the background&#10;&#10;Description automatically generated with medium confidence">
            <a:extLst>
              <a:ext uri="{FF2B5EF4-FFF2-40B4-BE49-F238E27FC236}">
                <a16:creationId xmlns:a16="http://schemas.microsoft.com/office/drawing/2014/main" id="{C6F49052-95E0-78B1-BEB9-3827D1FEF8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35995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A7CC-72AA-D139-A331-FA7896F2F66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0AA1136-43DB-C30E-DCB6-E5E44E465C44}"/>
              </a:ext>
            </a:extLst>
          </p:cNvPr>
          <p:cNvSpPr>
            <a:spLocks noGrp="1"/>
          </p:cNvSpPr>
          <p:nvPr>
            <p:ph type="body" idx="1"/>
          </p:nvPr>
        </p:nvSpPr>
        <p:spPr/>
        <p:txBody>
          <a:bodyPr/>
          <a:lstStyle/>
          <a:p>
            <a:endParaRPr lang="en-US" dirty="0"/>
          </a:p>
        </p:txBody>
      </p:sp>
      <p:pic>
        <p:nvPicPr>
          <p:cNvPr id="6" name="Picture 5" descr="A picture containing text, screenshot, font, plot&#10;&#10;Description automatically generated">
            <a:extLst>
              <a:ext uri="{FF2B5EF4-FFF2-40B4-BE49-F238E27FC236}">
                <a16:creationId xmlns:a16="http://schemas.microsoft.com/office/drawing/2014/main" id="{B5B32933-F75C-B941-C20A-45738DB08F98}"/>
              </a:ext>
            </a:extLst>
          </p:cNvPr>
          <p:cNvPicPr>
            <a:picLocks noChangeAspect="1"/>
          </p:cNvPicPr>
          <p:nvPr/>
        </p:nvPicPr>
        <p:blipFill>
          <a:blip r:embed="rId2"/>
          <a:stretch>
            <a:fillRect/>
          </a:stretch>
        </p:blipFill>
        <p:spPr>
          <a:xfrm>
            <a:off x="244417" y="1"/>
            <a:ext cx="11478970" cy="6726620"/>
          </a:xfrm>
          <a:prstGeom prst="rect">
            <a:avLst/>
          </a:prstGeom>
        </p:spPr>
      </p:pic>
    </p:spTree>
    <p:extLst>
      <p:ext uri="{BB962C8B-B14F-4D97-AF65-F5344CB8AC3E}">
        <p14:creationId xmlns:p14="http://schemas.microsoft.com/office/powerpoint/2010/main" val="4134117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Shape 352"/>
          <p:cNvSpPr txBox="1">
            <a:spLocks noGrp="1"/>
          </p:cNvSpPr>
          <p:nvPr>
            <p:ph type="title"/>
          </p:nvPr>
        </p:nvSpPr>
        <p:spPr>
          <a:xfrm>
            <a:off x="1981200" y="228600"/>
            <a:ext cx="8229600" cy="990600"/>
          </a:xfrm>
          <a:prstGeom prst="rect">
            <a:avLst/>
          </a:prstGeom>
          <a:noFill/>
          <a:ln>
            <a:noFill/>
          </a:ln>
        </p:spPr>
        <p:txBody>
          <a:bodyPr lIns="91425" tIns="45700" rIns="91425" bIns="45700" anchor="ctr" anchorCtr="0">
            <a:noAutofit/>
          </a:bodyPr>
          <a:lstStyle/>
          <a:p>
            <a:pPr lvl="0">
              <a:buClr>
                <a:schemeClr val="dk1"/>
              </a:buClr>
              <a:buSzPct val="25000"/>
            </a:pPr>
            <a:r>
              <a:rPr lang="en-US" sz="2800" dirty="0">
                <a:solidFill>
                  <a:schemeClr val="dk1"/>
                </a:solidFill>
                <a:latin typeface="Calibri"/>
                <a:ea typeface="Calibri"/>
                <a:cs typeface="Calibri"/>
                <a:sym typeface="Calibri"/>
              </a:rPr>
              <a:t>Foreign Currencies – Fading Dollar</a:t>
            </a:r>
            <a:endParaRPr lang="en-US" sz="2400" dirty="0">
              <a:solidFill>
                <a:schemeClr val="dk1"/>
              </a:solidFill>
              <a:latin typeface="Calibri"/>
              <a:ea typeface="Calibri"/>
              <a:cs typeface="Calibri"/>
              <a:sym typeface="Calibri"/>
            </a:endParaRPr>
          </a:p>
        </p:txBody>
      </p:sp>
      <p:sp>
        <p:nvSpPr>
          <p:cNvPr id="353" name="Shape 353"/>
          <p:cNvSpPr txBox="1">
            <a:spLocks noGrp="1"/>
          </p:cNvSpPr>
          <p:nvPr>
            <p:ph type="body" idx="1"/>
          </p:nvPr>
        </p:nvSpPr>
        <p:spPr>
          <a:xfrm>
            <a:off x="616973" y="990600"/>
            <a:ext cx="9677400" cy="5410199"/>
          </a:xfrm>
          <a:prstGeom prst="rect">
            <a:avLst/>
          </a:prstGeom>
          <a:noFill/>
          <a:ln>
            <a:noFill/>
          </a:ln>
        </p:spPr>
        <p:txBody>
          <a:bodyPr lIns="91425" tIns="45700" rIns="91425" bIns="45700" anchor="t" anchorCtr="0">
            <a:noAutofit/>
          </a:bodyPr>
          <a:lstStyle/>
          <a:p>
            <a:pPr marL="0" indent="0">
              <a:spcBef>
                <a:spcPts val="0"/>
              </a:spcBef>
              <a:buClr>
                <a:srgbClr val="000000"/>
              </a:buClr>
              <a:buSzPct val="25000"/>
              <a:buNone/>
            </a:pPr>
            <a:br>
              <a:rPr lang="en-US" sz="2000" dirty="0">
                <a:solidFill>
                  <a:schemeClr val="tx1"/>
                </a:solidFill>
                <a:latin typeface="+mj-lt"/>
                <a:cs typeface="Calibri" panose="020F0502020204030204" pitchFamily="34" charset="0"/>
              </a:rPr>
            </a:br>
            <a:br>
              <a:rPr lang="en-US" sz="2000" dirty="0">
                <a:solidFill>
                  <a:srgbClr val="FF0000"/>
                </a:solidFill>
                <a:latin typeface="+mj-lt"/>
                <a:cs typeface="Calibri" panose="020F0502020204030204" pitchFamily="34" charset="0"/>
              </a:rPr>
            </a:br>
            <a:r>
              <a:rPr lang="en-US" sz="1800" dirty="0">
                <a:solidFill>
                  <a:schemeClr val="tx1"/>
                </a:solidFill>
                <a:latin typeface="+mj-lt"/>
                <a:cs typeface="Calibri" panose="020F0502020204030204" pitchFamily="34" charset="0"/>
              </a:rPr>
              <a:t>*</a:t>
            </a:r>
            <a:r>
              <a:rPr lang="en-US" sz="1800" dirty="0">
                <a:solidFill>
                  <a:schemeClr val="tx1"/>
                </a:solidFill>
                <a:effectLst/>
                <a:latin typeface="+mj-lt"/>
                <a:ea typeface="Times New Roman" panose="02020603050405020304" pitchFamily="18" charset="0"/>
              </a:rPr>
              <a:t> US Dollar Soars to </a:t>
            </a:r>
            <a:r>
              <a:rPr lang="en-US" sz="1800" b="1" dirty="0">
                <a:solidFill>
                  <a:schemeClr val="tx1"/>
                </a:solidFill>
                <a:effectLst/>
                <a:latin typeface="+mj-lt"/>
                <a:ea typeface="Times New Roman" panose="02020603050405020304" pitchFamily="18" charset="0"/>
              </a:rPr>
              <a:t>Three Month High</a:t>
            </a:r>
            <a:r>
              <a:rPr lang="en-US" sz="1800" dirty="0">
                <a:solidFill>
                  <a:schemeClr val="tx1"/>
                </a:solidFill>
                <a:effectLst/>
                <a:latin typeface="+mj-lt"/>
                <a:ea typeface="Times New Roman" panose="02020603050405020304" pitchFamily="18" charset="0"/>
              </a:rPr>
              <a:t>, as investors flee to safe haven short term investments</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*Rapidly </a:t>
            </a:r>
            <a:r>
              <a:rPr lang="en-US" sz="1800" b="1" dirty="0">
                <a:solidFill>
                  <a:schemeClr val="tx1"/>
                </a:solidFill>
                <a:effectLst/>
                <a:latin typeface="+mj-lt"/>
                <a:ea typeface="Times New Roman" panose="02020603050405020304" pitchFamily="18" charset="0"/>
              </a:rPr>
              <a:t>worsening economic data </a:t>
            </a:r>
            <a:r>
              <a:rPr lang="en-US" sz="1800" dirty="0">
                <a:solidFill>
                  <a:schemeClr val="tx1"/>
                </a:solidFill>
                <a:effectLst/>
                <a:latin typeface="+mj-lt"/>
                <a:ea typeface="Times New Roman" panose="02020603050405020304" pitchFamily="18" charset="0"/>
              </a:rPr>
              <a:t>is sparking recession fears. Ten consecutive months of falling inflation is another indicator of a slowdown.</a:t>
            </a:r>
            <a:r>
              <a:rPr lang="en-US" sz="1800" dirty="0">
                <a:solidFill>
                  <a:schemeClr val="tx1"/>
                </a:solidFill>
                <a:effectLst/>
                <a:latin typeface="+mj-lt"/>
              </a:rPr>
              <a:t> </a:t>
            </a:r>
            <a:br>
              <a:rPr lang="en-US" sz="1800" dirty="0">
                <a:solidFill>
                  <a:schemeClr val="tx1"/>
                </a:solidFill>
                <a:latin typeface="+mj-lt"/>
                <a:cs typeface="Calibri" panose="020F0502020204030204" pitchFamily="34"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panose="020F0502020204030204" pitchFamily="34" charset="0"/>
              </a:rPr>
              <a:t>*</a:t>
            </a:r>
            <a:r>
              <a:rPr lang="en-US" sz="1800" b="1" dirty="0">
                <a:solidFill>
                  <a:schemeClr val="tx1"/>
                </a:solidFill>
                <a:latin typeface="+mj-lt"/>
                <a:cs typeface="Calibri" panose="020F0502020204030204" pitchFamily="34" charset="0"/>
              </a:rPr>
              <a:t>Dollar has peaked</a:t>
            </a:r>
            <a:r>
              <a:rPr lang="en-US" sz="1800" dirty="0">
                <a:solidFill>
                  <a:schemeClr val="tx1"/>
                </a:solidFill>
                <a:latin typeface="+mj-lt"/>
                <a:cs typeface="Calibri" panose="020F0502020204030204" pitchFamily="34" charset="0"/>
              </a:rPr>
              <a:t>, undercut by recession fears</a:t>
            </a:r>
            <a:br>
              <a:rPr lang="en-US" sz="1800" dirty="0">
                <a:solidFill>
                  <a:schemeClr val="tx1"/>
                </a:solidFill>
                <a:effectLst/>
                <a:latin typeface="+mj-lt"/>
                <a:ea typeface="Times New Roman" panose="02020603050405020304" pitchFamily="18" charset="0"/>
              </a:rPr>
            </a:br>
            <a:br>
              <a:rPr lang="en-US" sz="1800" dirty="0">
                <a:solidFill>
                  <a:schemeClr val="tx1"/>
                </a:solidFill>
                <a:latin typeface="+mj-lt"/>
                <a:cs typeface="Calibri" panose="020F0502020204030204" pitchFamily="34" charset="0"/>
              </a:rPr>
            </a:br>
            <a:r>
              <a:rPr lang="en-US" sz="1800" dirty="0">
                <a:solidFill>
                  <a:schemeClr val="tx1"/>
                </a:solidFill>
                <a:latin typeface="+mj-lt"/>
                <a:cs typeface="Calibri"/>
                <a:sym typeface="Calibri"/>
              </a:rPr>
              <a:t>*Dollar selloff will accelerate on any </a:t>
            </a:r>
            <a:r>
              <a:rPr lang="en-US" sz="1800" b="1" dirty="0">
                <a:solidFill>
                  <a:schemeClr val="tx1"/>
                </a:solidFill>
                <a:latin typeface="+mj-lt"/>
                <a:cs typeface="Calibri"/>
                <a:sym typeface="Calibri"/>
              </a:rPr>
              <a:t>debt default</a:t>
            </a:r>
            <a:br>
              <a:rPr lang="en-US" sz="1800" dirty="0">
                <a:solidFill>
                  <a:schemeClr val="tx1"/>
                </a:solidFill>
                <a:latin typeface="+mj-lt"/>
                <a:cs typeface="Calibri"/>
                <a:sym typeface="Calibri"/>
              </a:rPr>
            </a:br>
            <a:br>
              <a:rPr lang="en-US" sz="1800" dirty="0">
                <a:solidFill>
                  <a:schemeClr val="tx1"/>
                </a:solidFill>
                <a:latin typeface="+mj-lt"/>
                <a:cs typeface="Calibri"/>
                <a:sym typeface="Calibri"/>
              </a:rPr>
            </a:br>
            <a:r>
              <a:rPr lang="en-US" sz="1800" dirty="0">
                <a:solidFill>
                  <a:schemeClr val="tx1"/>
                </a:solidFill>
                <a:latin typeface="+mj-lt"/>
                <a:cs typeface="Calibri"/>
                <a:sym typeface="Calibri"/>
              </a:rPr>
              <a:t>*Any strength in the dollar will be </a:t>
            </a:r>
            <a:r>
              <a:rPr lang="en-US" sz="1800" b="1" dirty="0">
                <a:solidFill>
                  <a:schemeClr val="tx1"/>
                </a:solidFill>
                <a:latin typeface="+mj-lt"/>
                <a:cs typeface="Calibri"/>
                <a:sym typeface="Calibri"/>
              </a:rPr>
              <a:t>temporary</a:t>
            </a:r>
            <a:br>
              <a:rPr lang="en-US" sz="1800" dirty="0">
                <a:solidFill>
                  <a:schemeClr val="tx1"/>
                </a:solidFill>
                <a:latin typeface="+mj-lt"/>
                <a:cs typeface="Calibri"/>
                <a:sym typeface="Calibri"/>
              </a:rPr>
            </a:br>
            <a:br>
              <a:rPr lang="en-US" sz="1800" dirty="0">
                <a:solidFill>
                  <a:schemeClr val="tx1"/>
                </a:solidFill>
                <a:latin typeface="+mj-lt"/>
                <a:cs typeface="Calibri"/>
                <a:sym typeface="Calibri"/>
              </a:rPr>
            </a:br>
            <a:r>
              <a:rPr lang="en-US" sz="1800" dirty="0">
                <a:solidFill>
                  <a:schemeClr val="tx1"/>
                </a:solidFill>
                <a:latin typeface="+mj-lt"/>
                <a:cs typeface="Calibri"/>
                <a:sym typeface="Calibri"/>
              </a:rPr>
              <a:t>*Look for </a:t>
            </a:r>
            <a:r>
              <a:rPr lang="en-US" sz="1800" b="1" dirty="0">
                <a:solidFill>
                  <a:schemeClr val="tx1"/>
                </a:solidFill>
                <a:latin typeface="+mj-lt"/>
                <a:cs typeface="Calibri"/>
                <a:sym typeface="Calibri"/>
              </a:rPr>
              <a:t>new dollar lows </a:t>
            </a:r>
            <a:r>
              <a:rPr lang="en-US" sz="1800" dirty="0">
                <a:solidFill>
                  <a:schemeClr val="tx1"/>
                </a:solidFill>
                <a:latin typeface="+mj-lt"/>
                <a:cs typeface="Calibri"/>
                <a:sym typeface="Calibri"/>
              </a:rPr>
              <a:t>by end 2023</a:t>
            </a:r>
            <a:br>
              <a:rPr lang="en-US" sz="1800" dirty="0">
                <a:solidFill>
                  <a:schemeClr val="tx1"/>
                </a:solidFill>
                <a:latin typeface="+mj-lt"/>
                <a:cs typeface="Calibri"/>
                <a:sym typeface="Calibri"/>
              </a:rPr>
            </a:br>
            <a:br>
              <a:rPr lang="en-US" sz="1800" b="1" dirty="0">
                <a:solidFill>
                  <a:schemeClr val="tx1"/>
                </a:solidFill>
                <a:latin typeface="+mj-lt"/>
                <a:cs typeface="Calibri"/>
                <a:sym typeface="Calibri"/>
              </a:rPr>
            </a:br>
            <a:r>
              <a:rPr lang="en-US" sz="1800" b="1" dirty="0">
                <a:solidFill>
                  <a:schemeClr val="tx1"/>
                </a:solidFill>
                <a:latin typeface="+mj-lt"/>
                <a:cs typeface="Calibri"/>
                <a:sym typeface="Calibri"/>
              </a:rPr>
              <a:t>*Buy (FXE), (FXY), (FXB), (FXA) on dips</a:t>
            </a:r>
            <a:br>
              <a:rPr lang="en-US" sz="1800" b="1" dirty="0">
                <a:solidFill>
                  <a:schemeClr val="tx1"/>
                </a:solidFill>
                <a:latin typeface="+mj-lt"/>
              </a:rPr>
            </a:br>
            <a:br>
              <a:rPr lang="en-US" sz="2000" dirty="0">
                <a:solidFill>
                  <a:srgbClr val="FF0000"/>
                </a:solidFill>
                <a:latin typeface="+mj-lt"/>
                <a:cs typeface="Calibri" panose="020F0502020204030204" pitchFamily="34" charset="0"/>
              </a:rPr>
            </a:br>
            <a:br>
              <a:rPr lang="en-US" sz="1800" dirty="0">
                <a:solidFill>
                  <a:schemeClr val="tx1"/>
                </a:solidFill>
                <a:latin typeface="+mj-lt"/>
                <a:ea typeface="Calibri"/>
                <a:cs typeface="Calibri" panose="020F0502020204030204" pitchFamily="34" charset="0"/>
              </a:rPr>
            </a:br>
            <a:br>
              <a:rPr lang="en-US" sz="1800" dirty="0">
                <a:latin typeface="Calibri" panose="020F0502020204030204" pitchFamily="34" charset="0"/>
                <a:ea typeface="Calibri"/>
                <a:cs typeface="Calibri" panose="020F0502020204030204" pitchFamily="34" charset="0"/>
              </a:rPr>
            </a:br>
            <a:br>
              <a:rPr lang="en-US" sz="1800" dirty="0">
                <a:latin typeface="Calibri" panose="020F0502020204030204" pitchFamily="34" charset="0"/>
                <a:ea typeface="Calibri"/>
                <a:cs typeface="Calibri" panose="020F0502020204030204" pitchFamily="34" charset="0"/>
              </a:rPr>
            </a:br>
            <a:br>
              <a:rPr lang="en-US" sz="1800" dirty="0">
                <a:latin typeface="Calibri" panose="020F0502020204030204" pitchFamily="34" charset="0"/>
                <a:ea typeface="Calibri"/>
                <a:cs typeface="Calibri" panose="020F0502020204030204" pitchFamily="34" charset="0"/>
              </a:rPr>
            </a:br>
            <a:br>
              <a:rPr lang="en-US" sz="1800" dirty="0">
                <a:latin typeface="Calibri" panose="020F0502020204030204" pitchFamily="34" charset="0"/>
                <a:ea typeface="Calibri"/>
                <a:cs typeface="Calibri" panose="020F0502020204030204" pitchFamily="34" charset="0"/>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br>
              <a:rPr lang="en-US" sz="2000" dirty="0">
                <a:solidFill>
                  <a:srgbClr val="FF0000"/>
                </a:solidFill>
                <a:latin typeface="Calibri"/>
                <a:ea typeface="Calibri"/>
                <a:cs typeface="Calibri"/>
                <a:sym typeface="Calibri"/>
              </a:rPr>
            </a:br>
            <a:endParaRPr lang="en-US" sz="2000" dirty="0">
              <a:solidFill>
                <a:srgbClr val="FF0000"/>
              </a:solidFill>
              <a:latin typeface="Calibri"/>
              <a:ea typeface="Calibri"/>
              <a:cs typeface="Calibri"/>
              <a:sym typeface="Calibri"/>
            </a:endParaRPr>
          </a:p>
          <a:p>
            <a:pPr marL="0" indent="0">
              <a:spcBef>
                <a:spcPts val="0"/>
              </a:spcBef>
              <a:buClr>
                <a:srgbClr val="000000"/>
              </a:buClr>
              <a:buSzPct val="25000"/>
              <a:buNone/>
            </a:pPr>
            <a:br>
              <a:rPr lang="en-US" sz="1800" dirty="0">
                <a:solidFill>
                  <a:srgbClr val="FF0000"/>
                </a:solidFill>
                <a:latin typeface="Calibri"/>
                <a:ea typeface="Calibri"/>
                <a:cs typeface="Calibri"/>
                <a:sym typeface="Calibri"/>
              </a:rPr>
            </a:br>
            <a:endParaRPr lang="en-US" sz="1800" dirty="0">
              <a:solidFill>
                <a:srgbClr val="FF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36CB8D1-9BF2-0DCA-EED9-8F208F2D4D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9214" y="3647090"/>
            <a:ext cx="5806966" cy="2903483"/>
          </a:xfrm>
          <a:prstGeom prst="rect">
            <a:avLst/>
          </a:prstGeom>
        </p:spPr>
      </p:pic>
    </p:spTree>
    <p:extLst>
      <p:ext uri="{BB962C8B-B14F-4D97-AF65-F5344CB8AC3E}">
        <p14:creationId xmlns:p14="http://schemas.microsoft.com/office/powerpoint/2010/main" val="3554585894"/>
      </p:ext>
    </p:extLst>
  </p:cSld>
  <p:clrMapOvr>
    <a:masterClrMapping/>
  </p:clrMapOvr>
  <p:transition spd="slow">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359">
            <a:extLst>
              <a:ext uri="{FF2B5EF4-FFF2-40B4-BE49-F238E27FC236}">
                <a16:creationId xmlns:a16="http://schemas.microsoft.com/office/drawing/2014/main" id="{BF7785F1-B11E-2F4D-954D-E995CDFDBFDE}"/>
              </a:ext>
            </a:extLst>
          </p:cNvPr>
          <p:cNvSpPr txBox="1">
            <a:spLocks/>
          </p:cNvSpPr>
          <p:nvPr/>
        </p:nvSpPr>
        <p:spPr>
          <a:xfrm>
            <a:off x="2025528" y="546598"/>
            <a:ext cx="8229600" cy="53340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stStyle>
          <a:p>
            <a:pPr algn="ctr">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400" b="1" dirty="0">
                <a:solidFill>
                  <a:schemeClr val="dk1"/>
                </a:solidFill>
                <a:latin typeface="Calibri"/>
                <a:ea typeface="Calibri"/>
                <a:cs typeface="Calibri"/>
                <a:sym typeface="Calibri"/>
              </a:rPr>
              <a:t>Australian Dollar (FXA) - </a:t>
            </a:r>
            <a:r>
              <a:rPr lang="en-US" sz="1800" dirty="0">
                <a:solidFill>
                  <a:schemeClr val="dk1"/>
                </a:solidFill>
                <a:latin typeface="Calibri"/>
                <a:ea typeface="Calibri"/>
                <a:cs typeface="Calibri"/>
                <a:sym typeface="Calibri"/>
              </a:rPr>
              <a:t>Major Long-Term Bottom is In Targeting Parity – A call option on a global synchronized recovery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
        <p:nvSpPr>
          <p:cNvPr id="10" name="Down Arrow Callout 9">
            <a:extLst>
              <a:ext uri="{FF2B5EF4-FFF2-40B4-BE49-F238E27FC236}">
                <a16:creationId xmlns:a16="http://schemas.microsoft.com/office/drawing/2014/main" id="{6D1E6246-2B90-614A-9571-486C52AA7D14}"/>
              </a:ext>
            </a:extLst>
          </p:cNvPr>
          <p:cNvSpPr/>
          <p:nvPr/>
        </p:nvSpPr>
        <p:spPr>
          <a:xfrm>
            <a:off x="10607988" y="1247825"/>
            <a:ext cx="1143000" cy="1012371"/>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1:1</a:t>
            </a:r>
          </a:p>
        </p:txBody>
      </p:sp>
      <p:sp>
        <p:nvSpPr>
          <p:cNvPr id="13" name="Left Arrow Callout 12">
            <a:extLst>
              <a:ext uri="{FF2B5EF4-FFF2-40B4-BE49-F238E27FC236}">
                <a16:creationId xmlns:a16="http://schemas.microsoft.com/office/drawing/2014/main" id="{CB8C500C-BBD9-564F-B999-2E17ACB71E3C}"/>
              </a:ext>
            </a:extLst>
          </p:cNvPr>
          <p:cNvSpPr/>
          <p:nvPr/>
        </p:nvSpPr>
        <p:spPr>
          <a:xfrm>
            <a:off x="7444366" y="4700270"/>
            <a:ext cx="1644024" cy="1014729"/>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BUY</a:t>
            </a:r>
          </a:p>
        </p:txBody>
      </p:sp>
      <p:cxnSp>
        <p:nvCxnSpPr>
          <p:cNvPr id="15" name="Straight Arrow Connector 14">
            <a:extLst>
              <a:ext uri="{FF2B5EF4-FFF2-40B4-BE49-F238E27FC236}">
                <a16:creationId xmlns:a16="http://schemas.microsoft.com/office/drawing/2014/main" id="{98827DE5-04F1-3C3B-E95E-49A26DD9292A}"/>
              </a:ext>
            </a:extLst>
          </p:cNvPr>
          <p:cNvCxnSpPr>
            <a:cxnSpLocks/>
          </p:cNvCxnSpPr>
          <p:nvPr/>
        </p:nvCxnSpPr>
        <p:spPr>
          <a:xfrm>
            <a:off x="6096000" y="4800600"/>
            <a:ext cx="579687" cy="35687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55298" name="Picture 2" descr="Chart">
            <a:extLst>
              <a:ext uri="{FF2B5EF4-FFF2-40B4-BE49-F238E27FC236}">
                <a16:creationId xmlns:a16="http://schemas.microsoft.com/office/drawing/2014/main" id="{F767D579-9A45-21C9-3343-AA61FD1DBB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7" y="1247825"/>
            <a:ext cx="6677074" cy="5055499"/>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89D2FB15-22E2-8D43-850C-8D9B3F5343D2}"/>
              </a:ext>
            </a:extLst>
          </p:cNvPr>
          <p:cNvCxnSpPr>
            <a:cxnSpLocks/>
          </p:cNvCxnSpPr>
          <p:nvPr/>
        </p:nvCxnSpPr>
        <p:spPr>
          <a:xfrm flipV="1">
            <a:off x="6318738" y="2265842"/>
            <a:ext cx="4941259" cy="2534758"/>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9310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r>
              <a:rPr lang="en-US" sz="2800" b="1" dirty="0">
                <a:solidFill>
                  <a:schemeClr val="dk1"/>
                </a:solidFill>
                <a:latin typeface="Calibri"/>
                <a:ea typeface="Calibri"/>
                <a:cs typeface="Calibri"/>
                <a:sym typeface="Calibri"/>
              </a:rPr>
              <a:t>Japanese Yen (FXY)</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sp>
        <p:nvSpPr>
          <p:cNvPr id="3" name="Down Arrow Callout 2">
            <a:extLst>
              <a:ext uri="{FF2B5EF4-FFF2-40B4-BE49-F238E27FC236}">
                <a16:creationId xmlns:a16="http://schemas.microsoft.com/office/drawing/2014/main" id="{BAAC1880-A498-03FD-B373-50683849EB68}"/>
              </a:ext>
            </a:extLst>
          </p:cNvPr>
          <p:cNvSpPr/>
          <p:nvPr/>
        </p:nvSpPr>
        <p:spPr>
          <a:xfrm>
            <a:off x="10363200" y="819807"/>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25%</a:t>
            </a:r>
          </a:p>
        </p:txBody>
      </p:sp>
      <p:pic>
        <p:nvPicPr>
          <p:cNvPr id="56322" name="Picture 2" descr="Chart">
            <a:extLst>
              <a:ext uri="{FF2B5EF4-FFF2-40B4-BE49-F238E27FC236}">
                <a16:creationId xmlns:a16="http://schemas.microsoft.com/office/drawing/2014/main" id="{7C081983-F33C-D484-2071-9055ABEB33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6428" y="1337933"/>
            <a:ext cx="6888089" cy="521526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5410E143-0A4D-5A60-60CC-4B93A405528B}"/>
              </a:ext>
            </a:extLst>
          </p:cNvPr>
          <p:cNvCxnSpPr>
            <a:cxnSpLocks/>
          </p:cNvCxnSpPr>
          <p:nvPr/>
        </p:nvCxnSpPr>
        <p:spPr>
          <a:xfrm flipV="1">
            <a:off x="7420708" y="2267607"/>
            <a:ext cx="2942492" cy="29022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443185"/>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r>
              <a:rPr lang="en-US" sz="2800" b="1" dirty="0">
                <a:solidFill>
                  <a:schemeClr val="dk1"/>
                </a:solidFill>
                <a:latin typeface="Calibri"/>
                <a:ea typeface="Calibri"/>
                <a:cs typeface="Calibri"/>
                <a:sym typeface="Calibri"/>
              </a:rPr>
              <a:t>Euro (FXE)-</a:t>
            </a:r>
            <a:endParaRPr lang="en-US" sz="2800" b="1" dirty="0">
              <a:solidFill>
                <a:schemeClr val="dk1"/>
              </a:solidFill>
              <a:latin typeface="Calibri"/>
              <a:ea typeface="Calibri"/>
              <a:cs typeface="Calibri"/>
            </a:endParaRPr>
          </a:p>
        </p:txBody>
      </p:sp>
      <p:sp>
        <p:nvSpPr>
          <p:cNvPr id="6" name="Down Arrow Callout 5">
            <a:extLst>
              <a:ext uri="{FF2B5EF4-FFF2-40B4-BE49-F238E27FC236}">
                <a16:creationId xmlns:a16="http://schemas.microsoft.com/office/drawing/2014/main" id="{92ACD874-47DB-E0ED-D0CF-ACE9587E7379}"/>
              </a:ext>
            </a:extLst>
          </p:cNvPr>
          <p:cNvSpPr/>
          <p:nvPr/>
        </p:nvSpPr>
        <p:spPr>
          <a:xfrm>
            <a:off x="8458200" y="762000"/>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25%</a:t>
            </a:r>
          </a:p>
        </p:txBody>
      </p:sp>
      <p:pic>
        <p:nvPicPr>
          <p:cNvPr id="57346" name="Picture 2" descr="Chart">
            <a:extLst>
              <a:ext uri="{FF2B5EF4-FFF2-40B4-BE49-F238E27FC236}">
                <a16:creationId xmlns:a16="http://schemas.microsoft.com/office/drawing/2014/main" id="{E2349E05-6AD1-147A-95F8-EC2A080910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3037" y="1698004"/>
            <a:ext cx="5523523" cy="418209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18E1F53E-D243-CBBB-28B8-96FE47FBE97A}"/>
              </a:ext>
            </a:extLst>
          </p:cNvPr>
          <p:cNvCxnSpPr>
            <a:cxnSpLocks/>
          </p:cNvCxnSpPr>
          <p:nvPr/>
        </p:nvCxnSpPr>
        <p:spPr>
          <a:xfrm flipV="1">
            <a:off x="4278923" y="2286000"/>
            <a:ext cx="4560277" cy="212187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072825"/>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981200" y="304800"/>
            <a:ext cx="8229600" cy="5334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latin typeface="Calibri"/>
                <a:ea typeface="Calibri"/>
                <a:cs typeface="Calibri"/>
              </a:rPr>
            </a:br>
            <a:r>
              <a:rPr lang="en-US" sz="2800" b="1" dirty="0">
                <a:solidFill>
                  <a:schemeClr val="dk1"/>
                </a:solidFill>
                <a:latin typeface="Calibri"/>
                <a:ea typeface="Calibri"/>
                <a:cs typeface="Calibri"/>
                <a:sym typeface="Calibri"/>
              </a:rPr>
              <a:t>British Pound (FXB)-</a:t>
            </a:r>
            <a:br>
              <a:rPr lang="en-US" sz="2400" dirty="0">
                <a:latin typeface="Calibri"/>
                <a:ea typeface="Calibri"/>
                <a:cs typeface="Calibri"/>
              </a:rPr>
            </a:br>
            <a:endParaRPr lang="en-US" sz="1800" dirty="0">
              <a:latin typeface="Calibri"/>
              <a:ea typeface="Calibri"/>
              <a:cs typeface="Calibri"/>
            </a:endParaRPr>
          </a:p>
        </p:txBody>
      </p:sp>
      <p:sp>
        <p:nvSpPr>
          <p:cNvPr id="3" name="Down Arrow Callout 2">
            <a:extLst>
              <a:ext uri="{FF2B5EF4-FFF2-40B4-BE49-F238E27FC236}">
                <a16:creationId xmlns:a16="http://schemas.microsoft.com/office/drawing/2014/main" id="{4BF40178-3327-E230-650E-C086E04A96BA}"/>
              </a:ext>
            </a:extLst>
          </p:cNvPr>
          <p:cNvSpPr/>
          <p:nvPr/>
        </p:nvSpPr>
        <p:spPr>
          <a:xfrm>
            <a:off x="8458200" y="775138"/>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15%</a:t>
            </a:r>
          </a:p>
        </p:txBody>
      </p:sp>
      <p:pic>
        <p:nvPicPr>
          <p:cNvPr id="58370" name="Picture 2" descr="Chart">
            <a:extLst>
              <a:ext uri="{FF2B5EF4-FFF2-40B4-BE49-F238E27FC236}">
                <a16:creationId xmlns:a16="http://schemas.microsoft.com/office/drawing/2014/main" id="{C64A5E41-E078-F9BB-8E2A-EC2B77454A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 y="1309969"/>
            <a:ext cx="6426200" cy="486555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5EA8603E-FE3F-10F0-3A88-98FBB12FD2E9}"/>
              </a:ext>
            </a:extLst>
          </p:cNvPr>
          <p:cNvCxnSpPr>
            <a:cxnSpLocks/>
          </p:cNvCxnSpPr>
          <p:nvPr/>
        </p:nvCxnSpPr>
        <p:spPr>
          <a:xfrm flipV="1">
            <a:off x="4290646" y="2209800"/>
            <a:ext cx="4472354" cy="2760785"/>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072950"/>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1981200" y="952500"/>
            <a:ext cx="8229600" cy="1219200"/>
          </a:xfrm>
          <a:prstGeom prst="rect">
            <a:avLst/>
          </a:prstGeom>
          <a:noFill/>
          <a:ln>
            <a:noFill/>
          </a:ln>
        </p:spPr>
        <p:txBody>
          <a:bodyPr lIns="91425" tIns="45700" rIns="91425" bIns="45700" anchor="ctr" anchorCtr="0">
            <a:noAutofit/>
          </a:bodyPr>
          <a:lstStyle/>
          <a:p>
            <a:pPr>
              <a:buClr>
                <a:schemeClr val="dk1"/>
              </a:buClr>
              <a:buSzPct val="25000"/>
            </a:pPr>
            <a:r>
              <a:rPr lang="en-US" sz="2800" b="1" dirty="0">
                <a:solidFill>
                  <a:schemeClr val="dk1"/>
                </a:solidFill>
                <a:latin typeface="Calibri"/>
                <a:ea typeface="Calibri"/>
                <a:cs typeface="Calibri"/>
                <a:sym typeface="Calibri"/>
              </a:rPr>
              <a:t>Emerging Market Currencies (CEW)</a:t>
            </a: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3200" dirty="0">
                <a:solidFill>
                  <a:schemeClr val="dk1"/>
                </a:solidFill>
                <a:latin typeface="Calibri"/>
                <a:ea typeface="Calibri"/>
                <a:cs typeface="Calibri"/>
                <a:sym typeface="Calibri"/>
              </a:rPr>
            </a:br>
            <a:endParaRPr lang="en-US" sz="3200" dirty="0">
              <a:solidFill>
                <a:schemeClr val="dk1"/>
              </a:solidFill>
              <a:latin typeface="Calibri"/>
              <a:ea typeface="Calibri"/>
              <a:cs typeface="Calibri"/>
              <a:sym typeface="Calibri"/>
            </a:endParaRPr>
          </a:p>
        </p:txBody>
      </p:sp>
      <p:sp>
        <p:nvSpPr>
          <p:cNvPr id="3" name="Down Arrow Callout 2">
            <a:extLst>
              <a:ext uri="{FF2B5EF4-FFF2-40B4-BE49-F238E27FC236}">
                <a16:creationId xmlns:a16="http://schemas.microsoft.com/office/drawing/2014/main" id="{0DFF2895-CC50-235C-2906-63FB828F1A65}"/>
              </a:ext>
            </a:extLst>
          </p:cNvPr>
          <p:cNvSpPr/>
          <p:nvPr/>
        </p:nvSpPr>
        <p:spPr>
          <a:xfrm>
            <a:off x="8367408" y="1295400"/>
            <a:ext cx="1371600" cy="1447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2023 </a:t>
            </a:r>
            <a:br>
              <a:rPr lang="en-US" sz="2000" dirty="0"/>
            </a:br>
            <a:r>
              <a:rPr lang="en-US" sz="2000" dirty="0"/>
              <a:t>Target</a:t>
            </a:r>
            <a:br>
              <a:rPr lang="en-US" sz="2000" dirty="0"/>
            </a:br>
            <a:r>
              <a:rPr lang="en-US" sz="2000" dirty="0"/>
              <a:t>40%</a:t>
            </a:r>
          </a:p>
        </p:txBody>
      </p:sp>
      <p:pic>
        <p:nvPicPr>
          <p:cNvPr id="5" name="Picture 4">
            <a:extLst>
              <a:ext uri="{FF2B5EF4-FFF2-40B4-BE49-F238E27FC236}">
                <a16:creationId xmlns:a16="http://schemas.microsoft.com/office/drawing/2014/main" id="{D3B6C8C2-0DDD-7C9D-9E21-8D00E14479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1501" y="3886200"/>
            <a:ext cx="4800600" cy="2700338"/>
          </a:xfrm>
          <a:prstGeom prst="rect">
            <a:avLst/>
          </a:prstGeom>
        </p:spPr>
      </p:pic>
      <p:pic>
        <p:nvPicPr>
          <p:cNvPr id="59394" name="Picture 2" descr="Chart">
            <a:extLst>
              <a:ext uri="{FF2B5EF4-FFF2-40B4-BE49-F238E27FC236}">
                <a16:creationId xmlns:a16="http://schemas.microsoft.com/office/drawing/2014/main" id="{3D9A3A98-3AB7-D413-12EF-3901FFC9817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3312" y="1744393"/>
            <a:ext cx="5951655" cy="450625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86097DB2-3994-0B9C-60E3-5C9D04979464}"/>
              </a:ext>
            </a:extLst>
          </p:cNvPr>
          <p:cNvCxnSpPr>
            <a:cxnSpLocks/>
          </p:cNvCxnSpPr>
          <p:nvPr/>
        </p:nvCxnSpPr>
        <p:spPr>
          <a:xfrm flipV="1">
            <a:off x="926123" y="2743200"/>
            <a:ext cx="7441285" cy="2473569"/>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502358"/>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tie&#10;&#10;Description automatically generated with medium confidence">
            <a:extLst>
              <a:ext uri="{FF2B5EF4-FFF2-40B4-BE49-F238E27FC236}">
                <a16:creationId xmlns:a16="http://schemas.microsoft.com/office/drawing/2014/main" id="{8AA86F1C-C150-E763-8E89-B9089BF049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0544323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10;&#10;Description automatically generated with medium confidence">
            <a:extLst>
              <a:ext uri="{FF2B5EF4-FFF2-40B4-BE49-F238E27FC236}">
                <a16:creationId xmlns:a16="http://schemas.microsoft.com/office/drawing/2014/main" id="{D921C0E5-F87E-B77D-8D2C-A3DA61E0F0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867760"/>
            <a:ext cx="6858000" cy="5143500"/>
          </a:xfrm>
          <a:prstGeom prst="rect">
            <a:avLst/>
          </a:prstGeom>
        </p:spPr>
      </p:pic>
    </p:spTree>
    <p:extLst>
      <p:ext uri="{BB962C8B-B14F-4D97-AF65-F5344CB8AC3E}">
        <p14:creationId xmlns:p14="http://schemas.microsoft.com/office/powerpoint/2010/main" val="8529215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1524000" y="225552"/>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Energy &amp; Commodities – Recovery Play</a:t>
            </a:r>
          </a:p>
        </p:txBody>
      </p:sp>
      <p:sp>
        <p:nvSpPr>
          <p:cNvPr id="423" name="Shape 423"/>
          <p:cNvSpPr txBox="1"/>
          <p:nvPr/>
        </p:nvSpPr>
        <p:spPr>
          <a:xfrm>
            <a:off x="2133601" y="1066800"/>
            <a:ext cx="8153399" cy="5410200"/>
          </a:xfrm>
          <a:prstGeom prst="rect">
            <a:avLst/>
          </a:prstGeom>
          <a:noFill/>
          <a:ln>
            <a:noFill/>
          </a:ln>
        </p:spPr>
        <p:txBody>
          <a:bodyPr lIns="91425" tIns="45700" rIns="91425" bIns="45700" anchor="t" anchorCtr="0">
            <a:noAutofit/>
          </a:bodyPr>
          <a:lstStyle/>
          <a:p>
            <a:pPr lvl="0">
              <a:buClr>
                <a:srgbClr val="000000"/>
              </a:buClr>
              <a:buSzPct val="25000"/>
            </a:pPr>
            <a:endParaRPr lang="en-US"/>
          </a:p>
          <a:p>
            <a:pPr lvl="0">
              <a:buClr>
                <a:srgbClr val="000000"/>
              </a:buClr>
              <a:buSzPct val="25000"/>
            </a:pPr>
            <a:br>
              <a:rPr lang="en-US" sz="18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br>
              <a:rPr lang="en-US" sz="1600">
                <a:solidFill>
                  <a:srgbClr val="FF0000"/>
                </a:solidFill>
              </a:rPr>
            </a:br>
            <a:endParaRPr lang="en-US" sz="1600">
              <a:solidFill>
                <a:srgbClr val="FF0000"/>
              </a:solidFill>
            </a:endParaRPr>
          </a:p>
        </p:txBody>
      </p:sp>
      <p:sp>
        <p:nvSpPr>
          <p:cNvPr id="7" name="Shape 423"/>
          <p:cNvSpPr txBox="1"/>
          <p:nvPr/>
        </p:nvSpPr>
        <p:spPr>
          <a:xfrm>
            <a:off x="575620" y="723900"/>
            <a:ext cx="11269359" cy="5410200"/>
          </a:xfrm>
          <a:prstGeom prst="rect">
            <a:avLst/>
          </a:prstGeom>
          <a:noFill/>
          <a:ln>
            <a:noFill/>
          </a:ln>
        </p:spPr>
        <p:txBody>
          <a:bodyPr lIns="91425" tIns="45700" rIns="91425" bIns="45700" anchor="t" anchorCtr="0">
            <a:noAutofit/>
          </a:bodyPr>
          <a:lstStyle/>
          <a:p>
            <a:pPr>
              <a:buClr>
                <a:srgbClr val="000000"/>
              </a:buClr>
              <a:buSzPct val="25000"/>
            </a:pPr>
            <a:br>
              <a:rPr lang="en-US" sz="1800" b="1" i="1" dirty="0">
                <a:effectLst/>
                <a:latin typeface="Times New Roman" panose="02020603050405020304" pitchFamily="18" charset="0"/>
                <a:ea typeface="Times New Roman" panose="02020603050405020304" pitchFamily="18" charset="0"/>
              </a:rPr>
            </a:br>
            <a:br>
              <a:rPr lang="en-US" sz="1800" b="1" i="1" dirty="0">
                <a:effectLst/>
                <a:latin typeface="Times New Roman" panose="02020603050405020304" pitchFamily="18" charset="0"/>
                <a:ea typeface="Times New Roman" panose="02020603050405020304" pitchFamily="18" charset="0"/>
              </a:rPr>
            </a:br>
            <a:r>
              <a:rPr lang="en-US" sz="1800" dirty="0">
                <a:effectLst/>
                <a:latin typeface="+mj-lt"/>
                <a:ea typeface="Times New Roman" panose="02020603050405020304" pitchFamily="18" charset="0"/>
              </a:rPr>
              <a:t>*Saudi threats of a short squeeze has put a shor</a:t>
            </a:r>
            <a:r>
              <a:rPr lang="en-US" sz="1800" dirty="0">
                <a:latin typeface="+mj-lt"/>
                <a:ea typeface="Times New Roman" panose="02020603050405020304" pitchFamily="18" charset="0"/>
              </a:rPr>
              <a:t>t term bottom in for oil</a:t>
            </a:r>
            <a:br>
              <a:rPr lang="en-US" sz="1800" b="1" i="1" dirty="0">
                <a:effectLst/>
                <a:latin typeface="Times New Roman" panose="02020603050405020304" pitchFamily="18" charset="0"/>
                <a:ea typeface="Times New Roman" panose="02020603050405020304" pitchFamily="18" charset="0"/>
              </a:rPr>
            </a:br>
            <a:br>
              <a:rPr lang="en-US" sz="1800" b="1" i="1" dirty="0">
                <a:effectLst/>
                <a:latin typeface="Times New Roman" panose="02020603050405020304" pitchFamily="18" charset="0"/>
                <a:ea typeface="Times New Roman" panose="02020603050405020304" pitchFamily="18" charset="0"/>
              </a:rPr>
            </a:br>
            <a:r>
              <a:rPr lang="en-US" sz="1800" dirty="0">
                <a:solidFill>
                  <a:schemeClr val="tx1"/>
                </a:solidFill>
                <a:latin typeface="+mj-lt"/>
                <a:ea typeface="Times New Roman" panose="02020603050405020304" pitchFamily="18" charset="0"/>
              </a:rPr>
              <a:t>*The Oil Collapse is Signaling a</a:t>
            </a:r>
            <a:r>
              <a:rPr lang="en-US" sz="1800" b="1" dirty="0">
                <a:solidFill>
                  <a:schemeClr val="tx1"/>
                </a:solidFill>
                <a:latin typeface="+mj-lt"/>
                <a:ea typeface="Times New Roman" panose="02020603050405020304" pitchFamily="18" charset="0"/>
              </a:rPr>
              <a:t> Recession</a:t>
            </a:r>
            <a:r>
              <a:rPr lang="en-US" sz="1800" dirty="0">
                <a:solidFill>
                  <a:schemeClr val="tx1"/>
                </a:solidFill>
                <a:latin typeface="+mj-lt"/>
                <a:ea typeface="Times New Roman" panose="02020603050405020304" pitchFamily="18" charset="0"/>
              </a:rPr>
              <a:t>, as is weakness in all other commodities, even lithium</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*Texas tea has </a:t>
            </a:r>
            <a:r>
              <a:rPr lang="en-US" sz="1800" b="1" dirty="0">
                <a:solidFill>
                  <a:schemeClr val="tx1"/>
                </a:solidFill>
                <a:latin typeface="+mj-lt"/>
                <a:ea typeface="Times New Roman" panose="02020603050405020304" pitchFamily="18" charset="0"/>
              </a:rPr>
              <a:t>plunged 22% </a:t>
            </a:r>
            <a:r>
              <a:rPr lang="en-US" sz="1800" dirty="0">
                <a:solidFill>
                  <a:schemeClr val="tx1"/>
                </a:solidFill>
                <a:latin typeface="+mj-lt"/>
                <a:ea typeface="Times New Roman" panose="02020603050405020304" pitchFamily="18" charset="0"/>
              </a:rPr>
              <a:t>in three weeks to a new two year low at $62</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*It’s one of the </a:t>
            </a:r>
            <a:r>
              <a:rPr lang="en-US" sz="1800" b="1" dirty="0">
                <a:solidFill>
                  <a:schemeClr val="tx1"/>
                </a:solidFill>
                <a:latin typeface="+mj-lt"/>
                <a:ea typeface="Times New Roman" panose="02020603050405020304" pitchFamily="18" charset="0"/>
              </a:rPr>
              <a:t>worst performing asset classes </a:t>
            </a:r>
            <a:r>
              <a:rPr lang="en-US" sz="1800" dirty="0">
                <a:solidFill>
                  <a:schemeClr val="tx1"/>
                </a:solidFill>
                <a:latin typeface="+mj-lt"/>
                <a:ea typeface="Times New Roman" panose="02020603050405020304" pitchFamily="18" charset="0"/>
              </a:rPr>
              <a:t>of 2023</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*Widespread </a:t>
            </a:r>
            <a:r>
              <a:rPr lang="en-US" sz="1800" b="1" dirty="0">
                <a:solidFill>
                  <a:schemeClr val="tx1"/>
                </a:solidFill>
                <a:latin typeface="+mj-lt"/>
                <a:ea typeface="Times New Roman" panose="02020603050405020304" pitchFamily="18" charset="0"/>
              </a:rPr>
              <a:t>EV adoption </a:t>
            </a:r>
            <a:r>
              <a:rPr lang="en-US" sz="1800" dirty="0">
                <a:solidFill>
                  <a:schemeClr val="tx1"/>
                </a:solidFill>
                <a:latin typeface="+mj-lt"/>
                <a:ea typeface="Times New Roman" panose="02020603050405020304" pitchFamily="18" charset="0"/>
              </a:rPr>
              <a:t>is finally making a big dent, as are the price wars there</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a:t>
            </a:r>
            <a:r>
              <a:rPr lang="en-US" sz="1800" b="1" dirty="0">
                <a:solidFill>
                  <a:schemeClr val="tx1"/>
                </a:solidFill>
                <a:latin typeface="+mj-lt"/>
                <a:ea typeface="Times New Roman" panose="02020603050405020304" pitchFamily="18" charset="0"/>
              </a:rPr>
              <a:t>Vale </a:t>
            </a:r>
            <a:r>
              <a:rPr lang="en-US" sz="1800" dirty="0">
                <a:solidFill>
                  <a:schemeClr val="tx1"/>
                </a:solidFill>
                <a:latin typeface="+mj-lt"/>
                <a:ea typeface="Times New Roman" panose="02020603050405020304" pitchFamily="18" charset="0"/>
              </a:rPr>
              <a:t>Announces $2.7 Billion Mining Expansion,</a:t>
            </a: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 in the Amazon to increase </a:t>
            </a:r>
            <a:r>
              <a:rPr lang="en-US" sz="1800" b="1" dirty="0">
                <a:solidFill>
                  <a:schemeClr val="tx1"/>
                </a:solidFill>
                <a:latin typeface="+mj-lt"/>
                <a:ea typeface="Times New Roman" panose="02020603050405020304" pitchFamily="18" charset="0"/>
              </a:rPr>
              <a:t>iron ore </a:t>
            </a:r>
            <a:r>
              <a:rPr lang="en-US" sz="1800" dirty="0">
                <a:solidFill>
                  <a:schemeClr val="tx1"/>
                </a:solidFill>
                <a:latin typeface="+mj-lt"/>
                <a:ea typeface="Times New Roman" panose="02020603050405020304" pitchFamily="18" charset="0"/>
              </a:rPr>
              <a:t>production</a:t>
            </a:r>
            <a:r>
              <a:rPr lang="en-US" sz="1800" dirty="0">
                <a:solidFill>
                  <a:schemeClr val="tx1"/>
                </a:solidFill>
                <a:latin typeface="+mj-lt"/>
              </a:rPr>
              <a:t> </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b="1" dirty="0">
                <a:solidFill>
                  <a:schemeClr val="tx1"/>
                </a:solidFill>
                <a:latin typeface="+mj-lt"/>
                <a:ea typeface="Times New Roman" panose="02020603050405020304" pitchFamily="18" charset="0"/>
              </a:rPr>
              <a:t>*Buy (USO) </a:t>
            </a:r>
            <a:r>
              <a:rPr lang="en-US" sz="1800" dirty="0">
                <a:solidFill>
                  <a:schemeClr val="tx1"/>
                </a:solidFill>
                <a:latin typeface="+mj-lt"/>
                <a:ea typeface="Times New Roman" panose="02020603050405020304" pitchFamily="18" charset="0"/>
              </a:rPr>
              <a:t>on dips as an economic recovery play</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*China Expects </a:t>
            </a:r>
            <a:r>
              <a:rPr lang="en-US" sz="1800" b="1" dirty="0">
                <a:solidFill>
                  <a:schemeClr val="tx1"/>
                </a:solidFill>
                <a:latin typeface="+mj-lt"/>
                <a:ea typeface="Times New Roman" panose="02020603050405020304" pitchFamily="18" charset="0"/>
              </a:rPr>
              <a:t>LNG Price Spike </a:t>
            </a:r>
            <a:r>
              <a:rPr lang="en-US" sz="1800" dirty="0">
                <a:solidFill>
                  <a:schemeClr val="tx1"/>
                </a:solidFill>
                <a:latin typeface="+mj-lt"/>
                <a:ea typeface="Times New Roman" panose="02020603050405020304" pitchFamily="18" charset="0"/>
              </a:rPr>
              <a:t>Later this Year, </a:t>
            </a: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due to coming supply shortages and a recovering economy</a:t>
            </a:r>
            <a:r>
              <a:rPr lang="en-US" sz="1800" dirty="0">
                <a:solidFill>
                  <a:schemeClr val="tx1"/>
                </a:solidFill>
                <a:latin typeface="+mj-lt"/>
              </a:rPr>
              <a:t> </a:t>
            </a:r>
            <a:br>
              <a:rPr lang="en-US" sz="1800" b="1" i="1" dirty="0">
                <a:effectLst/>
                <a:latin typeface="Times New Roman" panose="02020603050405020304" pitchFamily="18" charset="0"/>
                <a:ea typeface="Times New Roman" panose="02020603050405020304" pitchFamily="18" charset="0"/>
              </a:rPr>
            </a:br>
            <a:endParaRPr lang="en-US" sz="1800" dirty="0">
              <a:solidFill>
                <a:schemeClr val="tx1"/>
              </a:solidFill>
              <a:latin typeface="+mj-lt"/>
            </a:endParaRPr>
          </a:p>
        </p:txBody>
      </p:sp>
      <p:pic>
        <p:nvPicPr>
          <p:cNvPr id="3" name="Picture 2" descr="A picture containing sky, cloud, outdoor, water&#10;&#10;Description automatically generated">
            <a:extLst>
              <a:ext uri="{FF2B5EF4-FFF2-40B4-BE49-F238E27FC236}">
                <a16:creationId xmlns:a16="http://schemas.microsoft.com/office/drawing/2014/main" id="{B6EA69E0-1055-FC21-A3EF-A4E98252AE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01353" y="4044120"/>
            <a:ext cx="4166273" cy="2775779"/>
          </a:xfrm>
          <a:prstGeom prst="rect">
            <a:avLst/>
          </a:prstGeom>
        </p:spPr>
      </p:pic>
    </p:spTree>
    <p:extLst>
      <p:ext uri="{BB962C8B-B14F-4D97-AF65-F5344CB8AC3E}">
        <p14:creationId xmlns:p14="http://schemas.microsoft.com/office/powerpoint/2010/main" val="2989212194"/>
      </p:ext>
    </p:extLst>
  </p:cSld>
  <p:clrMapOvr>
    <a:masterClrMapping/>
  </p:clrMapOvr>
  <p:transition spd="slow">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Shape 436"/>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Oil-($WTIC)</a:t>
            </a:r>
            <a:endParaRPr lang="en-US" sz="2000" dirty="0">
              <a:solidFill>
                <a:schemeClr val="dk1"/>
              </a:solidFill>
              <a:latin typeface="Calibri"/>
              <a:ea typeface="Calibri"/>
              <a:cs typeface="Calibri"/>
              <a:sym typeface="Calibri"/>
            </a:endParaRPr>
          </a:p>
        </p:txBody>
      </p:sp>
      <p:pic>
        <p:nvPicPr>
          <p:cNvPr id="60418" name="Picture 2" descr="Chart">
            <a:extLst>
              <a:ext uri="{FF2B5EF4-FFF2-40B4-BE49-F238E27FC236}">
                <a16:creationId xmlns:a16="http://schemas.microsoft.com/office/drawing/2014/main" id="{DC9627FE-4646-B73A-BD4E-3AEBD58478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5911" y="1066800"/>
            <a:ext cx="7197578" cy="544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835644"/>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BFBD-D53E-0E10-80D7-95F992E486B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2417B7A-3B45-6E9C-F843-4686CAD66080}"/>
              </a:ext>
            </a:extLst>
          </p:cNvPr>
          <p:cNvSpPr>
            <a:spLocks noGrp="1"/>
          </p:cNvSpPr>
          <p:nvPr>
            <p:ph type="body" idx="1"/>
          </p:nvPr>
        </p:nvSpPr>
        <p:spPr/>
        <p:txBody>
          <a:bodyPr/>
          <a:lstStyle/>
          <a:p>
            <a:endParaRPr lang="en-US"/>
          </a:p>
        </p:txBody>
      </p:sp>
      <p:pic>
        <p:nvPicPr>
          <p:cNvPr id="6" name="Picture 5" descr="A picture containing text, screenshot, plot, font&#10;&#10;Description automatically generated">
            <a:extLst>
              <a:ext uri="{FF2B5EF4-FFF2-40B4-BE49-F238E27FC236}">
                <a16:creationId xmlns:a16="http://schemas.microsoft.com/office/drawing/2014/main" id="{870B580C-1688-35DC-4E0C-7DAE48A1737D}"/>
              </a:ext>
            </a:extLst>
          </p:cNvPr>
          <p:cNvPicPr>
            <a:picLocks noChangeAspect="1"/>
          </p:cNvPicPr>
          <p:nvPr/>
        </p:nvPicPr>
        <p:blipFill>
          <a:blip r:embed="rId2"/>
          <a:stretch>
            <a:fillRect/>
          </a:stretch>
        </p:blipFill>
        <p:spPr>
          <a:xfrm>
            <a:off x="0" y="0"/>
            <a:ext cx="12409139" cy="6830248"/>
          </a:xfrm>
          <a:prstGeom prst="rect">
            <a:avLst/>
          </a:prstGeom>
        </p:spPr>
      </p:pic>
    </p:spTree>
    <p:extLst>
      <p:ext uri="{BB962C8B-B14F-4D97-AF65-F5344CB8AC3E}">
        <p14:creationId xmlns:p14="http://schemas.microsoft.com/office/powerpoint/2010/main" val="9607685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10644" y="-56444"/>
            <a:ext cx="8229600" cy="1066800"/>
          </a:xfrm>
          <a:prstGeom prst="rect">
            <a:avLst/>
          </a:prstGeom>
          <a:noFill/>
          <a:ln>
            <a:noFill/>
          </a:ln>
        </p:spPr>
        <p:txBody>
          <a:bodyPr lIns="91425" tIns="45700" rIns="91425" bIns="45700" anchor="ctr" anchorCtr="0">
            <a:noAutofit/>
          </a:bodyPr>
          <a:lstStyle/>
          <a:p>
            <a:pPr>
              <a:buClr>
                <a:schemeClr val="dk1"/>
              </a:buClr>
              <a:buSzPct val="25000"/>
            </a:pPr>
            <a:br>
              <a:rPr lang="en-US" sz="2400" dirty="0">
                <a:latin typeface="Calibri"/>
                <a:ea typeface="Calibri"/>
                <a:cs typeface="Calibri"/>
              </a:rPr>
            </a:br>
            <a:br>
              <a:rPr lang="en-US" sz="2400" dirty="0">
                <a:latin typeface="Calibri"/>
                <a:ea typeface="Calibri"/>
                <a:cs typeface="Calibri"/>
              </a:rPr>
            </a:br>
            <a:r>
              <a:rPr lang="en-US" sz="2400" dirty="0">
                <a:solidFill>
                  <a:schemeClr val="dk1"/>
                </a:solidFill>
                <a:latin typeface="Calibri"/>
                <a:ea typeface="Calibri"/>
                <a:cs typeface="Calibri"/>
                <a:sym typeface="Calibri"/>
              </a:rPr>
              <a:t>United States Oil Fund (USO)</a:t>
            </a:r>
            <a:br>
              <a:rPr lang="en-US" sz="2400" dirty="0">
                <a:latin typeface="Calibri"/>
                <a:ea typeface="Calibri"/>
                <a:cs typeface="Calibri"/>
              </a:rPr>
            </a:br>
            <a:endParaRPr lang="en-US" sz="2400" dirty="0">
              <a:latin typeface="Calibri"/>
              <a:ea typeface="Calibri"/>
              <a:cs typeface="Calibri"/>
            </a:endParaRPr>
          </a:p>
        </p:txBody>
      </p:sp>
      <p:pic>
        <p:nvPicPr>
          <p:cNvPr id="61442" name="Picture 2" descr="Chart">
            <a:extLst>
              <a:ext uri="{FF2B5EF4-FFF2-40B4-BE49-F238E27FC236}">
                <a16:creationId xmlns:a16="http://schemas.microsoft.com/office/drawing/2014/main" id="{50A3B106-B011-E619-8A64-7E0265165A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5911" y="1213472"/>
            <a:ext cx="6888089" cy="52152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2860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Energy Select Sector SPDR (XLE)-No Performance!</a:t>
            </a:r>
            <a:br>
              <a:rPr lang="en-US" sz="3200" dirty="0">
                <a:solidFill>
                  <a:schemeClr val="dk1"/>
                </a:solidFill>
                <a:latin typeface="Calibri"/>
                <a:ea typeface="Calibri"/>
                <a:cs typeface="Calibri"/>
                <a:sym typeface="Calibri"/>
              </a:rPr>
            </a:br>
            <a:r>
              <a:rPr lang="en-US" sz="2000" dirty="0">
                <a:solidFill>
                  <a:schemeClr val="dk1"/>
                </a:solidFill>
                <a:latin typeface="Calibri"/>
                <a:ea typeface="Calibri"/>
                <a:cs typeface="Calibri"/>
                <a:sym typeface="Calibri"/>
              </a:rPr>
              <a:t>(XOM), (CVX), (SLB), (KMI), (EOG), (COP)</a:t>
            </a:r>
            <a:br>
              <a:rPr lang="en-US" sz="2000" dirty="0">
                <a:solidFill>
                  <a:schemeClr val="dk1"/>
                </a:solidFill>
                <a:latin typeface="Calibri"/>
                <a:ea typeface="Calibri"/>
                <a:cs typeface="Calibri"/>
                <a:sym typeface="Calibri"/>
              </a:rPr>
            </a:br>
            <a:endParaRPr lang="en-US" sz="2000" dirty="0">
              <a:solidFill>
                <a:schemeClr val="dk1"/>
              </a:solidFill>
              <a:latin typeface="Calibri"/>
              <a:ea typeface="Calibri"/>
              <a:cs typeface="Calibri"/>
              <a:sym typeface="Calibri"/>
            </a:endParaRPr>
          </a:p>
        </p:txBody>
      </p:sp>
      <p:pic>
        <p:nvPicPr>
          <p:cNvPr id="62466" name="Picture 2" descr="Chart">
            <a:extLst>
              <a:ext uri="{FF2B5EF4-FFF2-40B4-BE49-F238E27FC236}">
                <a16:creationId xmlns:a16="http://schemas.microsoft.com/office/drawing/2014/main" id="{010E30FE-B2C1-5C42-47ED-6B3211C222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82520" y="1295400"/>
            <a:ext cx="6859954" cy="51939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ExxonMobile (XOM)-</a:t>
            </a:r>
            <a:br>
              <a:rPr lang="en-US" sz="2400" dirty="0">
                <a:solidFill>
                  <a:schemeClr val="dk1"/>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12/$120-$125 put spread</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63490" name="Picture 2" descr="Chart">
            <a:extLst>
              <a:ext uri="{FF2B5EF4-FFF2-40B4-BE49-F238E27FC236}">
                <a16:creationId xmlns:a16="http://schemas.microsoft.com/office/drawing/2014/main" id="{4B31F0DC-3152-9FB3-828E-FC50CE82DB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5738" y="1066800"/>
            <a:ext cx="6409788" cy="48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40514"/>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1981200" y="252248"/>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Occidental Petroleum (OXY)- Buffet’s a Buyer</a:t>
            </a:r>
            <a:br>
              <a:rPr lang="en-US" sz="2400" dirty="0">
                <a:solidFill>
                  <a:schemeClr val="dk1"/>
                </a:solidFill>
                <a:latin typeface="Calibri"/>
                <a:ea typeface="Calibri"/>
                <a:cs typeface="Calibri"/>
                <a:sym typeface="Calibri"/>
              </a:rPr>
            </a:br>
            <a:r>
              <a:rPr lang="en-US" sz="1800" dirty="0">
                <a:solidFill>
                  <a:schemeClr val="tx1"/>
                </a:solidFill>
                <a:latin typeface="Calibri"/>
                <a:ea typeface="Calibri"/>
                <a:cs typeface="Calibri"/>
                <a:sym typeface="Calibri"/>
              </a:rPr>
              <a:t>long 2/$55-$60 call spread</a:t>
            </a:r>
            <a:r>
              <a:rPr lang="en-US" sz="1800" dirty="0">
                <a:solidFill>
                  <a:srgbClr val="00A64B"/>
                </a:solidFill>
                <a:latin typeface="Calibri"/>
                <a:ea typeface="Calibri"/>
                <a:cs typeface="Calibri"/>
                <a:sym typeface="Calibri"/>
              </a:rPr>
              <a:t>, took profits on long 12/$77.50-$82.50 put spread</a:t>
            </a:r>
            <a:br>
              <a:rPr lang="en-US" sz="2400" dirty="0">
                <a:solidFill>
                  <a:schemeClr val="dk1"/>
                </a:solidFill>
                <a:latin typeface="Calibri"/>
                <a:ea typeface="Calibri"/>
                <a:cs typeface="Calibri"/>
                <a:sym typeface="Calibri"/>
              </a:rPr>
            </a:br>
            <a:endParaRPr lang="en-US" sz="1800" dirty="0">
              <a:solidFill>
                <a:schemeClr val="dk1"/>
              </a:solidFill>
              <a:latin typeface="Calibri"/>
              <a:ea typeface="Calibri"/>
              <a:cs typeface="Calibri"/>
              <a:sym typeface="Calibri"/>
            </a:endParaRPr>
          </a:p>
        </p:txBody>
      </p:sp>
      <p:pic>
        <p:nvPicPr>
          <p:cNvPr id="64514" name="Picture 2" descr="Chart">
            <a:extLst>
              <a:ext uri="{FF2B5EF4-FFF2-40B4-BE49-F238E27FC236}">
                <a16:creationId xmlns:a16="http://schemas.microsoft.com/office/drawing/2014/main" id="{FC0821D5-7071-A6EA-5642-8ED3FE984D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8452" y="1167451"/>
            <a:ext cx="6930292" cy="5247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660311"/>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Natural Gas (UNG) -</a:t>
            </a:r>
            <a:br>
              <a:rPr lang="en-US" sz="24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Long January 2025 $14 - $15 Call Spread LEAPS</a:t>
            </a:r>
          </a:p>
        </p:txBody>
      </p:sp>
      <p:pic>
        <p:nvPicPr>
          <p:cNvPr id="65538" name="Picture 2" descr="Chart">
            <a:extLst>
              <a:ext uri="{FF2B5EF4-FFF2-40B4-BE49-F238E27FC236}">
                <a16:creationId xmlns:a16="http://schemas.microsoft.com/office/drawing/2014/main" id="{02B7A479-CCDA-1B4B-B0BA-2770301D79A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52859" y="1174284"/>
            <a:ext cx="6958428" cy="52685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mj-lt"/>
                <a:ea typeface="Calibri"/>
                <a:cs typeface="Calibri"/>
                <a:sym typeface="Calibri"/>
              </a:rPr>
              <a:t>Freeport McMoRan (FCX) -</a:t>
            </a:r>
            <a:br>
              <a:rPr lang="en-US" sz="2400" dirty="0">
                <a:solidFill>
                  <a:schemeClr val="dk1"/>
                </a:solidFill>
                <a:latin typeface="+mj-lt"/>
                <a:ea typeface="Calibri"/>
                <a:cs typeface="Calibri"/>
                <a:sym typeface="Calibri"/>
              </a:rPr>
            </a:br>
            <a:r>
              <a:rPr lang="en-US" sz="1800" b="1" i="1" dirty="0">
                <a:effectLst/>
                <a:latin typeface="+mj-lt"/>
                <a:ea typeface="Times New Roman" panose="02020603050405020304" pitchFamily="18" charset="0"/>
              </a:rPr>
              <a:t>Codelco Sees Profit Slump</a:t>
            </a:r>
            <a:r>
              <a:rPr lang="en-US" sz="1800" dirty="0">
                <a:effectLst/>
                <a:latin typeface="+mj-lt"/>
                <a:ea typeface="Times New Roman" panose="02020603050405020304" pitchFamily="18" charset="0"/>
              </a:rPr>
              <a:t>, the world’s largest copper producer based in Chile</a:t>
            </a:r>
            <a:endParaRPr lang="en-US" sz="2000" dirty="0">
              <a:solidFill>
                <a:schemeClr val="dk1"/>
              </a:solidFill>
              <a:latin typeface="+mj-lt"/>
              <a:ea typeface="Calibri"/>
              <a:cs typeface="Calibri"/>
              <a:sym typeface="Calibri"/>
            </a:endParaRPr>
          </a:p>
        </p:txBody>
      </p:sp>
      <p:pic>
        <p:nvPicPr>
          <p:cNvPr id="66562" name="Picture 2" descr="Chart">
            <a:extLst>
              <a:ext uri="{FF2B5EF4-FFF2-40B4-BE49-F238E27FC236}">
                <a16:creationId xmlns:a16="http://schemas.microsoft.com/office/drawing/2014/main" id="{71ABF3DA-C072-DE55-C529-500581A3F6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0656" y="1279591"/>
            <a:ext cx="6986563" cy="528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034162"/>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1981200" y="0"/>
            <a:ext cx="8229600" cy="1066800"/>
          </a:xfrm>
          <a:prstGeom prst="rect">
            <a:avLst/>
          </a:prstGeom>
          <a:noFill/>
          <a:ln>
            <a:noFill/>
          </a:ln>
        </p:spPr>
        <p:txBody>
          <a:bodyPr lIns="91425" tIns="45700" rIns="91425" bIns="45700" anchor="ctr" anchorCtr="0">
            <a:noAutofit/>
          </a:bodyPr>
          <a:lstStyle/>
          <a:p>
            <a:pPr>
              <a:buClr>
                <a:schemeClr val="dk1"/>
              </a:buClr>
              <a:buSzPct val="25000"/>
            </a:pPr>
            <a:r>
              <a:rPr lang="en-US" sz="2400" dirty="0">
                <a:solidFill>
                  <a:schemeClr val="dk1"/>
                </a:solidFill>
                <a:latin typeface="Calibri"/>
                <a:ea typeface="Calibri"/>
                <a:cs typeface="Calibri"/>
                <a:sym typeface="Calibri"/>
              </a:rPr>
              <a:t>Cameco (CCJ) -</a:t>
            </a:r>
            <a:br>
              <a:rPr lang="en-US" sz="2400" dirty="0">
                <a:solidFill>
                  <a:schemeClr val="dk1"/>
                </a:solidFill>
                <a:latin typeface="Calibri"/>
                <a:ea typeface="Calibri"/>
                <a:cs typeface="Calibri"/>
                <a:sym typeface="Calibri"/>
              </a:rPr>
            </a:br>
            <a:r>
              <a:rPr lang="en-US" sz="2400" dirty="0">
                <a:solidFill>
                  <a:srgbClr val="00A64B"/>
                </a:solidFill>
                <a:latin typeface="Calibri"/>
                <a:ea typeface="Calibri"/>
                <a:cs typeface="Calibri"/>
                <a:sym typeface="Calibri"/>
              </a:rPr>
              <a:t>took profits on </a:t>
            </a:r>
            <a:r>
              <a:rPr lang="en-US" sz="2000" dirty="0">
                <a:solidFill>
                  <a:srgbClr val="00A64B"/>
                </a:solidFill>
                <a:latin typeface="Calibri"/>
                <a:ea typeface="Calibri"/>
                <a:cs typeface="Calibri"/>
                <a:sym typeface="Calibri"/>
              </a:rPr>
              <a:t>long 5/$20-$23 bull call spread</a:t>
            </a:r>
          </a:p>
        </p:txBody>
      </p:sp>
      <p:pic>
        <p:nvPicPr>
          <p:cNvPr id="67586" name="Picture 2" descr="Chart">
            <a:extLst>
              <a:ext uri="{FF2B5EF4-FFF2-40B4-BE49-F238E27FC236}">
                <a16:creationId xmlns:a16="http://schemas.microsoft.com/office/drawing/2014/main" id="{7EA9C66A-5FE9-BE82-22A9-C90A131F55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6926" y="1227942"/>
            <a:ext cx="6831818" cy="5172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652995"/>
      </p:ext>
    </p:extLst>
  </p:cSld>
  <p:clrMapOvr>
    <a:masterClrMapping/>
  </p:clrMapOvr>
  <p:transition spd="slow">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D18F9-8B57-B580-E5EB-3B288BE27DB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F8BD7AA-9253-5B15-9E3A-94EC68C72E5B}"/>
              </a:ext>
            </a:extLst>
          </p:cNvPr>
          <p:cNvSpPr>
            <a:spLocks noGrp="1"/>
          </p:cNvSpPr>
          <p:nvPr>
            <p:ph type="body" idx="1"/>
          </p:nvPr>
        </p:nvSpPr>
        <p:spPr/>
        <p:txBody>
          <a:bodyPr/>
          <a:lstStyle/>
          <a:p>
            <a:endParaRPr lang="en-US"/>
          </a:p>
        </p:txBody>
      </p:sp>
      <p:pic>
        <p:nvPicPr>
          <p:cNvPr id="5" name="Picture 4" descr="A person holding an object&#10;&#10;Description automatically generated with medium confidence">
            <a:extLst>
              <a:ext uri="{FF2B5EF4-FFF2-40B4-BE49-F238E27FC236}">
                <a16:creationId xmlns:a16="http://schemas.microsoft.com/office/drawing/2014/main" id="{7E22282B-4E46-2C31-5872-DBC60DB24A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3116553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1513840" y="304800"/>
            <a:ext cx="8915400" cy="841248"/>
          </a:xfrm>
          <a:prstGeom prst="rect">
            <a:avLst/>
          </a:prstGeom>
          <a:solidFill>
            <a:srgbClr val="2D2F2B"/>
          </a:solidFill>
          <a:ln>
            <a:noFill/>
          </a:ln>
        </p:spPr>
        <p:txBody>
          <a:bodyPr lIns="91425" tIns="45700" rIns="91425" bIns="45700" anchor="ctr" anchorCtr="0">
            <a:noAutofit/>
          </a:bodyPr>
          <a:lstStyle/>
          <a:p>
            <a:pPr>
              <a:buClr>
                <a:schemeClr val="dk1"/>
              </a:buClr>
              <a:buSzPct val="25000"/>
            </a:pPr>
            <a:r>
              <a:rPr lang="en-US" sz="2800" dirty="0">
                <a:solidFill>
                  <a:srgbClr val="FFFFFF"/>
                </a:solidFill>
                <a:latin typeface="Calibri"/>
                <a:ea typeface="Calibri"/>
                <a:cs typeface="Calibri"/>
                <a:sym typeface="Calibri"/>
              </a:rPr>
              <a:t>Precious Metals – Taking a Break</a:t>
            </a:r>
            <a:endParaRPr lang="en-US" sz="2400" dirty="0">
              <a:solidFill>
                <a:srgbClr val="FFFFFF"/>
              </a:solidFill>
              <a:latin typeface="Calibri"/>
              <a:ea typeface="Calibri"/>
              <a:cs typeface="Calibri"/>
              <a:sym typeface="Calibri"/>
            </a:endParaRPr>
          </a:p>
        </p:txBody>
      </p:sp>
      <p:sp>
        <p:nvSpPr>
          <p:cNvPr id="493" name="Shape 493"/>
          <p:cNvSpPr txBox="1">
            <a:spLocks noGrp="1"/>
          </p:cNvSpPr>
          <p:nvPr>
            <p:ph type="body" idx="1"/>
          </p:nvPr>
        </p:nvSpPr>
        <p:spPr>
          <a:xfrm>
            <a:off x="251460" y="1417639"/>
            <a:ext cx="10177780" cy="5135561"/>
          </a:xfrm>
          <a:prstGeom prst="rect">
            <a:avLst/>
          </a:prstGeom>
          <a:noFill/>
          <a:ln>
            <a:noFill/>
          </a:ln>
        </p:spPr>
        <p:txBody>
          <a:bodyPr lIns="91425" tIns="45700" rIns="91425" bIns="45700" anchor="t" anchorCtr="0">
            <a:noAutofit/>
          </a:bodyPr>
          <a:lstStyle/>
          <a:p>
            <a:pPr>
              <a:spcBef>
                <a:spcPts val="0"/>
              </a:spcBef>
              <a:buClr>
                <a:srgbClr val="000000"/>
              </a:buClr>
              <a:buSzPct val="25000"/>
              <a:buNone/>
            </a:pPr>
            <a:br>
              <a:rPr lang="en-US" sz="1800" dirty="0">
                <a:solidFill>
                  <a:srgbClr val="FF0000"/>
                </a:solidFill>
                <a:latin typeface="+mj-lt"/>
                <a:ea typeface="Calibri"/>
                <a:cs typeface="Calibri" panose="020F0502020204030204" pitchFamily="34" charset="0"/>
              </a:rPr>
            </a:br>
            <a:br>
              <a:rPr lang="en-US" sz="2000" dirty="0">
                <a:solidFill>
                  <a:srgbClr val="FF0000"/>
                </a:solidFill>
                <a:latin typeface="+mj-lt"/>
                <a:ea typeface="Calibri"/>
                <a:cs typeface="Calibri" panose="020F0502020204030204" pitchFamily="34" charset="0"/>
              </a:rPr>
            </a:br>
            <a:br>
              <a:rPr lang="en-US" sz="2000" dirty="0">
                <a:solidFill>
                  <a:schemeClr val="tx1"/>
                </a:solidFill>
                <a:latin typeface="+mj-lt"/>
                <a:ea typeface="Calibri"/>
                <a:cs typeface="Calibri" panose="020F0502020204030204" pitchFamily="34" charset="0"/>
              </a:rPr>
            </a:br>
            <a:br>
              <a:rPr lang="en-US" sz="2000" dirty="0">
                <a:solidFill>
                  <a:schemeClr val="tx1"/>
                </a:solidFill>
                <a:latin typeface="+mj-lt"/>
                <a:ea typeface="Calibri"/>
                <a:cs typeface="Calibri" panose="020F0502020204030204" pitchFamily="34" charset="0"/>
              </a:rPr>
            </a:br>
            <a:br>
              <a:rPr lang="en-US" sz="2000" dirty="0">
                <a:solidFill>
                  <a:schemeClr val="tx1"/>
                </a:solidFill>
                <a:latin typeface="+mj-lt"/>
                <a:ea typeface="Calibri"/>
                <a:cs typeface="Calibri"/>
                <a:sym typeface="Calibri"/>
              </a:rPr>
            </a:br>
            <a:br>
              <a:rPr lang="en-US" sz="2000" dirty="0">
                <a:solidFill>
                  <a:srgbClr val="FF0000"/>
                </a:solidFill>
                <a:latin typeface="Calibri"/>
                <a:ea typeface="Calibri"/>
                <a:cs typeface="Calibri"/>
                <a:sym typeface="Calibri"/>
              </a:rPr>
            </a:br>
            <a:br>
              <a:rPr lang="en-US" dirty="0">
                <a:solidFill>
                  <a:schemeClr val="tx1"/>
                </a:solidFill>
                <a:latin typeface="Calibri"/>
                <a:ea typeface="Calibri"/>
                <a:cs typeface="Calibri"/>
                <a:sym typeface="Calibri"/>
              </a:rPr>
            </a:br>
            <a:br>
              <a:rPr lang="en-US" b="0" i="0" u="none" strike="noStrike" cap="none" baseline="0" dirty="0">
                <a:solidFill>
                  <a:srgbClr val="FF0000"/>
                </a:solidFill>
                <a:latin typeface="Calibri"/>
                <a:ea typeface="Calibri"/>
                <a:cs typeface="Calibri"/>
                <a:sym typeface="Calibri"/>
              </a:rPr>
            </a:br>
            <a:br>
              <a:rPr lang="en-US" sz="1600" dirty="0">
                <a:solidFill>
                  <a:srgbClr val="FF0000"/>
                </a:solidFill>
                <a:latin typeface="Calibri"/>
                <a:ea typeface="Calibri"/>
                <a:cs typeface="Calibri"/>
                <a:sym typeface="Calibri"/>
              </a:rPr>
            </a:br>
            <a:endParaRPr lang="en-US" sz="1600" dirty="0">
              <a:solidFill>
                <a:srgbClr val="FF0000"/>
              </a:solidFill>
              <a:latin typeface="Calibri"/>
              <a:ea typeface="Calibri"/>
              <a:cs typeface="Calibri"/>
              <a:sym typeface="Calibri"/>
            </a:endParaRPr>
          </a:p>
        </p:txBody>
      </p:sp>
      <p:pic>
        <p:nvPicPr>
          <p:cNvPr id="3" name="Picture 2" descr="A picture containing text, person, indoor, pastry&#10;&#10;Description automatically generated">
            <a:extLst>
              <a:ext uri="{FF2B5EF4-FFF2-40B4-BE49-F238E27FC236}">
                <a16:creationId xmlns:a16="http://schemas.microsoft.com/office/drawing/2014/main" id="{0E985182-1909-350F-38CA-D252E1D5B4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7158" y="3707641"/>
            <a:ext cx="3143381" cy="3123983"/>
          </a:xfrm>
          <a:prstGeom prst="rect">
            <a:avLst/>
          </a:prstGeom>
        </p:spPr>
      </p:pic>
      <p:sp>
        <p:nvSpPr>
          <p:cNvPr id="4" name="TextBox 3">
            <a:extLst>
              <a:ext uri="{FF2B5EF4-FFF2-40B4-BE49-F238E27FC236}">
                <a16:creationId xmlns:a16="http://schemas.microsoft.com/office/drawing/2014/main" id="{7F8C750D-DF05-371F-CD9D-CE1E2B0A3C3B}"/>
              </a:ext>
            </a:extLst>
          </p:cNvPr>
          <p:cNvSpPr txBox="1"/>
          <p:nvPr/>
        </p:nvSpPr>
        <p:spPr>
          <a:xfrm>
            <a:off x="693658" y="1312536"/>
            <a:ext cx="9840686" cy="4801314"/>
          </a:xfrm>
          <a:prstGeom prst="rect">
            <a:avLst/>
          </a:prstGeom>
          <a:noFill/>
        </p:spPr>
        <p:txBody>
          <a:bodyPr wrap="square">
            <a:spAutoFit/>
          </a:bodyPr>
          <a:lstStyle/>
          <a:p>
            <a:r>
              <a:rPr lang="en-US" sz="1800" dirty="0">
                <a:solidFill>
                  <a:schemeClr val="tx1"/>
                </a:solidFill>
                <a:effectLst/>
              </a:rPr>
              <a:t>*Gold sells off from potential double top</a:t>
            </a:r>
            <a:br>
              <a:rPr lang="en-US" sz="1800" dirty="0">
                <a:solidFill>
                  <a:schemeClr val="tx1"/>
                </a:solidFill>
                <a:effectLst/>
              </a:rPr>
            </a:br>
            <a:br>
              <a:rPr lang="en-US" sz="1800" dirty="0">
                <a:solidFill>
                  <a:schemeClr val="tx1"/>
                </a:solidFill>
                <a:effectLst/>
              </a:rPr>
            </a:br>
            <a:r>
              <a:rPr lang="en-US" sz="1800" dirty="0">
                <a:solidFill>
                  <a:schemeClr val="tx1"/>
                </a:solidFill>
                <a:effectLst/>
              </a:rPr>
              <a:t>*</a:t>
            </a:r>
            <a:r>
              <a:rPr lang="en-US" sz="1800" dirty="0">
                <a:solidFill>
                  <a:schemeClr val="tx1"/>
                </a:solidFill>
                <a:effectLst/>
                <a:latin typeface="+mj-lt"/>
                <a:ea typeface="Times New Roman" panose="02020603050405020304" pitchFamily="18" charset="0"/>
              </a:rPr>
              <a:t>Gold headed for $3,000 by 2024, but</a:t>
            </a: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back off from new all-time highs</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*The new drivers are soon to fall</a:t>
            </a:r>
            <a:r>
              <a:rPr lang="en-US" sz="1800" dirty="0">
                <a:solidFill>
                  <a:schemeClr val="tx1"/>
                </a:solidFill>
                <a:effectLst/>
                <a:latin typeface="+mj-lt"/>
                <a:ea typeface="Times New Roman" panose="02020603050405020304" pitchFamily="18" charset="0"/>
              </a:rPr>
              <a:t> interest rates and the demise of crypto</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*Silver is the better play with a higher beta</a:t>
            </a:r>
            <a:br>
              <a:rPr lang="en-US" sz="1800" dirty="0">
                <a:solidFill>
                  <a:schemeClr val="tx1"/>
                </a:solidFill>
                <a:effectLst/>
                <a:latin typeface="+mj-lt"/>
                <a:ea typeface="Times New Roman" panose="02020603050405020304" pitchFamily="18" charset="0"/>
              </a:rPr>
            </a:b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*Russia and China ar</a:t>
            </a:r>
            <a:r>
              <a:rPr lang="en-US" sz="1800" dirty="0">
                <a:solidFill>
                  <a:schemeClr val="tx1"/>
                </a:solidFill>
                <a:latin typeface="+mj-lt"/>
                <a:ea typeface="Times New Roman" panose="02020603050405020304" pitchFamily="18" charset="0"/>
              </a:rPr>
              <a:t>e also stockpiling gold to sidestep</a:t>
            </a: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international sanctions</a:t>
            </a:r>
            <a:br>
              <a:rPr lang="en-US" sz="1800" dirty="0">
                <a:solidFill>
                  <a:schemeClr val="tx1"/>
                </a:solidFill>
                <a:latin typeface="+mj-lt"/>
                <a:ea typeface="Times New Roman" panose="02020603050405020304" pitchFamily="18" charset="0"/>
              </a:rPr>
            </a:br>
            <a:br>
              <a:rPr lang="en-US" sz="1800" dirty="0">
                <a:solidFill>
                  <a:schemeClr val="tx1"/>
                </a:solidFill>
                <a:latin typeface="+mj-lt"/>
                <a:ea typeface="Times New Roman" panose="02020603050405020304" pitchFamily="18" charset="0"/>
              </a:rPr>
            </a:br>
            <a:r>
              <a:rPr lang="en-US" sz="1800" dirty="0">
                <a:solidFill>
                  <a:schemeClr val="tx1"/>
                </a:solidFill>
                <a:latin typeface="+mj-lt"/>
                <a:ea typeface="Times New Roman" panose="02020603050405020304" pitchFamily="18" charset="0"/>
              </a:rPr>
              <a:t>*</a:t>
            </a:r>
            <a:r>
              <a:rPr lang="en-US" sz="1800" dirty="0">
                <a:solidFill>
                  <a:schemeClr val="tx1"/>
                </a:solidFill>
                <a:effectLst/>
                <a:latin typeface="+mj-lt"/>
                <a:ea typeface="Times New Roman" panose="02020603050405020304" pitchFamily="18" charset="0"/>
              </a:rPr>
              <a:t>A Severe Short Squeeze in Copper is Developing,</a:t>
            </a:r>
            <a:br>
              <a:rPr lang="en-US" sz="1800" dirty="0">
                <a:solidFill>
                  <a:schemeClr val="tx1"/>
                </a:solidFill>
                <a:effectLst/>
                <a:latin typeface="+mj-lt"/>
                <a:ea typeface="Times New Roman" panose="02020603050405020304" pitchFamily="18" charset="0"/>
              </a:rPr>
            </a:br>
            <a:r>
              <a:rPr lang="en-US" sz="1800" dirty="0">
                <a:solidFill>
                  <a:schemeClr val="tx1"/>
                </a:solidFill>
                <a:effectLst/>
                <a:latin typeface="+mj-lt"/>
                <a:ea typeface="Times New Roman" panose="02020603050405020304" pitchFamily="18" charset="0"/>
              </a:rPr>
              <a:t> leading to a massive</a:t>
            </a:r>
            <a:r>
              <a:rPr lang="en-US" sz="1800" dirty="0">
                <a:solidFill>
                  <a:schemeClr val="tx1"/>
                </a:solidFill>
                <a:latin typeface="+mj-lt"/>
                <a:ea typeface="Times New Roman" panose="02020603050405020304" pitchFamily="18" charset="0"/>
              </a:rPr>
              <a:t> </a:t>
            </a:r>
            <a:r>
              <a:rPr lang="en-US" sz="1800" dirty="0">
                <a:solidFill>
                  <a:schemeClr val="tx1"/>
                </a:solidFill>
                <a:effectLst/>
                <a:latin typeface="+mj-lt"/>
                <a:ea typeface="Times New Roman" panose="02020603050405020304" pitchFamily="18" charset="0"/>
              </a:rPr>
              <a:t>price spike later in 2023</a:t>
            </a:r>
            <a:br>
              <a:rPr lang="en-US" sz="2000" dirty="0">
                <a:solidFill>
                  <a:schemeClr val="tx1"/>
                </a:solidFill>
                <a:latin typeface="+mj-lt"/>
                <a:ea typeface="Times New Roman" panose="02020603050405020304" pitchFamily="18" charset="0"/>
              </a:rPr>
            </a:br>
            <a:br>
              <a:rPr lang="en-US" sz="1800" b="1" i="1" dirty="0">
                <a:latin typeface="Times New Roman" panose="02020603050405020304" pitchFamily="18" charset="0"/>
                <a:ea typeface="Times New Roman" panose="02020603050405020304" pitchFamily="18" charset="0"/>
              </a:rPr>
            </a:br>
            <a:br>
              <a:rPr lang="en-US" sz="1800" b="1" i="1" dirty="0">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endParaRPr lang="en-US" sz="1800" dirty="0"/>
          </a:p>
        </p:txBody>
      </p:sp>
    </p:spTree>
    <p:extLst>
      <p:ext uri="{BB962C8B-B14F-4D97-AF65-F5344CB8AC3E}">
        <p14:creationId xmlns:p14="http://schemas.microsoft.com/office/powerpoint/2010/main" val="1818880562"/>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1981200" y="228600"/>
            <a:ext cx="8229600" cy="1600200"/>
          </a:xfrm>
          <a:prstGeom prst="rect">
            <a:avLst/>
          </a:prstGeom>
          <a:noFill/>
          <a:ln>
            <a:noFill/>
          </a:ln>
        </p:spPr>
        <p:txBody>
          <a:bodyPr lIns="91425" tIns="45700" rIns="91425" bIns="45700" anchor="ctr" anchorCtr="0">
            <a:noAutofit/>
          </a:bodyPr>
          <a:lstStyle/>
          <a:p>
            <a:pPr lvl="0">
              <a:buClr>
                <a:schemeClr val="dk1"/>
              </a:buClr>
              <a:buSzPct val="25000"/>
            </a:pPr>
            <a:br>
              <a:rPr lang="en-US" sz="2400" dirty="0">
                <a:solidFill>
                  <a:schemeClr val="dk1"/>
                </a:solidFill>
                <a:latin typeface="Calibri"/>
                <a:ea typeface="Calibri"/>
                <a:cs typeface="Calibri"/>
                <a:sym typeface="Calibri"/>
              </a:rPr>
            </a:br>
            <a:r>
              <a:rPr lang="en-US" sz="2400" dirty="0">
                <a:solidFill>
                  <a:schemeClr val="dk1"/>
                </a:solidFill>
                <a:latin typeface="Calibri"/>
                <a:ea typeface="Calibri"/>
                <a:cs typeface="Calibri"/>
                <a:sym typeface="Calibri"/>
              </a:rPr>
              <a:t>Gold (GLD) - Deflation call</a:t>
            </a:r>
            <a:br>
              <a:rPr lang="en-US" sz="1800" dirty="0">
                <a:solidFill>
                  <a:srgbClr val="00A64B"/>
                </a:solidFill>
                <a:latin typeface="Calibri"/>
                <a:ea typeface="Calibri"/>
                <a:cs typeface="Calibri"/>
                <a:sym typeface="Calibri"/>
              </a:rPr>
            </a:br>
            <a:r>
              <a:rPr lang="en-US" sz="1800" dirty="0">
                <a:solidFill>
                  <a:srgbClr val="00A64B"/>
                </a:solidFill>
                <a:latin typeface="Calibri"/>
                <a:ea typeface="Calibri"/>
                <a:cs typeface="Calibri"/>
                <a:sym typeface="Calibri"/>
              </a:rPr>
              <a:t>took profits on long 5/$165-$170 bull call spread</a:t>
            </a:r>
            <a:br>
              <a:rPr lang="en-US" sz="18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br>
              <a:rPr lang="en-US" sz="2400" dirty="0">
                <a:solidFill>
                  <a:schemeClr val="dk1"/>
                </a:solidFill>
                <a:latin typeface="Calibri"/>
                <a:ea typeface="Calibri"/>
                <a:cs typeface="Calibri"/>
                <a:sym typeface="Calibri"/>
              </a:rPr>
            </a:br>
            <a:endParaRPr lang="en-US" sz="1600" dirty="0">
              <a:solidFill>
                <a:schemeClr val="dk1"/>
              </a:solidFill>
              <a:latin typeface="Calibri"/>
              <a:ea typeface="Calibri"/>
              <a:cs typeface="Calibri"/>
              <a:sym typeface="Calibri"/>
            </a:endParaRPr>
          </a:p>
        </p:txBody>
      </p:sp>
      <p:pic>
        <p:nvPicPr>
          <p:cNvPr id="68610" name="Picture 2" descr="Chart">
            <a:extLst>
              <a:ext uri="{FF2B5EF4-FFF2-40B4-BE49-F238E27FC236}">
                <a16:creationId xmlns:a16="http://schemas.microsoft.com/office/drawing/2014/main" id="{54584E0C-C19A-65CC-20B2-FCEDCE67472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1332" y="1322999"/>
            <a:ext cx="6817751" cy="5162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198796"/>
      </p:ext>
    </p:extLst>
  </p:cSld>
  <p:clrMapOvr>
    <a:masterClrMapping/>
  </p:clrMapOvr>
  <p:transition spd="slow">
    <p:cut/>
  </p:transition>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4880</TotalTime>
  <Words>4762</Words>
  <Application>Microsoft Macintosh PowerPoint</Application>
  <PresentationFormat>Widescreen</PresentationFormat>
  <Paragraphs>170</Paragraphs>
  <Slides>118</Slides>
  <Notes>83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118</vt:i4>
      </vt:variant>
    </vt:vector>
  </HeadingPairs>
  <TitlesOfParts>
    <vt:vector size="124" baseType="lpstr">
      <vt:lpstr>Arial</vt:lpstr>
      <vt:lpstr>Calibri</vt:lpstr>
      <vt:lpstr>Glacial Indifference</vt:lpstr>
      <vt:lpstr>Helvetica</vt:lpstr>
      <vt:lpstr>Times New Roman</vt:lpstr>
      <vt:lpstr>Office Theme</vt:lpstr>
      <vt:lpstr> The Mad Hedge Fund Trader “Big Tech Melt up” </vt:lpstr>
      <vt:lpstr>PowerPoint Presentation</vt:lpstr>
      <vt:lpstr>THURSDAY, JULY 6 NEW YORK STRATEGY LUNCHEON</vt:lpstr>
      <vt:lpstr>Friday July 13, 2023 Seminar at Sea </vt:lpstr>
      <vt:lpstr>PowerPoint Presentation</vt:lpstr>
      <vt:lpstr>THURSDAY, JULY 19 LONDON STRATEGY LUNCHEON</vt:lpstr>
      <vt:lpstr>  Trade Alert Performance New All Time Highs! 31 out of 33 trade alerts profitable   </vt:lpstr>
      <vt:lpstr>PowerPoint Presentation</vt:lpstr>
      <vt:lpstr>PowerPoint Presentation</vt:lpstr>
      <vt:lpstr>PowerPoint Presentation</vt:lpstr>
      <vt:lpstr>PowerPoint Presentation</vt:lpstr>
      <vt:lpstr>The Method to My Madness </vt:lpstr>
      <vt:lpstr>The Global Economy – Rolling Over </vt:lpstr>
      <vt:lpstr>The Mad Hedge Profit Predictor Market Timing Index – Neutral to Rich An artificial intelligence driven algorithm that analyzes 30 different economic, technical, and momentum driven indicators </vt:lpstr>
      <vt:lpstr>Risk at 7 Month High</vt:lpstr>
      <vt:lpstr> Weekly Jobless Claims – Falling  242,000 – DOWN 22,000 – 22,000 fraudulent claims last week </vt:lpstr>
      <vt:lpstr>PowerPoint Presentation</vt:lpstr>
      <vt:lpstr>Stocks – The Five Stock Market </vt:lpstr>
      <vt:lpstr>            S&amp;P 500 – Sell in May took profits on long 5/$420-$430 put spread, took profits on long 1/$420-$430 put spread, took profits on long 11/$420-$430 put spread               </vt:lpstr>
      <vt:lpstr>ProShares Ultra Short S&amp;P 500 (SDS)-  a great hedge for long stocks and bonds long 2X position has a hedge against longs and bond shorts</vt:lpstr>
      <vt:lpstr>($VIX) – Bargain of the Century  </vt:lpstr>
      <vt:lpstr> (VXX)-  </vt:lpstr>
      <vt:lpstr> Dow Average ($INDU)-</vt:lpstr>
      <vt:lpstr>Russell 2000 (IWM)-  took profits on Long 10/$137-$142 vertical bull call spread took profits on Long 10/$153-$156 vertical bear put spread </vt:lpstr>
      <vt:lpstr>NASDAQ (QQQ) – took profits on Long 5/$335-$345 put spread took profits on long (QQQ) 1/$290-$300 put spread, took profits on long (QQQ) 4/$330-$335 put spread  took profits on long (QQQ) 3/$340-$345 put spread, covered long (QQQ) $325-$330 put spread </vt:lpstr>
      <vt:lpstr>PowerPoint Presentation</vt:lpstr>
      <vt:lpstr> Microsoft (MSFT)- Earnings Beat took profits on 9/$235-$245 call spread, took profits on long 7/$220-$210 call spread,  took profits on long 6/$220-$230 call spread, took profits on long 2/$200-$210 bear put spread   </vt:lpstr>
      <vt:lpstr>Meta (META)- Soars an Incredible 20% took profits on Long 9/$290-$300 vertical bear put spread stopped out of Long 9/$190-$200 vertical bear put spread  </vt:lpstr>
      <vt:lpstr> Apple (AAPL) India’s Tata to Build iPhones for Apple took profits on long 1/$145-$155 put spread, Took profits on long 10/$165-$175 put spread   took profits on long 6/$155-$165 put spread, stopped out of long 6/$125-135 call spread,  took profits on long 6/$110-$120 call spread, took profits on long 2/$180-$190 put spread</vt:lpstr>
      <vt:lpstr>Alphabet (GOOGL) – Google Ramps Up AI Effort  took profits on long 12/$1,200-$1,230 bull call spread took profits on long 9/$1,030-$1,080 vertical bull call spread</vt:lpstr>
      <vt:lpstr> Amazon (AMZN) –   took profits on long 2/$3,400-$3,500 bear put spread took profits on long 9/$2,800-$2,900 bull call spread</vt:lpstr>
      <vt:lpstr>     Tesla (TSLA) – Volatility Collapse to 43% Considering an India Factory More Tesla Price Cuts to Come, with swelling inventories forcing Musk’s hand long 6/$120-$130 call spread, long 6/$210-$220 put spread  took profits on long 5/$110-$120 call spread, took profits on long 5/$220-$230 put spread  took profits on long 4/$130-$140 call spread, took profits on long 4/$250-$260 put spread        </vt:lpstr>
      <vt:lpstr>PowerPoint Presentation</vt:lpstr>
      <vt:lpstr>Netflix (NFLX) – Netflix subscribers beat, after a delay in password sharing ban.   </vt:lpstr>
      <vt:lpstr> NVIDIA (NVDA) – NVIDIA Could Rise Fivefold in Ten years, say fund managers  took profits on long 3/$260-$270 put spread, took profits on long 10/$95-$100 call spread took profits on long 7/$120-$130 call spread, took profits on  long 6/$120-$130 call spread </vt:lpstr>
      <vt:lpstr>Palo Alto Networks (PANW)- Hacking never goes out of fashion Palo Alto Networks Beats  took profits on long 10/$130-$140 call spread</vt:lpstr>
      <vt:lpstr>  Advanced Micro Devices (AMD)- Recession fears programable logic devices took profits on long 2/$75-$80 call spread  </vt:lpstr>
      <vt:lpstr>Salesforce (CRM)- Massive Online Migration Salesforce Soars 16%, on better-than-expected guidance  took profits on long 9/$125-$130 vertical bull call spread took profits on long 8/$125-$130 vertical bull call spread took profits on long 2/$105-$115 call spread </vt:lpstr>
      <vt:lpstr>Adobe (ADBE)- Cloud play The Quality Non-China tech play </vt:lpstr>
      <vt:lpstr>ProShares Ultra Technology ETF (ROM) – 2X Long Technology ETF took profits on long 10/$62-65 call spread</vt:lpstr>
      <vt:lpstr>PowerPoint Presentation</vt:lpstr>
      <vt:lpstr>The Second Half of the Barbell</vt:lpstr>
      <vt:lpstr>Boeing (BA) –  737 MAX Production Increases from 31 to 37 Boeing Lands Blockbuster 300 Plane Order, from Ireland’s Ryan Air worth $40 billion  took profits on long 5/$17-$175 call spread  </vt:lpstr>
      <vt:lpstr>Package Delivery- United Parcel Service (UPS) - took profits on long 11/$130-$140 call spread</vt:lpstr>
      <vt:lpstr> Caterpillar (CAT)- Ag + Infrastructure + Housing took profits on long 12/$145-$150 call spread took profits on long 11/$125-$135 call spread  </vt:lpstr>
      <vt:lpstr>  Freeport McMoRan - (FCX)- Coming Copper Crisis took profits on long 4/$30-$33 call spread took profits on long 10/$20-$23 call spread   </vt:lpstr>
      <vt:lpstr> Walt Disney (DIS) - Disney Earnings are Flat, with parks jam packed and maxed out.  But streaming in a nosedive, down 4 million subscribers in Q1 at 157.8 million    </vt:lpstr>
      <vt:lpstr>Industrials Sector SPDR (XLI)- (GE), (MMM), (UNP), (UTX), (BA), (HON)</vt:lpstr>
      <vt:lpstr>  US Steel (X) – Commodity Boom and Wartime boost  </vt:lpstr>
      <vt:lpstr>  Union Pacific RR (UNP)- Big Stuff to Ship took profits on long 5/$200-$210 call spread took profits on 11/$150-$160 call spread </vt:lpstr>
      <vt:lpstr>  Wal-Mart (WMT)- took profit on Long 11/$125-$130 bear put spread took profit on Long 10/$119-$121 bear put spread took profits on Long 8/$114-$117 bear put spread  </vt:lpstr>
      <vt:lpstr>Delta Airlines (DAL) – Travel is Back!   </vt:lpstr>
      <vt:lpstr>Transports Sector SPDR (XTN)- Worst Hit Sector (ALGT),  (ALK), (JBLU), (LUV), (CHRW), (DAL) </vt:lpstr>
      <vt:lpstr>Health Care Sector (XLV) (JNJ), (PFE), (MRK), (GILD), (ACT), (AMGN)  </vt:lpstr>
      <vt:lpstr>Amgen (AMGN) took profits on long 11/$185-$200 bull call spread</vt:lpstr>
      <vt:lpstr>Goldman Sachs (GS) – Highest Capital ration net of mark to market  took profits 12/$330-$350 call spread took profits 11/$330-$350 call spread stop loss on long 11/$385-$395 call spreads  </vt:lpstr>
      <vt:lpstr>Morgan Stanley (MS) – Highest Capital ratio net of mark to market  CEO to Step Down in a Year took profits on long 4/$65-$70 call spread </vt:lpstr>
      <vt:lpstr>  JP Morgan Chase (JPM) - Highest Capital ratio net of mark to market JP Morgan Picks Up an Annual $3 Billion, in interest income on the First Republic deal  took profits on long 4/$105-$115 call spread      </vt:lpstr>
      <vt:lpstr>Bank of America (BAC) – Bank of America Rips, on a great earnings report  took profits on long 4/$20-$23 call spread </vt:lpstr>
      <vt:lpstr>Citigroup (C) –  took profits on long 4/$30-$35 call spread </vt:lpstr>
      <vt:lpstr>Charles Schwab (SCHW) – No Risk Taking – is all fee business took profits on long 4/$30-$35 call spread  </vt:lpstr>
      <vt:lpstr>Interactive Brokers (IBKR) – Best Risk Control took profits on long 4/$60-$65 call spread </vt:lpstr>
      <vt:lpstr> SPDR Metals &amp; Mining ETF (XME) –  long 2/$28-$30 call spread</vt:lpstr>
      <vt:lpstr>Blackrock (BLK)-Asset Collection Boom took profits on long 3/$770-$790 call spread took profits on long 3/$310-$340 call spread </vt:lpstr>
      <vt:lpstr>Visa (V) – “Touchless” Bitcoin Drag Transaction grew by an inflationary 10% back to pre-pandemic levels took profits on long 10/$160-$170 bull call spread took profits on long 6/$150-$160 bull call spread</vt:lpstr>
      <vt:lpstr>Consumer Discretionary SPDR (XLY) (DIS), (AMZN), (HD), (CMCSA), (MCD), (SBUX) </vt:lpstr>
      <vt:lpstr> Berkshire Hathaway (BRKB)- Natural Barbell operating earnings up 12.6% in Q1 took profits on long 4/$260-$270 call spread took profits on long 1/$290-$300 call spread, took profits on long 10/$220-$230 call spread,  took profits on long 7/$220-$230 call spread, took profits on long 7/$220-$230 call spread took profits on long 6/$260-$270 call spread  </vt:lpstr>
      <vt:lpstr>Europe Hedged Equity (HEDJ)- </vt:lpstr>
      <vt:lpstr>Japan (DXJ)- </vt:lpstr>
      <vt:lpstr> Emerging Markets (EEM) - Pro trade, Weak Dollar, Long Recovery Play</vt:lpstr>
      <vt:lpstr>PowerPoint Presentation</vt:lpstr>
      <vt:lpstr>Bonds – Approaching New Lows</vt:lpstr>
      <vt:lpstr>                Treasury ETF (TLT) –  took profits on long 5/$98-$101 call spread took profits on long 5/$97-$100 call spread, long 2/$98-$101 call spread, took profits on long 4/$96-$99 call spread took profits on long 4/$113-$116 put spread, took profits on long 4/$114-$117 put spread                      </vt:lpstr>
      <vt:lpstr> Ten Year Treasury Yield ($TNX) – 3.75%  </vt:lpstr>
      <vt:lpstr> Junk Bonds (HYG) 8.30% Yield to Maturity  </vt:lpstr>
      <vt:lpstr>Municipal Bonds (MUB) 3.27% Yield-  </vt:lpstr>
      <vt:lpstr>Emerging Market Debt (ELD) 6.83% Yield-  </vt:lpstr>
      <vt:lpstr>2X Short Treasuries (TBT)-Out of Favor</vt:lpstr>
      <vt:lpstr>PowerPoint Presentation</vt:lpstr>
      <vt:lpstr>Foreign Currencies – Fading Dollar</vt:lpstr>
      <vt:lpstr>PowerPoint Presentation</vt:lpstr>
      <vt:lpstr>   Japanese Yen (FXY)   </vt:lpstr>
      <vt:lpstr>Euro (FXE)-</vt:lpstr>
      <vt:lpstr> British Pound (FXB)- </vt:lpstr>
      <vt:lpstr>Emerging Market Currencies (CEW)   </vt:lpstr>
      <vt:lpstr>PowerPoint Presentation</vt:lpstr>
      <vt:lpstr>PowerPoint Presentation</vt:lpstr>
      <vt:lpstr>Energy &amp; Commodities – Recovery Play</vt:lpstr>
      <vt:lpstr>Oil-($WTIC)</vt:lpstr>
      <vt:lpstr>  United States Oil Fund (USO) </vt:lpstr>
      <vt:lpstr>Energy Select Sector SPDR (XLE)-No Performance! (XOM), (CVX), (SLB), (KMI), (EOG), (COP) </vt:lpstr>
      <vt:lpstr>ExxonMobile (XOM)- took profits on long 12/$120-$125 put spread </vt:lpstr>
      <vt:lpstr>Occidental Petroleum (OXY)- Buffet’s a Buyer long 2/$55-$60 call spread, took profits on long 12/$77.50-$82.50 put spread </vt:lpstr>
      <vt:lpstr>Natural Gas (UNG) - Long January 2025 $14 - $15 Call Spread LEAPS</vt:lpstr>
      <vt:lpstr>Freeport McMoRan (FCX) - Codelco Sees Profit Slump, the world’s largest copper producer based in Chile</vt:lpstr>
      <vt:lpstr>Cameco (CCJ) - took profits on long 5/$20-$23 bull call spread</vt:lpstr>
      <vt:lpstr>PowerPoint Presentation</vt:lpstr>
      <vt:lpstr>Precious Metals – Taking a Break</vt:lpstr>
      <vt:lpstr> Gold (GLD) - Deflation call took profits on long 5/$165-$170 bull call spread   </vt:lpstr>
      <vt:lpstr> Market Vectors Gold Miners ETF- (GDX) –   </vt:lpstr>
      <vt:lpstr> Barrick Gold (GOLD) took profit on long 1/$15.50-$16.50 call spread </vt:lpstr>
      <vt:lpstr> Newmont Mining- (NEM)- took profits on long $55-60 call spread</vt:lpstr>
      <vt:lpstr> Silver- (SLV)- took profits on long 11/$19-$20 call spread </vt:lpstr>
      <vt:lpstr>  Silver Miners - (SIL)-  </vt:lpstr>
      <vt:lpstr>  Wheaton Precious Metals - (WPM)- took profits on long 1/$36-$39 call spread </vt:lpstr>
      <vt:lpstr> Platinum- (PPLT)- 556,000-ounce shortage this year took profits on long 1/$36-$39 call spread </vt:lpstr>
      <vt:lpstr>PowerPoint Presentation</vt:lpstr>
      <vt:lpstr>PowerPoint Presentation</vt:lpstr>
      <vt:lpstr>Real Estate – Signs of Life</vt:lpstr>
      <vt:lpstr>S&amp;P Case Shiller Plunges S&amp;P Case Shiller Drops to +2.0%, in February with its National Home Price Index Miami gained +10.6%, Tampa +7.7%, and Atlanta +6.6%.  </vt:lpstr>
      <vt:lpstr>Crown Castle International (CCI) – 5.44% yielding cell phone tower REIT</vt:lpstr>
      <vt:lpstr>US Home Construction Index (ITB) (DHI), (LEN), (PHM), (TOL), (NVR) Toll Brothers sells out of homes at high process, announced blowout earnings   </vt:lpstr>
      <vt:lpstr>PowerPoint Presentation</vt:lpstr>
      <vt:lpstr>PowerPoint Presentation</vt:lpstr>
      <vt:lpstr>PowerPoint Presentation</vt:lpstr>
      <vt:lpstr>Trade Sheet- So What Do We Do About All This?</vt:lpstr>
      <vt:lpstr>       Next Strategy Webinar   12:00 EST Wednesday, June 7  from Silicon Valley, CA      email me questions at support@madhedgefundtrader.com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Mad Hedge Fund Trader “Special Earthshaking Issue’”</dc:title>
  <dc:creator>Kathy OLoughlin</dc:creator>
  <cp:lastModifiedBy>Filomena Margareth Villegas</cp:lastModifiedBy>
  <cp:revision>768</cp:revision>
  <cp:lastPrinted>2022-01-05T03:44:27Z</cp:lastPrinted>
  <dcterms:created xsi:type="dcterms:W3CDTF">2015-02-05T17:12:57Z</dcterms:created>
  <dcterms:modified xsi:type="dcterms:W3CDTF">2023-05-25T00:06:56Z</dcterms:modified>
</cp:coreProperties>
</file>