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9"/>
  </p:notesMasterIdLst>
  <p:sldIdLst>
    <p:sldId id="256" r:id="rId2"/>
    <p:sldId id="1443" r:id="rId3"/>
    <p:sldId id="1470" r:id="rId4"/>
    <p:sldId id="1402" r:id="rId5"/>
    <p:sldId id="1403" r:id="rId6"/>
    <p:sldId id="1446" r:id="rId7"/>
    <p:sldId id="1445" r:id="rId8"/>
    <p:sldId id="888" r:id="rId9"/>
    <p:sldId id="1463" r:id="rId10"/>
    <p:sldId id="1462" r:id="rId11"/>
    <p:sldId id="605" r:id="rId12"/>
    <p:sldId id="1465" r:id="rId13"/>
    <p:sldId id="824" r:id="rId14"/>
    <p:sldId id="1118" r:id="rId15"/>
    <p:sldId id="1076" r:id="rId16"/>
    <p:sldId id="1442" r:id="rId17"/>
    <p:sldId id="898" r:id="rId18"/>
    <p:sldId id="1455" r:id="rId19"/>
    <p:sldId id="1471" r:id="rId20"/>
    <p:sldId id="1397" r:id="rId21"/>
    <p:sldId id="1033" r:id="rId22"/>
    <p:sldId id="1073" r:id="rId23"/>
    <p:sldId id="1074" r:id="rId24"/>
    <p:sldId id="1026" r:id="rId25"/>
    <p:sldId id="570" r:id="rId26"/>
    <p:sldId id="280" r:id="rId27"/>
    <p:sldId id="1297" r:id="rId28"/>
    <p:sldId id="563" r:id="rId29"/>
    <p:sldId id="835" r:id="rId30"/>
    <p:sldId id="613" r:id="rId31"/>
    <p:sldId id="831" r:id="rId32"/>
    <p:sldId id="811" r:id="rId33"/>
    <p:sldId id="1047" r:id="rId34"/>
    <p:sldId id="1432" r:id="rId35"/>
    <p:sldId id="1399" r:id="rId36"/>
    <p:sldId id="814" r:id="rId37"/>
    <p:sldId id="1072" r:id="rId38"/>
    <p:sldId id="764" r:id="rId39"/>
    <p:sldId id="765" r:id="rId40"/>
    <p:sldId id="1071" r:id="rId41"/>
    <p:sldId id="1195" r:id="rId42"/>
    <p:sldId id="1436" r:id="rId43"/>
    <p:sldId id="1070" r:id="rId44"/>
    <p:sldId id="840" r:id="rId45"/>
    <p:sldId id="1068" r:id="rId46"/>
    <p:sldId id="1069" r:id="rId47"/>
    <p:sldId id="1400" r:id="rId48"/>
    <p:sldId id="893" r:id="rId49"/>
    <p:sldId id="289" r:id="rId50"/>
    <p:sldId id="730" r:id="rId51"/>
    <p:sldId id="1054" r:id="rId52"/>
    <p:sldId id="994" r:id="rId53"/>
    <p:sldId id="830" r:id="rId54"/>
    <p:sldId id="481" r:id="rId55"/>
    <p:sldId id="290" r:id="rId56"/>
    <p:sldId id="1133" r:id="rId57"/>
    <p:sldId id="669" r:id="rId58"/>
    <p:sldId id="1079" r:id="rId59"/>
    <p:sldId id="1043" r:id="rId60"/>
    <p:sldId id="1083" r:id="rId61"/>
    <p:sldId id="1449" r:id="rId62"/>
    <p:sldId id="1448" r:id="rId63"/>
    <p:sldId id="1452" r:id="rId64"/>
    <p:sldId id="1086" r:id="rId65"/>
    <p:sldId id="1080" r:id="rId66"/>
    <p:sldId id="1049" r:id="rId67"/>
    <p:sldId id="336" r:id="rId68"/>
    <p:sldId id="1084" r:id="rId69"/>
    <p:sldId id="295" r:id="rId70"/>
    <p:sldId id="501" r:id="rId71"/>
    <p:sldId id="539" r:id="rId72"/>
    <p:sldId id="1420" r:id="rId73"/>
    <p:sldId id="1472" r:id="rId74"/>
    <p:sldId id="654" r:id="rId75"/>
    <p:sldId id="659" r:id="rId76"/>
    <p:sldId id="655" r:id="rId77"/>
    <p:sldId id="1425" r:id="rId78"/>
    <p:sldId id="657" r:id="rId79"/>
    <p:sldId id="656" r:id="rId80"/>
    <p:sldId id="1456" r:id="rId81"/>
    <p:sldId id="1407" r:id="rId82"/>
    <p:sldId id="1473" r:id="rId83"/>
    <p:sldId id="756" r:id="rId84"/>
    <p:sldId id="546" r:id="rId85"/>
    <p:sldId id="1411" r:id="rId86"/>
    <p:sldId id="1412" r:id="rId87"/>
    <p:sldId id="1413" r:id="rId88"/>
    <p:sldId id="1414" r:id="rId89"/>
    <p:sldId id="1415" r:id="rId90"/>
    <p:sldId id="1431" r:id="rId91"/>
    <p:sldId id="1405" r:id="rId92"/>
    <p:sldId id="388" r:id="rId93"/>
    <p:sldId id="312" r:id="rId94"/>
    <p:sldId id="380" r:id="rId95"/>
    <p:sldId id="747" r:id="rId96"/>
    <p:sldId id="1422" r:id="rId97"/>
    <p:sldId id="313" r:id="rId98"/>
    <p:sldId id="1216" r:id="rId99"/>
    <p:sldId id="1217" r:id="rId100"/>
    <p:sldId id="1433" r:id="rId101"/>
    <p:sldId id="1404" r:id="rId102"/>
    <p:sldId id="907" r:id="rId103"/>
    <p:sldId id="650" r:id="rId104"/>
    <p:sldId id="729" r:id="rId105"/>
    <p:sldId id="737" r:id="rId106"/>
    <p:sldId id="998" r:id="rId107"/>
    <p:sldId id="999" r:id="rId108"/>
    <p:sldId id="1000" r:id="rId109"/>
    <p:sldId id="1451" r:id="rId110"/>
    <p:sldId id="1457" r:id="rId111"/>
    <p:sldId id="1130" r:id="rId112"/>
    <p:sldId id="1132" r:id="rId113"/>
    <p:sldId id="1005" r:id="rId114"/>
    <p:sldId id="1006" r:id="rId115"/>
    <p:sldId id="492" r:id="rId116"/>
    <p:sldId id="335" r:id="rId117"/>
    <p:sldId id="1230" r:id="rId11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898"/>
  </p:normalViewPr>
  <p:slideViewPr>
    <p:cSldViewPr snapToGrid="0">
      <p:cViewPr varScale="1">
        <p:scale>
          <a:sx n="98" d="100"/>
          <a:sy n="98" d="100"/>
        </p:scale>
        <p:origin x="208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5/10/relationships/revisionInfo" Target="revisionInfo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ohnthomas/Documents/Positions/2023/June%20GTD/Performance%202023060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Sheet1!$A$3138:$A$3286</c:f>
              <c:numCache>
                <c:formatCode>m/d/yy</c:formatCode>
                <c:ptCount val="149"/>
                <c:pt idx="0">
                  <c:v>44866</c:v>
                </c:pt>
                <c:pt idx="1">
                  <c:v>44867</c:v>
                </c:pt>
                <c:pt idx="2">
                  <c:v>44868</c:v>
                </c:pt>
                <c:pt idx="3">
                  <c:v>44869</c:v>
                </c:pt>
                <c:pt idx="4">
                  <c:v>44872</c:v>
                </c:pt>
                <c:pt idx="5">
                  <c:v>44873</c:v>
                </c:pt>
                <c:pt idx="6">
                  <c:v>44874</c:v>
                </c:pt>
                <c:pt idx="7">
                  <c:v>44875</c:v>
                </c:pt>
                <c:pt idx="8">
                  <c:v>44876</c:v>
                </c:pt>
                <c:pt idx="9">
                  <c:v>44879</c:v>
                </c:pt>
                <c:pt idx="10">
                  <c:v>44880</c:v>
                </c:pt>
                <c:pt idx="11">
                  <c:v>44881</c:v>
                </c:pt>
                <c:pt idx="12">
                  <c:v>44882</c:v>
                </c:pt>
                <c:pt idx="13">
                  <c:v>44883</c:v>
                </c:pt>
                <c:pt idx="14">
                  <c:v>44886</c:v>
                </c:pt>
                <c:pt idx="15">
                  <c:v>44887</c:v>
                </c:pt>
                <c:pt idx="16">
                  <c:v>44888</c:v>
                </c:pt>
                <c:pt idx="17">
                  <c:v>44890</c:v>
                </c:pt>
                <c:pt idx="18">
                  <c:v>44893</c:v>
                </c:pt>
                <c:pt idx="19">
                  <c:v>44894</c:v>
                </c:pt>
                <c:pt idx="20">
                  <c:v>44895</c:v>
                </c:pt>
                <c:pt idx="21">
                  <c:v>44896</c:v>
                </c:pt>
                <c:pt idx="22">
                  <c:v>44897</c:v>
                </c:pt>
                <c:pt idx="23">
                  <c:v>44900</c:v>
                </c:pt>
                <c:pt idx="24">
                  <c:v>44901</c:v>
                </c:pt>
                <c:pt idx="25">
                  <c:v>44902</c:v>
                </c:pt>
                <c:pt idx="26">
                  <c:v>44903</c:v>
                </c:pt>
                <c:pt idx="27">
                  <c:v>44904</c:v>
                </c:pt>
                <c:pt idx="28">
                  <c:v>44907</c:v>
                </c:pt>
                <c:pt idx="29">
                  <c:v>44908</c:v>
                </c:pt>
                <c:pt idx="30">
                  <c:v>44909</c:v>
                </c:pt>
                <c:pt idx="31">
                  <c:v>44910</c:v>
                </c:pt>
                <c:pt idx="32">
                  <c:v>44911</c:v>
                </c:pt>
                <c:pt idx="33">
                  <c:v>44914</c:v>
                </c:pt>
                <c:pt idx="34">
                  <c:v>44915</c:v>
                </c:pt>
                <c:pt idx="35">
                  <c:v>44916</c:v>
                </c:pt>
                <c:pt idx="36">
                  <c:v>44917</c:v>
                </c:pt>
                <c:pt idx="37">
                  <c:v>44918</c:v>
                </c:pt>
                <c:pt idx="38">
                  <c:v>44922</c:v>
                </c:pt>
                <c:pt idx="39">
                  <c:v>44923</c:v>
                </c:pt>
                <c:pt idx="40">
                  <c:v>44924</c:v>
                </c:pt>
                <c:pt idx="41">
                  <c:v>44925</c:v>
                </c:pt>
                <c:pt idx="42">
                  <c:v>44929</c:v>
                </c:pt>
                <c:pt idx="43">
                  <c:v>44930</c:v>
                </c:pt>
                <c:pt idx="44">
                  <c:v>44931</c:v>
                </c:pt>
                <c:pt idx="45">
                  <c:v>44932</c:v>
                </c:pt>
                <c:pt idx="46">
                  <c:v>44935</c:v>
                </c:pt>
                <c:pt idx="47">
                  <c:v>44936</c:v>
                </c:pt>
                <c:pt idx="48">
                  <c:v>44937</c:v>
                </c:pt>
                <c:pt idx="49">
                  <c:v>44938</c:v>
                </c:pt>
                <c:pt idx="50">
                  <c:v>44939</c:v>
                </c:pt>
                <c:pt idx="51">
                  <c:v>44943</c:v>
                </c:pt>
                <c:pt idx="52">
                  <c:v>44944</c:v>
                </c:pt>
                <c:pt idx="53">
                  <c:v>44945</c:v>
                </c:pt>
                <c:pt idx="54">
                  <c:v>44946</c:v>
                </c:pt>
                <c:pt idx="55">
                  <c:v>44949</c:v>
                </c:pt>
                <c:pt idx="56">
                  <c:v>44950</c:v>
                </c:pt>
                <c:pt idx="57">
                  <c:v>44951</c:v>
                </c:pt>
                <c:pt idx="58">
                  <c:v>44952</c:v>
                </c:pt>
                <c:pt idx="59">
                  <c:v>44953</c:v>
                </c:pt>
                <c:pt idx="60">
                  <c:v>44956</c:v>
                </c:pt>
                <c:pt idx="61">
                  <c:v>44957</c:v>
                </c:pt>
                <c:pt idx="62">
                  <c:v>44958</c:v>
                </c:pt>
                <c:pt idx="63">
                  <c:v>44959</c:v>
                </c:pt>
                <c:pt idx="64">
                  <c:v>44960</c:v>
                </c:pt>
                <c:pt idx="65">
                  <c:v>44963</c:v>
                </c:pt>
                <c:pt idx="66">
                  <c:v>44964</c:v>
                </c:pt>
                <c:pt idx="67">
                  <c:v>44965</c:v>
                </c:pt>
                <c:pt idx="68">
                  <c:v>44966</c:v>
                </c:pt>
                <c:pt idx="69">
                  <c:v>44967</c:v>
                </c:pt>
                <c:pt idx="70">
                  <c:v>44970</c:v>
                </c:pt>
                <c:pt idx="71">
                  <c:v>44971</c:v>
                </c:pt>
                <c:pt idx="72">
                  <c:v>44972</c:v>
                </c:pt>
                <c:pt idx="73">
                  <c:v>44973</c:v>
                </c:pt>
                <c:pt idx="74">
                  <c:v>44974</c:v>
                </c:pt>
                <c:pt idx="75">
                  <c:v>44978</c:v>
                </c:pt>
                <c:pt idx="76">
                  <c:v>44979</c:v>
                </c:pt>
                <c:pt idx="77">
                  <c:v>44980</c:v>
                </c:pt>
                <c:pt idx="78">
                  <c:v>44981</c:v>
                </c:pt>
                <c:pt idx="79">
                  <c:v>44984</c:v>
                </c:pt>
                <c:pt idx="80">
                  <c:v>44985</c:v>
                </c:pt>
                <c:pt idx="81">
                  <c:v>44986</c:v>
                </c:pt>
                <c:pt idx="82">
                  <c:v>44987</c:v>
                </c:pt>
                <c:pt idx="83">
                  <c:v>44988</c:v>
                </c:pt>
                <c:pt idx="84">
                  <c:v>44991</c:v>
                </c:pt>
                <c:pt idx="85">
                  <c:v>44992</c:v>
                </c:pt>
                <c:pt idx="86">
                  <c:v>44993</c:v>
                </c:pt>
                <c:pt idx="87">
                  <c:v>44994</c:v>
                </c:pt>
                <c:pt idx="88">
                  <c:v>44995</c:v>
                </c:pt>
                <c:pt idx="89">
                  <c:v>44998</c:v>
                </c:pt>
                <c:pt idx="90">
                  <c:v>44999</c:v>
                </c:pt>
                <c:pt idx="91">
                  <c:v>45000</c:v>
                </c:pt>
                <c:pt idx="92">
                  <c:v>45001</c:v>
                </c:pt>
                <c:pt idx="93">
                  <c:v>45002</c:v>
                </c:pt>
                <c:pt idx="94">
                  <c:v>45005</c:v>
                </c:pt>
                <c:pt idx="95">
                  <c:v>45006</c:v>
                </c:pt>
                <c:pt idx="96">
                  <c:v>45007</c:v>
                </c:pt>
                <c:pt idx="97">
                  <c:v>45008</c:v>
                </c:pt>
                <c:pt idx="98">
                  <c:v>45009</c:v>
                </c:pt>
                <c:pt idx="99">
                  <c:v>45012</c:v>
                </c:pt>
                <c:pt idx="100">
                  <c:v>45013</c:v>
                </c:pt>
                <c:pt idx="101">
                  <c:v>45014</c:v>
                </c:pt>
                <c:pt idx="102">
                  <c:v>45015</c:v>
                </c:pt>
                <c:pt idx="103">
                  <c:v>45016</c:v>
                </c:pt>
                <c:pt idx="104">
                  <c:v>45019</c:v>
                </c:pt>
                <c:pt idx="105">
                  <c:v>45020</c:v>
                </c:pt>
                <c:pt idx="106">
                  <c:v>45021</c:v>
                </c:pt>
                <c:pt idx="107">
                  <c:v>45022</c:v>
                </c:pt>
                <c:pt idx="108">
                  <c:v>45026</c:v>
                </c:pt>
                <c:pt idx="109">
                  <c:v>45027</c:v>
                </c:pt>
                <c:pt idx="110">
                  <c:v>45028</c:v>
                </c:pt>
                <c:pt idx="111">
                  <c:v>45029</c:v>
                </c:pt>
                <c:pt idx="112">
                  <c:v>45030</c:v>
                </c:pt>
                <c:pt idx="113">
                  <c:v>45033</c:v>
                </c:pt>
                <c:pt idx="114">
                  <c:v>45034</c:v>
                </c:pt>
                <c:pt idx="115">
                  <c:v>45035</c:v>
                </c:pt>
                <c:pt idx="116">
                  <c:v>45036</c:v>
                </c:pt>
                <c:pt idx="117">
                  <c:v>45037</c:v>
                </c:pt>
                <c:pt idx="118">
                  <c:v>45040</c:v>
                </c:pt>
                <c:pt idx="119">
                  <c:v>45041</c:v>
                </c:pt>
                <c:pt idx="120">
                  <c:v>45042</c:v>
                </c:pt>
                <c:pt idx="121">
                  <c:v>45043</c:v>
                </c:pt>
                <c:pt idx="122">
                  <c:v>45044</c:v>
                </c:pt>
                <c:pt idx="123">
                  <c:v>45047</c:v>
                </c:pt>
                <c:pt idx="124">
                  <c:v>45048</c:v>
                </c:pt>
                <c:pt idx="125">
                  <c:v>45049</c:v>
                </c:pt>
                <c:pt idx="126">
                  <c:v>45050</c:v>
                </c:pt>
                <c:pt idx="127">
                  <c:v>45051</c:v>
                </c:pt>
                <c:pt idx="128">
                  <c:v>45054</c:v>
                </c:pt>
                <c:pt idx="129">
                  <c:v>45055</c:v>
                </c:pt>
                <c:pt idx="130">
                  <c:v>45056</c:v>
                </c:pt>
                <c:pt idx="131">
                  <c:v>45057</c:v>
                </c:pt>
                <c:pt idx="132">
                  <c:v>45058</c:v>
                </c:pt>
                <c:pt idx="133">
                  <c:v>45061</c:v>
                </c:pt>
                <c:pt idx="134">
                  <c:v>45062</c:v>
                </c:pt>
                <c:pt idx="135">
                  <c:v>45063</c:v>
                </c:pt>
                <c:pt idx="136">
                  <c:v>45064</c:v>
                </c:pt>
                <c:pt idx="137">
                  <c:v>45065</c:v>
                </c:pt>
                <c:pt idx="138">
                  <c:v>45068</c:v>
                </c:pt>
                <c:pt idx="139">
                  <c:v>45069</c:v>
                </c:pt>
                <c:pt idx="140">
                  <c:v>45070</c:v>
                </c:pt>
                <c:pt idx="141">
                  <c:v>45071</c:v>
                </c:pt>
                <c:pt idx="142">
                  <c:v>45072</c:v>
                </c:pt>
                <c:pt idx="143">
                  <c:v>45076</c:v>
                </c:pt>
                <c:pt idx="144">
                  <c:v>45077</c:v>
                </c:pt>
                <c:pt idx="145">
                  <c:v>45078</c:v>
                </c:pt>
                <c:pt idx="146">
                  <c:v>45079</c:v>
                </c:pt>
                <c:pt idx="147">
                  <c:v>45082</c:v>
                </c:pt>
                <c:pt idx="148" formatCode="d\-mmm">
                  <c:v>45083</c:v>
                </c:pt>
              </c:numCache>
            </c:numRef>
          </c:cat>
          <c:val>
            <c:numRef>
              <c:f>Sheet1!$B$3138:$B$3286</c:f>
              <c:numCache>
                <c:formatCode>General</c:formatCode>
                <c:ptCount val="149"/>
                <c:pt idx="0">
                  <c:v>58</c:v>
                </c:pt>
                <c:pt idx="1">
                  <c:v>55</c:v>
                </c:pt>
                <c:pt idx="2">
                  <c:v>55</c:v>
                </c:pt>
                <c:pt idx="3">
                  <c:v>58</c:v>
                </c:pt>
                <c:pt idx="4">
                  <c:v>61</c:v>
                </c:pt>
                <c:pt idx="5">
                  <c:v>58</c:v>
                </c:pt>
                <c:pt idx="6">
                  <c:v>53</c:v>
                </c:pt>
                <c:pt idx="7">
                  <c:v>63</c:v>
                </c:pt>
                <c:pt idx="8">
                  <c:v>66</c:v>
                </c:pt>
                <c:pt idx="9">
                  <c:v>65</c:v>
                </c:pt>
                <c:pt idx="10">
                  <c:v>67</c:v>
                </c:pt>
                <c:pt idx="11">
                  <c:v>65</c:v>
                </c:pt>
                <c:pt idx="12">
                  <c:v>63</c:v>
                </c:pt>
                <c:pt idx="13">
                  <c:v>62</c:v>
                </c:pt>
                <c:pt idx="14">
                  <c:v>62</c:v>
                </c:pt>
                <c:pt idx="15">
                  <c:v>62</c:v>
                </c:pt>
                <c:pt idx="16">
                  <c:v>66</c:v>
                </c:pt>
                <c:pt idx="17">
                  <c:v>64</c:v>
                </c:pt>
                <c:pt idx="18">
                  <c:v>59</c:v>
                </c:pt>
                <c:pt idx="19">
                  <c:v>61</c:v>
                </c:pt>
                <c:pt idx="20">
                  <c:v>70</c:v>
                </c:pt>
                <c:pt idx="21">
                  <c:v>69</c:v>
                </c:pt>
                <c:pt idx="22">
                  <c:v>63</c:v>
                </c:pt>
                <c:pt idx="23">
                  <c:v>65</c:v>
                </c:pt>
                <c:pt idx="24">
                  <c:v>60</c:v>
                </c:pt>
                <c:pt idx="25">
                  <c:v>58</c:v>
                </c:pt>
                <c:pt idx="26">
                  <c:v>57</c:v>
                </c:pt>
                <c:pt idx="27">
                  <c:v>54</c:v>
                </c:pt>
                <c:pt idx="28">
                  <c:v>59</c:v>
                </c:pt>
                <c:pt idx="29">
                  <c:v>61</c:v>
                </c:pt>
                <c:pt idx="30">
                  <c:v>60</c:v>
                </c:pt>
                <c:pt idx="31">
                  <c:v>51</c:v>
                </c:pt>
                <c:pt idx="32">
                  <c:v>42</c:v>
                </c:pt>
                <c:pt idx="33">
                  <c:v>39</c:v>
                </c:pt>
                <c:pt idx="34">
                  <c:v>38</c:v>
                </c:pt>
                <c:pt idx="35">
                  <c:v>38</c:v>
                </c:pt>
                <c:pt idx="36">
                  <c:v>35</c:v>
                </c:pt>
                <c:pt idx="37">
                  <c:v>39</c:v>
                </c:pt>
                <c:pt idx="38">
                  <c:v>38</c:v>
                </c:pt>
                <c:pt idx="39">
                  <c:v>31</c:v>
                </c:pt>
                <c:pt idx="40">
                  <c:v>36</c:v>
                </c:pt>
                <c:pt idx="41">
                  <c:v>37</c:v>
                </c:pt>
                <c:pt idx="42">
                  <c:v>36</c:v>
                </c:pt>
                <c:pt idx="43">
                  <c:v>40</c:v>
                </c:pt>
                <c:pt idx="44">
                  <c:v>44</c:v>
                </c:pt>
                <c:pt idx="45">
                  <c:v>46</c:v>
                </c:pt>
                <c:pt idx="46">
                  <c:v>48</c:v>
                </c:pt>
                <c:pt idx="47">
                  <c:v>50</c:v>
                </c:pt>
                <c:pt idx="48">
                  <c:v>54</c:v>
                </c:pt>
                <c:pt idx="49">
                  <c:v>57</c:v>
                </c:pt>
                <c:pt idx="50">
                  <c:v>63</c:v>
                </c:pt>
                <c:pt idx="51">
                  <c:v>65</c:v>
                </c:pt>
                <c:pt idx="52">
                  <c:v>57</c:v>
                </c:pt>
                <c:pt idx="53">
                  <c:v>53</c:v>
                </c:pt>
                <c:pt idx="54">
                  <c:v>59</c:v>
                </c:pt>
                <c:pt idx="55">
                  <c:v>65</c:v>
                </c:pt>
                <c:pt idx="56">
                  <c:v>63</c:v>
                </c:pt>
                <c:pt idx="57">
                  <c:v>64</c:v>
                </c:pt>
                <c:pt idx="58">
                  <c:v>70</c:v>
                </c:pt>
                <c:pt idx="59">
                  <c:v>69</c:v>
                </c:pt>
                <c:pt idx="60">
                  <c:v>67</c:v>
                </c:pt>
                <c:pt idx="61">
                  <c:v>71</c:v>
                </c:pt>
                <c:pt idx="62">
                  <c:v>73</c:v>
                </c:pt>
                <c:pt idx="63">
                  <c:v>72</c:v>
                </c:pt>
                <c:pt idx="64">
                  <c:v>76</c:v>
                </c:pt>
                <c:pt idx="65">
                  <c:v>75</c:v>
                </c:pt>
                <c:pt idx="66">
                  <c:v>77</c:v>
                </c:pt>
                <c:pt idx="67">
                  <c:v>73</c:v>
                </c:pt>
                <c:pt idx="68">
                  <c:v>72</c:v>
                </c:pt>
                <c:pt idx="69">
                  <c:v>70</c:v>
                </c:pt>
                <c:pt idx="70">
                  <c:v>71</c:v>
                </c:pt>
                <c:pt idx="71">
                  <c:v>73</c:v>
                </c:pt>
                <c:pt idx="72">
                  <c:v>74</c:v>
                </c:pt>
                <c:pt idx="73">
                  <c:v>69</c:v>
                </c:pt>
                <c:pt idx="74">
                  <c:v>69</c:v>
                </c:pt>
                <c:pt idx="75">
                  <c:v>63</c:v>
                </c:pt>
                <c:pt idx="76">
                  <c:v>63</c:v>
                </c:pt>
                <c:pt idx="77">
                  <c:v>63</c:v>
                </c:pt>
                <c:pt idx="78">
                  <c:v>58</c:v>
                </c:pt>
                <c:pt idx="79">
                  <c:v>61</c:v>
                </c:pt>
                <c:pt idx="80">
                  <c:v>59</c:v>
                </c:pt>
                <c:pt idx="81">
                  <c:v>56</c:v>
                </c:pt>
                <c:pt idx="82">
                  <c:v>49</c:v>
                </c:pt>
                <c:pt idx="83">
                  <c:v>55</c:v>
                </c:pt>
                <c:pt idx="84">
                  <c:v>54</c:v>
                </c:pt>
                <c:pt idx="85">
                  <c:v>48</c:v>
                </c:pt>
                <c:pt idx="86">
                  <c:v>46</c:v>
                </c:pt>
                <c:pt idx="87">
                  <c:v>35</c:v>
                </c:pt>
                <c:pt idx="88">
                  <c:v>24</c:v>
                </c:pt>
                <c:pt idx="89">
                  <c:v>20</c:v>
                </c:pt>
                <c:pt idx="90">
                  <c:v>26</c:v>
                </c:pt>
                <c:pt idx="91">
                  <c:v>20</c:v>
                </c:pt>
                <c:pt idx="92">
                  <c:v>29</c:v>
                </c:pt>
                <c:pt idx="93">
                  <c:v>25</c:v>
                </c:pt>
                <c:pt idx="94">
                  <c:v>29</c:v>
                </c:pt>
                <c:pt idx="95">
                  <c:v>38</c:v>
                </c:pt>
                <c:pt idx="96">
                  <c:v>37</c:v>
                </c:pt>
                <c:pt idx="97">
                  <c:v>34</c:v>
                </c:pt>
                <c:pt idx="98">
                  <c:v>33</c:v>
                </c:pt>
                <c:pt idx="99">
                  <c:v>36</c:v>
                </c:pt>
                <c:pt idx="100">
                  <c:v>38</c:v>
                </c:pt>
                <c:pt idx="101">
                  <c:v>40</c:v>
                </c:pt>
                <c:pt idx="102">
                  <c:v>44</c:v>
                </c:pt>
                <c:pt idx="103">
                  <c:v>49</c:v>
                </c:pt>
                <c:pt idx="104">
                  <c:v>61</c:v>
                </c:pt>
                <c:pt idx="105">
                  <c:v>50</c:v>
                </c:pt>
                <c:pt idx="106">
                  <c:v>53</c:v>
                </c:pt>
                <c:pt idx="107">
                  <c:v>57</c:v>
                </c:pt>
                <c:pt idx="108">
                  <c:v>60</c:v>
                </c:pt>
                <c:pt idx="109">
                  <c:v>60</c:v>
                </c:pt>
                <c:pt idx="110">
                  <c:v>62</c:v>
                </c:pt>
                <c:pt idx="111">
                  <c:v>65</c:v>
                </c:pt>
                <c:pt idx="112">
                  <c:v>67</c:v>
                </c:pt>
                <c:pt idx="113">
                  <c:v>68</c:v>
                </c:pt>
                <c:pt idx="114">
                  <c:v>68</c:v>
                </c:pt>
                <c:pt idx="115">
                  <c:v>68</c:v>
                </c:pt>
                <c:pt idx="116">
                  <c:v>64</c:v>
                </c:pt>
                <c:pt idx="117">
                  <c:v>65</c:v>
                </c:pt>
                <c:pt idx="118">
                  <c:v>64</c:v>
                </c:pt>
                <c:pt idx="119">
                  <c:v>57</c:v>
                </c:pt>
                <c:pt idx="120">
                  <c:v>52</c:v>
                </c:pt>
                <c:pt idx="121">
                  <c:v>59</c:v>
                </c:pt>
                <c:pt idx="122">
                  <c:v>60</c:v>
                </c:pt>
                <c:pt idx="123">
                  <c:v>60</c:v>
                </c:pt>
                <c:pt idx="124">
                  <c:v>53</c:v>
                </c:pt>
                <c:pt idx="125">
                  <c:v>52</c:v>
                </c:pt>
                <c:pt idx="126">
                  <c:v>53</c:v>
                </c:pt>
                <c:pt idx="127">
                  <c:v>59</c:v>
                </c:pt>
                <c:pt idx="128">
                  <c:v>60</c:v>
                </c:pt>
                <c:pt idx="129">
                  <c:v>61</c:v>
                </c:pt>
                <c:pt idx="130">
                  <c:v>60</c:v>
                </c:pt>
                <c:pt idx="131">
                  <c:v>59</c:v>
                </c:pt>
                <c:pt idx="132">
                  <c:v>58</c:v>
                </c:pt>
                <c:pt idx="133">
                  <c:v>59</c:v>
                </c:pt>
                <c:pt idx="134">
                  <c:v>55</c:v>
                </c:pt>
                <c:pt idx="135">
                  <c:v>61</c:v>
                </c:pt>
                <c:pt idx="136">
                  <c:v>66</c:v>
                </c:pt>
                <c:pt idx="137">
                  <c:v>67</c:v>
                </c:pt>
                <c:pt idx="138">
                  <c:v>70</c:v>
                </c:pt>
                <c:pt idx="139">
                  <c:v>66</c:v>
                </c:pt>
                <c:pt idx="140">
                  <c:v>61</c:v>
                </c:pt>
                <c:pt idx="141">
                  <c:v>63</c:v>
                </c:pt>
                <c:pt idx="142">
                  <c:v>67</c:v>
                </c:pt>
                <c:pt idx="143">
                  <c:v>65</c:v>
                </c:pt>
                <c:pt idx="144">
                  <c:v>63</c:v>
                </c:pt>
                <c:pt idx="145">
                  <c:v>68</c:v>
                </c:pt>
                <c:pt idx="146">
                  <c:v>65</c:v>
                </c:pt>
                <c:pt idx="147">
                  <c:v>73</c:v>
                </c:pt>
                <c:pt idx="148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7-6040-A2B3-7351AEA0A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9580208"/>
        <c:axId val="1779680944"/>
      </c:areaChart>
      <c:dateAx>
        <c:axId val="177958020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680944"/>
        <c:crosses val="autoZero"/>
        <c:auto val="1"/>
        <c:lblOffset val="100"/>
        <c:baseTimeUnit val="days"/>
      </c:dateAx>
      <c:valAx>
        <c:axId val="177968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9580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madhedge.com/?source=jtmhf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tiff"/><Relationship Id="rId4" Type="http://schemas.openxmlformats.org/officeDocument/2006/relationships/image" Target="../media/image3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Next Rotation is Here”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Lake Tahoe,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June 7,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icture containing map, planet, sphere, earth&#10;&#10;Description automatically generated">
            <a:extLst>
              <a:ext uri="{FF2B5EF4-FFF2-40B4-BE49-F238E27FC236}">
                <a16:creationId xmlns:a16="http://schemas.microsoft.com/office/drawing/2014/main" id="{9FDD057C-BE0D-2A53-9EA0-D6CF7CDCD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1752598"/>
            <a:ext cx="3251200" cy="325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682C61C0-F487-F9BD-9AFF-64FB584C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32" y="506467"/>
            <a:ext cx="11610986" cy="60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18F9-8B57-B580-E5EB-3B288BE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D7AA-9253-5B15-9E3A-94EC68C72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, clothing, outdoor, smile&#10;&#10;Description automatically generated">
            <a:extLst>
              <a:ext uri="{FF2B5EF4-FFF2-40B4-BE49-F238E27FC236}">
                <a16:creationId xmlns:a16="http://schemas.microsoft.com/office/drawing/2014/main" id="{28F8B860-5ED3-3959-F2A9-424DEEDC9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08" y="0"/>
            <a:ext cx="6111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3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Fading Fast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3658" y="1312536"/>
            <a:ext cx="984068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*Fear of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rising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cause the metals to take a break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*Gold sells off from potential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double top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JP Morgan Recommends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Adding Cash and Gold,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back off from new all-time highs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new drivers are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soon to fall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the demise of crypto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is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better play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stockpiling gold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 Severe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Short Squeeze in Copper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Developing,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leading to a massive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price spike later in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FDF947ED-28A9-03B1-10A4-D03AFC4E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8792" y="1257914"/>
            <a:ext cx="7094415" cy="537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F33781B8-6375-5584-4EF8-4129CB07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2223" y="1066800"/>
            <a:ext cx="6707554" cy="50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966912CB-5391-9044-E2CC-770C8E6B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07" y="1142023"/>
            <a:ext cx="6519985" cy="493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3939BC44-52AC-5FDA-F5F9-CC67FEFB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415" y="1399931"/>
            <a:ext cx="6473092" cy="490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DFBEC4EE-3174-D176-7F73-5E2083C81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064" y="1165469"/>
            <a:ext cx="7115871" cy="53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BC940FDF-FA65-E257-9713-208865D5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892" y="1066800"/>
            <a:ext cx="6976521" cy="528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B4FC5AAA-3ECA-74DD-5E7C-BAB7149D0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802" y="1206500"/>
            <a:ext cx="6860396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CD7D7A7F-30E8-EBB7-663A-8E8F553A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607" y="1259254"/>
            <a:ext cx="6824785" cy="51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+62.52%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10% Long, 10% Short, 80% cash</a:t>
            </a:r>
            <a:br>
              <a:rPr lang="en-US" sz="2400" b="1" dirty="0"/>
            </a:br>
            <a:r>
              <a:rPr lang="en-US" sz="2400" b="1" dirty="0"/>
              <a:t>with VIX at $17 no new positions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3" name="Picture 2" descr="A picture containing circle, electric blue, blue&#10;&#10;Description automatically generated">
            <a:extLst>
              <a:ext uri="{FF2B5EF4-FFF2-40B4-BE49-F238E27FC236}">
                <a16:creationId xmlns:a16="http://schemas.microsoft.com/office/drawing/2014/main" id="{D460E325-F838-151E-C341-9545352A2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760" y="3429000"/>
            <a:ext cx="2792905" cy="245281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E3DABC7-8D03-D99A-7016-6602358AD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518270"/>
              </p:ext>
            </p:extLst>
          </p:nvPr>
        </p:nvGraphicFramePr>
        <p:xfrm>
          <a:off x="628837" y="1736009"/>
          <a:ext cx="5467163" cy="456582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48507">
                  <a:extLst>
                    <a:ext uri="{9D8B030D-6E8A-4147-A177-3AD203B41FA5}">
                      <a16:colId xmlns:a16="http://schemas.microsoft.com/office/drawing/2014/main" val="747817633"/>
                    </a:ext>
                  </a:extLst>
                </a:gridCol>
                <a:gridCol w="1518656">
                  <a:extLst>
                    <a:ext uri="{9D8B030D-6E8A-4147-A177-3AD203B41FA5}">
                      <a16:colId xmlns:a16="http://schemas.microsoft.com/office/drawing/2014/main" val="203217203"/>
                    </a:ext>
                  </a:extLst>
                </a:gridCol>
              </a:tblGrid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Current Capital at Risk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3463237913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2914794116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On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2664331332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 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3221340565"/>
                  </a:ext>
                </a:extLst>
              </a:tr>
              <a:tr h="640506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(TSLA) 6/$120-$130 calll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1098506987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(FCX) 6/$32-$35 call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3545941965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1003683495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 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4242096469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1484029721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Net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20.00%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1933519540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1365695865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2831666695"/>
                  </a:ext>
                </a:extLst>
              </a:tr>
              <a:tr h="323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Aggregate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20.00%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070" marR="7070" marT="7070" marB="0" anchor="b"/>
                </a:tc>
                <a:extLst>
                  <a:ext uri="{0D108BD9-81ED-4DB2-BD59-A6C34878D82A}">
                    <a16:rowId xmlns:a16="http://schemas.microsoft.com/office/drawing/2014/main" val="3488100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jet flying in the sky&#10;&#10;Description automatically generated with low confidence">
            <a:extLst>
              <a:ext uri="{FF2B5EF4-FFF2-40B4-BE49-F238E27FC236}">
                <a16:creationId xmlns:a16="http://schemas.microsoft.com/office/drawing/2014/main" id="{A7BC644F-12E1-D3E4-EBDA-E065FF18D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263" y="-1"/>
            <a:ext cx="6345839" cy="688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Signs of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30-Year Fixed Rate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Mortgages Jump Back to 7.0%,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the impasse in Washington and default fears. The residential real estate recovery goes back on hold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Worst case,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home prices go sideways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from here until lower interest rates launch a new bull market in residential housing.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Pending Home Sales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Collapse, unchanged from March, but down 20% YOY on a signed contract basis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*There is a tidal wave of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Millennial buyers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under the market.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Homebuilder Sentiment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Up for 10</a:t>
            </a:r>
            <a:r>
              <a:rPr lang="en-US" sz="1800" baseline="30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Straight Month,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as it will be for the next decade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Mortgage Applications Jump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10% last week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 a WOW basis. They are still down 32% YOY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2B258-8614-4381-489F-AB6F850E4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668" y="3972582"/>
            <a:ext cx="4587765" cy="258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Drops to +2.0%,</a:t>
            </a:r>
            <a:r>
              <a:rPr lang="en-US" sz="1800" dirty="0">
                <a:latin typeface="+mj-lt"/>
              </a:rPr>
              <a:t> in February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Miami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10.6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7.7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Atlanta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+6.6%.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5.50% yielding cell phone tower REIT</a:t>
            </a:r>
          </a:p>
        </p:txBody>
      </p:sp>
      <p:pic>
        <p:nvPicPr>
          <p:cNvPr id="66564" name="Picture 4" descr="Chart">
            <a:extLst>
              <a:ext uri="{FF2B5EF4-FFF2-40B4-BE49-F238E27FC236}">
                <a16:creationId xmlns:a16="http://schemas.microsoft.com/office/drawing/2014/main" id="{C3687A0A-2C48-F5C5-9BEF-81BEBDD3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208" y="1306146"/>
            <a:ext cx="6852654" cy="51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193E307F-FF4A-049C-DF38-97624061D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408" y="1017954"/>
            <a:ext cx="7078453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dips, sell extreme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June 21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backpack with patches on it&#10;&#10;Description automatically generated with low confidence">
            <a:extLst>
              <a:ext uri="{FF2B5EF4-FFF2-40B4-BE49-F238E27FC236}">
                <a16:creationId xmlns:a16="http://schemas.microsoft.com/office/drawing/2014/main" id="{B6CC7C54-08E6-30B0-EF8E-2ECFBF9D5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716" y="503547"/>
            <a:ext cx="5741083" cy="43058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E984-745C-8331-D09D-3B863A00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7660F-69E1-A3E2-06B6-7E6911081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standing in front of a crowd of people&#10;&#10;Description automatically generated with low confidence">
            <a:extLst>
              <a:ext uri="{FF2B5EF4-FFF2-40B4-BE49-F238E27FC236}">
                <a16:creationId xmlns:a16="http://schemas.microsoft.com/office/drawing/2014/main" id="{3036FAA4-ADAD-652C-BDC0-7357B9FEF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2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2063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dirty="0"/>
              <a:t>Still a Bipolar Market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*Equity Allocations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at a 15 Year Low, with massive amounts of cash in 90-day T-bills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*Look for money to pour into stocks in the second half, as per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Mad Hedge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2023 Playbook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*Big rotation out of cash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into Industrials, commodities, and energy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near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Debt Ceiling crisis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end is a weight off the market’s back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Bonds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weaken looking for another 0.25% rise June 14th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*Summer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will present the best buying opportunities of the year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*Precious metals and commodities should be at the top of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and “BUY” list to cash in on an economic recovery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*In this market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patience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is a virtue, let the market come to you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097" y="3489568"/>
            <a:ext cx="3931923" cy="30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Confused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8" y="998481"/>
            <a:ext cx="11125200" cy="5232334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Nonfarm Payroll Soars by 339,000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in May for the tenth consecutive month of increases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*Oddly, the headline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Unemployment Rate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jumped 0.3% to 3.7%, which the Fed must love.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*More importantly, wages increased by only 4.3%. It’s the biggest rise in unemployment in three years.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Professional &amp; Business Services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led by 64,000 and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Government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with 56,000. It’s a Goldilocks report.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Inflation Continues to Fall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down 0.4% in April.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Food prices rose 6.9% from a year ago while energy fell 6.3%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Business Borrowing for Capital Goods Dives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by 8% in April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*China’s PMI Dives, telling us that an economic recovery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there may be next year’s business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C67BC-D369-7B1C-0892-98A7A176E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289" y="3541987"/>
            <a:ext cx="4545913" cy="30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AI</a:t>
            </a:r>
            <a:br>
              <a:rPr lang="en-US" sz="2400" b="1" dirty="0"/>
            </a:br>
            <a:r>
              <a:rPr lang="en-US" sz="2400" b="1" dirty="0"/>
              <a:t>Market Timing Index – Neutral to Rich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9B4A20A2-6573-7101-789F-E5E345AEA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781" y="1807481"/>
            <a:ext cx="8889219" cy="47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AI Market Timing Index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3417" y="1884802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799256" y="4745645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D19A0B2-F061-1629-147E-2D08CAA736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343717"/>
              </p:ext>
            </p:extLst>
          </p:nvPr>
        </p:nvGraphicFramePr>
        <p:xfrm>
          <a:off x="464777" y="1153160"/>
          <a:ext cx="9438640" cy="570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232,000 – Up 2,000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A7CF-79FC-AB6D-417C-1D041846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15C3-092E-017B-42FB-F26637BA2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leaning on a car&#10;&#10;Description automatically generated with low confidence">
            <a:extLst>
              <a:ext uri="{FF2B5EF4-FFF2-40B4-BE49-F238E27FC236}">
                <a16:creationId xmlns:a16="http://schemas.microsoft.com/office/drawing/2014/main" id="{204ED282-DE28-0457-D363-707DB54B5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635" y="0"/>
            <a:ext cx="7953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8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The Magnificent Seven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*Stocks in no way reflecting the massive increase in earnings and the large multiple expansion, creating of “hockey stick” effect upward on stock prices.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Record $8.5 Billion Poured into Tech Stocks Last Week, into what has been known as “The Magnificent Seven”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latin typeface="+mj-lt"/>
                <a:ea typeface="Times New Roman" panose="02020603050405020304" pitchFamily="18" charset="0"/>
              </a:rPr>
              <a:t>Is Big Tech Peaking?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The urge to take big profits is becoming overwhelming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*Best case, they move sideways for a while before the next leg up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*Time to rotate into the big laggards of the year,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industrials, commodities, and energy?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Volatility Index Hits New 2023 Low, at $13, and it could be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headed to $12. I recall a 1998 low of $8 just before the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Long Term Capital Management blow up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*S&amp;P 500 Earnings were Unchanged YOY, in Q1 when a crash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was expected. Surging technology earnings take the credit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*Looking for flat first half, </a:t>
            </a:r>
            <a: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strong second half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to take us to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S&amp;P 500 4,800 by yearend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C17DE6-D2F2-07A8-4123-717365AC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4461333"/>
            <a:ext cx="3403060" cy="223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46499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hat&#10;&#10;Description automatically generated with low confidence">
            <a:extLst>
              <a:ext uri="{FF2B5EF4-FFF2-40B4-BE49-F238E27FC236}">
                <a16:creationId xmlns:a16="http://schemas.microsoft.com/office/drawing/2014/main" id="{6A8329CC-340F-2EAD-4A86-8D574372D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64" y="0"/>
            <a:ext cx="7448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Taking a Break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5/$420-$430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99270" y="4515897"/>
            <a:ext cx="2792730" cy="117071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-17.4%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909365" y="3121847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$405</a:t>
            </a:r>
            <a:br>
              <a:rPr lang="en-US" sz="2000" dirty="0"/>
            </a:br>
            <a:r>
              <a:rPr lang="en-US" sz="2000" dirty="0"/>
              <a:t>-5.8%</a:t>
            </a:r>
            <a:br>
              <a:rPr lang="en-US" sz="2000" dirty="0"/>
            </a:br>
            <a:r>
              <a:rPr lang="en-US" sz="2000" dirty="0"/>
              <a:t>Pull Back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B639DA-CC38-7265-0512-34708AED216E}"/>
              </a:ext>
            </a:extLst>
          </p:cNvPr>
          <p:cNvCxnSpPr>
            <a:cxnSpLocks/>
          </p:cNvCxnSpPr>
          <p:nvPr/>
        </p:nvCxnSpPr>
        <p:spPr>
          <a:xfrm flipV="1">
            <a:off x="4951032" y="3388641"/>
            <a:ext cx="951928" cy="9135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5997069" y="3524996"/>
            <a:ext cx="698021" cy="5425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8413440" y="1340167"/>
            <a:ext cx="2571943" cy="23464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A5156D05-29C4-64C1-6A23-C09192D78FBA}"/>
              </a:ext>
            </a:extLst>
          </p:cNvPr>
          <p:cNvSpPr/>
          <p:nvPr/>
        </p:nvSpPr>
        <p:spPr>
          <a:xfrm>
            <a:off x="7683500" y="1264183"/>
            <a:ext cx="2326973" cy="1377564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+11.6%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44632-8C1E-B856-2580-6D8714EE5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26" y="1599260"/>
            <a:ext cx="6758021" cy="511678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2964759" y="1340167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 flipV="1">
            <a:off x="6579357" y="2568425"/>
            <a:ext cx="516699" cy="27709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1150882" y="5112335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463181" y="3712804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D4DCC1-8E70-8E43-D5F9-AFCB71D162F5}"/>
              </a:ext>
            </a:extLst>
          </p:cNvPr>
          <p:cNvCxnSpPr>
            <a:cxnSpLocks/>
          </p:cNvCxnSpPr>
          <p:nvPr/>
        </p:nvCxnSpPr>
        <p:spPr>
          <a:xfrm>
            <a:off x="7008111" y="2558918"/>
            <a:ext cx="1420995" cy="11538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6DB650B7-CE4B-3F27-EC09-BB4B5C344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469" y="1658341"/>
            <a:ext cx="6051061" cy="45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864B9406-BA37-50FF-3914-5AB06821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3961" y="942731"/>
            <a:ext cx="7024077" cy="53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AEC06312-BB03-EAB9-01CB-EBCBA4CE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951" y="1282700"/>
            <a:ext cx="6837171" cy="51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4" name="Picture 4" descr="Chart">
            <a:extLst>
              <a:ext uri="{FF2B5EF4-FFF2-40B4-BE49-F238E27FC236}">
                <a16:creationId xmlns:a16="http://schemas.microsoft.com/office/drawing/2014/main" id="{DC737AE5-85B2-E04B-8AAA-5E5FCBFA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8364" y="1599223"/>
            <a:ext cx="5815272" cy="44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7EFFECBE-4062-B414-7547-C5CD1D15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768" y="1701177"/>
            <a:ext cx="6308969" cy="47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B9A7B45F-21EC-0AB6-9CC2-71170C521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262" y="1791984"/>
            <a:ext cx="6071632" cy="459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 – Time for a Flip?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94D6C434-23AC-FADB-8BAF-C8DBCF27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308" y="1329592"/>
            <a:ext cx="6777892" cy="51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FBE9D291-AC30-757A-C325-198B37E4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370" y="1634392"/>
            <a:ext cx="6155907" cy="46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7AB9-289B-EFDA-947A-FCAFFCBE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7C080-86E6-6C59-8345-ED14E7E75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37852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*A gathering of 28 of the best trading minds in the world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*It’s a smorgasbord of trading strategies in all asset classes, including Stocks, bonds, foreign exchange, commodities, precious metals, and energy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*$100,000 in free prizes awarded to those who register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*Sign up 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https://www.madhedge.com/?source=jtmhft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 to the link we will send you shortly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*Best of all, attendance is </a:t>
            </a:r>
            <a:r>
              <a:rPr lang="en-US" sz="2000" dirty="0">
                <a:solidFill>
                  <a:srgbClr val="FF0000"/>
                </a:solidFill>
              </a:rPr>
              <a:t>FREE!</a:t>
            </a:r>
          </a:p>
        </p:txBody>
      </p:sp>
      <p:pic>
        <p:nvPicPr>
          <p:cNvPr id="5" name="Picture 4" descr="A person wearing a hat and suit&#10;&#10;Description automatically generated with low confidence">
            <a:extLst>
              <a:ext uri="{FF2B5EF4-FFF2-40B4-BE49-F238E27FC236}">
                <a16:creationId xmlns:a16="http://schemas.microsoft.com/office/drawing/2014/main" id="{73A0B536-7C8F-70FB-95D4-3E9640568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93" y="2699791"/>
            <a:ext cx="2926157" cy="3883572"/>
          </a:xfrm>
          <a:prstGeom prst="rect">
            <a:avLst/>
          </a:prstGeom>
        </p:spPr>
      </p:pic>
      <p:pic>
        <p:nvPicPr>
          <p:cNvPr id="7" name="Picture 6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885DABE4-26C1-149C-50E2-5FBD2DEA4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0008"/>
            <a:ext cx="12192000" cy="20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5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Vision Pro Headset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will soon account for 10% of Apple Earnings, biggest launch since iPhone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C467E8FC-5F94-6977-A6D9-0E85A8E1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709" y="2063029"/>
            <a:ext cx="5729132" cy="43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8C1475B6-709D-0528-28E1-6DCA66B1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154" y="1863662"/>
            <a:ext cx="5992446" cy="45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to Offer Free Mobile Service to Prime members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2E899545-6B05-0368-B70D-92DE74DCC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915" y="1817077"/>
            <a:ext cx="6004169" cy="454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Tesla (TSLA) – Volatility Collapse to 43%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Model Y Became World’s Top Selling Car in Q1,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Ford Cuts Deal with Tesla to Share National Charger Network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6/$120-$130 call spread,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4/$130-$140 call spread, took profits on long 4/$250-$260 put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51AC910A-D92E-27D3-0FD8-128E93F9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54" y="2044700"/>
            <a:ext cx="5851769" cy="44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subscribers beat -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Netflix Password Sharing Crackdown Goes Global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E91CB6D7-6226-F4DA-96C7-606EF8D2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6354" y="1542691"/>
            <a:ext cx="6087521" cy="460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Blowout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$1 trillion Market Cap, with the shares hitting a high of $420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3/$260-$270 put spread, 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D6A012A5-2E52-37D9-0360-74CAFD245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485" y="2015393"/>
            <a:ext cx="5892690" cy="44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Beats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BBDEAAA2-BD54-9F99-E014-E5C831368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292" y="1505438"/>
            <a:ext cx="6637215" cy="502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72E3B482-7117-71B9-0C5A-8ABA02801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477" y="1752600"/>
            <a:ext cx="6047522" cy="45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DEC31009-CE83-1DF6-E666-D4273CF8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431" y="2074985"/>
            <a:ext cx="5972354" cy="452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6 NEW YORK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9FFD8-E101-26D0-3229-CC273734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960" y="3429000"/>
            <a:ext cx="5110235" cy="315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01959608-17EB-B23B-87E9-2B767A190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385" y="1676400"/>
            <a:ext cx="575334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CECE916F-98D6-9843-C9FD-BC433D00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431" y="1676400"/>
            <a:ext cx="5939139" cy="449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lothing, person, tree, outdoor&#10;&#10;Description automatically generated">
            <a:extLst>
              <a:ext uri="{FF2B5EF4-FFF2-40B4-BE49-F238E27FC236}">
                <a16:creationId xmlns:a16="http://schemas.microsoft.com/office/drawing/2014/main" id="{47DB0DE0-1BA9-A84B-5102-9FD72E569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692" y="0"/>
            <a:ext cx="4340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Increases Dreamliner Production for the Fourth Time in 2023</a:t>
            </a:r>
            <a:r>
              <a:rPr lang="en-US" sz="3200" dirty="0">
                <a:effectLst/>
                <a:latin typeface="+mj-lt"/>
              </a:rPr>
              <a:t> 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B25320FB-8492-AB14-7FF2-C0624CF2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154" y="1779088"/>
            <a:ext cx="5933831" cy="44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5DED28DB-5695-3E9B-3596-DB695C168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439" y="1600200"/>
            <a:ext cx="6233322" cy="471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EAC239E1-DE83-24E4-096E-64029088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179" y="1723292"/>
            <a:ext cx="6177841" cy="46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FA4B5090-D8B9-C176-B737-AFA36698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783" y="1411653"/>
            <a:ext cx="6355862" cy="48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Earnings are Flat, with parks jam packed and maxed out.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But streaming in a nosedive, down 4 million subscribers in Q1 at 157.8 million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3A53D11D-B551-3645-C398-8B18DB324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431" y="1674414"/>
            <a:ext cx="5985589" cy="45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D528BDB8-EE8C-E500-AE90-732F55E4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406" y="1505438"/>
            <a:ext cx="6357188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Friday 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95006FBB-6F2A-0DA3-323F-FC6ABC24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046" y="1411653"/>
            <a:ext cx="6310739" cy="47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739F9506-8FA0-3521-E4E8-2861688D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793" y="1651977"/>
            <a:ext cx="6380413" cy="48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A359713D-1171-EE86-2884-782D8CD9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523" y="1580662"/>
            <a:ext cx="6397188" cy="48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8F621B40-E1E6-C5B0-476B-38B37241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8137" y="1034072"/>
            <a:ext cx="6871677" cy="520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EBADDC64-3457-43EF-26D8-DE583689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181" y="1393092"/>
            <a:ext cx="6443637" cy="487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1E277890-2DF5-2AE6-E19A-BC1D4037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461" y="1219200"/>
            <a:ext cx="6684108" cy="5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0DF5C640-B562-D623-3328-482B82BC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506" y="1364761"/>
            <a:ext cx="6542988" cy="49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6AB31886-847C-DDCA-193E-E37E4BD7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865" y="1635369"/>
            <a:ext cx="6296270" cy="47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1B781D3F-AA4B-AB36-C321-EBC084D6A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415" y="1564054"/>
            <a:ext cx="6372672" cy="48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JP Morgan Picks Up an Annual $3 Billion, in interest income on the First Republic deal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09A7F6CD-4E23-9FCD-0747-1A3BC44ED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184" y="1423377"/>
            <a:ext cx="6918569" cy="523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29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275F5751-F004-F7C3-DD3E-B31CB294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569" y="1676400"/>
            <a:ext cx="6496539" cy="49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6818A86C-92A8-22E8-A5D6-18F32527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693" y="1510798"/>
            <a:ext cx="6350110" cy="48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Risk Taking – is all fee business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20C6DA7F-A037-03A7-33AD-5D570CB6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477" y="1676400"/>
            <a:ext cx="6297246" cy="47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ACAB8138-B031-B6BC-F6DB-44DDF26C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785" y="1341316"/>
            <a:ext cx="6945555" cy="525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EBEEF594-75A3-E415-6895-21722EA6A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9862" y="1676400"/>
            <a:ext cx="6016555" cy="45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35502E80-C11B-63FF-94B6-E9171653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230" y="1591853"/>
            <a:ext cx="6707554" cy="50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C6FC94E1-81C4-F054-C666-88150077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739" y="1669561"/>
            <a:ext cx="6496539" cy="49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F4545FA6-FECB-8A56-A9BC-56D273E7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9031" y="1295400"/>
            <a:ext cx="7053937" cy="53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operating earnings up 12.6% in Q1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97FB703B-14FE-FC8B-5135-FC42DF60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623" y="2242990"/>
            <a:ext cx="5640754" cy="42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056A679A-9FCA-6EC8-42A3-40B6718D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739" y="1142023"/>
            <a:ext cx="6806204" cy="51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19 LONDON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200" b="1" dirty="0"/>
              <a:t>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200" b="1" dirty="0">
                <a:effectLst/>
              </a:rPr>
            </a:br>
            <a:br>
              <a:rPr lang="en-US" sz="2200" b="1" dirty="0">
                <a:effectLst/>
              </a:rPr>
            </a:br>
            <a:r>
              <a:rPr lang="en-US" sz="2200" b="1" dirty="0">
                <a:effectLst/>
              </a:rPr>
              <a:t>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 descr="A clock tower next to a river&#10;&#10;Description automatically generated with medium confidence">
            <a:extLst>
              <a:ext uri="{FF2B5EF4-FFF2-40B4-BE49-F238E27FC236}">
                <a16:creationId xmlns:a16="http://schemas.microsoft.com/office/drawing/2014/main" id="{16CAB047-03AA-F57A-E5E2-288719292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889" y="2890343"/>
            <a:ext cx="3778469" cy="3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47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7C0C3FE2-BADB-052A-0704-84695BD2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062" y="1088292"/>
            <a:ext cx="6675887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A1080A89-5B6B-042A-1FCC-9FCEB83F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347" y="1230923"/>
            <a:ext cx="6673306" cy="50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flowers on the ground&#10;&#10;Description automatically generated with low confidence">
            <a:extLst>
              <a:ext uri="{FF2B5EF4-FFF2-40B4-BE49-F238E27FC236}">
                <a16:creationId xmlns:a16="http://schemas.microsoft.com/office/drawing/2014/main" id="{BA8E4432-7FDA-BE6E-2BAA-4BE4DDAF4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32901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Bonds plunge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on a 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r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ed 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ot May Nonfarm Payroll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which suggests another quarter point interest rates rise from the Fed at the June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or July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meeting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*That’s why bond prices took a bath, taking another run at the 2023 lows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*Fitch Puts US Debt on Credit Watch, meaning that it is due for a downgrade. It’s the first time since the 2011 Moody’s downgrade from AAA to AA+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*Treasury to Issue $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illion in T-Bills within weeks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fter debt ceiling deal,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pushing short term yields up. The question is with a (TLT) at the $100 handle,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 2023 low, how much is already in the price?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90-Day T-Bills, now pushing a 5.2% risk free yield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2.50% yield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ETF’s (JNK) and (HYG) are a great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yield play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Plunge!</a:t>
            </a:r>
            <a:endParaRPr lang="en-US" sz="2400" dirty="0"/>
          </a:p>
        </p:txBody>
      </p:sp>
      <p:pic>
        <p:nvPicPr>
          <p:cNvPr id="4" name="Picture 3" descr="A person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082BAF86-0B6C-4286-FC26-3EAE22468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973" y="3548118"/>
            <a:ext cx="3203028" cy="32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3989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5/$98-$101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5/$97-$100 call spread, long 2/$98-$101 call spread,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4/$96-$99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4/$113-$116 put spread, took profits on long 4/$114-$117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552D0ECB-2143-4503-C977-9FF6479E2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984" y="1892300"/>
            <a:ext cx="6086231" cy="460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3.69%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B240027A-62FB-B0BB-0B05-7D2CC704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923" y="1170354"/>
            <a:ext cx="6428154" cy="486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8.30%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B1A13F29-BF95-86E6-A224-4105248B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295400"/>
            <a:ext cx="5957277" cy="45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A2B01359-6EF5-8C76-CDAA-6EBE6A8B7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785" y="1001346"/>
            <a:ext cx="6766169" cy="51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4D154492-EF14-E0DE-C4BF-A5F056C9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954" y="1029677"/>
            <a:ext cx="6784271" cy="51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A6F44CC6-5CFE-2F3B-9990-07E7063BB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5769" y="1094154"/>
            <a:ext cx="7310702" cy="553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out of 44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-0.01%</a:t>
            </a:r>
            <a:r>
              <a:rPr lang="en-US" sz="22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+61.74%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+12.17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+658.93%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48.77%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4B60-D593-0950-1868-4A6A5B01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EAF1E-6CB1-5D04-B9D2-A8A82026C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plant, conifer, tree&#10;&#10;Description automatically generated">
            <a:extLst>
              <a:ext uri="{FF2B5EF4-FFF2-40B4-BE49-F238E27FC236}">
                <a16:creationId xmlns:a16="http://schemas.microsoft.com/office/drawing/2014/main" id="{694989BE-6DF7-B6E2-6540-99F4E8878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958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Reprieve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Dollar Jumps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on a May Nonfarm Payroll, which suggests another quarter point interest rates rise from the Fed at the June 13-14 meeting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*That’s why prices took a bath on Friday, taking another run at the 2023 lows.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nvestors flee to safe haven short term investments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*Rapidly worsening economic data is sparking recession fears. Ten consecutive months of falling inflation is another indicator of a slowdown.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*Any strength in the dollar will be temporary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*Look for new dollar lows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(FXY), (FXB), (FXA) on dips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93869-01C5-8FEF-74AF-8E193D47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660" y="4309241"/>
            <a:ext cx="5751785" cy="20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9555122" y="240643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ED6F0-6033-9F40-8435-35132C995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1" y="3416192"/>
            <a:ext cx="3793812" cy="3061290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2286000" y="480060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4B8AEC-0178-98F9-4063-3F048A51E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28" y="1354313"/>
            <a:ext cx="6756400" cy="5115560"/>
          </a:xfrm>
          <a:prstGeom prst="rect">
            <a:avLst/>
          </a:prstGeom>
        </p:spPr>
      </p:pic>
      <p:sp>
        <p:nvSpPr>
          <p:cNvPr id="15" name="Left Arrow Callout 14">
            <a:extLst>
              <a:ext uri="{FF2B5EF4-FFF2-40B4-BE49-F238E27FC236}">
                <a16:creationId xmlns:a16="http://schemas.microsoft.com/office/drawing/2014/main" id="{9AE62352-DCB4-CA62-DA2A-AF10606F5ED9}"/>
              </a:ext>
            </a:extLst>
          </p:cNvPr>
          <p:cNvSpPr/>
          <p:nvPr/>
        </p:nvSpPr>
        <p:spPr>
          <a:xfrm>
            <a:off x="2227222" y="4848838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629400" y="1420113"/>
            <a:ext cx="3497222" cy="352672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9826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686800" y="627411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84920-E09D-A939-7B33-92DEF3898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976" y="3657600"/>
            <a:ext cx="4523074" cy="300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D100B4-252B-CEDA-6D56-3D4B0927C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68417"/>
            <a:ext cx="6250318" cy="4732383"/>
          </a:xfrm>
          <a:prstGeom prst="rect">
            <a:avLst/>
          </a:prstGeom>
        </p:spPr>
      </p:pic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EEB40ECB-4C88-B954-F9EE-A969541E9FF2}"/>
              </a:ext>
            </a:extLst>
          </p:cNvPr>
          <p:cNvSpPr/>
          <p:nvPr/>
        </p:nvSpPr>
        <p:spPr>
          <a:xfrm>
            <a:off x="2438400" y="4804591"/>
            <a:ext cx="155637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1371600" y="2439614"/>
            <a:ext cx="8001000" cy="27499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9621801" y="533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30C730-11DE-08E8-987A-022F35531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92" y="1333006"/>
            <a:ext cx="7130393" cy="539872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6858000" y="1752600"/>
            <a:ext cx="2514600" cy="18288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38242C72-F4E3-8CBA-0F47-9D373612BE88}"/>
              </a:ext>
            </a:extLst>
          </p:cNvPr>
          <p:cNvSpPr/>
          <p:nvPr/>
        </p:nvSpPr>
        <p:spPr>
          <a:xfrm>
            <a:off x="3276600" y="4914900"/>
            <a:ext cx="155637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F1D980F4-F268-1886-393A-B709860F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73" y="1430214"/>
            <a:ext cx="6780906" cy="51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40084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7C87FBC5-FEB0-5FE4-C954-B34ED31C9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543707"/>
            <a:ext cx="6273800" cy="475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7778839" y="2267607"/>
            <a:ext cx="2584361" cy="285818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92DD00A7-8AE2-C157-1A79-3AB019971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15" y="1474623"/>
            <a:ext cx="6707554" cy="50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584879" y="2667000"/>
            <a:ext cx="6207617" cy="24974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752A4DC3-5409-BFD5-9F01-A23F37422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" y="1687649"/>
            <a:ext cx="6426200" cy="48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095482" y="2209800"/>
            <a:ext cx="4667518" cy="29605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39DD67C9-8A79-908F-3202-AD450C0B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99" y="1538654"/>
            <a:ext cx="6233322" cy="471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C015BA0B-DE20-039B-58AA-E94A7315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412750"/>
            <a:ext cx="10067842" cy="61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lant, flower, outdoor, subshrub&#10;&#10;Description automatically generated">
            <a:extLst>
              <a:ext uri="{FF2B5EF4-FFF2-40B4-BE49-F238E27FC236}">
                <a16:creationId xmlns:a16="http://schemas.microsoft.com/office/drawing/2014/main" id="{29B70F56-7A5F-D6DB-7BFB-0C7BF4E3C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Saudi Folds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Saudi Arabia Cuts Again, adding another 1 million barrel a day reduction to the existing 2 million one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goal is to prevent a price collapse in the face of a slowing global economy. Prices rose $3.00 on the rumor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The Oil Collapse is Signaling a Recession, as is weakness in all other commodities, even lithium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Alterative Energy Hits 20% in New York State, a new all-time high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*Tesla becoming world’s largest selling car may be the writing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on the wall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*Buy (USO) on dips as an economic recovery play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*China Expects LNG Price Spike Later this Year,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due to coming supply shortages and a recovering economy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44312E-6810-74FF-9523-320B9B76B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177" y="3429000"/>
            <a:ext cx="4271264" cy="32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C4172FBE-AA88-C40D-C1EC-E76FD19B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476" y="1066800"/>
            <a:ext cx="6851365" cy="51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BEFDD597-D2CA-FD93-5835-F6B5EF8E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47" y="1270976"/>
            <a:ext cx="6248805" cy="473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7B6AA161-D539-2C0F-5D81-08541F63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9436" y="1295400"/>
            <a:ext cx="6666855" cy="50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AD0FB2E7-AB51-860A-13F2-8BCA8C35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553" y="1066800"/>
            <a:ext cx="7199923" cy="54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E1BAFCCA-0351-82BA-1B6B-E3EE663B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831" y="1153746"/>
            <a:ext cx="7059246" cy="53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4DE77CA8-650F-CB21-7C99-C61CF3FA0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554" y="1066800"/>
            <a:ext cx="7053937" cy="53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C1CB311D-3DB6-7F5D-F0CC-05885603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1035" y="1322754"/>
            <a:ext cx="6490087" cy="491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6D991E10-45F8-CF65-218E-51392092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488" y="1188915"/>
            <a:ext cx="7255220" cy="549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4181</TotalTime>
  <Words>4865</Words>
  <Application>Microsoft Macintosh PowerPoint</Application>
  <PresentationFormat>Widescreen</PresentationFormat>
  <Paragraphs>177</Paragraphs>
  <Slides>117</Slides>
  <Notes>85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3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“The Next Rotation is Here” </vt:lpstr>
      <vt:lpstr>PowerPoint Presentation</vt:lpstr>
      <vt:lpstr>PowerPoint Presentation</vt:lpstr>
      <vt:lpstr>THURSDAY, JULY 6 NEW YORK STRATEGY LUNCHEON</vt:lpstr>
      <vt:lpstr>Friday July 13, 2023 Seminar at Sea </vt:lpstr>
      <vt:lpstr>PowerPoint Presentation</vt:lpstr>
      <vt:lpstr>THURSDAY, JULY 19 LONDON STRATEGY LUNCHEON</vt:lpstr>
      <vt:lpstr>  Trade Alert Performance New All Time Highs! 40 out of 44 trade alerts profitable   </vt:lpstr>
      <vt:lpstr>PowerPoint Presentation</vt:lpstr>
      <vt:lpstr>PowerPoint Presentation</vt:lpstr>
      <vt:lpstr>PowerPoint Presentation</vt:lpstr>
      <vt:lpstr>PowerPoint Presentation</vt:lpstr>
      <vt:lpstr>The Method to My Madness Still a Bipolar Market </vt:lpstr>
      <vt:lpstr>The Global Economy –  Confused</vt:lpstr>
      <vt:lpstr>The Mad Hedge AI Market Timing Index – Neutral to Rich An artificial intelligence driven algorithm that analyzes 30 different economic, technical, and momentum driven indicators </vt:lpstr>
      <vt:lpstr>Mad Hedge AI Market Timing Index</vt:lpstr>
      <vt:lpstr> Weekly Jobless Claims – Falling  232,000 – Up 2,000 </vt:lpstr>
      <vt:lpstr>PowerPoint Presentation</vt:lpstr>
      <vt:lpstr>Stocks – The Magnificent Seven </vt:lpstr>
      <vt:lpstr>            S&amp;P 500 – Taking a Break took profits on long 5/$420-$430 put spread, took profits on long 1/$420-$430 put spread, took profits on long 11/$420-$430 put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PowerPoint Presentation</vt:lpstr>
      <vt:lpstr> Microsoft (MSFT)- Earnings Beat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Apple (AAPL) Vision Pro Headset will soon account for 10% of Apple Earnings, biggest launch since iPhone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Google Ramps Up AI Effort  took profits on long 12/$1,200-$1,230 bull call spread took profits on long 9/$1,030-$1,080 vertical bull call spread</vt:lpstr>
      <vt:lpstr> Amazon (AMZN) –  Amazon to Offer Free Mobile Service to Prime members  took profits on long 2/$3,400-$3,500 bear put spread took profits on long 9/$2,800-$2,900 bull call spread</vt:lpstr>
      <vt:lpstr>     Tesla (TSLA) – Volatility Collapse to 43% Tesla Model Y Became World’s Top Selling Car in Q1,  Ford Cuts Deal with Tesla to Share National Charger Network  long 6/$120-$130 call spread, stopped out of long 6/$210-$220 put spread  took profits on long 5/$110-$120 call spread, took profits on long 5/$220-$230 put spread  took profits on long 4/$130-$140 call spread, took profits on long 4/$250-$260 put spread        </vt:lpstr>
      <vt:lpstr>PowerPoint Presentation</vt:lpstr>
      <vt:lpstr>Netflix (NFLX) – Netflix subscribers beat - Netflix Password Sharing Crackdown Goes Global </vt:lpstr>
      <vt:lpstr> NVIDIA (NVDA) – Blowout Profits Hits $1 trillion Market Cap, with the shares hitting a high of $420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Beats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Increases Dreamliner Production for the Fourth Time in 2023   took profits on long 5/$17-$175 call spread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Coming Copper Crisis took profits on long 4/$30-$33 call spread took profits on long 10/$20-$23 call spread   </vt:lpstr>
      <vt:lpstr> Walt Disney (DIS) - Disney Earnings are Flat, with parks jam packed and maxed out.  But streaming in a nosedive, down 4 million subscribers in Q1 at 157.8 million  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Highest Capital ration net of mark to market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- Highest Capital ratio net of mark to market JP Morgan Picks Up an Annual $3 Billion, in interest income on the First Republic deal 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No Risk Taking – is all fee business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operating earnings up 12.6% in Q1 took profits on long 4/$260-$270 call spread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Plunge!</vt:lpstr>
      <vt:lpstr>                Treasury ETF (TLT) –  took profits on long 5/$98-$101 call spread took profits on long 5/$97-$100 call spread, long 2/$98-$101 call spread, took profits on long 4/$96-$99 call spread took profits on long 4/$113-$116 put spread, took profits on long 4/$114-$117 put spread                      </vt:lpstr>
      <vt:lpstr> Ten Year Treasury Yield ($TNX) – 3.69%  </vt:lpstr>
      <vt:lpstr> Junk Bonds (HYG) 8.30% Yield to Maturity  </vt:lpstr>
      <vt:lpstr>Municipal Bonds (MUB) 3.27% Yield-  </vt:lpstr>
      <vt:lpstr>Emerging Market Debt (ELD) 6.83% Yield-  </vt:lpstr>
      <vt:lpstr>2X Short Treasuries (TBT)-Out of Favor</vt:lpstr>
      <vt:lpstr>PowerPoint Presentation</vt:lpstr>
      <vt:lpstr>Foreign Currencies – Dollar Reprieve</vt:lpstr>
      <vt:lpstr>PowerPoint Presentation</vt:lpstr>
      <vt:lpstr>Euro (FXE)-</vt:lpstr>
      <vt:lpstr>Emerging Market Currencies (CEW)  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Saudi Folds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Buffet’s a Buyer long 2/$55-$60 call spread, took profits on long 12/$77.50-$82.50 put spread </vt:lpstr>
      <vt:lpstr>Natural Gas (UNG) - Long January 2025 $14 - $15 Call Spread LEAPS</vt:lpstr>
      <vt:lpstr>Freeport McMoRan (FCX) - Codelco Sees Profit Slump, the world’s largest copper producer based in Chile</vt:lpstr>
      <vt:lpstr>Cameco (CCJ) - took profits on long 5/$20-$23 bull call spread</vt:lpstr>
      <vt:lpstr>PowerPoint Presentation</vt:lpstr>
      <vt:lpstr>Precious Metals – Fading Fast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Signs of Life</vt:lpstr>
      <vt:lpstr>S&amp;P Case Shiller Plunges S&amp;P Case Shiller Drops to +2.0%, in February with its National Home Price Index Miami gained +10.6%, Tampa +7.7%, and Atlanta +6.6%.  </vt:lpstr>
      <vt:lpstr>Crown Castle International (CCI) – 5.50%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June 21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782</cp:revision>
  <cp:lastPrinted>2022-01-05T03:44:27Z</cp:lastPrinted>
  <dcterms:created xsi:type="dcterms:W3CDTF">2015-02-05T17:12:57Z</dcterms:created>
  <dcterms:modified xsi:type="dcterms:W3CDTF">2023-06-07T19:54:40Z</dcterms:modified>
</cp:coreProperties>
</file>