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14"/>
  </p:notesMasterIdLst>
  <p:sldIdLst>
    <p:sldId id="256" r:id="rId2"/>
    <p:sldId id="1443" r:id="rId3"/>
    <p:sldId id="1402" r:id="rId4"/>
    <p:sldId id="888" r:id="rId5"/>
    <p:sldId id="1463" r:id="rId6"/>
    <p:sldId id="1462" r:id="rId7"/>
    <p:sldId id="605" r:id="rId8"/>
    <p:sldId id="1465" r:id="rId9"/>
    <p:sldId id="824" r:id="rId10"/>
    <p:sldId id="1118" r:id="rId11"/>
    <p:sldId id="1076" r:id="rId12"/>
    <p:sldId id="1442" r:id="rId13"/>
    <p:sldId id="898" r:id="rId14"/>
    <p:sldId id="1455" r:id="rId15"/>
    <p:sldId id="1142" r:id="rId16"/>
    <p:sldId id="1397" r:id="rId17"/>
    <p:sldId id="1033" r:id="rId18"/>
    <p:sldId id="1073" r:id="rId19"/>
    <p:sldId id="1074" r:id="rId20"/>
    <p:sldId id="1026" r:id="rId21"/>
    <p:sldId id="570" r:id="rId22"/>
    <p:sldId id="280" r:id="rId23"/>
    <p:sldId id="1466" r:id="rId24"/>
    <p:sldId id="1297" r:id="rId25"/>
    <p:sldId id="563" r:id="rId26"/>
    <p:sldId id="835" r:id="rId27"/>
    <p:sldId id="613" r:id="rId28"/>
    <p:sldId id="831" r:id="rId29"/>
    <p:sldId id="811" r:id="rId30"/>
    <p:sldId id="1047" r:id="rId31"/>
    <p:sldId id="1432" r:id="rId32"/>
    <p:sldId id="1399" r:id="rId33"/>
    <p:sldId id="814" r:id="rId34"/>
    <p:sldId id="1072" r:id="rId35"/>
    <p:sldId id="764" r:id="rId36"/>
    <p:sldId id="765" r:id="rId37"/>
    <p:sldId id="1071" r:id="rId38"/>
    <p:sldId id="1195" r:id="rId39"/>
    <p:sldId id="1436" r:id="rId40"/>
    <p:sldId id="1070" r:id="rId41"/>
    <p:sldId id="840" r:id="rId42"/>
    <p:sldId id="1068" r:id="rId43"/>
    <p:sldId id="1069" r:id="rId44"/>
    <p:sldId id="1400" r:id="rId45"/>
    <p:sldId id="893" r:id="rId46"/>
    <p:sldId id="289" r:id="rId47"/>
    <p:sldId id="730" r:id="rId48"/>
    <p:sldId id="1054" r:id="rId49"/>
    <p:sldId id="994" r:id="rId50"/>
    <p:sldId id="830" r:id="rId51"/>
    <p:sldId id="481" r:id="rId52"/>
    <p:sldId id="290" r:id="rId53"/>
    <p:sldId id="1133" r:id="rId54"/>
    <p:sldId id="669" r:id="rId55"/>
    <p:sldId id="1079" r:id="rId56"/>
    <p:sldId id="1043" r:id="rId57"/>
    <p:sldId id="1083" r:id="rId58"/>
    <p:sldId id="1449" r:id="rId59"/>
    <p:sldId id="1448" r:id="rId60"/>
    <p:sldId id="1452" r:id="rId61"/>
    <p:sldId id="1086" r:id="rId62"/>
    <p:sldId id="1080" r:id="rId63"/>
    <p:sldId id="1049" r:id="rId64"/>
    <p:sldId id="336" r:id="rId65"/>
    <p:sldId id="1084" r:id="rId66"/>
    <p:sldId id="295" r:id="rId67"/>
    <p:sldId id="501" r:id="rId68"/>
    <p:sldId id="539" r:id="rId69"/>
    <p:sldId id="1420" r:id="rId70"/>
    <p:sldId id="1114" r:id="rId71"/>
    <p:sldId id="654" r:id="rId72"/>
    <p:sldId id="659" r:id="rId73"/>
    <p:sldId id="655" r:id="rId74"/>
    <p:sldId id="1425" r:id="rId75"/>
    <p:sldId id="657" r:id="rId76"/>
    <p:sldId id="656" r:id="rId77"/>
    <p:sldId id="1467" r:id="rId78"/>
    <p:sldId id="1407" r:id="rId79"/>
    <p:sldId id="1411" r:id="rId80"/>
    <p:sldId id="1412" r:id="rId81"/>
    <p:sldId id="1413" r:id="rId82"/>
    <p:sldId id="1414" r:id="rId83"/>
    <p:sldId id="1415" r:id="rId84"/>
    <p:sldId id="1468" r:id="rId85"/>
    <p:sldId id="1405" r:id="rId86"/>
    <p:sldId id="388" r:id="rId87"/>
    <p:sldId id="312" r:id="rId88"/>
    <p:sldId id="380" r:id="rId89"/>
    <p:sldId id="747" r:id="rId90"/>
    <p:sldId id="1422" r:id="rId91"/>
    <p:sldId id="313" r:id="rId92"/>
    <p:sldId id="1216" r:id="rId93"/>
    <p:sldId id="1217" r:id="rId94"/>
    <p:sldId id="1469" r:id="rId95"/>
    <p:sldId id="1404" r:id="rId96"/>
    <p:sldId id="907" r:id="rId97"/>
    <p:sldId id="650" r:id="rId98"/>
    <p:sldId id="729" r:id="rId99"/>
    <p:sldId id="737" r:id="rId100"/>
    <p:sldId id="998" r:id="rId101"/>
    <p:sldId id="999" r:id="rId102"/>
    <p:sldId id="1000" r:id="rId103"/>
    <p:sldId id="1451" r:id="rId104"/>
    <p:sldId id="1457" r:id="rId105"/>
    <p:sldId id="1130" r:id="rId106"/>
    <p:sldId id="1132" r:id="rId107"/>
    <p:sldId id="1005" r:id="rId108"/>
    <p:sldId id="1006" r:id="rId109"/>
    <p:sldId id="1470" r:id="rId110"/>
    <p:sldId id="492" r:id="rId111"/>
    <p:sldId id="335" r:id="rId112"/>
    <p:sldId id="1230" r:id="rId113"/>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99BF4-BA60-4A15-9A4B-F0404E8DD7C7}" v="5" dt="2022-08-08T18:22:47.371"/>
    <p1510:client id="{2A49D33B-BD4E-4F16-A640-95B620BCB31D}" v="259" dt="2022-05-18T04:05:11.174"/>
    <p1510:client id="{30AAA2A0-D879-44B4-89D9-EC2AF480F0EA}" v="186" dt="2022-05-18T03:17:05.048"/>
    <p1510:client id="{8AF07DB9-B9C9-4DF0-8B45-8B33AC6E0FA6}" v="383" dt="2022-09-07T05:03:13.219"/>
    <p1510:client id="{FC6544FC-1042-4A7A-9FD0-68CC14C7B1C4}" v="4" dt="2022-05-18T02:05:45.613"/>
  </p1510:revLst>
</p1510:revInfo>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94836"/>
  </p:normalViewPr>
  <p:slideViewPr>
    <p:cSldViewPr snapToGrid="0">
      <p:cViewPr varScale="1">
        <p:scale>
          <a:sx n="98" d="100"/>
          <a:sy n="98" d="100"/>
        </p:scale>
        <p:origin x="208" y="3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0942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09924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7007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83854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22209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6714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04579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41234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72973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440110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20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17.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8.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madhedgefundtrader.com/store"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ea typeface="Calibri"/>
              </a:rPr>
              <a:t>The Mad Hedge Fund Trader</a:t>
            </a:r>
            <a:br>
              <a:rPr lang="en-US" sz="2800" dirty="0">
                <a:solidFill>
                  <a:schemeClr val="dk1"/>
                </a:solidFill>
                <a:ea typeface="Calibri"/>
              </a:rPr>
            </a:br>
            <a:r>
              <a:rPr lang="en-US" sz="2800" dirty="0">
                <a:solidFill>
                  <a:schemeClr val="dk1"/>
                </a:solidFill>
                <a:ea typeface="Calibri"/>
              </a:rPr>
              <a:t>“The Great Rotation”</a:t>
            </a:r>
            <a:br>
              <a:rPr lang="en-US" sz="2800" dirty="0">
                <a:latin typeface="Calibri"/>
                <a:ea typeface="Calibri"/>
                <a:cs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263867"/>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Lake Tahoe, CA</a:t>
            </a:r>
            <a:r>
              <a:rPr lang="en-US" sz="2400" i="1" dirty="0">
                <a:solidFill>
                  <a:schemeClr val="dk1"/>
                </a:solidFill>
                <a:latin typeface="Calibri"/>
                <a:ea typeface="Calibri"/>
                <a:cs typeface="Calibri"/>
                <a:sym typeface="Calibri"/>
              </a:rPr>
              <a:t>,</a:t>
            </a:r>
            <a:r>
              <a:rPr lang="en-US" sz="2800" i="1" dirty="0">
                <a:solidFill>
                  <a:schemeClr val="dk1"/>
                </a:solidFill>
                <a:latin typeface="Calibri"/>
                <a:ea typeface="Calibri"/>
                <a:cs typeface="Calibri"/>
                <a:sym typeface="Calibri"/>
              </a:rPr>
              <a:t> June 21, 2023</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3" name="Picture 2" descr="A ferris wheel at night&#10;&#10;Description automatically generated">
            <a:extLst>
              <a:ext uri="{FF2B5EF4-FFF2-40B4-BE49-F238E27FC236}">
                <a16:creationId xmlns:a16="http://schemas.microsoft.com/office/drawing/2014/main" id="{ED32D37E-4FBF-A0C4-392A-B6B940F4D8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0739" y="1676400"/>
            <a:ext cx="4707721" cy="3137254"/>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63839" y="123096"/>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Bouncing</a:t>
            </a:r>
            <a:endParaRPr lang="en-US" sz="2800" b="1" dirty="0">
              <a:solidFill>
                <a:srgbClr val="FF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1B4ED166-5086-6548-92CD-BF3C9148A75E}"/>
              </a:ext>
            </a:extLst>
          </p:cNvPr>
          <p:cNvSpPr/>
          <p:nvPr/>
        </p:nvSpPr>
        <p:spPr>
          <a:xfrm>
            <a:off x="609600" y="1447801"/>
            <a:ext cx="11125200" cy="923330"/>
          </a:xfrm>
          <a:prstGeom prst="rect">
            <a:avLst/>
          </a:prstGeom>
        </p:spPr>
        <p:txBody>
          <a:bodyPr wrap="square">
            <a:spAutoFit/>
          </a:bodyPr>
          <a:lstStyle/>
          <a:p>
            <a:br>
              <a:rPr lang="en-US" sz="1800"/>
            </a:br>
            <a:br>
              <a:rPr lang="en-US" sz="1800"/>
            </a:br>
            <a:endParaRPr lang="en-US" sz="1800"/>
          </a:p>
        </p:txBody>
      </p:sp>
      <p:sp>
        <p:nvSpPr>
          <p:cNvPr id="3" name="Rectangle 2">
            <a:extLst>
              <a:ext uri="{FF2B5EF4-FFF2-40B4-BE49-F238E27FC236}">
                <a16:creationId xmlns:a16="http://schemas.microsoft.com/office/drawing/2014/main" id="{F2F69D21-5F0A-584F-A9A1-80B6EFF8F138}"/>
              </a:ext>
            </a:extLst>
          </p:cNvPr>
          <p:cNvSpPr/>
          <p:nvPr/>
        </p:nvSpPr>
        <p:spPr>
          <a:xfrm>
            <a:off x="609600" y="1318848"/>
            <a:ext cx="10309679" cy="3293209"/>
          </a:xfrm>
          <a:prstGeom prst="rect">
            <a:avLst/>
          </a:prstGeom>
        </p:spPr>
        <p:txBody>
          <a:bodyPr wrap="square">
            <a:spAutoFit/>
          </a:bodyPr>
          <a:lstStyle/>
          <a:p>
            <a:br>
              <a:rPr lang="en-US" sz="2000"/>
            </a:br>
            <a:br>
              <a:rPr lang="en-US" sz="2000"/>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r>
              <a:rPr lang="en-US">
                <a:latin typeface="Times New Roman" panose="02020603050405020304" pitchFamily="18" charset="0"/>
                <a:ea typeface="Times New Roman" panose="02020603050405020304" pitchFamily="18" charset="0"/>
              </a:rPr>
              <a:t> </a:t>
            </a:r>
            <a:endParaRPr lang="en-US"/>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304798" y="998481"/>
            <a:ext cx="11125200" cy="5232334"/>
          </a:xfrm>
        </p:spPr>
        <p:txBody>
          <a:bodyPr/>
          <a:lstStyle/>
          <a:p>
            <a:pPr marL="0" marR="0" lvl="0" indent="0">
              <a:spcBef>
                <a:spcPts val="0"/>
              </a:spcBef>
              <a:spcAft>
                <a:spcPts val="0"/>
              </a:spcAft>
              <a:buNone/>
            </a:pP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*The </a:t>
            </a:r>
            <a:r>
              <a:rPr lang="en-US" sz="1800" b="1" dirty="0">
                <a:effectLst/>
                <a:latin typeface="+mj-lt"/>
                <a:ea typeface="Times New Roman" panose="02020603050405020304" pitchFamily="18" charset="0"/>
              </a:rPr>
              <a:t>Nonfarm Payroll </a:t>
            </a:r>
            <a:r>
              <a:rPr lang="en-US" sz="1800" dirty="0">
                <a:effectLst/>
                <a:latin typeface="+mj-lt"/>
                <a:ea typeface="Times New Roman" panose="02020603050405020304" pitchFamily="18" charset="0"/>
              </a:rPr>
              <a:t>Drops to 187,000 in July, a one year low, less than expectations</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*The </a:t>
            </a:r>
            <a:r>
              <a:rPr lang="en-US" sz="1800" b="1" dirty="0">
                <a:effectLst/>
                <a:latin typeface="+mj-lt"/>
                <a:ea typeface="Times New Roman" panose="02020603050405020304" pitchFamily="18" charset="0"/>
              </a:rPr>
              <a:t>Headline Unemployment Rate </a:t>
            </a:r>
            <a:r>
              <a:rPr lang="en-US" sz="1800" dirty="0">
                <a:effectLst/>
                <a:latin typeface="+mj-lt"/>
                <a:ea typeface="Times New Roman" panose="02020603050405020304" pitchFamily="18" charset="0"/>
              </a:rPr>
              <a:t>returned to 3.5%, a 50-year low. The soft-landing scenario lives!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*That’s supposed to be impossible in the face of </a:t>
            </a:r>
            <a:r>
              <a:rPr lang="en-US" sz="1800" b="1" dirty="0">
                <a:effectLst/>
                <a:latin typeface="+mj-lt"/>
                <a:ea typeface="Times New Roman" panose="02020603050405020304" pitchFamily="18" charset="0"/>
              </a:rPr>
              <a:t>5.25% interest rates.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a:t>
            </a:r>
            <a:r>
              <a:rPr lang="en-US" sz="1800" b="1" dirty="0">
                <a:effectLst/>
                <a:latin typeface="+mj-lt"/>
                <a:ea typeface="Times New Roman" panose="02020603050405020304" pitchFamily="18" charset="0"/>
              </a:rPr>
              <a:t>Average hourly earnings </a:t>
            </a:r>
            <a:r>
              <a:rPr lang="en-US" sz="1800" dirty="0">
                <a:effectLst/>
                <a:latin typeface="+mj-lt"/>
                <a:ea typeface="Times New Roman" panose="02020603050405020304" pitchFamily="18" charset="0"/>
              </a:rPr>
              <a:t>grew at a restrained 3.6% annual rate. Half of the new jobs were in health care. At the rate we are aging that is no surprise.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a:t>
            </a:r>
            <a:r>
              <a:rPr lang="en-US" sz="1800" b="1" i="1" dirty="0">
                <a:effectLst/>
                <a:latin typeface="+mj-lt"/>
                <a:ea typeface="Times New Roman" panose="02020603050405020304" pitchFamily="18" charset="0"/>
              </a:rPr>
              <a:t> Inflation Jumps</a:t>
            </a:r>
            <a:r>
              <a:rPr lang="en-US" sz="1800" dirty="0">
                <a:effectLst/>
                <a:latin typeface="+mj-lt"/>
                <a:ea typeface="Times New Roman" panose="02020603050405020304" pitchFamily="18" charset="0"/>
              </a:rPr>
              <a:t>, 0.2% in July and 3.2% YOY. Rents, education, and insurance </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(climate change) were higher while used cars were down 1.3% and air fares plunged by 8.1%</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a:t>
            </a:r>
            <a:r>
              <a:rPr lang="en-US" sz="1800" b="1" i="1" dirty="0">
                <a:effectLst/>
                <a:latin typeface="+mj-lt"/>
                <a:ea typeface="Times New Roman" panose="02020603050405020304" pitchFamily="18" charset="0"/>
              </a:rPr>
              <a:t> PPI Rose 0.3% in July</a:t>
            </a:r>
            <a:r>
              <a:rPr lang="en-US" sz="1800" dirty="0">
                <a:effectLst/>
                <a:latin typeface="+mj-lt"/>
                <a:ea typeface="Times New Roman" panose="02020603050405020304" pitchFamily="18" charset="0"/>
              </a:rPr>
              <a:t>, in line with yesterday’s inflation read.</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a:t>
            </a:r>
            <a:r>
              <a:rPr lang="en-US" sz="1800" dirty="0">
                <a:solidFill>
                  <a:srgbClr val="171717"/>
                </a:solidFill>
                <a:effectLst/>
                <a:latin typeface="+mj-lt"/>
                <a:ea typeface="Times New Roman" panose="02020603050405020304" pitchFamily="18" charset="0"/>
              </a:rPr>
              <a:t>On a year-over-year basis, headline PPI was up just 0.8%.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a:t>
            </a:r>
            <a:r>
              <a:rPr lang="en-US" sz="1800" b="1" i="1" dirty="0">
                <a:effectLst/>
                <a:latin typeface="+mj-lt"/>
                <a:ea typeface="Times New Roman" panose="02020603050405020304" pitchFamily="18" charset="0"/>
              </a:rPr>
              <a:t> Deflation Hits China</a:t>
            </a:r>
            <a:r>
              <a:rPr lang="en-US" sz="1800" dirty="0">
                <a:effectLst/>
                <a:latin typeface="+mj-lt"/>
                <a:ea typeface="Times New Roman" panose="02020603050405020304" pitchFamily="18" charset="0"/>
              </a:rPr>
              <a:t>, as the post Covid recovery continues to lag.</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Their Consumer Price Index fell 0.3% YOY</a:t>
            </a:r>
            <a:r>
              <a:rPr lang="en-US" sz="2400" dirty="0">
                <a:effectLst/>
                <a:latin typeface="+mj-lt"/>
              </a:rPr>
              <a:t>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20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20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2400" dirty="0">
                <a:effectLst/>
              </a:rPr>
            </a:br>
            <a:br>
              <a:rPr lang="en-US" sz="2400" dirty="0">
                <a:effectLst/>
              </a:rPr>
            </a:br>
            <a:endParaRPr lang="en-US" sz="1800" dirty="0">
              <a:latin typeface="+mj-lt"/>
            </a:endParaRPr>
          </a:p>
        </p:txBody>
      </p:sp>
      <p:pic>
        <p:nvPicPr>
          <p:cNvPr id="4" name="Picture 3">
            <a:extLst>
              <a:ext uri="{FF2B5EF4-FFF2-40B4-BE49-F238E27FC236}">
                <a16:creationId xmlns:a16="http://schemas.microsoft.com/office/drawing/2014/main" id="{8B568BAA-3AA9-D77E-85FB-166B71E9A9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5661" y="4512046"/>
            <a:ext cx="2552977" cy="2115823"/>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11/$19-$20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2706" name="Picture 2" descr="Chart">
            <a:extLst>
              <a:ext uri="{FF2B5EF4-FFF2-40B4-BE49-F238E27FC236}">
                <a16:creationId xmlns:a16="http://schemas.microsoft.com/office/drawing/2014/main" id="{62C4A564-9933-92FD-9B71-A53DE92B79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2723" y="1431271"/>
            <a:ext cx="6541278" cy="495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01597"/>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3730" name="Picture 2" descr="Chart">
            <a:extLst>
              <a:ext uri="{FF2B5EF4-FFF2-40B4-BE49-F238E27FC236}">
                <a16:creationId xmlns:a16="http://schemas.microsoft.com/office/drawing/2014/main" id="{8E73F59C-3BA1-3726-1423-4BCEEACFDA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4143" y="1066800"/>
            <a:ext cx="7026469" cy="532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1/$36-$39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4754" name="Picture 2" descr="Chart">
            <a:extLst>
              <a:ext uri="{FF2B5EF4-FFF2-40B4-BE49-F238E27FC236}">
                <a16:creationId xmlns:a16="http://schemas.microsoft.com/office/drawing/2014/main" id="{8EB0A9C8-062E-4DE3-D253-3AD2FF8738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5546" y="1066800"/>
            <a:ext cx="7260908" cy="549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Platinum- (PPLT)- 556,000-ounce shortage this year</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1/$36-$39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 name="Picture 2" descr="Chart">
            <a:extLst>
              <a:ext uri="{FF2B5EF4-FFF2-40B4-BE49-F238E27FC236}">
                <a16:creationId xmlns:a16="http://schemas.microsoft.com/office/drawing/2014/main" id="{1CF55CB3-3B79-6F63-A464-EE0444DD8C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1465" y="1099457"/>
            <a:ext cx="7039086" cy="532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51806"/>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5D8C-2C32-9779-A731-5C9E73F4009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8DA874-05FF-7033-A94E-E4100A68C830}"/>
              </a:ext>
            </a:extLst>
          </p:cNvPr>
          <p:cNvSpPr>
            <a:spLocks noGrp="1"/>
          </p:cNvSpPr>
          <p:nvPr>
            <p:ph type="body" idx="1"/>
          </p:nvPr>
        </p:nvSpPr>
        <p:spPr/>
        <p:txBody>
          <a:bodyPr/>
          <a:lstStyle/>
          <a:p>
            <a:endParaRPr lang="en-US"/>
          </a:p>
        </p:txBody>
      </p:sp>
      <p:pic>
        <p:nvPicPr>
          <p:cNvPr id="5" name="Picture 4" descr="A person in a suit standing on a red carpeted staircase&#10;&#10;Description automatically generated">
            <a:extLst>
              <a:ext uri="{FF2B5EF4-FFF2-40B4-BE49-F238E27FC236}">
                <a16:creationId xmlns:a16="http://schemas.microsoft.com/office/drawing/2014/main" id="{185FFCE0-3F46-1607-9429-806F96E4CD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
            <a:ext cx="9182582" cy="6886937"/>
          </a:xfrm>
          <a:prstGeom prst="rect">
            <a:avLst/>
          </a:prstGeom>
        </p:spPr>
      </p:pic>
    </p:spTree>
    <p:extLst>
      <p:ext uri="{BB962C8B-B14F-4D97-AF65-F5344CB8AC3E}">
        <p14:creationId xmlns:p14="http://schemas.microsoft.com/office/powerpoint/2010/main" val="35941457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861150"/>
          </a:xfrm>
        </p:spPr>
        <p:txBody>
          <a:bodyPr/>
          <a:lstStyle/>
          <a:p>
            <a:r>
              <a:rPr lang="en-US" sz="2400" b="1" dirty="0"/>
              <a:t>Real Estate – Coming Back </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77519" y="1237070"/>
            <a:ext cx="11504883" cy="5006250"/>
          </a:xfrm>
        </p:spPr>
        <p:txBody>
          <a:bodyPr/>
          <a:lstStyle/>
          <a:p>
            <a:pPr marL="203200" indent="0">
              <a:buNone/>
            </a:pPr>
            <a:br>
              <a:rPr lang="en-US" sz="1800" dirty="0">
                <a:solidFill>
                  <a:schemeClr val="tx1"/>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b="1"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dirty="0">
                <a:solidFill>
                  <a:srgbClr val="FF0000"/>
                </a:solidFill>
                <a:latin typeface="+mj-lt"/>
                <a:cs typeface="Calibri" panose="020F0502020204030204" pitchFamily="34" charset="0"/>
              </a:rPr>
            </a:br>
            <a:br>
              <a:rPr lang="en-US" sz="1800" b="1" dirty="0">
                <a:solidFill>
                  <a:srgbClr val="FF0000"/>
                </a:solidFill>
                <a:latin typeface="+mj-lt"/>
                <a:cs typeface="Calibri" panose="020F0502020204030204" pitchFamily="34" charset="0"/>
              </a:rPr>
            </a:br>
            <a:br>
              <a:rPr lang="en-US" sz="1800" dirty="0">
                <a:solidFill>
                  <a:srgbClr val="FF0000"/>
                </a:solidFill>
                <a:effectLst/>
                <a:latin typeface="Times New Roman" panose="02020603050405020304" pitchFamily="18" charset="0"/>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rgbClr val="FF0000"/>
                </a:solidFill>
                <a:effectLst/>
                <a:latin typeface="Times New Roman" panose="02020603050405020304" pitchFamily="18" charset="0"/>
                <a:ea typeface="Times New Roman" panose="02020603050405020304" pitchFamily="18" charset="0"/>
              </a:rPr>
            </a:br>
            <a:br>
              <a:rPr lang="en-US" sz="1800" b="1" i="1" dirty="0">
                <a:solidFill>
                  <a:srgbClr val="FF0000"/>
                </a:solidFill>
                <a:effectLst/>
                <a:latin typeface="+mj-lt"/>
                <a:ea typeface="Times New Roman" panose="02020603050405020304" pitchFamily="18" charset="0"/>
              </a:rPr>
            </a:br>
            <a:br>
              <a:rPr lang="en-US" sz="1800" b="1" i="1" dirty="0">
                <a:solidFill>
                  <a:srgbClr val="FF0000"/>
                </a:solidFill>
                <a:effectLst/>
                <a:latin typeface="+mj-lt"/>
                <a:ea typeface="Times New Roman" panose="02020603050405020304" pitchFamily="18"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mj-lt"/>
              </a:rPr>
            </a:br>
            <a:br>
              <a:rPr lang="en-US" sz="1800" dirty="0">
                <a:solidFill>
                  <a:srgbClr val="FF0000"/>
                </a:solidFill>
                <a:effectLst/>
                <a:latin typeface="Times New Roman" panose="02020603050405020304" pitchFamily="18" charset="0"/>
                <a:ea typeface="Times New Roman" panose="02020603050405020304" pitchFamily="18" charset="0"/>
              </a:rPr>
            </a:br>
            <a:br>
              <a:rPr lang="en-US" sz="1800" b="1" dirty="0"/>
            </a:br>
            <a:br>
              <a:rPr lang="en-US" sz="1800" b="1" dirty="0"/>
            </a:br>
            <a:br>
              <a:rPr lang="en-US" sz="1800" b="1" dirty="0"/>
            </a:br>
            <a:br>
              <a:rPr lang="en-US" sz="1800" dirty="0"/>
            </a:br>
            <a:br>
              <a:rPr lang="en-US" sz="1800" dirty="0"/>
            </a:br>
            <a:br>
              <a:rPr lang="en-US" sz="1800" dirty="0"/>
            </a:br>
            <a:br>
              <a:rPr lang="en-US" sz="1800" dirty="0"/>
            </a:br>
            <a:br>
              <a:rPr lang="en-US" sz="2000" dirty="0">
                <a:solidFill>
                  <a:schemeClr val="tx1"/>
                </a:solidFill>
              </a:rPr>
            </a:br>
            <a:br>
              <a:rPr lang="en-US" sz="2000" dirty="0">
                <a:solidFill>
                  <a:schemeClr val="tx1"/>
                </a:solidFill>
              </a:rPr>
            </a:br>
            <a:br>
              <a:rPr lang="en-US" sz="2000" dirty="0"/>
            </a:br>
            <a:br>
              <a:rPr lang="en-US" sz="1800" dirty="0"/>
            </a:br>
            <a:br>
              <a:rPr lang="en-US" sz="1800" dirty="0">
                <a:solidFill>
                  <a:srgbClr val="FF0000"/>
                </a:solidFill>
              </a:rPr>
            </a:br>
            <a:br>
              <a:rPr lang="en-US" dirty="0"/>
            </a:br>
            <a:br>
              <a:rPr lang="en-US" sz="1800" dirty="0">
                <a:solidFill>
                  <a:schemeClr val="tx1"/>
                </a:solidFill>
              </a:rPr>
            </a:br>
            <a:br>
              <a:rPr lang="en-US" sz="1800" dirty="0">
                <a:solidFill>
                  <a:schemeClr val="tx1"/>
                </a:solidFill>
              </a:rPr>
            </a:br>
            <a:endParaRPr lang="en-US" sz="1800" b="1" dirty="0">
              <a:solidFill>
                <a:schemeClr val="tx1"/>
              </a:solidFill>
              <a:latin typeface="+mj-lt"/>
            </a:endParaRPr>
          </a:p>
        </p:txBody>
      </p:sp>
      <p:sp>
        <p:nvSpPr>
          <p:cNvPr id="5" name="TextBox 4">
            <a:extLst>
              <a:ext uri="{FF2B5EF4-FFF2-40B4-BE49-F238E27FC236}">
                <a16:creationId xmlns:a16="http://schemas.microsoft.com/office/drawing/2014/main" id="{8E7681EF-FD28-A06F-49B5-61F9E4857BFF}"/>
              </a:ext>
            </a:extLst>
          </p:cNvPr>
          <p:cNvSpPr txBox="1"/>
          <p:nvPr/>
        </p:nvSpPr>
        <p:spPr>
          <a:xfrm>
            <a:off x="609600" y="1165950"/>
            <a:ext cx="8451273" cy="5909310"/>
          </a:xfrm>
          <a:prstGeom prst="rect">
            <a:avLst/>
          </a:prstGeom>
          <a:noFill/>
        </p:spPr>
        <p:txBody>
          <a:bodyPr wrap="square">
            <a:spAutoFit/>
          </a:bodyPr>
          <a:lstStyle/>
          <a:p>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b="1" i="1" dirty="0">
                <a:effectLst/>
                <a:latin typeface="+mj-lt"/>
                <a:ea typeface="Times New Roman" panose="02020603050405020304" pitchFamily="18" charset="0"/>
              </a:rPr>
              <a:t>Home Mortgage Rates Hit a 22-Year High</a:t>
            </a:r>
            <a:r>
              <a:rPr lang="en-US" sz="1800" dirty="0">
                <a:effectLst/>
                <a:latin typeface="+mj-lt"/>
                <a:ea typeface="Times New Roman" panose="02020603050405020304" pitchFamily="18" charset="0"/>
              </a:rPr>
              <a:t>, at 7.08%.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*But the </a:t>
            </a:r>
            <a:r>
              <a:rPr lang="en-US" sz="1800" b="1" dirty="0">
                <a:effectLst/>
                <a:latin typeface="+mj-lt"/>
                <a:ea typeface="Times New Roman" panose="02020603050405020304" pitchFamily="18" charset="0"/>
              </a:rPr>
              <a:t>existing home market </a:t>
            </a:r>
            <a:r>
              <a:rPr lang="en-US" sz="1800" dirty="0">
                <a:effectLst/>
                <a:latin typeface="+mj-lt"/>
                <a:ea typeface="Times New Roman" panose="02020603050405020304" pitchFamily="18" charset="0"/>
              </a:rPr>
              <a:t>is heating up and the new home market is absolutely on fire in anticipating of a coming rate fall.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*You can’t beat a gale force </a:t>
            </a:r>
            <a:r>
              <a:rPr lang="en-US" sz="1800" b="1" dirty="0">
                <a:effectLst/>
                <a:latin typeface="+mj-lt"/>
                <a:ea typeface="Times New Roman" panose="02020603050405020304" pitchFamily="18" charset="0"/>
              </a:rPr>
              <a:t>demographic tailwind</a:t>
            </a:r>
            <a:br>
              <a:rPr lang="en-US" sz="1800" b="1" dirty="0">
                <a:latin typeface="+mj-lt"/>
                <a:ea typeface="Times New Roman" panose="02020603050405020304" pitchFamily="18" charset="0"/>
              </a:rPr>
            </a:br>
            <a:br>
              <a:rPr lang="en-US" sz="1800" dirty="0">
                <a:latin typeface="+mj-lt"/>
                <a:ea typeface="Times New Roman" panose="02020603050405020304" pitchFamily="18" charset="0"/>
              </a:rPr>
            </a:br>
            <a:r>
              <a:rPr lang="en-US" sz="1800" b="1" dirty="0">
                <a:latin typeface="+mj-lt"/>
                <a:ea typeface="Times New Roman" panose="02020603050405020304" pitchFamily="18" charset="0"/>
              </a:rPr>
              <a:t>*Rustbelt prices </a:t>
            </a:r>
            <a:r>
              <a:rPr lang="en-US" sz="1800" dirty="0">
                <a:latin typeface="+mj-lt"/>
                <a:ea typeface="Times New Roman" panose="02020603050405020304" pitchFamily="18" charset="0"/>
              </a:rPr>
              <a:t>are rising for the First time in five years,</a:t>
            </a:r>
            <a:br>
              <a:rPr lang="en-US" sz="1800" dirty="0">
                <a:latin typeface="+mj-lt"/>
                <a:ea typeface="Times New Roman" panose="02020603050405020304" pitchFamily="18" charset="0"/>
              </a:rPr>
            </a:br>
            <a:r>
              <a:rPr lang="en-US" sz="1800" dirty="0">
                <a:latin typeface="+mj-lt"/>
                <a:ea typeface="Times New Roman" panose="02020603050405020304" pitchFamily="18" charset="0"/>
              </a:rPr>
              <a:t>the cheapest homes in the country</a:t>
            </a:r>
            <a:br>
              <a:rPr lang="en-US" sz="1800" dirty="0">
                <a:solidFill>
                  <a:schemeClr val="tx1"/>
                </a:solidFill>
                <a:latin typeface="+mj-lt"/>
                <a:cs typeface="Calibri" panose="020F0502020204030204" pitchFamily="34" charset="0"/>
              </a:rPr>
            </a:br>
            <a:br>
              <a:rPr lang="en-US" sz="1800" b="1" dirty="0">
                <a:solidFill>
                  <a:schemeClr val="tx1"/>
                </a:solidFill>
                <a:latin typeface="+mj-lt"/>
                <a:cs typeface="Calibri" panose="020F0502020204030204" pitchFamily="34" charset="0"/>
              </a:rPr>
            </a:br>
            <a:r>
              <a:rPr lang="en-US" sz="1800" b="1" dirty="0">
                <a:solidFill>
                  <a:schemeClr val="tx1"/>
                </a:solidFill>
                <a:latin typeface="+mj-lt"/>
                <a:cs typeface="Calibri" panose="020F0502020204030204" pitchFamily="34" charset="0"/>
              </a:rPr>
              <a:t>*Homebuilder Sentiment </a:t>
            </a:r>
            <a:r>
              <a:rPr lang="en-US" sz="1800" dirty="0">
                <a:solidFill>
                  <a:schemeClr val="tx1"/>
                </a:solidFill>
                <a:latin typeface="+mj-lt"/>
                <a:cs typeface="Calibri" panose="020F0502020204030204" pitchFamily="34" charset="0"/>
              </a:rPr>
              <a:t>dives on record mortgage highs</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b="1" dirty="0">
                <a:solidFill>
                  <a:schemeClr val="tx1"/>
                </a:solidFill>
                <a:latin typeface="+mj-lt"/>
                <a:cs typeface="Calibri" panose="020F0502020204030204" pitchFamily="34" charset="0"/>
              </a:rPr>
              <a:t>*Rising rents </a:t>
            </a:r>
            <a:r>
              <a:rPr lang="en-US" sz="1800" dirty="0">
                <a:solidFill>
                  <a:schemeClr val="tx1"/>
                </a:solidFill>
                <a:latin typeface="+mj-lt"/>
                <a:cs typeface="Calibri" panose="020F0502020204030204" pitchFamily="34" charset="0"/>
              </a:rPr>
              <a:t>are still the big input into the Fed’s inflation calculation</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b="1" dirty="0">
                <a:solidFill>
                  <a:schemeClr val="tx1"/>
                </a:solidFill>
                <a:latin typeface="+mj-lt"/>
                <a:cs typeface="Calibri" panose="020F0502020204030204" pitchFamily="34" charset="0"/>
              </a:rPr>
              <a:t>*Case-Shiller </a:t>
            </a:r>
            <a:r>
              <a:rPr lang="en-US" sz="1800" dirty="0">
                <a:solidFill>
                  <a:schemeClr val="tx1"/>
                </a:solidFill>
                <a:latin typeface="+mj-lt"/>
                <a:cs typeface="Calibri" panose="020F0502020204030204" pitchFamily="34" charset="0"/>
              </a:rPr>
              <a:t>Rose by 0.7% in May</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*We are on the eve of another decade long demographic</a:t>
            </a: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driven </a:t>
            </a:r>
            <a:r>
              <a:rPr lang="en-US" sz="1800" b="1" dirty="0">
                <a:solidFill>
                  <a:schemeClr val="tx1"/>
                </a:solidFill>
                <a:latin typeface="+mj-lt"/>
                <a:cs typeface="Calibri" panose="020F0502020204030204" pitchFamily="34" charset="0"/>
              </a:rPr>
              <a:t>bull market in residential real estate</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endParaRPr lang="en-US" sz="1800" dirty="0"/>
          </a:p>
        </p:txBody>
      </p:sp>
      <p:pic>
        <p:nvPicPr>
          <p:cNvPr id="6" name="Picture 5" descr="A house with a driveway and a driveway&#10;&#10;Description automatically generated">
            <a:extLst>
              <a:ext uri="{FF2B5EF4-FFF2-40B4-BE49-F238E27FC236}">
                <a16:creationId xmlns:a16="http://schemas.microsoft.com/office/drawing/2014/main" id="{88DCE4BA-543B-F07A-6BE0-EE897A337A54}"/>
              </a:ext>
            </a:extLst>
          </p:cNvPr>
          <p:cNvPicPr>
            <a:picLocks noChangeAspect="1"/>
          </p:cNvPicPr>
          <p:nvPr/>
        </p:nvPicPr>
        <p:blipFill>
          <a:blip r:embed="rId2"/>
          <a:stretch>
            <a:fillRect/>
          </a:stretch>
        </p:blipFill>
        <p:spPr>
          <a:xfrm>
            <a:off x="7713696" y="3512103"/>
            <a:ext cx="4184889" cy="3131645"/>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 Plunges</a:t>
            </a:r>
            <a:br>
              <a:rPr lang="en-US" dirty="0"/>
            </a:br>
            <a:r>
              <a:rPr lang="en-US" sz="1800" b="1" i="1" dirty="0">
                <a:latin typeface="+mj-lt"/>
              </a:rPr>
              <a:t>S&amp;P Case Shiller Rises to +0.70%,</a:t>
            </a:r>
            <a:r>
              <a:rPr lang="en-US" sz="1800" dirty="0">
                <a:latin typeface="+mj-lt"/>
              </a:rPr>
              <a:t> with its </a:t>
            </a:r>
            <a:r>
              <a:rPr lang="en-US" sz="1800" b="1" dirty="0">
                <a:latin typeface="+mj-lt"/>
              </a:rPr>
              <a:t>National Home Price Index</a:t>
            </a:r>
            <a:br>
              <a:rPr lang="en-US" sz="1800" dirty="0">
                <a:latin typeface="+mj-lt"/>
              </a:rPr>
            </a:br>
            <a:r>
              <a:rPr lang="en-US" sz="1800" dirty="0">
                <a:latin typeface="+mj-lt"/>
              </a:rPr>
              <a:t>Chicago</a:t>
            </a:r>
            <a:r>
              <a:rPr lang="en-US" sz="1800" dirty="0">
                <a:effectLst/>
                <a:latin typeface="+mj-lt"/>
                <a:ea typeface="Times New Roman" panose="02020603050405020304" pitchFamily="18" charset="0"/>
              </a:rPr>
              <a:t> gained </a:t>
            </a:r>
            <a:r>
              <a:rPr lang="en-US" sz="1800" dirty="0">
                <a:solidFill>
                  <a:srgbClr val="00A64B"/>
                </a:solidFill>
                <a:effectLst/>
                <a:latin typeface="+mj-lt"/>
                <a:ea typeface="Times New Roman" panose="02020603050405020304" pitchFamily="18" charset="0"/>
              </a:rPr>
              <a:t>+4.6%, </a:t>
            </a:r>
            <a:r>
              <a:rPr lang="en-US" sz="1800" dirty="0">
                <a:solidFill>
                  <a:srgbClr val="00A64B"/>
                </a:solidFill>
                <a:latin typeface="+mj-lt"/>
                <a:ea typeface="Times New Roman" panose="02020603050405020304" pitchFamily="18" charset="0"/>
              </a:rPr>
              <a:t>Cleveland</a:t>
            </a:r>
            <a:r>
              <a:rPr lang="en-US" sz="1800" dirty="0">
                <a:effectLst/>
                <a:latin typeface="+mj-lt"/>
                <a:ea typeface="Times New Roman" panose="02020603050405020304" pitchFamily="18" charset="0"/>
              </a:rPr>
              <a:t> </a:t>
            </a:r>
            <a:r>
              <a:rPr lang="en-US" sz="1800" dirty="0">
                <a:solidFill>
                  <a:srgbClr val="00A64B"/>
                </a:solidFill>
                <a:effectLst/>
                <a:latin typeface="+mj-lt"/>
                <a:ea typeface="Times New Roman" panose="02020603050405020304" pitchFamily="18" charset="0"/>
              </a:rPr>
              <a:t>+3.9%, </a:t>
            </a:r>
            <a:r>
              <a:rPr lang="en-US" sz="1800" dirty="0">
                <a:effectLst/>
                <a:latin typeface="+mj-lt"/>
                <a:ea typeface="Times New Roman" panose="02020603050405020304" pitchFamily="18" charset="0"/>
              </a:rPr>
              <a:t>and </a:t>
            </a:r>
            <a:r>
              <a:rPr lang="en-US" sz="1800" dirty="0">
                <a:latin typeface="+mj-lt"/>
                <a:ea typeface="Times New Roman" panose="02020603050405020304" pitchFamily="18" charset="0"/>
              </a:rPr>
              <a:t>New York</a:t>
            </a:r>
            <a:r>
              <a:rPr lang="en-US" sz="1800" dirty="0">
                <a:effectLst/>
                <a:latin typeface="+mj-lt"/>
                <a:ea typeface="Times New Roman" panose="02020603050405020304" pitchFamily="18" charset="0"/>
              </a:rPr>
              <a:t> </a:t>
            </a:r>
            <a:r>
              <a:rPr lang="en-US" sz="1800" dirty="0">
                <a:solidFill>
                  <a:srgbClr val="00A64B"/>
                </a:solidFill>
                <a:effectLst/>
                <a:latin typeface="+mj-lt"/>
                <a:ea typeface="Times New Roman" panose="02020603050405020304" pitchFamily="18" charset="0"/>
              </a:rPr>
              <a:t>+</a:t>
            </a:r>
            <a:r>
              <a:rPr lang="en-US" sz="1800" dirty="0">
                <a:solidFill>
                  <a:srgbClr val="00A64B"/>
                </a:solidFill>
                <a:latin typeface="+mj-lt"/>
                <a:ea typeface="Times New Roman" panose="02020603050405020304" pitchFamily="18" charset="0"/>
              </a:rPr>
              <a:t>3.5</a:t>
            </a:r>
            <a:r>
              <a:rPr lang="en-US" sz="1800" dirty="0">
                <a:solidFill>
                  <a:srgbClr val="00A64B"/>
                </a:solidFill>
                <a:effectLst/>
                <a:latin typeface="+mj-lt"/>
                <a:ea typeface="Times New Roman" panose="02020603050405020304" pitchFamily="18" charset="0"/>
              </a:rPr>
              <a:t>%.</a:t>
            </a:r>
            <a:br>
              <a:rPr lang="en-US" sz="1800" dirty="0">
                <a:solidFill>
                  <a:srgbClr val="00A64B"/>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Seattle down </a:t>
            </a:r>
            <a:r>
              <a:rPr lang="en-US" sz="1800" dirty="0">
                <a:solidFill>
                  <a:srgbClr val="FF0000"/>
                </a:solidFill>
                <a:effectLst/>
                <a:latin typeface="+mj-lt"/>
                <a:ea typeface="Times New Roman" panose="02020603050405020304" pitchFamily="18" charset="0"/>
              </a:rPr>
              <a:t>-11.3%, </a:t>
            </a:r>
            <a:r>
              <a:rPr lang="en-US" sz="1800" dirty="0">
                <a:solidFill>
                  <a:schemeClr val="tx1"/>
                </a:solidFill>
                <a:effectLst/>
                <a:latin typeface="+mj-lt"/>
                <a:ea typeface="Times New Roman" panose="02020603050405020304" pitchFamily="18" charset="0"/>
              </a:rPr>
              <a:t>San Francisco </a:t>
            </a:r>
            <a:r>
              <a:rPr lang="en-US" sz="1800" dirty="0">
                <a:solidFill>
                  <a:srgbClr val="FF0000"/>
                </a:solidFill>
                <a:effectLst/>
                <a:latin typeface="+mj-lt"/>
                <a:ea typeface="Times New Roman" panose="02020603050405020304" pitchFamily="18" charset="0"/>
              </a:rPr>
              <a:t>-11.0% </a:t>
            </a:r>
            <a:br>
              <a:rPr lang="en-US" sz="1800" dirty="0">
                <a:effectLst/>
                <a:latin typeface="Times New Roman" panose="02020603050405020304" pitchFamily="18" charset="0"/>
                <a:ea typeface="Times New Roman" panose="02020603050405020304" pitchFamily="18" charset="0"/>
              </a:rPr>
            </a:br>
            <a:endParaRPr lang="en-US" sz="1800" dirty="0">
              <a:solidFill>
                <a:srgbClr val="FF0000"/>
              </a:solidFill>
            </a:endParaRPr>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5" name="Picture 4" descr="Chart, line chart&#10;&#10;Description automatically generated">
            <a:extLst>
              <a:ext uri="{FF2B5EF4-FFF2-40B4-BE49-F238E27FC236}">
                <a16:creationId xmlns:a16="http://schemas.microsoft.com/office/drawing/2014/main" id="{AAFCABB7-C13F-FBDD-DC2E-C6912A8B26EC}"/>
              </a:ext>
            </a:extLst>
          </p:cNvPr>
          <p:cNvPicPr>
            <a:picLocks noChangeAspect="1"/>
          </p:cNvPicPr>
          <p:nvPr/>
        </p:nvPicPr>
        <p:blipFill>
          <a:blip r:embed="rId2"/>
          <a:stretch>
            <a:fillRect/>
          </a:stretch>
        </p:blipFill>
        <p:spPr>
          <a:xfrm>
            <a:off x="1679171" y="1454009"/>
            <a:ext cx="8728364" cy="4892082"/>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6.26% yielding cell phone tower REIT</a:t>
            </a:r>
            <a:br>
              <a:rPr lang="en-US" sz="2000" dirty="0"/>
            </a:br>
            <a:r>
              <a:rPr lang="en-US" sz="2000" dirty="0"/>
              <a:t>loses Verizon as major customer</a:t>
            </a:r>
          </a:p>
        </p:txBody>
      </p:sp>
      <p:pic>
        <p:nvPicPr>
          <p:cNvPr id="76802" name="Picture 2" descr="Chart">
            <a:extLst>
              <a:ext uri="{FF2B5EF4-FFF2-40B4-BE49-F238E27FC236}">
                <a16:creationId xmlns:a16="http://schemas.microsoft.com/office/drawing/2014/main" id="{13C938F5-E264-C18C-BFCC-2A31EFF312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09336" y="1577094"/>
            <a:ext cx="6373327" cy="4825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212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pic>
        <p:nvPicPr>
          <p:cNvPr id="77826" name="Picture 2" descr="Chart">
            <a:extLst>
              <a:ext uri="{FF2B5EF4-FFF2-40B4-BE49-F238E27FC236}">
                <a16:creationId xmlns:a16="http://schemas.microsoft.com/office/drawing/2014/main" id="{3FDCB00B-13C3-29FC-F519-E71B165315B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7449" y="1220495"/>
            <a:ext cx="6817264" cy="516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405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7F78-0932-C47A-4310-0E64CB67C32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570D762-E2AA-DD8E-98AB-1FA2E94E10F9}"/>
              </a:ext>
            </a:extLst>
          </p:cNvPr>
          <p:cNvSpPr>
            <a:spLocks noGrp="1"/>
          </p:cNvSpPr>
          <p:nvPr>
            <p:ph type="body" idx="1"/>
          </p:nvPr>
        </p:nvSpPr>
        <p:spPr/>
        <p:txBody>
          <a:bodyPr/>
          <a:lstStyle/>
          <a:p>
            <a:endParaRPr lang="en-US"/>
          </a:p>
        </p:txBody>
      </p:sp>
      <p:pic>
        <p:nvPicPr>
          <p:cNvPr id="5" name="Picture 4" descr="A television screen with a map on it&#10;&#10;Description automatically generated">
            <a:extLst>
              <a:ext uri="{FF2B5EF4-FFF2-40B4-BE49-F238E27FC236}">
                <a16:creationId xmlns:a16="http://schemas.microsoft.com/office/drawing/2014/main" id="{F234F60A-3154-5606-9CDC-F73E178A37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11681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 – Overpriced</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a:p>
        </p:txBody>
      </p:sp>
      <p:pic>
        <p:nvPicPr>
          <p:cNvPr id="6" name="Picture 5" descr="A close-up of a gauge&#10;&#10;Description automatically generated">
            <a:extLst>
              <a:ext uri="{FF2B5EF4-FFF2-40B4-BE49-F238E27FC236}">
                <a16:creationId xmlns:a16="http://schemas.microsoft.com/office/drawing/2014/main" id="{B8C09A87-5F85-E136-0CFA-B7E75E752C10}"/>
              </a:ext>
            </a:extLst>
          </p:cNvPr>
          <p:cNvPicPr>
            <a:picLocks noChangeAspect="1"/>
          </p:cNvPicPr>
          <p:nvPr/>
        </p:nvPicPr>
        <p:blipFill>
          <a:blip r:embed="rId2"/>
          <a:stretch>
            <a:fillRect/>
          </a:stretch>
        </p:blipFill>
        <p:spPr>
          <a:xfrm>
            <a:off x="2438400" y="1807481"/>
            <a:ext cx="7772400" cy="4185138"/>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r>
              <a:rPr lang="en-US" sz="2400" dirty="0">
                <a:solidFill>
                  <a:schemeClr val="tx1"/>
                </a:solidFill>
                <a:latin typeface="Calibri"/>
                <a:ea typeface="Calibri"/>
                <a:cs typeface="Calibri"/>
                <a:sym typeface="Calibri"/>
              </a:rPr>
              <a:t>*Stocks – buy the big dips at bottom of range,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………………sell big rallies to hedge holdings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sell dollar rallies, buy currencies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*Precious Metals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sell short over $30</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buy dips</a:t>
            </a:r>
            <a:br>
              <a:rPr lang="en-US" sz="2400" dirty="0">
                <a:solidFill>
                  <a:schemeClr val="tx1"/>
                </a:solidFill>
                <a:latin typeface="Calibri"/>
                <a:ea typeface="Calibri"/>
                <a:cs typeface="Calibri"/>
                <a:sym typeface="Calibri"/>
              </a:rPr>
            </a:b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August 30</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Silicon Valley, CA</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4" name="Picture 3" descr="A person in a white suit holding a map&#10;&#10;Description automatically generated">
            <a:extLst>
              <a:ext uri="{FF2B5EF4-FFF2-40B4-BE49-F238E27FC236}">
                <a16:creationId xmlns:a16="http://schemas.microsoft.com/office/drawing/2014/main" id="{4B198146-EC5A-370E-A03D-55872FC602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7242" y="986694"/>
            <a:ext cx="4887796" cy="3665847"/>
          </a:xfrm>
          <a:prstGeom prst="rect">
            <a:avLst/>
          </a:prstGeom>
        </p:spPr>
      </p:pic>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F199-CE47-D590-C870-FAAF2231ABB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C84FEC-9CEC-9779-BE4B-9724EC1758BD}"/>
              </a:ext>
            </a:extLst>
          </p:cNvPr>
          <p:cNvSpPr>
            <a:spLocks noGrp="1"/>
          </p:cNvSpPr>
          <p:nvPr>
            <p:ph type="body" idx="1"/>
          </p:nvPr>
        </p:nvSpPr>
        <p:spPr/>
        <p:txBody>
          <a:bodyPr/>
          <a:lstStyle/>
          <a:p>
            <a:endParaRPr lang="en-US"/>
          </a:p>
        </p:txBody>
      </p:sp>
      <p:pic>
        <p:nvPicPr>
          <p:cNvPr id="4" name="IMG_4615.MOV" descr="IMG_4615.MOV">
            <a:hlinkClick r:id="" action="ppaction://media"/>
            <a:extLst>
              <a:ext uri="{FF2B5EF4-FFF2-40B4-BE49-F238E27FC236}">
                <a16:creationId xmlns:a16="http://schemas.microsoft.com/office/drawing/2014/main" id="{91DB4002-F5CA-95D2-A7A3-2ED6449BC0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74637"/>
            <a:ext cx="12192000" cy="6858000"/>
          </a:xfrm>
          <a:prstGeom prst="rect">
            <a:avLst/>
          </a:prstGeom>
        </p:spPr>
      </p:pic>
    </p:spTree>
    <p:extLst>
      <p:ext uri="{BB962C8B-B14F-4D97-AF65-F5344CB8AC3E}">
        <p14:creationId xmlns:p14="http://schemas.microsoft.com/office/powerpoint/2010/main" val="29351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5B47-AF3A-A0F0-CF91-D009D15942D7}"/>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7B9103E7-29BC-B7A0-93C0-288DA36C9DF6}"/>
              </a:ext>
            </a:extLst>
          </p:cNvPr>
          <p:cNvSpPr>
            <a:spLocks noGrp="1"/>
          </p:cNvSpPr>
          <p:nvPr>
            <p:ph type="body" idx="1"/>
          </p:nvPr>
        </p:nvSpPr>
        <p:spPr>
          <a:xfrm>
            <a:off x="9903417" y="1884802"/>
            <a:ext cx="2184400" cy="11430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SELL</a:t>
            </a:r>
          </a:p>
        </p:txBody>
      </p:sp>
      <p:sp>
        <p:nvSpPr>
          <p:cNvPr id="6" name="Text Placeholder 6">
            <a:extLst>
              <a:ext uri="{FF2B5EF4-FFF2-40B4-BE49-F238E27FC236}">
                <a16:creationId xmlns:a16="http://schemas.microsoft.com/office/drawing/2014/main" id="{1E5DAB41-39A9-6097-F07D-0143003A57B5}"/>
              </a:ext>
            </a:extLst>
          </p:cNvPr>
          <p:cNvSpPr txBox="1">
            <a:spLocks/>
          </p:cNvSpPr>
          <p:nvPr/>
        </p:nvSpPr>
        <p:spPr>
          <a:xfrm>
            <a:off x="10007600" y="4236359"/>
            <a:ext cx="2184400" cy="11430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lIns="91425" tIns="91425" rIns="91425" bIns="91425" rtlCol="0" anchor="ctr" anchorCtr="0"/>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9pPr>
          </a:lstStyle>
          <a:p>
            <a:r>
              <a:rPr lang="en-US" sz="2400" dirty="0"/>
              <a:t>BUY</a:t>
            </a:r>
          </a:p>
        </p:txBody>
      </p:sp>
      <p:pic>
        <p:nvPicPr>
          <p:cNvPr id="5" name="Picture 4" descr="A graph showing the price of a stock market&#10;&#10;Description automatically generated">
            <a:extLst>
              <a:ext uri="{FF2B5EF4-FFF2-40B4-BE49-F238E27FC236}">
                <a16:creationId xmlns:a16="http://schemas.microsoft.com/office/drawing/2014/main" id="{A9512175-2FF1-CD62-FAFD-7BDFAF028A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321" y="274637"/>
            <a:ext cx="9150096" cy="6403955"/>
          </a:xfrm>
          <a:prstGeom prst="rect">
            <a:avLst/>
          </a:prstGeom>
        </p:spPr>
      </p:pic>
    </p:spTree>
    <p:extLst>
      <p:ext uri="{BB962C8B-B14F-4D97-AF65-F5344CB8AC3E}">
        <p14:creationId xmlns:p14="http://schemas.microsoft.com/office/powerpoint/2010/main" val="3321188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Rising</a:t>
            </a:r>
            <a:br>
              <a:rPr lang="en-US" sz="2800" b="1" dirty="0"/>
            </a:br>
            <a:r>
              <a:rPr lang="en-US" sz="2400" b="1" dirty="0">
                <a:solidFill>
                  <a:srgbClr val="FF0000"/>
                </a:solidFill>
              </a:rPr>
              <a:t> 278,000 – Up 1,000</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a:p>
        </p:txBody>
      </p:sp>
      <p:pic>
        <p:nvPicPr>
          <p:cNvPr id="5" name="Picture 4" descr="Chart, histogram&#10;&#10;Description automatically generated">
            <a:extLst>
              <a:ext uri="{FF2B5EF4-FFF2-40B4-BE49-F238E27FC236}">
                <a16:creationId xmlns:a16="http://schemas.microsoft.com/office/drawing/2014/main" id="{A9B91D39-A90F-FAAB-1721-96A49ED6CFDD}"/>
              </a:ext>
            </a:extLst>
          </p:cNvPr>
          <p:cNvPicPr>
            <a:picLocks noChangeAspect="1"/>
          </p:cNvPicPr>
          <p:nvPr/>
        </p:nvPicPr>
        <p:blipFill>
          <a:blip r:embed="rId2"/>
          <a:stretch>
            <a:fillRect/>
          </a:stretch>
        </p:blipFill>
        <p:spPr>
          <a:xfrm>
            <a:off x="1729047" y="1636999"/>
            <a:ext cx="8861368" cy="4871829"/>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A7CF-79FC-AB6D-417C-1D041846CCA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C8B15C3-092E-017B-42FB-F26637BA224E}"/>
              </a:ext>
            </a:extLst>
          </p:cNvPr>
          <p:cNvSpPr>
            <a:spLocks noGrp="1"/>
          </p:cNvSpPr>
          <p:nvPr>
            <p:ph type="body" idx="1"/>
          </p:nvPr>
        </p:nvSpPr>
        <p:spPr/>
        <p:txBody>
          <a:bodyPr/>
          <a:lstStyle/>
          <a:p>
            <a:endParaRPr lang="en-US"/>
          </a:p>
        </p:txBody>
      </p:sp>
      <p:pic>
        <p:nvPicPr>
          <p:cNvPr id="5" name="Picture 4" descr="A group of mannequins with different outfits&#10;&#10;Description automatically generated">
            <a:extLst>
              <a:ext uri="{FF2B5EF4-FFF2-40B4-BE49-F238E27FC236}">
                <a16:creationId xmlns:a16="http://schemas.microsoft.com/office/drawing/2014/main" id="{2AF47EEE-FFF9-D453-337C-E4BD8F6BA8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17078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555078"/>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b="1" dirty="0">
                <a:solidFill>
                  <a:schemeClr val="dk1"/>
                </a:solidFill>
                <a:latin typeface="+mj-lt"/>
                <a:ea typeface="Calibri"/>
                <a:cs typeface="Calibri"/>
                <a:sym typeface="Calibri"/>
              </a:rPr>
              <a:t>Stocks – Correction Time </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317600" y="1123627"/>
            <a:ext cx="11772261" cy="5486400"/>
          </a:xfrm>
          <a:prstGeom prst="rect">
            <a:avLst/>
          </a:prstGeom>
          <a:noFill/>
          <a:ln>
            <a:noFill/>
          </a:ln>
        </p:spPr>
        <p:txBody>
          <a:bodyPr lIns="91425" tIns="45700" rIns="91425" bIns="45700" anchor="t" anchorCtr="0">
            <a:noAutofit/>
          </a:bodyPr>
          <a:lstStyle/>
          <a:p>
            <a:pPr marL="0" marR="0" lvl="0" indent="0">
              <a:spcBef>
                <a:spcPts val="0"/>
              </a:spcBef>
              <a:spcAft>
                <a:spcPts val="0"/>
              </a:spcAft>
              <a:buNone/>
            </a:pPr>
            <a:br>
              <a:rPr lang="en-US" sz="1800" dirty="0">
                <a:solidFill>
                  <a:srgbClr val="FF0000"/>
                </a:solidFill>
                <a:latin typeface="+mj-lt"/>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rgbClr val="FF0000"/>
                </a:solidFill>
                <a:latin typeface="+mj-lt"/>
                <a:ea typeface="Times New Roman" panose="02020603050405020304" pitchFamily="18" charset="0"/>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latin typeface="Calibri" panose="020F0502020204030204" pitchFamily="34" charset="0"/>
                <a:cs typeface="Calibri" panose="020F0502020204030204" pitchFamily="34" charset="0"/>
              </a:rPr>
            </a:br>
            <a:br>
              <a:rPr lang="en-US" sz="20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9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a:sym typeface="Calibri"/>
              </a:rPr>
            </a:br>
            <a:br>
              <a:rPr lang="en-US" sz="18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rPr>
            </a:b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BFABD925-29D0-2C18-50F5-1EB8EA655525}"/>
              </a:ext>
            </a:extLst>
          </p:cNvPr>
          <p:cNvSpPr txBox="1"/>
          <p:nvPr/>
        </p:nvSpPr>
        <p:spPr>
          <a:xfrm>
            <a:off x="572946" y="1488537"/>
            <a:ext cx="11619053" cy="4801314"/>
          </a:xfrm>
          <a:prstGeom prst="rect">
            <a:avLst/>
          </a:prstGeom>
          <a:noFill/>
        </p:spPr>
        <p:txBody>
          <a:bodyPr wrap="square">
            <a:spAutoFit/>
          </a:bodyPr>
          <a:lstStyle/>
          <a:p>
            <a:r>
              <a:rPr lang="en-US" sz="1800" dirty="0">
                <a:effectLst/>
                <a:latin typeface="+mj-lt"/>
                <a:ea typeface="Times New Roman" panose="02020603050405020304" pitchFamily="18" charset="0"/>
              </a:rPr>
              <a:t>* US Sees Biggest </a:t>
            </a:r>
            <a:r>
              <a:rPr lang="en-US" sz="1800" b="1" dirty="0">
                <a:effectLst/>
                <a:latin typeface="+mj-lt"/>
                <a:ea typeface="Times New Roman" panose="02020603050405020304" pitchFamily="18" charset="0"/>
              </a:rPr>
              <a:t>Equity Outflow </a:t>
            </a:r>
            <a:r>
              <a:rPr lang="en-US" sz="1800" dirty="0">
                <a:effectLst/>
                <a:latin typeface="+mj-lt"/>
                <a:ea typeface="Times New Roman" panose="02020603050405020304" pitchFamily="18" charset="0"/>
              </a:rPr>
              <a:t>in Seven Weeks, with some $15 billion fleeing the market last week. Some believe that the party is over for 2023 and now begins the hangover.</a:t>
            </a:r>
            <a:r>
              <a:rPr lang="en-US" sz="1800" dirty="0">
                <a:effectLst/>
                <a:latin typeface="+mj-lt"/>
              </a:rPr>
              <a:t>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b="1" dirty="0">
                <a:effectLst/>
                <a:latin typeface="+mj-lt"/>
                <a:ea typeface="Times New Roman" panose="02020603050405020304" pitchFamily="18" charset="0"/>
              </a:rPr>
              <a:t>*Rating Agencies </a:t>
            </a:r>
            <a:r>
              <a:rPr lang="en-US" sz="1800" dirty="0">
                <a:effectLst/>
                <a:latin typeface="+mj-lt"/>
                <a:ea typeface="Times New Roman" panose="02020603050405020304" pitchFamily="18" charset="0"/>
              </a:rPr>
              <a:t>Strike Again, with Moody’s threatened downgrade of a dozed regional banks</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b="1" dirty="0">
                <a:effectLst/>
                <a:latin typeface="+mj-lt"/>
                <a:ea typeface="Times New Roman" panose="02020603050405020304" pitchFamily="18" charset="0"/>
              </a:rPr>
              <a:t>*Money Market Inflows </a:t>
            </a:r>
            <a:r>
              <a:rPr lang="en-US" sz="1800" dirty="0">
                <a:effectLst/>
                <a:latin typeface="+mj-lt"/>
                <a:ea typeface="Times New Roman" panose="02020603050405020304" pitchFamily="18" charset="0"/>
              </a:rPr>
              <a:t>Hit Four Month High, at $58.56 billion as</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risk makes a big comeback. What they really should be buying is 90-Day T-bills</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with 5.27% yields today. Equity fund inflows have gone flat</a:t>
            </a:r>
            <a:br>
              <a:rPr lang="en-US" sz="1800" dirty="0">
                <a:effectLst/>
                <a:latin typeface="+mj-lt"/>
              </a:rPr>
            </a:br>
            <a:br>
              <a:rPr lang="en-US" sz="1800" dirty="0">
                <a:effectLst/>
                <a:latin typeface="+mj-lt"/>
              </a:rPr>
            </a:br>
            <a:r>
              <a:rPr lang="en-US" sz="1800" b="1" dirty="0">
                <a:effectLst/>
                <a:latin typeface="+mj-lt"/>
              </a:rPr>
              <a:t>*</a:t>
            </a:r>
            <a:r>
              <a:rPr lang="en-US" sz="1800" b="1" dirty="0">
                <a:effectLst/>
                <a:latin typeface="+mj-lt"/>
                <a:ea typeface="Times New Roman" panose="02020603050405020304" pitchFamily="18" charset="0"/>
              </a:rPr>
              <a:t>Albermarle (ALB) </a:t>
            </a:r>
            <a:r>
              <a:rPr lang="en-US" sz="1800" dirty="0">
                <a:effectLst/>
                <a:latin typeface="+mj-lt"/>
                <a:ea typeface="Times New Roman" panose="02020603050405020304" pitchFamily="18" charset="0"/>
              </a:rPr>
              <a:t>to Boost Lithium Production with a new filtering</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technology at an Arkansas plant to meet exploding demand from EV makers </a:t>
            </a:r>
            <a:br>
              <a:rPr lang="en-US" sz="1800" dirty="0">
                <a:effectLst/>
                <a:latin typeface="+mj-lt"/>
              </a:rPr>
            </a:br>
            <a:br>
              <a:rPr lang="en-US" sz="1800" dirty="0">
                <a:effectLst/>
                <a:latin typeface="+mj-lt"/>
              </a:rPr>
            </a:br>
            <a:r>
              <a:rPr lang="en-US" sz="1800" b="1" dirty="0">
                <a:effectLst/>
                <a:latin typeface="+mj-lt"/>
              </a:rPr>
              <a:t>*</a:t>
            </a:r>
            <a:r>
              <a:rPr lang="en-US" sz="1800" b="1" dirty="0">
                <a:effectLst/>
                <a:latin typeface="+mj-lt"/>
                <a:ea typeface="Times New Roman" panose="02020603050405020304" pitchFamily="18" charset="0"/>
              </a:rPr>
              <a:t> Berkshire Hathaway </a:t>
            </a:r>
            <a:r>
              <a:rPr lang="en-US" sz="1800" dirty="0">
                <a:effectLst/>
                <a:latin typeface="+mj-lt"/>
                <a:ea typeface="Times New Roman" panose="02020603050405020304" pitchFamily="18" charset="0"/>
              </a:rPr>
              <a:t>(BRK/B) Post Record Profit, </a:t>
            </a:r>
            <a:r>
              <a:rPr lang="en-US" sz="1800" dirty="0">
                <a:solidFill>
                  <a:srgbClr val="000000"/>
                </a:solidFill>
                <a:effectLst/>
                <a:latin typeface="+mj-lt"/>
                <a:ea typeface="Times New Roman" panose="02020603050405020304" pitchFamily="18" charset="0"/>
              </a:rPr>
              <a:t>with profits up 38% </a:t>
            </a:r>
            <a:br>
              <a:rPr lang="en-US" sz="1800" dirty="0">
                <a:effectLst/>
                <a:latin typeface="+mj-lt"/>
              </a:rPr>
            </a:br>
            <a:br>
              <a:rPr lang="en-US" sz="1800" dirty="0">
                <a:effectLst/>
                <a:latin typeface="+mj-lt"/>
              </a:rPr>
            </a:br>
            <a:r>
              <a:rPr lang="en-US" sz="1800" b="1" dirty="0">
                <a:effectLst/>
                <a:latin typeface="+mj-lt"/>
              </a:rPr>
              <a:t>*</a:t>
            </a:r>
            <a:r>
              <a:rPr lang="en-US" sz="1800" b="1" dirty="0">
                <a:effectLst/>
                <a:latin typeface="+mj-lt"/>
                <a:ea typeface="Times New Roman" panose="02020603050405020304" pitchFamily="18" charset="0"/>
              </a:rPr>
              <a:t> Rivian </a:t>
            </a:r>
            <a:r>
              <a:rPr lang="en-US" sz="1800" dirty="0">
                <a:effectLst/>
                <a:latin typeface="+mj-lt"/>
                <a:ea typeface="Times New Roman" panose="02020603050405020304" pitchFamily="18" charset="0"/>
              </a:rPr>
              <a:t>(RIVN) Beats, losing only $1.08 a share versus an expected $1.41</a:t>
            </a:r>
            <a:r>
              <a:rPr lang="en-US" sz="1800" dirty="0">
                <a:effectLst/>
                <a:latin typeface="+mj-lt"/>
              </a:rPr>
              <a:t> </a:t>
            </a:r>
            <a:br>
              <a:rPr lang="en-US" sz="1800" dirty="0">
                <a:effectLst/>
                <a:latin typeface="+mj-lt"/>
              </a:rPr>
            </a:br>
            <a:br>
              <a:rPr lang="en-US" sz="1800" dirty="0">
                <a:effectLst/>
                <a:latin typeface="+mj-lt"/>
              </a:rPr>
            </a:br>
            <a:r>
              <a:rPr lang="en-US" sz="1800" dirty="0">
                <a:effectLst/>
                <a:latin typeface="+mj-lt"/>
              </a:rPr>
              <a:t>*</a:t>
            </a:r>
            <a:r>
              <a:rPr lang="en-US" sz="1800" dirty="0">
                <a:effectLst/>
                <a:latin typeface="+mj-lt"/>
                <a:ea typeface="Times New Roman" panose="02020603050405020304" pitchFamily="18" charset="0"/>
              </a:rPr>
              <a:t> Biden Cracks Down on </a:t>
            </a:r>
            <a:r>
              <a:rPr lang="en-US" sz="1800" b="1" dirty="0">
                <a:effectLst/>
                <a:latin typeface="+mj-lt"/>
                <a:ea typeface="Times New Roman" panose="02020603050405020304" pitchFamily="18" charset="0"/>
              </a:rPr>
              <a:t>Technology Investment in China</a:t>
            </a:r>
            <a:endParaRPr lang="en-US" sz="1800" b="1" dirty="0">
              <a:latin typeface="+mj-lt"/>
            </a:endParaRPr>
          </a:p>
        </p:txBody>
      </p:sp>
      <p:pic>
        <p:nvPicPr>
          <p:cNvPr id="4" name="Picture 3">
            <a:extLst>
              <a:ext uri="{FF2B5EF4-FFF2-40B4-BE49-F238E27FC236}">
                <a16:creationId xmlns:a16="http://schemas.microsoft.com/office/drawing/2014/main" id="{C14D1390-088E-8180-4390-D354FC622C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5491" y="3634450"/>
            <a:ext cx="3271372" cy="3107803"/>
          </a:xfrm>
          <a:prstGeom prst="rect">
            <a:avLst/>
          </a:prstGeom>
        </p:spPr>
      </p:pic>
    </p:spTree>
    <p:extLst>
      <p:ext uri="{BB962C8B-B14F-4D97-AF65-F5344CB8AC3E}">
        <p14:creationId xmlns:p14="http://schemas.microsoft.com/office/powerpoint/2010/main" val="378136076"/>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100584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S&amp;P 500 – Back to support</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5/$420-$430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latin typeface="+mj-lt"/>
                <a:ea typeface="Calibri"/>
                <a:cs typeface="Calibri"/>
                <a:sym typeface="Calibri"/>
              </a:rPr>
              <a:t>long 1/$420-$430 put spread</a:t>
            </a:r>
            <a:r>
              <a:rPr lang="en-US" sz="1800" dirty="0">
                <a:solidFill>
                  <a:schemeClr val="tx1"/>
                </a:solidFill>
                <a:latin typeface="+mj-lt"/>
                <a:ea typeface="Calibri"/>
                <a:cs typeface="Calibri"/>
                <a:sym typeface="Calibri"/>
              </a:rPr>
              <a:t>, </a:t>
            </a:r>
            <a:r>
              <a:rPr lang="en-US" sz="1800" dirty="0">
                <a:solidFill>
                  <a:srgbClr val="00A64B"/>
                </a:solidFill>
                <a:latin typeface="+mj-lt"/>
                <a:ea typeface="Calibri"/>
                <a:cs typeface="Calibri"/>
                <a:sym typeface="Calibri"/>
              </a:rPr>
              <a:t>took profits on long 11/$420-$430 put spread</a:t>
            </a:r>
            <a:br>
              <a:rPr lang="en-US" sz="18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243042" y="4587845"/>
            <a:ext cx="2549633" cy="137512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$380</a:t>
            </a:r>
            <a:br>
              <a:rPr lang="en-US" sz="2000" dirty="0"/>
            </a:br>
            <a:r>
              <a:rPr lang="en-US" sz="2000" dirty="0"/>
              <a:t>Down –17.4%</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8129" y="47277"/>
            <a:ext cx="1674141" cy="1674141"/>
          </a:xfrm>
          <a:prstGeom prst="rect">
            <a:avLst/>
          </a:prstGeom>
        </p:spPr>
      </p:pic>
      <p:sp>
        <p:nvSpPr>
          <p:cNvPr id="16" name="Left Arrow Callout 15">
            <a:extLst>
              <a:ext uri="{FF2B5EF4-FFF2-40B4-BE49-F238E27FC236}">
                <a16:creationId xmlns:a16="http://schemas.microsoft.com/office/drawing/2014/main" id="{C80064A2-5D10-AB2C-3397-720E88F1BC99}"/>
              </a:ext>
            </a:extLst>
          </p:cNvPr>
          <p:cNvSpPr/>
          <p:nvPr/>
        </p:nvSpPr>
        <p:spPr>
          <a:xfrm>
            <a:off x="9770346" y="3153275"/>
            <a:ext cx="2263999" cy="12374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$430</a:t>
            </a:r>
            <a:br>
              <a:rPr lang="en-US" sz="2000" dirty="0"/>
            </a:br>
            <a:r>
              <a:rPr lang="en-US" sz="2000" dirty="0"/>
              <a:t>-6.50%</a:t>
            </a:r>
            <a:br>
              <a:rPr lang="en-US" sz="2000" dirty="0"/>
            </a:br>
            <a:r>
              <a:rPr lang="en-US" sz="2000" dirty="0"/>
              <a:t>2</a:t>
            </a:r>
            <a:r>
              <a:rPr lang="en-US" sz="2000" baseline="30000" dirty="0"/>
              <a:t>nd</a:t>
            </a:r>
            <a:r>
              <a:rPr lang="en-US" sz="2000" dirty="0"/>
              <a:t> support</a:t>
            </a:r>
          </a:p>
        </p:txBody>
      </p:sp>
      <p:sp>
        <p:nvSpPr>
          <p:cNvPr id="18" name="Right Arrow Callout 17">
            <a:extLst>
              <a:ext uri="{FF2B5EF4-FFF2-40B4-BE49-F238E27FC236}">
                <a16:creationId xmlns:a16="http://schemas.microsoft.com/office/drawing/2014/main" id="{A5156D05-29C4-64C1-6A23-C09192D78FBA}"/>
              </a:ext>
            </a:extLst>
          </p:cNvPr>
          <p:cNvSpPr/>
          <p:nvPr/>
        </p:nvSpPr>
        <p:spPr>
          <a:xfrm>
            <a:off x="8257364" y="1161406"/>
            <a:ext cx="1815293" cy="1158925"/>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$480</a:t>
            </a:r>
            <a:br>
              <a:rPr lang="en-US" sz="2000" dirty="0"/>
            </a:br>
            <a:r>
              <a:rPr lang="en-US" sz="2000" dirty="0"/>
              <a:t>2023 </a:t>
            </a:r>
            <a:br>
              <a:rPr lang="en-US" sz="2000" dirty="0"/>
            </a:br>
            <a:r>
              <a:rPr lang="en-US" sz="2000" dirty="0"/>
              <a:t>Target</a:t>
            </a:r>
          </a:p>
        </p:txBody>
      </p:sp>
      <p:cxnSp>
        <p:nvCxnSpPr>
          <p:cNvPr id="7" name="Straight Arrow Connector 6">
            <a:extLst>
              <a:ext uri="{FF2B5EF4-FFF2-40B4-BE49-F238E27FC236}">
                <a16:creationId xmlns:a16="http://schemas.microsoft.com/office/drawing/2014/main" id="{3F192B1F-BE65-5A8B-42C9-8EFDFB51C59B}"/>
              </a:ext>
            </a:extLst>
          </p:cNvPr>
          <p:cNvCxnSpPr>
            <a:cxnSpLocks/>
          </p:cNvCxnSpPr>
          <p:nvPr/>
        </p:nvCxnSpPr>
        <p:spPr>
          <a:xfrm flipV="1">
            <a:off x="7736754" y="1740868"/>
            <a:ext cx="2644839" cy="189265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BD14B59-BFDC-D877-6355-8257A3B835DE}"/>
              </a:ext>
            </a:extLst>
          </p:cNvPr>
          <p:cNvPicPr>
            <a:picLocks noChangeAspect="1"/>
          </p:cNvPicPr>
          <p:nvPr/>
        </p:nvPicPr>
        <p:blipFill>
          <a:blip r:embed="rId4"/>
          <a:stretch>
            <a:fillRect/>
          </a:stretch>
        </p:blipFill>
        <p:spPr>
          <a:xfrm>
            <a:off x="344594" y="1454576"/>
            <a:ext cx="6946958" cy="5259840"/>
          </a:xfrm>
          <a:prstGeom prst="rect">
            <a:avLst/>
          </a:prstGeom>
        </p:spPr>
      </p:pic>
      <p:cxnSp>
        <p:nvCxnSpPr>
          <p:cNvPr id="17" name="Straight Arrow Connector 16">
            <a:extLst>
              <a:ext uri="{FF2B5EF4-FFF2-40B4-BE49-F238E27FC236}">
                <a16:creationId xmlns:a16="http://schemas.microsoft.com/office/drawing/2014/main" id="{D36D88D2-EF34-6576-8B25-711400C60FBA}"/>
              </a:ext>
            </a:extLst>
          </p:cNvPr>
          <p:cNvCxnSpPr>
            <a:cxnSpLocks/>
          </p:cNvCxnSpPr>
          <p:nvPr/>
        </p:nvCxnSpPr>
        <p:spPr>
          <a:xfrm>
            <a:off x="1066800" y="5314659"/>
            <a:ext cx="801412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D25D16-4DAE-F994-8FD7-B0FABB6EBBF2}"/>
              </a:ext>
            </a:extLst>
          </p:cNvPr>
          <p:cNvCxnSpPr>
            <a:cxnSpLocks/>
          </p:cNvCxnSpPr>
          <p:nvPr/>
        </p:nvCxnSpPr>
        <p:spPr>
          <a:xfrm>
            <a:off x="827250" y="3633522"/>
            <a:ext cx="819700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7FF881-F702-67A6-3E63-408536F2DB75}"/>
              </a:ext>
            </a:extLst>
          </p:cNvPr>
          <p:cNvCxnSpPr>
            <a:cxnSpLocks/>
          </p:cNvCxnSpPr>
          <p:nvPr/>
        </p:nvCxnSpPr>
        <p:spPr>
          <a:xfrm>
            <a:off x="6292874" y="2809757"/>
            <a:ext cx="1492050" cy="77819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Left Arrow Callout 10">
            <a:extLst>
              <a:ext uri="{FF2B5EF4-FFF2-40B4-BE49-F238E27FC236}">
                <a16:creationId xmlns:a16="http://schemas.microsoft.com/office/drawing/2014/main" id="{B9703DE5-5B82-834B-63DD-913A72A875C2}"/>
              </a:ext>
            </a:extLst>
          </p:cNvPr>
          <p:cNvSpPr/>
          <p:nvPr/>
        </p:nvSpPr>
        <p:spPr>
          <a:xfrm>
            <a:off x="9694795" y="1756633"/>
            <a:ext cx="2263999" cy="12374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$442</a:t>
            </a:r>
            <a:br>
              <a:rPr lang="en-US" sz="2000" dirty="0"/>
            </a:br>
            <a:r>
              <a:rPr lang="en-US" sz="2000" dirty="0"/>
              <a:t>-3.9%</a:t>
            </a:r>
            <a:br>
              <a:rPr lang="en-US" sz="2000" dirty="0"/>
            </a:br>
            <a:r>
              <a:rPr lang="en-US" sz="2000" dirty="0"/>
              <a:t>1st support</a:t>
            </a:r>
          </a:p>
        </p:txBody>
      </p:sp>
    </p:spTree>
    <p:extLst>
      <p:ext uri="{BB962C8B-B14F-4D97-AF65-F5344CB8AC3E}">
        <p14:creationId xmlns:p14="http://schemas.microsoft.com/office/powerpoint/2010/main" val="1130031545"/>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41013" y="485877"/>
            <a:ext cx="8229600" cy="8382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 great hedge for long stocks and bonds</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long 2X position has a hedge against longs and bond shorts</a:t>
            </a:r>
          </a:p>
        </p:txBody>
      </p:sp>
      <p:pic>
        <p:nvPicPr>
          <p:cNvPr id="1026" name="Picture 2" descr="Chart">
            <a:extLst>
              <a:ext uri="{FF2B5EF4-FFF2-40B4-BE49-F238E27FC236}">
                <a16:creationId xmlns:a16="http://schemas.microsoft.com/office/drawing/2014/main" id="{1837F6EA-3DD8-3C41-6E1D-F3DD66FCE3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6657" y="1792499"/>
            <a:ext cx="6261359" cy="474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Bargain of the Century</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050" name="Picture 2" descr="Chart">
            <a:extLst>
              <a:ext uri="{FF2B5EF4-FFF2-40B4-BE49-F238E27FC236}">
                <a16:creationId xmlns:a16="http://schemas.microsoft.com/office/drawing/2014/main" id="{E9F78308-58EB-A2CD-D2C4-7102EA07E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500" y="956129"/>
            <a:ext cx="7493000" cy="5673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(VXX)-</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074" name="Picture 2" descr="Chart">
            <a:extLst>
              <a:ext uri="{FF2B5EF4-FFF2-40B4-BE49-F238E27FC236}">
                <a16:creationId xmlns:a16="http://schemas.microsoft.com/office/drawing/2014/main" id="{38433325-4ED2-58E8-5906-85B57ECB22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8159" y="1139091"/>
            <a:ext cx="6951824" cy="526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08750"/>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016F5-6F1E-15E2-F1F4-917AF3C607F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3CF3C36-3584-3105-64E7-51F8D22954E6}"/>
              </a:ext>
            </a:extLst>
          </p:cNvPr>
          <p:cNvSpPr>
            <a:spLocks noGrp="1"/>
          </p:cNvSpPr>
          <p:nvPr>
            <p:ph type="body" idx="1"/>
          </p:nvPr>
        </p:nvSpPr>
        <p:spPr/>
        <p:txBody>
          <a:bodyPr/>
          <a:lstStyle/>
          <a:p>
            <a:endParaRPr lang="en-US"/>
          </a:p>
        </p:txBody>
      </p:sp>
      <p:pic>
        <p:nvPicPr>
          <p:cNvPr id="5" name="Picture 4" descr="A person standing next to a propeller&#10;&#10;Description automatically generated">
            <a:extLst>
              <a:ext uri="{FF2B5EF4-FFF2-40B4-BE49-F238E27FC236}">
                <a16:creationId xmlns:a16="http://schemas.microsoft.com/office/drawing/2014/main" id="{C95CFC25-8F48-2C32-B994-8FF5166545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2551" y="0"/>
            <a:ext cx="7686897" cy="6858000"/>
          </a:xfrm>
          <a:prstGeom prst="rect">
            <a:avLst/>
          </a:prstGeom>
        </p:spPr>
      </p:pic>
    </p:spTree>
    <p:extLst>
      <p:ext uri="{BB962C8B-B14F-4D97-AF65-F5344CB8AC3E}">
        <p14:creationId xmlns:p14="http://schemas.microsoft.com/office/powerpoint/2010/main" val="501711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pic>
        <p:nvPicPr>
          <p:cNvPr id="4098" name="Picture 2" descr="Chart">
            <a:extLst>
              <a:ext uri="{FF2B5EF4-FFF2-40B4-BE49-F238E27FC236}">
                <a16:creationId xmlns:a16="http://schemas.microsoft.com/office/drawing/2014/main" id="{4E79CE50-2AF8-FCBD-EB07-51ACD8FD1D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9417" y="1368623"/>
            <a:ext cx="6821196" cy="516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18890" y="522748"/>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a:t>
            </a:r>
            <a:r>
              <a:rPr lang="en-US" sz="2400" dirty="0">
                <a:solidFill>
                  <a:schemeClr val="tx1"/>
                </a:solidFill>
                <a:ea typeface="Calibri"/>
                <a:sym typeface="Calibri"/>
              </a:rPr>
              <a:t>IWM</a:t>
            </a:r>
            <a:r>
              <a:rPr lang="en-US" sz="2400" dirty="0">
                <a:solidFill>
                  <a:schemeClr val="tx1"/>
                </a:solidFill>
                <a:latin typeface="Calibri"/>
                <a:ea typeface="Calibri"/>
                <a:cs typeface="Calibri"/>
                <a:sym typeface="Calibri"/>
              </a:rPr>
              <a:t>)- </a:t>
            </a:r>
            <a:br>
              <a:rPr lang="en-US" sz="1800" dirty="0">
                <a:latin typeface="Calibri"/>
                <a:ea typeface="Calibri"/>
                <a:cs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latin typeface="Calibri"/>
                <a:ea typeface="Calibri"/>
                <a:cs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latin typeface="Calibri"/>
                <a:ea typeface="Calibri"/>
                <a:cs typeface="Calibri"/>
              </a:rPr>
            </a:br>
            <a:endParaRPr lang="en-US" sz="1800">
              <a:solidFill>
                <a:srgbClr val="00B050"/>
              </a:solidFill>
              <a:latin typeface="Calibri"/>
              <a:ea typeface="Calibri"/>
              <a:cs typeface="Calibri"/>
              <a:sym typeface="Calibri"/>
            </a:endParaRPr>
          </a:p>
        </p:txBody>
      </p:sp>
      <p:pic>
        <p:nvPicPr>
          <p:cNvPr id="5122" name="Picture 2" descr="Chart">
            <a:extLst>
              <a:ext uri="{FF2B5EF4-FFF2-40B4-BE49-F238E27FC236}">
                <a16:creationId xmlns:a16="http://schemas.microsoft.com/office/drawing/2014/main" id="{8E5F9A48-C6B5-799D-F6E8-70964C5E33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7957" y="1749929"/>
            <a:ext cx="6056086" cy="458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a:t>
            </a:r>
            <a:br>
              <a:rPr lang="en-US" sz="2400" dirty="0"/>
            </a:br>
            <a:r>
              <a:rPr lang="en-US" sz="1800" dirty="0">
                <a:solidFill>
                  <a:srgbClr val="00A64B"/>
                </a:solidFill>
              </a:rPr>
              <a:t>took profits on Long 5/$335-$345 put spread</a:t>
            </a:r>
            <a:br>
              <a:rPr lang="en-US" sz="2400" dirty="0"/>
            </a:br>
            <a:r>
              <a:rPr lang="en-US" sz="1800" dirty="0">
                <a:solidFill>
                  <a:srgbClr val="00A64B"/>
                </a:solidFill>
              </a:rPr>
              <a:t>took profits on long (QQQ) 1/$290-$300 put spread, took profits on long (QQQ) 4/$330-$335 put spread </a:t>
            </a:r>
            <a:br>
              <a:rPr lang="en-US" sz="1800" dirty="0">
                <a:solidFill>
                  <a:srgbClr val="00A64B"/>
                </a:solidFill>
              </a:rPr>
            </a:br>
            <a:r>
              <a:rPr lang="en-US" sz="1800" dirty="0">
                <a:solidFill>
                  <a:srgbClr val="00A64B"/>
                </a:solidFill>
              </a:rPr>
              <a:t>took profits on long (QQQ) 3/$340-$345 put spread, covered long (QQQ) $325-$330 put spread </a:t>
            </a:r>
          </a:p>
        </p:txBody>
      </p:sp>
      <p:pic>
        <p:nvPicPr>
          <p:cNvPr id="6146" name="Picture 2" descr="Chart">
            <a:extLst>
              <a:ext uri="{FF2B5EF4-FFF2-40B4-BE49-F238E27FC236}">
                <a16:creationId xmlns:a16="http://schemas.microsoft.com/office/drawing/2014/main" id="{3D3C84BB-15BC-1F71-5C99-D35793BF65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2722" y="1771973"/>
            <a:ext cx="6354666" cy="4811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E8CD-B1B6-08F8-6A51-E8F833CA885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693A76B-D61A-8CA3-A294-282AB7A2AE90}"/>
              </a:ext>
            </a:extLst>
          </p:cNvPr>
          <p:cNvSpPr>
            <a:spLocks noGrp="1"/>
          </p:cNvSpPr>
          <p:nvPr>
            <p:ph type="body" idx="1"/>
          </p:nvPr>
        </p:nvSpPr>
        <p:spPr/>
        <p:txBody>
          <a:bodyPr/>
          <a:lstStyle/>
          <a:p>
            <a:endParaRPr lang="en-US"/>
          </a:p>
        </p:txBody>
      </p:sp>
      <p:pic>
        <p:nvPicPr>
          <p:cNvPr id="5" name="Picture 4" descr="A person leaning on a table&#10;&#10;Description automatically generated">
            <a:extLst>
              <a:ext uri="{FF2B5EF4-FFF2-40B4-BE49-F238E27FC236}">
                <a16:creationId xmlns:a16="http://schemas.microsoft.com/office/drawing/2014/main" id="{2EEDE2B4-E5D0-C55F-DCB5-22218C2B8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7858" cy="6860894"/>
          </a:xfrm>
          <a:prstGeom prst="rect">
            <a:avLst/>
          </a:prstGeom>
        </p:spPr>
      </p:pic>
    </p:spTree>
    <p:extLst>
      <p:ext uri="{BB962C8B-B14F-4D97-AF65-F5344CB8AC3E}">
        <p14:creationId xmlns:p14="http://schemas.microsoft.com/office/powerpoint/2010/main" val="1407497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444" y="8836"/>
            <a:ext cx="12192000" cy="905564"/>
            <a:chOff x="0" y="0"/>
            <a:chExt cx="9376341" cy="1724607"/>
          </a:xfrm>
        </p:grpSpPr>
        <p:sp>
          <p:nvSpPr>
            <p:cNvPr id="3" name="Freeform 3"/>
            <p:cNvSpPr/>
            <p:nvPr/>
          </p:nvSpPr>
          <p:spPr>
            <a:xfrm>
              <a:off x="0" y="0"/>
              <a:ext cx="9376341" cy="1724607"/>
            </a:xfrm>
            <a:custGeom>
              <a:avLst/>
              <a:gdLst/>
              <a:ahLst/>
              <a:cxnLst/>
              <a:rect l="l" t="t" r="r" b="b"/>
              <a:pathLst>
                <a:path w="9376341" h="1724607">
                  <a:moveTo>
                    <a:pt x="0" y="0"/>
                  </a:moveTo>
                  <a:lnTo>
                    <a:pt x="9376341" y="0"/>
                  </a:lnTo>
                  <a:lnTo>
                    <a:pt x="9376341" y="1724607"/>
                  </a:lnTo>
                  <a:lnTo>
                    <a:pt x="0" y="1724607"/>
                  </a:lnTo>
                  <a:close/>
                </a:path>
              </a:pathLst>
            </a:custGeom>
            <a:solidFill>
              <a:srgbClr val="061D3B">
                <a:alpha val="96863"/>
              </a:srgbClr>
            </a:solidFill>
          </p:spPr>
        </p:sp>
      </p:grpSp>
      <p:pic>
        <p:nvPicPr>
          <p:cNvPr id="4" name="Picture 4"/>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541406" y="105204"/>
            <a:ext cx="1334668" cy="1334668"/>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0497693" y="17778"/>
            <a:ext cx="1422094" cy="1422094"/>
          </a:xfrm>
          <a:prstGeom prst="rect">
            <a:avLst/>
          </a:prstGeom>
        </p:spPr>
      </p:pic>
      <p:grpSp>
        <p:nvGrpSpPr>
          <p:cNvPr id="6" name="Group 6"/>
          <p:cNvGrpSpPr>
            <a:grpSpLocks noChangeAspect="1"/>
          </p:cNvGrpSpPr>
          <p:nvPr/>
        </p:nvGrpSpPr>
        <p:grpSpPr>
          <a:xfrm>
            <a:off x="10668000" y="235593"/>
            <a:ext cx="1061193" cy="1061189"/>
            <a:chOff x="-60692" y="0"/>
            <a:chExt cx="6350000" cy="6349975"/>
          </a:xfrm>
        </p:grpSpPr>
        <p:sp>
          <p:nvSpPr>
            <p:cNvPr id="7" name="Freeform 7"/>
            <p:cNvSpPr/>
            <p:nvPr/>
          </p:nvSpPr>
          <p:spPr>
            <a:xfrm>
              <a:off x="-60692" y="0"/>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8" name="AutoShape 8"/>
          <p:cNvSpPr/>
          <p:nvPr/>
        </p:nvSpPr>
        <p:spPr>
          <a:xfrm flipV="1">
            <a:off x="-12294" y="602685"/>
            <a:ext cx="10553699" cy="16157"/>
          </a:xfrm>
          <a:prstGeom prst="line">
            <a:avLst/>
          </a:prstGeom>
          <a:ln w="47625" cap="rnd">
            <a:solidFill>
              <a:srgbClr val="FFFFFF"/>
            </a:solidFill>
            <a:prstDash val="solid"/>
            <a:headEnd type="none" w="sm" len="sm"/>
            <a:tailEnd type="none" w="sm" len="sm"/>
          </a:ln>
        </p:spPr>
      </p:sp>
      <p:sp>
        <p:nvSpPr>
          <p:cNvPr id="9" name="TextBox 9"/>
          <p:cNvSpPr txBox="1"/>
          <p:nvPr/>
        </p:nvSpPr>
        <p:spPr>
          <a:xfrm>
            <a:off x="129782" y="136955"/>
            <a:ext cx="6321588" cy="333425"/>
          </a:xfrm>
          <a:prstGeom prst="rect">
            <a:avLst/>
          </a:prstGeom>
        </p:spPr>
        <p:txBody>
          <a:bodyPr lIns="0" tIns="0" rIns="0" bIns="0" rtlCol="0" anchor="t">
            <a:spAutoFit/>
          </a:bodyPr>
          <a:lstStyle/>
          <a:p>
            <a:pPr>
              <a:lnSpc>
                <a:spcPts val="2599"/>
              </a:lnSpc>
            </a:pPr>
            <a:r>
              <a:rPr lang="en-US" sz="2406" spc="192">
                <a:solidFill>
                  <a:srgbClr val="FFFFFF"/>
                </a:solidFill>
                <a:latin typeface="Glacial Indifference"/>
              </a:rPr>
              <a:t>THE MAD HEDGE FUND TRADER</a:t>
            </a:r>
          </a:p>
        </p:txBody>
      </p:sp>
      <p:sp>
        <p:nvSpPr>
          <p:cNvPr id="11" name="Title 1">
            <a:extLst>
              <a:ext uri="{FF2B5EF4-FFF2-40B4-BE49-F238E27FC236}">
                <a16:creationId xmlns:a16="http://schemas.microsoft.com/office/drawing/2014/main" id="{6F274CD8-7985-2342-B091-AF521598516C}"/>
              </a:ext>
            </a:extLst>
          </p:cNvPr>
          <p:cNvSpPr txBox="1">
            <a:spLocks/>
          </p:cNvSpPr>
          <p:nvPr/>
        </p:nvSpPr>
        <p:spPr>
          <a:xfrm>
            <a:off x="315926" y="1019472"/>
            <a:ext cx="10972800" cy="114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r>
              <a:rPr lang="en-US" sz="2800" b="1" dirty="0"/>
              <a:t>The Barbell Portfolio</a:t>
            </a:r>
          </a:p>
        </p:txBody>
      </p:sp>
      <p:sp>
        <p:nvSpPr>
          <p:cNvPr id="12" name="Text Placeholder 2">
            <a:extLst>
              <a:ext uri="{FF2B5EF4-FFF2-40B4-BE49-F238E27FC236}">
                <a16:creationId xmlns:a16="http://schemas.microsoft.com/office/drawing/2014/main" id="{A93F93B8-B94B-8D4A-822D-56D94EEEC0E4}"/>
              </a:ext>
            </a:extLst>
          </p:cNvPr>
          <p:cNvSpPr txBox="1">
            <a:spLocks/>
          </p:cNvSpPr>
          <p:nvPr/>
        </p:nvSpPr>
        <p:spPr>
          <a:xfrm>
            <a:off x="0" y="1690986"/>
            <a:ext cx="10972800" cy="45261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03200"/>
            <a:r>
              <a:rPr lang="en-US" sz="2800" b="1" dirty="0"/>
              <a:t>*75% Big Tech – 2% of US workforce, 25% of market cap and   25% of US earnings</a:t>
            </a:r>
            <a:br>
              <a:rPr lang="en-US" sz="2800" b="1" dirty="0"/>
            </a:br>
            <a:br>
              <a:rPr lang="en-US" sz="2800" b="1" dirty="0"/>
            </a:br>
            <a:r>
              <a:rPr lang="en-US" sz="2800" b="1" dirty="0"/>
              <a:t>25% Domestic Recovery, including:</a:t>
            </a:r>
            <a:br>
              <a:rPr lang="en-US" sz="2400" dirty="0"/>
            </a:br>
            <a:br>
              <a:rPr lang="en-US" sz="2400" dirty="0"/>
            </a:br>
            <a:r>
              <a:rPr lang="en-US" sz="2400" dirty="0"/>
              <a:t>Railroads, airlines, cruise lines,</a:t>
            </a:r>
            <a:br>
              <a:rPr lang="en-US" sz="2400" dirty="0"/>
            </a:br>
            <a:r>
              <a:rPr lang="en-US" sz="2400" dirty="0"/>
              <a:t>Couriers, steel companies</a:t>
            </a:r>
            <a:br>
              <a:rPr lang="en-US" sz="2400" dirty="0"/>
            </a:br>
            <a:r>
              <a:rPr lang="en-US" sz="2400" dirty="0"/>
              <a:t>Banks, commodities</a:t>
            </a:r>
            <a:br>
              <a:rPr lang="en-US" sz="2400" dirty="0"/>
            </a:br>
            <a:r>
              <a:rPr lang="en-US" sz="2400" dirty="0"/>
              <a:t>Construction</a:t>
            </a:r>
            <a:br>
              <a:rPr lang="en-US" sz="2400" dirty="0"/>
            </a:br>
            <a:r>
              <a:rPr lang="en-US" sz="2400" dirty="0"/>
              <a:t>Credit Card Companies</a:t>
            </a:r>
            <a:br>
              <a:rPr lang="en-US" sz="2400" dirty="0"/>
            </a:br>
            <a:r>
              <a:rPr lang="en-US" sz="2400" dirty="0"/>
              <a:t>Hotels, casinos</a:t>
            </a:r>
            <a:br>
              <a:rPr lang="en-US" sz="2400" dirty="0"/>
            </a:br>
            <a:r>
              <a:rPr lang="en-US" sz="2400" dirty="0"/>
              <a:t>Online Ticket Sales</a:t>
            </a:r>
          </a:p>
        </p:txBody>
      </p:sp>
      <p:pic>
        <p:nvPicPr>
          <p:cNvPr id="13" name="Picture 12">
            <a:extLst>
              <a:ext uri="{FF2B5EF4-FFF2-40B4-BE49-F238E27FC236}">
                <a16:creationId xmlns:a16="http://schemas.microsoft.com/office/drawing/2014/main" id="{6FD541A8-07CA-324C-B275-BD881BBE3D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1872942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66800" y="152400"/>
            <a:ext cx="105918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 Earnings Beat</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9/$235-$245 call spread, took profits on long 7/$220-$210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6/$220-$230 call spread</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2/$200-$210 bear put spread</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2000" dirty="0">
              <a:latin typeface="Calibri"/>
              <a:ea typeface="Calibri"/>
              <a:cs typeface="Calibri"/>
            </a:endParaRPr>
          </a:p>
        </p:txBody>
      </p:sp>
      <p:pic>
        <p:nvPicPr>
          <p:cNvPr id="7170" name="Picture 2" descr="Chart">
            <a:extLst>
              <a:ext uri="{FF2B5EF4-FFF2-40B4-BE49-F238E27FC236}">
                <a16:creationId xmlns:a16="http://schemas.microsoft.com/office/drawing/2014/main" id="{CC667169-611E-60FE-F778-858C230C39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4022" y="1534174"/>
            <a:ext cx="6503955" cy="492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381000"/>
            <a:ext cx="8229600" cy="1752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Meta (META)- </a:t>
            </a:r>
            <a:r>
              <a:rPr lang="en-US" sz="2000" dirty="0">
                <a:effectLst/>
                <a:latin typeface="+mj-lt"/>
                <a:ea typeface="Times New Roman" panose="02020603050405020304" pitchFamily="18" charset="0"/>
              </a:rPr>
              <a:t>Soars an Incredible 20%</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2400" dirty="0">
                <a:latin typeface="Calibri"/>
                <a:ea typeface="Calibri"/>
                <a:cs typeface="Calibri"/>
              </a:rPr>
            </a:br>
            <a:endParaRPr lang="en-US" sz="2000" dirty="0">
              <a:solidFill>
                <a:schemeClr val="dk1"/>
              </a:solidFill>
              <a:latin typeface="Calibri"/>
              <a:ea typeface="Calibri"/>
              <a:cs typeface="Calibri"/>
              <a:sym typeface="Calibri"/>
            </a:endParaRPr>
          </a:p>
        </p:txBody>
      </p:sp>
      <p:pic>
        <p:nvPicPr>
          <p:cNvPr id="8194" name="Picture 2" descr="Chart">
            <a:extLst>
              <a:ext uri="{FF2B5EF4-FFF2-40B4-BE49-F238E27FC236}">
                <a16:creationId xmlns:a16="http://schemas.microsoft.com/office/drawing/2014/main" id="{D4F84580-0EEE-BB0C-FCCF-13239BACC2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2641" y="1821032"/>
            <a:ext cx="6149392" cy="465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20110" y="237067"/>
            <a:ext cx="10794124" cy="11430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r>
              <a:rPr lang="en-US" sz="2400" dirty="0">
                <a:solidFill>
                  <a:schemeClr val="dk1"/>
                </a:solidFill>
                <a:latin typeface="+mn-lt"/>
                <a:ea typeface="Calibri"/>
                <a:cs typeface="Calibri"/>
                <a:sym typeface="Calibri"/>
              </a:rPr>
              <a:t>Apple (AAPL)</a:t>
            </a:r>
            <a:br>
              <a:rPr lang="en-US" sz="2400" dirty="0">
                <a:solidFill>
                  <a:schemeClr val="dk1"/>
                </a:solidFill>
                <a:latin typeface="+mn-lt"/>
                <a:ea typeface="Calibri"/>
                <a:cs typeface="Calibri"/>
                <a:sym typeface="Calibri"/>
              </a:rPr>
            </a:br>
            <a:r>
              <a:rPr lang="en-US" sz="1800" b="1" i="1" dirty="0">
                <a:effectLst/>
                <a:latin typeface="Calibri" panose="020F0502020204030204" pitchFamily="34" charset="0"/>
                <a:ea typeface="Times New Roman" panose="02020603050405020304" pitchFamily="18" charset="0"/>
                <a:cs typeface="Calibri" panose="020F0502020204030204" pitchFamily="34" charset="0"/>
              </a:rPr>
              <a:t>Apple Reports Earnings Decline</a:t>
            </a:r>
            <a:r>
              <a:rPr lang="en-US" sz="1800" dirty="0">
                <a:effectLst/>
                <a:latin typeface="Calibri" panose="020F0502020204030204" pitchFamily="34" charset="0"/>
                <a:ea typeface="Times New Roman" panose="02020603050405020304" pitchFamily="18" charset="0"/>
                <a:cs typeface="Calibri" panose="020F0502020204030204" pitchFamily="34" charset="0"/>
              </a:rPr>
              <a:t>, down 1.4% in its Q3, and expects the same in Q4</a:t>
            </a:r>
            <a:r>
              <a:rPr lang="en-US" sz="3200" dirty="0">
                <a:effectLst/>
                <a:latin typeface="Calibri" panose="020F0502020204030204" pitchFamily="34" charset="0"/>
                <a:cs typeface="Calibri" panose="020F0502020204030204" pitchFamily="34" charset="0"/>
              </a:rPr>
              <a:t> </a:t>
            </a:r>
            <a:br>
              <a:rPr lang="en-US" sz="2400" dirty="0">
                <a:solidFill>
                  <a:schemeClr val="dk1"/>
                </a:solidFill>
                <a:latin typeface="+mn-lt"/>
                <a:ea typeface="Calibri"/>
                <a:cs typeface="Calibri"/>
                <a:sym typeface="Calibri"/>
              </a:rPr>
            </a:br>
            <a:r>
              <a:rPr lang="en-US" sz="1800" dirty="0">
                <a:solidFill>
                  <a:srgbClr val="00A64B"/>
                </a:solidFill>
                <a:latin typeface="Calibri"/>
                <a:ea typeface="Calibri"/>
                <a:cs typeface="Calibri"/>
              </a:rPr>
              <a:t>took profits on </a:t>
            </a:r>
            <a:r>
              <a:rPr lang="en-US" sz="1800" dirty="0">
                <a:solidFill>
                  <a:srgbClr val="00A64B"/>
                </a:solidFill>
              </a:rPr>
              <a:t>long 1/$145-$155 put spread, </a:t>
            </a:r>
            <a:r>
              <a:rPr lang="en-US" sz="1800" dirty="0">
                <a:solidFill>
                  <a:srgbClr val="00A64B"/>
                </a:solidFill>
                <a:latin typeface="Calibri"/>
                <a:ea typeface="Calibri"/>
                <a:cs typeface="Calibri"/>
              </a:rPr>
              <a:t>Took profits on </a:t>
            </a:r>
            <a:r>
              <a:rPr lang="en-US" sz="1800" dirty="0">
                <a:solidFill>
                  <a:srgbClr val="00A64B"/>
                </a:solidFill>
              </a:rPr>
              <a:t>long 10/$165-$175 put spread </a:t>
            </a:r>
            <a:br>
              <a:rPr lang="en-US" sz="1800" dirty="0">
                <a:solidFill>
                  <a:schemeClr val="tx1"/>
                </a:solidFill>
              </a:rPr>
            </a:br>
            <a:r>
              <a:rPr lang="en-US" sz="1800" dirty="0">
                <a:solidFill>
                  <a:srgbClr val="00A64B"/>
                </a:solidFill>
                <a:latin typeface="Calibri"/>
                <a:ea typeface="Calibri"/>
                <a:cs typeface="Calibri"/>
                <a:sym typeface="Calibri"/>
              </a:rPr>
              <a:t> took profits on </a:t>
            </a:r>
            <a:r>
              <a:rPr lang="en-US" sz="1800" dirty="0">
                <a:solidFill>
                  <a:srgbClr val="00A64B"/>
                </a:solidFill>
              </a:rPr>
              <a:t>long 6/$155-$165 put spread, </a:t>
            </a:r>
            <a:r>
              <a:rPr lang="en-US" sz="1800" dirty="0">
                <a:solidFill>
                  <a:srgbClr val="FF0000"/>
                </a:solidFill>
              </a:rPr>
              <a:t>stopped out of long 6/$125-135 call spread,</a:t>
            </a:r>
            <a:br>
              <a:rPr lang="en-US" sz="1800" dirty="0"/>
            </a:br>
            <a:r>
              <a:rPr lang="en-US" sz="1800" dirty="0">
                <a:solidFill>
                  <a:srgbClr val="00A64B"/>
                </a:solidFill>
                <a:latin typeface="Calibri"/>
                <a:ea typeface="Calibri"/>
                <a:cs typeface="Calibri"/>
                <a:sym typeface="Calibri"/>
              </a:rPr>
              <a:t> took profits on </a:t>
            </a:r>
            <a:r>
              <a:rPr lang="en-US" sz="1800" dirty="0">
                <a:solidFill>
                  <a:srgbClr val="00A64B"/>
                </a:solidFill>
              </a:rPr>
              <a:t>long 6/$110-$120 call spread</a:t>
            </a:r>
            <a:r>
              <a:rPr lang="en-US" sz="1800" dirty="0">
                <a:solidFill>
                  <a:schemeClr val="tx1"/>
                </a:solidFill>
              </a:rPr>
              <a:t>, </a:t>
            </a:r>
            <a:r>
              <a:rPr lang="en-US" sz="1800" dirty="0">
                <a:solidFill>
                  <a:srgbClr val="00B050"/>
                </a:solidFill>
              </a:rPr>
              <a:t>took</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profits on </a:t>
            </a:r>
            <a:r>
              <a:rPr lang="en-US" sz="1800" dirty="0">
                <a:solidFill>
                  <a:srgbClr val="00A64B"/>
                </a:solidFill>
              </a:rPr>
              <a:t>long 2/$180-$190 put spread</a:t>
            </a:r>
            <a:endParaRPr lang="en-US" sz="2400" dirty="0">
              <a:latin typeface="Calibri"/>
              <a:ea typeface="Calibri"/>
              <a:cs typeface="Calibri"/>
            </a:endParaRPr>
          </a:p>
        </p:txBody>
      </p:sp>
      <p:pic>
        <p:nvPicPr>
          <p:cNvPr id="9218" name="Picture 2" descr="Chart">
            <a:extLst>
              <a:ext uri="{FF2B5EF4-FFF2-40B4-BE49-F238E27FC236}">
                <a16:creationId xmlns:a16="http://schemas.microsoft.com/office/drawing/2014/main" id="{F236285A-EE8F-282A-80F8-23F3DA4BCA5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2013" y="2205162"/>
            <a:ext cx="5832151" cy="441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Alphabet (GOOGL) – </a:t>
            </a:r>
            <a:r>
              <a:rPr lang="en-US" sz="1800" dirty="0">
                <a:effectLst/>
                <a:latin typeface="+mj-lt"/>
                <a:ea typeface="Times New Roman" panose="02020603050405020304" pitchFamily="18" charset="0"/>
              </a:rPr>
              <a:t>Google Ramps Up AI Effort</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EU Accuses Google of Abusing Monopoly Power</a:t>
            </a:r>
            <a:r>
              <a:rPr lang="en-US" sz="1800" dirty="0">
                <a:effectLst/>
                <a:latin typeface="+mj-lt"/>
              </a:rPr>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endParaRPr lang="en-US" sz="1800" dirty="0">
              <a:latin typeface="Calibri"/>
              <a:ea typeface="Calibri"/>
              <a:cs typeface="Calibri"/>
            </a:endParaRPr>
          </a:p>
        </p:txBody>
      </p:sp>
      <p:pic>
        <p:nvPicPr>
          <p:cNvPr id="10242" name="Picture 2" descr="Chart">
            <a:extLst>
              <a:ext uri="{FF2B5EF4-FFF2-40B4-BE49-F238E27FC236}">
                <a16:creationId xmlns:a16="http://schemas.microsoft.com/office/drawing/2014/main" id="{9DA7B3D0-73B7-42CF-FC41-D10BA23BCB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3271" y="1914382"/>
            <a:ext cx="5925457" cy="448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t>
            </a:r>
            <a:br>
              <a:rPr lang="en-US" sz="2400" dirty="0">
                <a:solidFill>
                  <a:schemeClr val="dk1"/>
                </a:solidFill>
                <a:latin typeface="Calibri"/>
                <a:ea typeface="Calibri"/>
                <a:cs typeface="Calibri"/>
                <a:sym typeface="Calibri"/>
              </a:rPr>
            </a:br>
            <a:r>
              <a:rPr lang="en-US" sz="1800" b="1" i="1" dirty="0">
                <a:effectLst/>
                <a:latin typeface="+mj-lt"/>
                <a:ea typeface="Times New Roman" panose="02020603050405020304" pitchFamily="18" charset="0"/>
                <a:cs typeface="Calibri" panose="020F0502020204030204" pitchFamily="34" charset="0"/>
              </a:rPr>
              <a:t>Amazon Soars on Earnings Beat</a:t>
            </a:r>
            <a:r>
              <a:rPr lang="en-US" sz="1800" dirty="0">
                <a:effectLst/>
                <a:latin typeface="+mj-lt"/>
                <a:ea typeface="Times New Roman" panose="02020603050405020304" pitchFamily="18" charset="0"/>
                <a:cs typeface="Calibri" panose="020F0502020204030204" pitchFamily="34" charset="0"/>
              </a:rPr>
              <a:t>, nearly double Wall Street estimates as its massive </a:t>
            </a:r>
            <a:r>
              <a:rPr lang="en-US" sz="1800" dirty="0">
                <a:effectLst/>
                <a:latin typeface="Times New Roman" panose="02020603050405020304" pitchFamily="18" charset="0"/>
                <a:ea typeface="Times New Roman" panose="02020603050405020304" pitchFamily="18" charset="0"/>
              </a:rPr>
              <a:t>bet on AI pays off bigtime</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2/$3,400-$3,500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9/$2,800-$2,900 bull call spread</a:t>
            </a:r>
            <a:endParaRPr lang="en-US" sz="2400" dirty="0">
              <a:latin typeface="Calibri"/>
              <a:ea typeface="Calibri"/>
              <a:cs typeface="Calibri"/>
            </a:endParaRPr>
          </a:p>
        </p:txBody>
      </p:sp>
      <p:pic>
        <p:nvPicPr>
          <p:cNvPr id="11266" name="Picture 2" descr="Chart">
            <a:extLst>
              <a:ext uri="{FF2B5EF4-FFF2-40B4-BE49-F238E27FC236}">
                <a16:creationId xmlns:a16="http://schemas.microsoft.com/office/drawing/2014/main" id="{1A654E50-8177-C25D-8967-E6C6251F9E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3898" y="2138265"/>
            <a:ext cx="5533571" cy="418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523F-2E3E-C118-3F1A-C04DDB46B572}"/>
              </a:ext>
            </a:extLst>
          </p:cNvPr>
          <p:cNvSpPr>
            <a:spLocks noGrp="1"/>
          </p:cNvSpPr>
          <p:nvPr>
            <p:ph type="title"/>
          </p:nvPr>
        </p:nvSpPr>
        <p:spPr/>
        <p:txBody>
          <a:bodyPr/>
          <a:lstStyle/>
          <a:p>
            <a:r>
              <a:rPr lang="en-US" sz="2800" b="1" dirty="0">
                <a:effectLst/>
                <a:latin typeface="Times New Roman" panose="02020603050405020304" pitchFamily="18" charset="0"/>
                <a:ea typeface="Times New Roman" panose="02020603050405020304" pitchFamily="18" charset="0"/>
              </a:rPr>
              <a:t>THURSDAY, </a:t>
            </a:r>
            <a:r>
              <a:rPr lang="en-US" sz="2800" b="1" dirty="0">
                <a:latin typeface="Times New Roman" panose="02020603050405020304" pitchFamily="18" charset="0"/>
                <a:ea typeface="Times New Roman" panose="02020603050405020304" pitchFamily="18" charset="0"/>
              </a:rPr>
              <a:t>SEPTEMBER</a:t>
            </a:r>
            <a:r>
              <a:rPr lang="en-US" sz="2800" b="1" dirty="0">
                <a:effectLst/>
                <a:latin typeface="Times New Roman" panose="02020603050405020304" pitchFamily="18" charset="0"/>
                <a:ea typeface="Times New Roman" panose="02020603050405020304" pitchFamily="18" charset="0"/>
              </a:rPr>
              <a:t> 6 </a:t>
            </a:r>
            <a:r>
              <a:rPr lang="en-US" sz="2800" b="1" dirty="0">
                <a:latin typeface="Times New Roman" panose="02020603050405020304" pitchFamily="18" charset="0"/>
                <a:ea typeface="Times New Roman" panose="02020603050405020304" pitchFamily="18" charset="0"/>
              </a:rPr>
              <a:t>SAN DIEGO</a:t>
            </a:r>
            <a:r>
              <a:rPr lang="en-US" sz="2800" b="1" dirty="0">
                <a:effectLst/>
                <a:latin typeface="Times New Roman" panose="02020603050405020304" pitchFamily="18" charset="0"/>
                <a:ea typeface="Times New Roman" panose="02020603050405020304" pitchFamily="18" charset="0"/>
              </a:rPr>
              <a:t> </a:t>
            </a:r>
            <a:br>
              <a:rPr lang="en-US" sz="2800" b="1" dirty="0">
                <a:effectLst/>
                <a:latin typeface="Times New Roman" panose="02020603050405020304" pitchFamily="18" charset="0"/>
                <a:ea typeface="Times New Roman" panose="02020603050405020304" pitchFamily="18" charset="0"/>
              </a:rPr>
            </a:br>
            <a:r>
              <a:rPr lang="en-US" sz="2800" b="1" dirty="0">
                <a:effectLst/>
                <a:latin typeface="Times New Roman" panose="02020603050405020304" pitchFamily="18" charset="0"/>
                <a:ea typeface="Times New Roman" panose="02020603050405020304" pitchFamily="18" charset="0"/>
              </a:rPr>
              <a:t>STRATEGY LUNCHEON</a:t>
            </a:r>
            <a:endParaRPr lang="en-US" sz="2800" b="1" dirty="0"/>
          </a:p>
        </p:txBody>
      </p:sp>
      <p:sp>
        <p:nvSpPr>
          <p:cNvPr id="3" name="Text Placeholder 2">
            <a:extLst>
              <a:ext uri="{FF2B5EF4-FFF2-40B4-BE49-F238E27FC236}">
                <a16:creationId xmlns:a16="http://schemas.microsoft.com/office/drawing/2014/main" id="{E64BAFC0-BE81-86C3-A6A2-4A6AE64E2192}"/>
              </a:ext>
            </a:extLst>
          </p:cNvPr>
          <p:cNvSpPr>
            <a:spLocks noGrp="1"/>
          </p:cNvSpPr>
          <p:nvPr>
            <p:ph type="body" idx="1"/>
          </p:nvPr>
        </p:nvSpPr>
        <p:spPr>
          <a:xfrm>
            <a:off x="399393" y="1647510"/>
            <a:ext cx="10972800" cy="4526100"/>
          </a:xfrm>
        </p:spPr>
        <p:txBody>
          <a:bodyPr/>
          <a:lstStyle/>
          <a:p>
            <a:pPr marL="203200" indent="0">
              <a:buNone/>
            </a:pPr>
            <a:br>
              <a:rPr lang="en-US" sz="2000" b="1" dirty="0"/>
            </a:br>
            <a:br>
              <a:rPr lang="en-US" sz="2000" b="1" dirty="0"/>
            </a:br>
            <a:r>
              <a:rPr lang="en-US" sz="2000" b="1" dirty="0"/>
              <a:t>*</a:t>
            </a:r>
            <a:r>
              <a:rPr lang="en-US" sz="2000" b="1" dirty="0">
                <a:effectLst/>
                <a:latin typeface="Times New Roman" panose="02020603050405020304" pitchFamily="18" charset="0"/>
                <a:ea typeface="Times New Roman" panose="02020603050405020304" pitchFamily="18" charset="0"/>
              </a:rPr>
              <a:t>An excellent meal will be followed by a wide-ranging discussion</a:t>
            </a: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 and an extended question and answer period</a:t>
            </a:r>
            <a:br>
              <a:rPr lang="en-US" sz="2000" b="1" dirty="0">
                <a:effectLst/>
                <a:latin typeface="Times New Roman" panose="02020603050405020304" pitchFamily="18" charset="0"/>
                <a:ea typeface="Times New Roman" panose="02020603050405020304" pitchFamily="18" charset="0"/>
              </a:rPr>
            </a:b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*The lunch will be held in an exclusive restaurant</a:t>
            </a: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on the waterfron</a:t>
            </a:r>
            <a:r>
              <a:rPr lang="en-US" sz="2000" b="1" dirty="0">
                <a:latin typeface="Times New Roman" panose="02020603050405020304" pitchFamily="18" charset="0"/>
                <a:ea typeface="Times New Roman" panose="02020603050405020304" pitchFamily="18" charset="0"/>
              </a:rPr>
              <a:t>t</a:t>
            </a:r>
            <a:br>
              <a:rPr lang="en-US" sz="2000" b="1" dirty="0">
                <a:effectLst/>
              </a:rPr>
            </a:br>
            <a:br>
              <a:rPr lang="en-US" sz="2000" b="1" dirty="0">
                <a:effectLst/>
              </a:rPr>
            </a:br>
            <a:r>
              <a:rPr lang="en-US" sz="2000" b="1" dirty="0">
                <a:effectLst/>
              </a:rPr>
              <a:t>*</a:t>
            </a:r>
            <a:r>
              <a:rPr lang="en-US" sz="2000" b="1" dirty="0">
                <a:effectLst/>
                <a:latin typeface="Times New Roman" panose="02020603050405020304" pitchFamily="18" charset="0"/>
                <a:ea typeface="Times New Roman" panose="02020603050405020304" pitchFamily="18" charset="0"/>
              </a:rPr>
              <a:t>please go to my online store at</a:t>
            </a: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 </a:t>
            </a:r>
            <a:r>
              <a:rPr lang="en-US" sz="2000" b="1" u="sng" dirty="0">
                <a:solidFill>
                  <a:srgbClr val="0000FF"/>
                </a:solidFill>
                <a:effectLst/>
                <a:latin typeface="Times New Roman" panose="02020603050405020304" pitchFamily="18" charset="0"/>
                <a:ea typeface="Times New Roman" panose="02020603050405020304" pitchFamily="18" charset="0"/>
                <a:hlinkClick r:id="rId2"/>
              </a:rPr>
              <a:t>http://www.madhedgefundtrader.com/store</a:t>
            </a:r>
            <a:r>
              <a:rPr lang="en-US" sz="2000" b="1" dirty="0">
                <a:effectLst/>
                <a:latin typeface="Times New Roman" panose="02020603050405020304" pitchFamily="18" charset="0"/>
                <a:ea typeface="Times New Roman" panose="02020603050405020304" pitchFamily="18" charset="0"/>
              </a:rPr>
              <a:t> </a:t>
            </a: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and click on “luncheons.”</a:t>
            </a:r>
            <a:br>
              <a:rPr lang="en-US" sz="2000" b="1" dirty="0">
                <a:effectLst/>
                <a:latin typeface="Times New Roman" panose="02020603050405020304" pitchFamily="18" charset="0"/>
                <a:ea typeface="Times New Roman" panose="02020603050405020304" pitchFamily="18" charset="0"/>
              </a:rPr>
            </a:b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Tickets are available for $279</a:t>
            </a:r>
            <a:br>
              <a:rPr lang="en-US" sz="1800" dirty="0">
                <a:effectLst/>
                <a:latin typeface="Times New Roman" panose="02020603050405020304" pitchFamily="18" charset="0"/>
                <a:ea typeface="Times New Roman" panose="02020603050405020304" pitchFamily="18" charset="0"/>
              </a:rPr>
            </a:br>
            <a:endParaRPr lang="en-US" sz="2000" b="1" dirty="0"/>
          </a:p>
        </p:txBody>
      </p:sp>
      <p:pic>
        <p:nvPicPr>
          <p:cNvPr id="5" name="Picture 4" descr="A beach with palm trees and a body of water&#10;&#10;Description automatically generated">
            <a:extLst>
              <a:ext uri="{FF2B5EF4-FFF2-40B4-BE49-F238E27FC236}">
                <a16:creationId xmlns:a16="http://schemas.microsoft.com/office/drawing/2014/main" id="{776C71CC-080B-0DC3-9C7B-CDA3FD2831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5523" y="3570004"/>
            <a:ext cx="5357083" cy="3013359"/>
          </a:xfrm>
          <a:prstGeom prst="rect">
            <a:avLst/>
          </a:prstGeom>
        </p:spPr>
      </p:pic>
    </p:spTree>
    <p:extLst>
      <p:ext uri="{BB962C8B-B14F-4D97-AF65-F5344CB8AC3E}">
        <p14:creationId xmlns:p14="http://schemas.microsoft.com/office/powerpoint/2010/main" val="1926417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34411" y="716696"/>
            <a:ext cx="11163300" cy="112507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tx1"/>
                </a:solidFill>
                <a:latin typeface="+mj-lt"/>
                <a:ea typeface="Calibri"/>
                <a:cs typeface="Calibri"/>
                <a:sym typeface="Calibri"/>
              </a:rPr>
              <a:t>Tesla (TSLA) – Volatility Collapse to 43%</a:t>
            </a:r>
            <a:br>
              <a:rPr lang="en-US" sz="1800" b="1" dirty="0">
                <a:effectLst/>
                <a:latin typeface="+mj-lt"/>
                <a:ea typeface="Times New Roman" panose="02020603050405020304" pitchFamily="18" charset="0"/>
              </a:rPr>
            </a:br>
            <a:r>
              <a:rPr lang="en-US" sz="1800" dirty="0">
                <a:effectLst/>
                <a:latin typeface="+mj-lt"/>
                <a:ea typeface="Times New Roman" panose="02020603050405020304" pitchFamily="18" charset="0"/>
              </a:rPr>
              <a:t>Tesla Model Y Became World’s Top Selling Car in Q1, </a:t>
            </a:r>
            <a:br>
              <a:rPr lang="en-US" sz="1800" dirty="0">
                <a:effectLst/>
                <a:latin typeface="Times New Roman" panose="02020603050405020304" pitchFamily="18" charset="0"/>
                <a:ea typeface="Times New Roman" panose="02020603050405020304" pitchFamily="18" charset="0"/>
              </a:rPr>
            </a:br>
            <a:r>
              <a:rPr lang="en-US" sz="1800" dirty="0">
                <a:effectLst/>
                <a:latin typeface="+mj-lt"/>
                <a:ea typeface="Times New Roman" panose="02020603050405020304" pitchFamily="18" charset="0"/>
              </a:rPr>
              <a:t>Price war continues</a:t>
            </a:r>
            <a:br>
              <a:rPr lang="en-US" sz="1800" dirty="0">
                <a:effectLst/>
                <a:latin typeface="Times New Roman" panose="02020603050405020304" pitchFamily="18" charset="0"/>
                <a:ea typeface="Times New Roman" panose="02020603050405020304" pitchFamily="18" charset="0"/>
              </a:rPr>
            </a:br>
            <a:r>
              <a:rPr lang="en-US" sz="1800" dirty="0">
                <a:solidFill>
                  <a:srgbClr val="00B050"/>
                </a:solidFill>
                <a:effectLst/>
                <a:latin typeface="+mj-lt"/>
                <a:ea typeface="Times New Roman" panose="02020603050405020304" pitchFamily="18" charset="0"/>
              </a:rPr>
              <a:t>took profits on </a:t>
            </a:r>
            <a:r>
              <a:rPr lang="en-US" sz="1800" dirty="0">
                <a:solidFill>
                  <a:srgbClr val="00B050"/>
                </a:solidFill>
                <a:latin typeface="+mj-lt"/>
              </a:rPr>
              <a:t>long 6/$120-$130 call spread</a:t>
            </a:r>
            <a:r>
              <a:rPr lang="en-US" sz="1800" dirty="0">
                <a:solidFill>
                  <a:schemeClr val="tx1"/>
                </a:solidFill>
                <a:latin typeface="+mj-lt"/>
              </a:rPr>
              <a:t>, </a:t>
            </a:r>
            <a:r>
              <a:rPr lang="en-US" sz="1800" dirty="0">
                <a:solidFill>
                  <a:srgbClr val="FF0000"/>
                </a:solidFill>
                <a:latin typeface="+mj-lt"/>
              </a:rPr>
              <a:t>stopped out of long 6/$210-$220 put spread</a:t>
            </a:r>
            <a:r>
              <a:rPr lang="en-US" sz="1800" dirty="0">
                <a:solidFill>
                  <a:srgbClr val="FF0000"/>
                </a:solidFill>
                <a:effectLst/>
                <a:latin typeface="+mj-lt"/>
              </a:rPr>
              <a:t> </a:t>
            </a:r>
            <a:br>
              <a:rPr lang="en-US" sz="1800" dirty="0">
                <a:effectLst/>
                <a:latin typeface="+mj-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mj-lt"/>
              </a:rPr>
              <a:t>long 5/$110-$120 call spread, took profits on long 5/$220-$230 put spread</a:t>
            </a:r>
            <a:r>
              <a:rPr lang="en-US" sz="1800" dirty="0">
                <a:solidFill>
                  <a:srgbClr val="00A64B"/>
                </a:solidFill>
                <a:effectLst/>
                <a:latin typeface="+mj-lt"/>
              </a:rPr>
              <a:t> </a:t>
            </a:r>
            <a:br>
              <a:rPr lang="en-US" sz="1800" dirty="0">
                <a:effectLst/>
                <a:latin typeface="+mj-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mj-lt"/>
              </a:rPr>
              <a:t>long 4/$130-$140 call spread, took profits on long 4/$250-$260 put spread</a:t>
            </a:r>
            <a:br>
              <a:rPr lang="en-US" sz="1800" dirty="0">
                <a:effectLst/>
                <a:latin typeface="Times New Roman" panose="02020603050405020304" pitchFamily="18" charset="0"/>
                <a:ea typeface="Times New Roman" panose="02020603050405020304" pitchFamily="18" charset="0"/>
              </a:rPr>
            </a:br>
            <a:br>
              <a:rPr lang="en-US" sz="2000" dirty="0">
                <a:effectLst/>
                <a:latin typeface="+mj-lt"/>
              </a:rPr>
            </a:br>
            <a:br>
              <a:rPr lang="en-US" sz="1800" dirty="0">
                <a:solidFill>
                  <a:schemeClr val="tx1"/>
                </a:solidFill>
              </a:rPr>
            </a:br>
            <a:br>
              <a:rPr lang="en-US" sz="2400" dirty="0">
                <a:solidFill>
                  <a:srgbClr val="00A64B"/>
                </a:solidFill>
                <a:latin typeface="Calibri"/>
                <a:ea typeface="Calibri"/>
                <a:cs typeface="Calibri"/>
                <a:sym typeface="Calibri"/>
              </a:rPr>
            </a:br>
            <a:br>
              <a:rPr lang="en-US" sz="1800" dirty="0">
                <a:effectLst/>
                <a:latin typeface="Times New Roman" panose="02020603050405020304" pitchFamily="18" charset="0"/>
                <a:ea typeface="Times New Roman" panose="02020603050405020304" pitchFamily="18" charset="0"/>
              </a:rPr>
            </a:br>
            <a:br>
              <a:rPr lang="en-US" sz="1800" dirty="0">
                <a:solidFill>
                  <a:schemeClr val="tx1"/>
                </a:solidFill>
              </a:rPr>
            </a:br>
            <a:br>
              <a:rPr lang="en-US" sz="1800" dirty="0">
                <a:solidFill>
                  <a:srgbClr val="00B050"/>
                </a:solidFill>
              </a:rPr>
            </a:br>
            <a:br>
              <a:rPr lang="en-US" sz="2400" dirty="0"/>
            </a:br>
            <a:endParaRPr lang="en-US" sz="2400" dirty="0">
              <a:ea typeface="Calibri"/>
            </a:endParaRPr>
          </a:p>
        </p:txBody>
      </p:sp>
      <p:pic>
        <p:nvPicPr>
          <p:cNvPr id="12290" name="Picture 2" descr="Chart">
            <a:extLst>
              <a:ext uri="{FF2B5EF4-FFF2-40B4-BE49-F238E27FC236}">
                <a16:creationId xmlns:a16="http://schemas.microsoft.com/office/drawing/2014/main" id="{1B3E2C8F-934A-70A3-74CC-8DA8497661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0594" y="2233969"/>
            <a:ext cx="5850812" cy="442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BCB56-5614-9C1F-9DC3-95E3B9DFF44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E53814F-53B2-68DD-19EF-722EA81DC556}"/>
              </a:ext>
            </a:extLst>
          </p:cNvPr>
          <p:cNvSpPr>
            <a:spLocks noGrp="1"/>
          </p:cNvSpPr>
          <p:nvPr>
            <p:ph type="body" idx="1"/>
          </p:nvPr>
        </p:nvSpPr>
        <p:spPr/>
        <p:txBody>
          <a:bodyPr/>
          <a:lstStyle/>
          <a:p>
            <a:endParaRPr lang="en-US"/>
          </a:p>
        </p:txBody>
      </p:sp>
      <p:pic>
        <p:nvPicPr>
          <p:cNvPr id="7" name="Picture 6" descr="A picture containing text, monitor, wall, screen&#10;&#10;Description automatically generated">
            <a:extLst>
              <a:ext uri="{FF2B5EF4-FFF2-40B4-BE49-F238E27FC236}">
                <a16:creationId xmlns:a16="http://schemas.microsoft.com/office/drawing/2014/main" id="{239EAB29-04F7-61DF-09BE-FA741180BA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160"/>
            <a:ext cx="12256972" cy="6821840"/>
          </a:xfrm>
          <a:prstGeom prst="rect">
            <a:avLst/>
          </a:prstGeom>
        </p:spPr>
      </p:pic>
    </p:spTree>
    <p:extLst>
      <p:ext uri="{BB962C8B-B14F-4D97-AF65-F5344CB8AC3E}">
        <p14:creationId xmlns:p14="http://schemas.microsoft.com/office/powerpoint/2010/main" val="1939836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3900" y="706186"/>
            <a:ext cx="10744200" cy="1125071"/>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Netflix (NFLX) – </a:t>
            </a:r>
            <a:r>
              <a:rPr lang="en-US" sz="1800" dirty="0">
                <a:effectLst/>
                <a:latin typeface="+mj-lt"/>
                <a:ea typeface="Times New Roman" panose="02020603050405020304" pitchFamily="18" charset="0"/>
              </a:rPr>
              <a:t>Netflix </a:t>
            </a:r>
            <a:r>
              <a:rPr lang="en-US" sz="1800" dirty="0">
                <a:latin typeface="+mj-lt"/>
                <a:ea typeface="Times New Roman" panose="02020603050405020304" pitchFamily="18" charset="0"/>
              </a:rPr>
              <a:t>subscribers beat - </a:t>
            </a:r>
            <a:r>
              <a:rPr lang="en-US" sz="1800" dirty="0">
                <a:effectLst/>
                <a:latin typeface="+mj-lt"/>
                <a:ea typeface="Times New Roman" panose="02020603050405020304" pitchFamily="18" charset="0"/>
              </a:rPr>
              <a:t>Netflix Password Sharing Crackdown Goes Global</a:t>
            </a:r>
            <a:br>
              <a:rPr lang="en-US" sz="2400" dirty="0"/>
            </a:br>
            <a:endParaRPr lang="en-US" sz="2400" dirty="0">
              <a:ea typeface="Calibri"/>
            </a:endParaRPr>
          </a:p>
        </p:txBody>
      </p:sp>
      <p:pic>
        <p:nvPicPr>
          <p:cNvPr id="13314" name="Picture 2" descr="Chart">
            <a:extLst>
              <a:ext uri="{FF2B5EF4-FFF2-40B4-BE49-F238E27FC236}">
                <a16:creationId xmlns:a16="http://schemas.microsoft.com/office/drawing/2014/main" id="{6F16E85F-B6F5-6675-8538-BC2B11361A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3351" y="1669868"/>
            <a:ext cx="6447971" cy="488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732067"/>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199" y="380999"/>
            <a:ext cx="10570029" cy="1592943"/>
          </a:xfrm>
          <a:prstGeom prst="rect">
            <a:avLst/>
          </a:prstGeom>
          <a:noFill/>
          <a:ln>
            <a:noFill/>
          </a:ln>
        </p:spPr>
        <p:txBody>
          <a:bodyPr lIns="91425" tIns="45700" rIns="91425" bIns="45700" anchor="ctr" anchorCtr="0">
            <a:noAutofit/>
          </a:bodyPr>
          <a:lstStyle/>
          <a:p>
            <a:pPr marL="457200" lvl="0" indent="-457200">
              <a:buClr>
                <a:schemeClr val="dk1"/>
              </a:buClr>
              <a:buSzPct val="25000"/>
              <a:buFont typeface="+mj-lt"/>
              <a:buAutoNum type="alphaLcParenR"/>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Blowout Profits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EPS to triple in 2024, up another 50% in 2024</a:t>
            </a:r>
            <a:br>
              <a:rPr lang="en-US" sz="2400" dirty="0">
                <a:solidFill>
                  <a:schemeClr val="dk1"/>
                </a:solidFill>
                <a:latin typeface="+mj-lt"/>
                <a:ea typeface="Calibri"/>
                <a:cs typeface="Calibri"/>
                <a:sym typeface="Calibri"/>
              </a:rPr>
            </a:br>
            <a:r>
              <a:rPr lang="en-US" sz="1800" dirty="0">
                <a:solidFill>
                  <a:srgbClr val="00A64B"/>
                </a:solidFill>
                <a:latin typeface="+mj-lt"/>
                <a:ea typeface="Calibri"/>
                <a:cs typeface="Calibri"/>
                <a:sym typeface="Calibri"/>
              </a:rPr>
              <a:t>took profits on </a:t>
            </a:r>
            <a:r>
              <a:rPr lang="en-US" sz="1800" dirty="0">
                <a:solidFill>
                  <a:srgbClr val="00A64B"/>
                </a:solidFill>
                <a:latin typeface="Calibri"/>
                <a:ea typeface="Calibri"/>
                <a:cs typeface="Calibri"/>
                <a:sym typeface="Calibri"/>
              </a:rPr>
              <a:t>long 3/$260-$270 put spread, took profits on </a:t>
            </a:r>
            <a:r>
              <a:rPr lang="en-US" sz="1800" dirty="0">
                <a:solidFill>
                  <a:srgbClr val="00A64B"/>
                </a:solidFill>
              </a:rPr>
              <a:t>long 10/$95-$100 call spread</a:t>
            </a:r>
            <a:br>
              <a:rPr lang="en-US" sz="1800" dirty="0"/>
            </a:br>
            <a:r>
              <a:rPr lang="en-US" sz="1800" dirty="0">
                <a:solidFill>
                  <a:srgbClr val="00A64B"/>
                </a:solidFill>
              </a:rPr>
              <a:t>took profits on long 7/$120-$130 call spread, took profits on </a:t>
            </a:r>
            <a:r>
              <a:rPr lang="en-US" sz="1800" dirty="0">
                <a:solidFill>
                  <a:srgbClr val="00A64B"/>
                </a:solidFill>
                <a:latin typeface="Calibri"/>
                <a:ea typeface="Calibri"/>
                <a:cs typeface="Calibri"/>
                <a:sym typeface="Calibri"/>
              </a:rPr>
              <a:t> </a:t>
            </a:r>
            <a:r>
              <a:rPr lang="en-US" sz="1800" dirty="0">
                <a:solidFill>
                  <a:srgbClr val="00A64B"/>
                </a:solidFill>
              </a:rPr>
              <a:t>long 6/$120-$130 call spread</a:t>
            </a: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14338" name="Picture 2" descr="Chart">
            <a:extLst>
              <a:ext uri="{FF2B5EF4-FFF2-40B4-BE49-F238E27FC236}">
                <a16:creationId xmlns:a16="http://schemas.microsoft.com/office/drawing/2014/main" id="{7B0CBC55-26BB-35DE-08E8-09F763558E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61263" y="2094849"/>
            <a:ext cx="5869473" cy="4444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41890"/>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r>
              <a:rPr lang="en-US" sz="1800" dirty="0">
                <a:solidFill>
                  <a:schemeClr val="dk1"/>
                </a:solidFill>
                <a:latin typeface="+mj-lt"/>
                <a:ea typeface="Calibri"/>
                <a:cs typeface="Calibri"/>
                <a:sym typeface="Calibri"/>
              </a:rPr>
              <a:t>Hacking never goes out of fashion</a:t>
            </a:r>
            <a:br>
              <a:rPr lang="en-US" sz="1800" dirty="0">
                <a:solidFill>
                  <a:schemeClr val="dk1"/>
                </a:solidFill>
                <a:latin typeface="+mj-lt"/>
                <a:ea typeface="Calibri"/>
                <a:cs typeface="Calibri"/>
                <a:sym typeface="Calibri"/>
              </a:rPr>
            </a:br>
            <a:r>
              <a:rPr lang="en-US" sz="1800" dirty="0">
                <a:latin typeface="+mj-lt"/>
                <a:ea typeface="Times New Roman" panose="02020603050405020304" pitchFamily="18" charset="0"/>
              </a:rPr>
              <a:t>Palo Alto Networks (PANW) Goes into the S&amp;P 500</a:t>
            </a:r>
            <a:r>
              <a:rPr lang="en-US" sz="2400" dirty="0">
                <a:latin typeface="+mj-lt"/>
              </a:rPr>
              <a:t> </a:t>
            </a:r>
            <a:br>
              <a:rPr lang="en-US" sz="1800" dirty="0">
                <a:effectLst/>
                <a:latin typeface="+mj-lt"/>
                <a:ea typeface="Times New Roman" panose="02020603050405020304" pitchFamily="18" charset="0"/>
              </a:rPr>
            </a:br>
            <a:r>
              <a:rPr lang="en-US" sz="1800" dirty="0">
                <a:solidFill>
                  <a:srgbClr val="00A64B"/>
                </a:solidFill>
                <a:latin typeface="Calibri"/>
                <a:ea typeface="Calibri"/>
                <a:cs typeface="Calibri"/>
                <a:sym typeface="Calibri"/>
              </a:rPr>
              <a:t>took profits on long 10/$130-$140 call spread</a:t>
            </a:r>
          </a:p>
        </p:txBody>
      </p:sp>
      <p:pic>
        <p:nvPicPr>
          <p:cNvPr id="15362" name="Picture 2" descr="Chart">
            <a:extLst>
              <a:ext uri="{FF2B5EF4-FFF2-40B4-BE49-F238E27FC236}">
                <a16:creationId xmlns:a16="http://schemas.microsoft.com/office/drawing/2014/main" id="{BB430173-7360-9B3A-DFAF-99762E5B54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2722" y="1611538"/>
            <a:ext cx="6522616" cy="493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 Recession fears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16386" name="Picture 2" descr="Chart">
            <a:extLst>
              <a:ext uri="{FF2B5EF4-FFF2-40B4-BE49-F238E27FC236}">
                <a16:creationId xmlns:a16="http://schemas.microsoft.com/office/drawing/2014/main" id="{7EA4339B-B3F1-DEA0-254E-5A315FB799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8078" y="1752600"/>
            <a:ext cx="6503955" cy="492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Salesforce Soars 16%, on better-than-expected guidance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2/$105-$115 call spread </a:t>
            </a:r>
            <a:endParaRPr lang="en-US" sz="2000" dirty="0">
              <a:latin typeface="Calibri"/>
              <a:ea typeface="Calibri"/>
              <a:cs typeface="Calibri"/>
            </a:endParaRPr>
          </a:p>
        </p:txBody>
      </p:sp>
      <p:pic>
        <p:nvPicPr>
          <p:cNvPr id="17410" name="Picture 2" descr="Chart">
            <a:extLst>
              <a:ext uri="{FF2B5EF4-FFF2-40B4-BE49-F238E27FC236}">
                <a16:creationId xmlns:a16="http://schemas.microsoft.com/office/drawing/2014/main" id="{0268A72F-F9D0-4C8F-16BD-F91EA1E6D5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7996" y="2064953"/>
            <a:ext cx="6000102" cy="454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Adobe (ADBE)- Cloud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endParaRPr lang="en-US" sz="2400" dirty="0">
              <a:latin typeface="Calibri"/>
              <a:ea typeface="Calibri"/>
              <a:cs typeface="Calibri"/>
            </a:endParaRPr>
          </a:p>
        </p:txBody>
      </p:sp>
      <p:pic>
        <p:nvPicPr>
          <p:cNvPr id="18434" name="Picture 2" descr="Chart">
            <a:extLst>
              <a:ext uri="{FF2B5EF4-FFF2-40B4-BE49-F238E27FC236}">
                <a16:creationId xmlns:a16="http://schemas.microsoft.com/office/drawing/2014/main" id="{314FBB68-AE46-3143-C7DC-F7CAE9C76B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2804" y="1452864"/>
            <a:ext cx="6783873" cy="5136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err="1">
                <a:solidFill>
                  <a:schemeClr val="dk1"/>
                </a:solidFill>
                <a:latin typeface="Calibri"/>
                <a:ea typeface="Calibri"/>
                <a:cs typeface="Calibri"/>
                <a:sym typeface="Calibri"/>
              </a:rPr>
              <a:t>ProShares</a:t>
            </a:r>
            <a:r>
              <a:rPr lang="en-US" sz="2400" dirty="0">
                <a:solidFill>
                  <a:schemeClr val="dk1"/>
                </a:solidFill>
                <a:latin typeface="Calibri"/>
                <a:ea typeface="Calibri"/>
                <a:cs typeface="Calibri"/>
                <a:sym typeface="Calibri"/>
              </a:rPr>
              <a:t> Ultra Technology ETF (ROM) – 2X Long Technology ETF</a:t>
            </a:r>
            <a:br>
              <a:rPr lang="en-US" sz="2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10/$62-65 call spread</a:t>
            </a:r>
          </a:p>
        </p:txBody>
      </p:sp>
      <p:pic>
        <p:nvPicPr>
          <p:cNvPr id="19458" name="Picture 2" descr="Chart">
            <a:extLst>
              <a:ext uri="{FF2B5EF4-FFF2-40B4-BE49-F238E27FC236}">
                <a16:creationId xmlns:a16="http://schemas.microsoft.com/office/drawing/2014/main" id="{A7EC8256-FD03-7AE6-F7AD-FFE9599390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1906" y="1676400"/>
            <a:ext cx="6391988" cy="483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921760"/>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53E3-4891-EF9A-7B8E-9F3E6E49832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E8E291F-8208-F274-DA1B-D793C47E2FCE}"/>
              </a:ext>
            </a:extLst>
          </p:cNvPr>
          <p:cNvSpPr>
            <a:spLocks noGrp="1"/>
          </p:cNvSpPr>
          <p:nvPr>
            <p:ph type="body" idx="1"/>
          </p:nvPr>
        </p:nvSpPr>
        <p:spPr/>
        <p:txBody>
          <a:bodyPr/>
          <a:lstStyle/>
          <a:p>
            <a:endParaRPr lang="en-US"/>
          </a:p>
        </p:txBody>
      </p:sp>
      <p:pic>
        <p:nvPicPr>
          <p:cNvPr id="5" name="Picture 4" descr="A person standing in front of a car&#10;&#10;Description automatically generated">
            <a:extLst>
              <a:ext uri="{FF2B5EF4-FFF2-40B4-BE49-F238E27FC236}">
                <a16:creationId xmlns:a16="http://schemas.microsoft.com/office/drawing/2014/main" id="{0A2B1E20-61E4-08DA-4F8C-902FBB6B22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0796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Summer Doldrums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40 out of 46 trade alerts profitable</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a:t>
            </a:r>
            <a:r>
              <a:rPr lang="en-US" sz="2200" dirty="0">
                <a:solidFill>
                  <a:srgbClr val="00B050"/>
                </a:solidFill>
                <a:latin typeface="Calibri"/>
                <a:ea typeface="Calibri"/>
                <a:cs typeface="Calibri"/>
                <a:sym typeface="Calibri"/>
              </a:rPr>
              <a:t>+22.35%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+0.44%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+3.41% </a:t>
            </a:r>
            <a:r>
              <a:rPr lang="en-US" sz="2000" dirty="0">
                <a:solidFill>
                  <a:schemeClr val="dk1"/>
                </a:solidFill>
                <a:latin typeface="Calibri"/>
                <a:ea typeface="Calibri"/>
                <a:cs typeface="Calibri"/>
                <a:sym typeface="Calibri"/>
              </a:rPr>
              <a:t>Final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FF0000"/>
                </a:solidFill>
                <a:latin typeface="Calibri"/>
                <a:ea typeface="Calibri"/>
                <a:cs typeface="Calibri"/>
                <a:sym typeface="Calibri"/>
              </a:rPr>
              <a:t>-4.70% </a:t>
            </a:r>
            <a:r>
              <a:rPr lang="en-US" sz="2200" dirty="0">
                <a:solidFill>
                  <a:schemeClr val="tx1"/>
                </a:solidFill>
                <a:latin typeface="Calibri"/>
                <a:ea typeface="Calibri"/>
                <a:cs typeface="Calibri"/>
                <a:sym typeface="Calibri"/>
              </a:rPr>
              <a:t>MTD</a:t>
            </a:r>
            <a:br>
              <a:rPr lang="en-US" sz="2000" b="1"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+20.85% </a:t>
            </a:r>
            <a:r>
              <a:rPr lang="en-US" sz="2200" dirty="0">
                <a:solidFill>
                  <a:schemeClr val="tx1"/>
                </a:solidFill>
                <a:latin typeface="Calibri"/>
                <a:ea typeface="Calibri"/>
                <a:cs typeface="Calibri"/>
                <a:sym typeface="Calibri"/>
              </a:rPr>
              <a:t>Final          *September </a:t>
            </a:r>
            <a:r>
              <a:rPr lang="en-US" sz="2200" dirty="0">
                <a:solidFill>
                  <a:srgbClr val="00A64B"/>
                </a:solidFill>
                <a:latin typeface="Calibri"/>
                <a:ea typeface="Calibri"/>
                <a:cs typeface="Calibri"/>
                <a:sym typeface="Calibri"/>
              </a:rPr>
              <a:t>+9.72%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dirty="0">
                <a:solidFill>
                  <a:srgbClr val="00A64B"/>
                </a:solidFill>
                <a:latin typeface="Calibri"/>
                <a:ea typeface="Calibri"/>
                <a:cs typeface="Calibri"/>
                <a:sym typeface="Calibri"/>
              </a:rPr>
              <a:t>+15.13%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+5.69%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*May</a:t>
            </a:r>
            <a:r>
              <a:rPr lang="en-US" sz="2200" dirty="0">
                <a:solidFill>
                  <a:srgbClr val="00A64B"/>
                </a:solidFill>
                <a:latin typeface="Calibri"/>
                <a:ea typeface="Calibri"/>
                <a:cs typeface="Calibri"/>
                <a:sym typeface="Calibri"/>
              </a:rPr>
              <a:t>        +0.30%% </a:t>
            </a:r>
            <a:r>
              <a:rPr lang="en-US" sz="2200" dirty="0">
                <a:solidFill>
                  <a:schemeClr val="tx1"/>
                </a:solidFill>
                <a:latin typeface="Calibri"/>
                <a:ea typeface="Calibri"/>
                <a:cs typeface="Calibri"/>
                <a:sym typeface="Calibri"/>
              </a:rPr>
              <a:t>  Final</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*November </a:t>
            </a:r>
            <a:r>
              <a:rPr lang="en-US" sz="2200" dirty="0">
                <a:solidFill>
                  <a:srgbClr val="00A64B"/>
                </a:solidFill>
                <a:latin typeface="Calibri"/>
                <a:ea typeface="Calibri"/>
                <a:cs typeface="Calibri"/>
                <a:sym typeface="Calibri"/>
              </a:rPr>
              <a:t>+8.31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+3.01%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+0.95%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rgbClr val="00A64B"/>
                </a:solidFill>
                <a:latin typeface="Calibri"/>
                <a:ea typeface="Calibri"/>
                <a:cs typeface="Calibri"/>
                <a:sym typeface="Calibri"/>
              </a:rPr>
              <a:t>*2022 Final +84.63%</a:t>
            </a:r>
            <a:br>
              <a:rPr lang="en-US" sz="2000" dirty="0">
                <a:solidFill>
                  <a:srgbClr val="00A64B"/>
                </a:solidFill>
                <a:latin typeface="Calibri"/>
                <a:ea typeface="Calibri"/>
                <a:cs typeface="Calibri"/>
                <a:sym typeface="Calibri"/>
              </a:rPr>
            </a:br>
            <a:r>
              <a:rPr lang="en-US" sz="2000" dirty="0">
                <a:latin typeface="Calibri"/>
                <a:ea typeface="Calibri"/>
                <a:cs typeface="Calibri"/>
                <a:sym typeface="Calibri"/>
              </a:rPr>
              <a:t>compared to </a:t>
            </a:r>
            <a:r>
              <a:rPr lang="en-US" sz="2000" dirty="0">
                <a:solidFill>
                  <a:srgbClr val="FF0000"/>
                </a:solidFill>
                <a:latin typeface="Calibri"/>
                <a:ea typeface="Calibri"/>
                <a:cs typeface="Calibri"/>
                <a:sym typeface="Calibri"/>
              </a:rPr>
              <a:t>-18.63% </a:t>
            </a:r>
            <a:r>
              <a:rPr lang="en-US" sz="2000" dirty="0">
                <a:latin typeface="Calibri"/>
                <a:ea typeface="Calibri"/>
                <a:cs typeface="Calibri"/>
                <a:sym typeface="Calibri"/>
              </a:rPr>
              <a:t>for the S&amp;P 500</a:t>
            </a:r>
            <a:br>
              <a:rPr lang="en-US" sz="2000" dirty="0">
                <a:latin typeface="Calibri"/>
                <a:ea typeface="Calibri"/>
                <a:cs typeface="Calibri"/>
                <a:sym typeface="Calibri"/>
              </a:rPr>
            </a:br>
            <a:br>
              <a:rPr lang="en-US" sz="2000" dirty="0">
                <a:latin typeface="Calibri"/>
                <a:ea typeface="Calibri"/>
                <a:cs typeface="Calibri"/>
                <a:sym typeface="Calibri"/>
              </a:rPr>
            </a:br>
            <a:r>
              <a:rPr lang="en-US" sz="2000" dirty="0">
                <a:latin typeface="Calibri"/>
                <a:ea typeface="Calibri"/>
                <a:cs typeface="Calibri"/>
                <a:sym typeface="Calibri"/>
              </a:rPr>
              <a:t>*2023 Year to Date </a:t>
            </a:r>
            <a:r>
              <a:rPr lang="en-US" sz="2000" dirty="0">
                <a:solidFill>
                  <a:srgbClr val="00A64B"/>
                </a:solidFill>
                <a:latin typeface="Calibri"/>
                <a:ea typeface="Calibri"/>
                <a:cs typeface="Calibri"/>
                <a:sym typeface="Calibri"/>
              </a:rPr>
              <a:t>+60.80%</a:t>
            </a:r>
            <a:r>
              <a:rPr lang="en-US" sz="2000" dirty="0">
                <a:solidFill>
                  <a:schemeClr val="tx1"/>
                </a:solidFill>
                <a:latin typeface="Calibri"/>
                <a:ea typeface="Calibri"/>
                <a:cs typeface="Calibri"/>
                <a:sym typeface="Calibri"/>
              </a:rPr>
              <a:t>, versus </a:t>
            </a:r>
            <a:r>
              <a:rPr lang="en-US" sz="2000" dirty="0">
                <a:solidFill>
                  <a:srgbClr val="00A64B"/>
                </a:solidFill>
                <a:latin typeface="Calibri"/>
                <a:ea typeface="Calibri"/>
                <a:cs typeface="Calibri"/>
                <a:sym typeface="Calibri"/>
              </a:rPr>
              <a:t>+8.51% </a:t>
            </a:r>
            <a:r>
              <a:rPr lang="en-US" sz="2000" dirty="0">
                <a:solidFill>
                  <a:schemeClr val="tx1"/>
                </a:solidFill>
                <a:latin typeface="Calibri"/>
                <a:ea typeface="Calibri"/>
                <a:cs typeface="Calibri"/>
                <a:sym typeface="Calibri"/>
              </a:rPr>
              <a:t>for the </a:t>
            </a:r>
            <a:r>
              <a:rPr lang="en-US" sz="2000" dirty="0">
                <a:latin typeface="Calibri"/>
                <a:ea typeface="Calibri"/>
                <a:cs typeface="Calibri"/>
                <a:sym typeface="Calibri"/>
              </a:rPr>
              <a:t>S&amp;P 500</a:t>
            </a:r>
            <a:br>
              <a:rPr lang="en-US" sz="2000" dirty="0">
                <a:solidFill>
                  <a:schemeClr val="tx1"/>
                </a:solidFill>
                <a:latin typeface="Calibri"/>
                <a:ea typeface="Calibri"/>
                <a:cs typeface="Calibri"/>
                <a:sym typeface="Calibri"/>
              </a:rPr>
            </a:br>
            <a:r>
              <a:rPr lang="en-US" sz="2000" dirty="0">
                <a:solidFill>
                  <a:srgbClr val="008000"/>
                </a:solidFill>
                <a:latin typeface="Calibri"/>
                <a:ea typeface="Calibri"/>
                <a:cs typeface="Calibri"/>
                <a:sym typeface="Calibri"/>
              </a:rPr>
              <a:t>+657.99%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of </a:t>
            </a:r>
            <a:r>
              <a:rPr lang="en-US" sz="2000" dirty="0">
                <a:solidFill>
                  <a:srgbClr val="00A64B"/>
                </a:solidFill>
                <a:latin typeface="Calibri"/>
                <a:ea typeface="Calibri"/>
                <a:cs typeface="Calibri"/>
                <a:sym typeface="Calibri"/>
              </a:rPr>
              <a:t>+</a:t>
            </a:r>
            <a:r>
              <a:rPr lang="en-US" sz="2000" dirty="0">
                <a:solidFill>
                  <a:srgbClr val="008000"/>
                </a:solidFill>
                <a:latin typeface="Calibri"/>
                <a:ea typeface="Calibri"/>
                <a:cs typeface="Calibri"/>
                <a:sym typeface="Calibri"/>
              </a:rPr>
              <a:t>48.15% </a:t>
            </a:r>
            <a:r>
              <a:rPr lang="en-US" sz="2000" dirty="0">
                <a:solidFill>
                  <a:schemeClr val="tx1"/>
                </a:solidFill>
                <a:latin typeface="Calibri"/>
                <a:ea typeface="Calibri"/>
                <a:cs typeface="Calibri"/>
                <a:sym typeface="Calibri"/>
              </a:rPr>
              <a:t>for 15 years</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solidFill>
                  <a:schemeClr val="tx1"/>
                </a:solidFill>
              </a:rPr>
              <a:t>*Bets on a domestic recovery in 2022 Q4</a:t>
            </a:r>
            <a:br>
              <a:rPr lang="en-US" sz="2400" dirty="0">
                <a:solidFill>
                  <a:schemeClr val="tx1"/>
                </a:solidFill>
              </a:rPr>
            </a:br>
            <a:br>
              <a:rPr lang="en-US" sz="2400" dirty="0">
                <a:solidFill>
                  <a:schemeClr val="tx1"/>
                </a:solidFill>
              </a:rPr>
            </a:br>
            <a:r>
              <a:rPr lang="en-US" sz="2400" dirty="0">
                <a:solidFill>
                  <a:schemeClr val="tx1"/>
                </a:solidFill>
              </a:rPr>
              <a:t>*Upside potential in 2022 far greater than tech</a:t>
            </a:r>
            <a:br>
              <a:rPr lang="en-US" sz="2400" dirty="0">
                <a:solidFill>
                  <a:schemeClr val="tx1"/>
                </a:solidFill>
              </a:rPr>
            </a:br>
            <a:br>
              <a:rPr lang="en-US" sz="2400" dirty="0">
                <a:solidFill>
                  <a:schemeClr val="tx1"/>
                </a:solidFill>
              </a:rPr>
            </a:br>
            <a:r>
              <a:rPr lang="en-US" sz="2400" dirty="0">
                <a:solidFill>
                  <a:schemeClr val="tx1"/>
                </a:solidFill>
              </a:rPr>
              <a:t>*Some of these have not moved for 5 or 10 years</a:t>
            </a:r>
            <a:br>
              <a:rPr lang="en-US" sz="2400" dirty="0">
                <a:solidFill>
                  <a:schemeClr val="tx1"/>
                </a:solidFill>
              </a:rPr>
            </a:br>
            <a:br>
              <a:rPr lang="en-US" sz="2400" dirty="0">
                <a:solidFill>
                  <a:schemeClr val="tx1"/>
                </a:solidFill>
              </a:rPr>
            </a:br>
            <a:r>
              <a:rPr lang="en-US" sz="2400" dirty="0">
                <a:solidFill>
                  <a:schemeClr val="tx1"/>
                </a:solidFill>
              </a:rPr>
              <a:t>*Focuses on economically sensitive cyclical industries</a:t>
            </a:r>
            <a:br>
              <a:rPr lang="en-US" sz="2400" dirty="0">
                <a:solidFill>
                  <a:schemeClr val="tx1"/>
                </a:solidFill>
              </a:rPr>
            </a:br>
            <a:br>
              <a:rPr lang="en-US" sz="2400" dirty="0">
                <a:solidFill>
                  <a:schemeClr val="tx1"/>
                </a:solidFill>
              </a:rPr>
            </a:br>
            <a:r>
              <a:rPr lang="en-US" sz="2400" dirty="0">
                <a:solidFill>
                  <a:schemeClr val="tx1"/>
                </a:solidFill>
              </a:rPr>
              <a:t>*Makes a great counterweight to </a:t>
            </a:r>
            <a:br>
              <a:rPr lang="en-US" sz="2400" dirty="0">
                <a:solidFill>
                  <a:schemeClr val="tx1"/>
                </a:solidFill>
              </a:rPr>
            </a:br>
            <a:r>
              <a:rPr lang="en-US" sz="2400" dirty="0">
                <a:solidFill>
                  <a:schemeClr val="tx1"/>
                </a:solidFill>
              </a:rPr>
              <a:t>high-growth technology</a:t>
            </a:r>
            <a:br>
              <a:rPr lang="en-US" sz="2400" dirty="0">
                <a:solidFill>
                  <a:schemeClr val="tx1"/>
                </a:solidFill>
              </a:rPr>
            </a:br>
            <a:br>
              <a:rPr lang="en-US" sz="2400" dirty="0">
                <a:solidFill>
                  <a:schemeClr val="tx1"/>
                </a:solidFill>
              </a:rPr>
            </a:br>
            <a:r>
              <a:rPr lang="en-US" sz="2400" dirty="0">
                <a:solidFill>
                  <a:schemeClr val="tx1"/>
                </a:solidFill>
              </a:rPr>
              <a:t>*We could spend all of next year rotating</a:t>
            </a:r>
            <a:br>
              <a:rPr lang="en-US" sz="2400" dirty="0">
                <a:solidFill>
                  <a:schemeClr val="tx1"/>
                </a:solidFill>
              </a:rPr>
            </a:br>
            <a:r>
              <a:rPr lang="en-US" sz="2400" dirty="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515815" y="178676"/>
            <a:ext cx="11488616" cy="2031124"/>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mj-lt"/>
                <a:ea typeface="Calibri"/>
                <a:cs typeface="Calibri"/>
                <a:sym typeface="Calibri"/>
              </a:rPr>
              <a:t>Boeing (BA) – </a:t>
            </a:r>
            <a:br>
              <a:rPr lang="en-US" sz="2400" dirty="0">
                <a:solidFill>
                  <a:schemeClr val="dk1"/>
                </a:solidFill>
                <a:latin typeface="+mj-lt"/>
                <a:ea typeface="Calibri"/>
                <a:cs typeface="Calibri"/>
                <a:sym typeface="Calibri"/>
              </a:rPr>
            </a:br>
            <a:r>
              <a:rPr lang="en-US" sz="1800" dirty="0">
                <a:effectLst/>
                <a:latin typeface="+mj-lt"/>
                <a:ea typeface="Times New Roman" panose="02020603050405020304" pitchFamily="18" charset="0"/>
              </a:rPr>
              <a:t>Increases Dreamliner Production for the Fourth Time in 2023</a:t>
            </a:r>
            <a:r>
              <a:rPr lang="en-US" sz="3200" dirty="0">
                <a:effectLst/>
                <a:latin typeface="+mj-lt"/>
              </a:rPr>
              <a:t> </a:t>
            </a:r>
            <a:r>
              <a:rPr lang="en-US" sz="2400" dirty="0">
                <a:effectLst/>
                <a:latin typeface="+mj-lt"/>
              </a:rPr>
              <a:t> </a:t>
            </a:r>
            <a:br>
              <a:rPr lang="en-US" sz="1800" dirty="0">
                <a:solidFill>
                  <a:schemeClr val="tx1"/>
                </a:solidFill>
                <a:latin typeface="+mj-lt"/>
                <a:ea typeface="Calibri"/>
                <a:cs typeface="Calibri"/>
                <a:sym typeface="Calibri"/>
              </a:rPr>
            </a:br>
            <a:r>
              <a:rPr lang="en-US" sz="1800" dirty="0">
                <a:solidFill>
                  <a:srgbClr val="00A64B"/>
                </a:solidFill>
                <a:latin typeface="+mj-lt"/>
                <a:ea typeface="Calibri"/>
                <a:cs typeface="Calibri"/>
                <a:sym typeface="Calibri"/>
              </a:rPr>
              <a:t>took profits on long 5/$17-$175 call spread</a:t>
            </a:r>
            <a:br>
              <a:rPr lang="en-US" sz="1800" dirty="0">
                <a:solidFill>
                  <a:schemeClr val="tx1"/>
                </a:solidFill>
                <a:latin typeface="+mj-lt"/>
                <a:ea typeface="Calibri"/>
                <a:cs typeface="Calibri"/>
                <a:sym typeface="Calibri"/>
              </a:rPr>
            </a:br>
            <a:br>
              <a:rPr lang="en-US" sz="2400" dirty="0">
                <a:solidFill>
                  <a:schemeClr val="dk1"/>
                </a:solidFill>
                <a:latin typeface="Calibri"/>
                <a:ea typeface="Calibri"/>
                <a:cs typeface="Calibri"/>
                <a:sym typeface="Calibri"/>
              </a:rPr>
            </a:br>
            <a:endParaRPr lang="en-US" sz="2400" dirty="0">
              <a:latin typeface="Calibri"/>
              <a:ea typeface="Calibri"/>
              <a:cs typeface="Calibri"/>
            </a:endParaRPr>
          </a:p>
        </p:txBody>
      </p:sp>
      <p:pic>
        <p:nvPicPr>
          <p:cNvPr id="20482" name="Picture 2" descr="Chart">
            <a:extLst>
              <a:ext uri="{FF2B5EF4-FFF2-40B4-BE49-F238E27FC236}">
                <a16:creationId xmlns:a16="http://schemas.microsoft.com/office/drawing/2014/main" id="{9984155B-FD86-12F5-5F1E-788E666803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3028" y="1844253"/>
            <a:ext cx="6385943" cy="483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Package Delivery- United Parcel Service (UPS) – strike averted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endParaRPr lang="en-US" sz="1800" dirty="0">
              <a:latin typeface="Calibri"/>
              <a:ea typeface="Calibri"/>
              <a:cs typeface="Calibri"/>
            </a:endParaRPr>
          </a:p>
        </p:txBody>
      </p:sp>
      <p:pic>
        <p:nvPicPr>
          <p:cNvPr id="21506" name="Picture 2" descr="Chart">
            <a:extLst>
              <a:ext uri="{FF2B5EF4-FFF2-40B4-BE49-F238E27FC236}">
                <a16:creationId xmlns:a16="http://schemas.microsoft.com/office/drawing/2014/main" id="{CB99CC1A-EB8C-B50D-4250-25A37BA956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5400" y="1677696"/>
            <a:ext cx="6238062" cy="47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Raises Dividend by 50%</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br>
              <a:rPr lang="en-US" sz="1800" dirty="0">
                <a:solidFill>
                  <a:srgbClr val="00B05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2530" name="Picture 2" descr="Chart">
            <a:extLst>
              <a:ext uri="{FF2B5EF4-FFF2-40B4-BE49-F238E27FC236}">
                <a16:creationId xmlns:a16="http://schemas.microsoft.com/office/drawing/2014/main" id="{0F39983E-10FD-5383-D341-2C7541918F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8078" y="1786901"/>
            <a:ext cx="6391988" cy="483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5103" y="183931"/>
            <a:ext cx="11540359" cy="1143000"/>
          </a:xfrm>
          <a:prstGeom prst="rect">
            <a:avLst/>
          </a:prstGeom>
          <a:noFill/>
          <a:ln>
            <a:noFill/>
          </a:ln>
        </p:spPr>
        <p:txBody>
          <a:bodyPr lIns="91425" tIns="45700" rIns="91425" bIns="45700" anchor="ctr" anchorCtr="0">
            <a:normAutofit fontScale="90000"/>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Freeport McMoRan - (FCX)- Coming Copper Crisis</a:t>
            </a:r>
            <a:br>
              <a:rPr lang="en-US" sz="24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long 6/$32-$35 call spread </a:t>
            </a:r>
            <a:br>
              <a:rPr lang="en-US" sz="2000" dirty="0">
                <a:solidFill>
                  <a:srgbClr val="00A64B"/>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long 4/$30-$33 call spread, took profits on long 10/$20-$23 call spread</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3554" name="Picture 2" descr="Chart">
            <a:extLst>
              <a:ext uri="{FF2B5EF4-FFF2-40B4-BE49-F238E27FC236}">
                <a16:creationId xmlns:a16="http://schemas.microsoft.com/office/drawing/2014/main" id="{BC61AFDF-A058-518A-63F8-6442FF17D1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0126" y="1326931"/>
            <a:ext cx="6681706" cy="505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31667"/>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557049" y="651640"/>
            <a:ext cx="11098924" cy="120869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 -</a:t>
            </a:r>
            <a:r>
              <a:rPr lang="en-US" sz="1800" b="1" i="1" dirty="0">
                <a:effectLst/>
                <a:latin typeface="Times New Roman" panose="02020603050405020304" pitchFamily="18" charset="0"/>
                <a:ea typeface="Times New Roman" panose="02020603050405020304" pitchFamily="18" charset="0"/>
              </a:rPr>
              <a:t> </a:t>
            </a:r>
            <a:r>
              <a:rPr lang="en-US" sz="1800" dirty="0">
                <a:effectLst/>
                <a:latin typeface="+mj-lt"/>
                <a:ea typeface="Times New Roman" panose="02020603050405020304" pitchFamily="18" charset="0"/>
              </a:rPr>
              <a:t>Disney Earnings are Flat, with parks jam packed and maxed out.</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But streaming in a nosedive, down 4 million subscribers in Q1 at 157.8 million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latin typeface="Calibri"/>
              <a:ea typeface="Calibri"/>
              <a:cs typeface="Calibri"/>
            </a:endParaRPr>
          </a:p>
        </p:txBody>
      </p:sp>
      <p:pic>
        <p:nvPicPr>
          <p:cNvPr id="24578" name="Picture 2" descr="Chart">
            <a:extLst>
              <a:ext uri="{FF2B5EF4-FFF2-40B4-BE49-F238E27FC236}">
                <a16:creationId xmlns:a16="http://schemas.microsoft.com/office/drawing/2014/main" id="{4C1AA14E-55EF-72E1-2E6F-2FD1331930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37586" y="1617734"/>
            <a:ext cx="6516827" cy="493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25602" name="Picture 2" descr="Chart">
            <a:extLst>
              <a:ext uri="{FF2B5EF4-FFF2-40B4-BE49-F238E27FC236}">
                <a16:creationId xmlns:a16="http://schemas.microsoft.com/office/drawing/2014/main" id="{49E863E4-9731-A2DE-1A8E-D142A2B2AC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8039" y="1486723"/>
            <a:ext cx="6615922" cy="5009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Steel (X) – Commodity Boom and commodity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Bidding war breaks out, taking stock up 50% and LEAPS up 101%</a:t>
            </a:r>
            <a:br>
              <a:rPr lang="en-US" sz="2400" dirty="0">
                <a:solidFill>
                  <a:schemeClr val="dk1"/>
                </a:solidFill>
                <a:latin typeface="Calibri"/>
                <a:ea typeface="Calibri"/>
                <a:cs typeface="Calibri"/>
                <a:sym typeface="Calibri"/>
              </a:rPr>
            </a:b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26626" name="Picture 2" descr="Chart">
            <a:extLst>
              <a:ext uri="{FF2B5EF4-FFF2-40B4-BE49-F238E27FC236}">
                <a16:creationId xmlns:a16="http://schemas.microsoft.com/office/drawing/2014/main" id="{ACC94889-4AB4-E234-97B0-1072F035FF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2723" y="1634331"/>
            <a:ext cx="6597261" cy="499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214631"/>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Big Stuff to Ship</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5/$200-$210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27650" name="Picture 2" descr="Chart">
            <a:extLst>
              <a:ext uri="{FF2B5EF4-FFF2-40B4-BE49-F238E27FC236}">
                <a16:creationId xmlns:a16="http://schemas.microsoft.com/office/drawing/2014/main" id="{1C1D0C1E-1A0A-A047-6679-711077ACD0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5990" y="1874528"/>
            <a:ext cx="6280020" cy="475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8674" name="Picture 2" descr="Chart">
            <a:extLst>
              <a:ext uri="{FF2B5EF4-FFF2-40B4-BE49-F238E27FC236}">
                <a16:creationId xmlns:a16="http://schemas.microsoft.com/office/drawing/2014/main" id="{029A53B7-509D-5F7D-7BA8-D41D012C75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3351" y="1812990"/>
            <a:ext cx="6361296" cy="481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A7CC-72AA-D139-A331-FA7896F2F66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0AA1136-43DB-C30E-DCB6-E5E44E465C44}"/>
              </a:ext>
            </a:extLst>
          </p:cNvPr>
          <p:cNvSpPr>
            <a:spLocks noGrp="1"/>
          </p:cNvSpPr>
          <p:nvPr>
            <p:ph type="body" idx="1"/>
          </p:nvPr>
        </p:nvSpPr>
        <p:spPr/>
        <p:txBody>
          <a:bodyPr/>
          <a:lstStyle/>
          <a:p>
            <a:endParaRPr lang="en-US" dirty="0"/>
          </a:p>
        </p:txBody>
      </p:sp>
      <p:pic>
        <p:nvPicPr>
          <p:cNvPr id="6" name="Picture 5" descr="A graph of a stock market&#10;&#10;Description automatically generated">
            <a:extLst>
              <a:ext uri="{FF2B5EF4-FFF2-40B4-BE49-F238E27FC236}">
                <a16:creationId xmlns:a16="http://schemas.microsoft.com/office/drawing/2014/main" id="{4614E0C5-0D87-5E95-983F-EF668A5494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0373" y="257353"/>
            <a:ext cx="9980690" cy="6600647"/>
          </a:xfrm>
          <a:prstGeom prst="rect">
            <a:avLst/>
          </a:prstGeom>
        </p:spPr>
      </p:pic>
    </p:spTree>
    <p:extLst>
      <p:ext uri="{BB962C8B-B14F-4D97-AF65-F5344CB8AC3E}">
        <p14:creationId xmlns:p14="http://schemas.microsoft.com/office/powerpoint/2010/main" val="413411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318911"/>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mj-lt"/>
                <a:ea typeface="Calibri"/>
                <a:cs typeface="Calibri"/>
                <a:sym typeface="Calibri"/>
              </a:rPr>
              <a:t>Delta Airlines (DAL) – Travel is Back!</a:t>
            </a:r>
            <a:br>
              <a:rPr lang="en-US" sz="2400" dirty="0">
                <a:solidFill>
                  <a:schemeClr val="dk1"/>
                </a:solidFill>
                <a:latin typeface="+mj-lt"/>
                <a:ea typeface="Calibri"/>
                <a:cs typeface="Calibri"/>
                <a:sym typeface="Calibri"/>
              </a:rPr>
            </a:br>
            <a:r>
              <a:rPr lang="en-US" sz="2400" dirty="0">
                <a:solidFill>
                  <a:schemeClr val="dk1"/>
                </a:solidFill>
                <a:latin typeface="+mj-lt"/>
                <a:ea typeface="Calibri"/>
                <a:cs typeface="Calibri"/>
                <a:sym typeface="Calibri"/>
              </a:rPr>
              <a:t>Returns dividend for first time in 3 years</a:t>
            </a:r>
            <a:br>
              <a:rPr lang="en-US" sz="2400" dirty="0">
                <a:solidFill>
                  <a:schemeClr val="dk1"/>
                </a:solidFill>
                <a:latin typeface="+mj-lt"/>
                <a:ea typeface="Calibri"/>
                <a:cs typeface="Calibri"/>
                <a:sym typeface="Calibri"/>
              </a:rPr>
            </a:br>
            <a:r>
              <a:rPr lang="en-US" sz="2400" dirty="0">
                <a:solidFill>
                  <a:schemeClr val="dk1"/>
                </a:solidFill>
                <a:latin typeface="+mj-lt"/>
                <a:ea typeface="Calibri"/>
                <a:cs typeface="Calibri"/>
                <a:sym typeface="Calibri"/>
              </a:rPr>
              <a:t>entering a summer perfect storm of profits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9698" name="Picture 2" descr="Chart">
            <a:extLst>
              <a:ext uri="{FF2B5EF4-FFF2-40B4-BE49-F238E27FC236}">
                <a16:creationId xmlns:a16="http://schemas.microsoft.com/office/drawing/2014/main" id="{D5084B35-4280-4AF3-38EE-36EE8838B6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34692" y="1600537"/>
            <a:ext cx="6522616" cy="493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30722" name="Picture 2" descr="Chart">
            <a:extLst>
              <a:ext uri="{FF2B5EF4-FFF2-40B4-BE49-F238E27FC236}">
                <a16:creationId xmlns:a16="http://schemas.microsoft.com/office/drawing/2014/main" id="{6CB53279-4BFE-EF1B-4E1D-FB717EF22F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4771" y="1421104"/>
            <a:ext cx="6878882" cy="520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1746" name="Picture 2" descr="Chart">
            <a:extLst>
              <a:ext uri="{FF2B5EF4-FFF2-40B4-BE49-F238E27FC236}">
                <a16:creationId xmlns:a16="http://schemas.microsoft.com/office/drawing/2014/main" id="{79F28218-9BEE-1F8C-728D-63D13C7DC6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9588" y="1288920"/>
            <a:ext cx="6952823" cy="5264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pic>
        <p:nvPicPr>
          <p:cNvPr id="32770" name="Picture 2" descr="Chart">
            <a:extLst>
              <a:ext uri="{FF2B5EF4-FFF2-40B4-BE49-F238E27FC236}">
                <a16:creationId xmlns:a16="http://schemas.microsoft.com/office/drawing/2014/main" id="{0BCB1E81-3426-CF15-48AA-C3371B762B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8667" y="1516579"/>
            <a:ext cx="6354665" cy="4811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779783"/>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 (GS) – </a:t>
            </a:r>
            <a:r>
              <a:rPr lang="en-US" sz="1800" dirty="0">
                <a:solidFill>
                  <a:schemeClr val="dk1"/>
                </a:solidFill>
                <a:latin typeface="Calibri"/>
                <a:ea typeface="Calibri"/>
                <a:cs typeface="Calibri"/>
                <a:sym typeface="Calibri"/>
              </a:rPr>
              <a:t>Highest Capital ratio net of mark to market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12/$330-$350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11/$330-$350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11/$385-$395 call spreads</a:t>
            </a:r>
            <a:br>
              <a:rPr lang="en-US" sz="1800" dirty="0">
                <a:solidFill>
                  <a:schemeClr val="tx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3794" name="Picture 2" descr="Chart">
            <a:extLst>
              <a:ext uri="{FF2B5EF4-FFF2-40B4-BE49-F238E27FC236}">
                <a16:creationId xmlns:a16="http://schemas.microsoft.com/office/drawing/2014/main" id="{53CBE5EA-4FFB-DBDF-80A3-2F512A42F9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061" y="1676400"/>
            <a:ext cx="6597261" cy="499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a:t>
            </a:r>
            <a:r>
              <a:rPr lang="en-US" sz="2000" b="1" i="1" dirty="0"/>
              <a:t> </a:t>
            </a:r>
            <a:r>
              <a:rPr lang="en-US" sz="1800" dirty="0">
                <a:solidFill>
                  <a:schemeClr val="dk1"/>
                </a:solidFill>
                <a:latin typeface="Calibri"/>
                <a:ea typeface="Calibri"/>
                <a:cs typeface="Calibri"/>
                <a:sym typeface="Calibri"/>
              </a:rPr>
              <a:t>Highest Capital ratio net of mark to market </a:t>
            </a:r>
            <a:br>
              <a:rPr lang="en-US" sz="1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CEO to Step Down in a Year</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4/$65-$70 call spread</a:t>
            </a: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4818" name="Picture 2" descr="Chart">
            <a:extLst>
              <a:ext uri="{FF2B5EF4-FFF2-40B4-BE49-F238E27FC236}">
                <a16:creationId xmlns:a16="http://schemas.microsoft.com/office/drawing/2014/main" id="{894523A5-D66A-6F47-FF91-F49C4D02E6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0045" y="1819690"/>
            <a:ext cx="6373327" cy="4825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10563"/>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156138" y="533400"/>
            <a:ext cx="9054662"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 - </a:t>
            </a:r>
            <a:r>
              <a:rPr lang="en-US" sz="1800" dirty="0">
                <a:solidFill>
                  <a:schemeClr val="dk1"/>
                </a:solidFill>
                <a:latin typeface="Calibri"/>
                <a:ea typeface="Calibri"/>
                <a:cs typeface="Calibri"/>
                <a:sym typeface="Calibri"/>
              </a:rPr>
              <a:t>Highest Capital ratio net of mark to market</a:t>
            </a:r>
            <a:br>
              <a:rPr lang="en-US" sz="1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JP Morgan Picks Up an Annual $3 Billion, in interest income on the First Republic deal</a:t>
            </a:r>
            <a:r>
              <a:rPr lang="en-US" sz="1800" dirty="0">
                <a:solidFill>
                  <a:schemeClr val="dk1"/>
                </a:solidFill>
                <a:latin typeface="+mj-lt"/>
                <a:ea typeface="Calibri"/>
                <a:cs typeface="Calibri"/>
                <a:sym typeface="Calibri"/>
              </a:rPr>
              <a:t>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4/$105-$115 call spread </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pic>
        <p:nvPicPr>
          <p:cNvPr id="35842" name="Picture 2" descr="Chart">
            <a:extLst>
              <a:ext uri="{FF2B5EF4-FFF2-40B4-BE49-F238E27FC236}">
                <a16:creationId xmlns:a16="http://schemas.microsoft.com/office/drawing/2014/main" id="{9F688806-76FC-7460-C5BA-A495665576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6110" y="1668801"/>
            <a:ext cx="6597261" cy="499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315692"/>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398585" y="381000"/>
            <a:ext cx="1124243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a:t>
            </a:r>
            <a:r>
              <a:rPr lang="en-US" sz="2800" dirty="0">
                <a:solidFill>
                  <a:schemeClr val="dk1"/>
                </a:solidFill>
                <a:latin typeface="+mn-lt"/>
                <a:ea typeface="Calibri"/>
                <a:cs typeface="Calibri"/>
                <a:sym typeface="Calibri"/>
              </a:rPr>
              <a:t>– </a:t>
            </a:r>
            <a:r>
              <a:rPr lang="en-US" sz="1800" b="1" i="1" dirty="0">
                <a:effectLst/>
                <a:latin typeface="+mn-lt"/>
                <a:ea typeface="Times New Roman" panose="02020603050405020304" pitchFamily="18" charset="0"/>
              </a:rPr>
              <a:t>Bank of America Rips</a:t>
            </a:r>
            <a:r>
              <a:rPr lang="en-US" sz="1800" dirty="0">
                <a:effectLst/>
                <a:latin typeface="+mn-lt"/>
                <a:ea typeface="Times New Roman" panose="02020603050405020304" pitchFamily="18" charset="0"/>
              </a:rPr>
              <a:t>, on a great earnings report</a:t>
            </a:r>
            <a:r>
              <a:rPr lang="en-US" sz="3600" dirty="0">
                <a:effectLst/>
                <a:latin typeface="+mn-lt"/>
              </a:rPr>
              <a:t>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4/$20-$23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6866" name="Picture 2" descr="Chart">
            <a:extLst>
              <a:ext uri="{FF2B5EF4-FFF2-40B4-BE49-F238E27FC236}">
                <a16:creationId xmlns:a16="http://schemas.microsoft.com/office/drawing/2014/main" id="{ED8ECA88-9095-57A7-441F-6A211E5073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2722" y="1676400"/>
            <a:ext cx="6447971" cy="488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69903"/>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Citigroup (C)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4/$30-$35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7890" name="Picture 2" descr="Chart">
            <a:extLst>
              <a:ext uri="{FF2B5EF4-FFF2-40B4-BE49-F238E27FC236}">
                <a16:creationId xmlns:a16="http://schemas.microsoft.com/office/drawing/2014/main" id="{98EEF02F-58E1-3FDB-F32F-8EF8888F1C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53432" y="1532575"/>
            <a:ext cx="6727890" cy="509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506918"/>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Charles Schwab (SCHW) – </a:t>
            </a:r>
            <a:r>
              <a:rPr lang="en-US" sz="1800" dirty="0">
                <a:solidFill>
                  <a:schemeClr val="dk1"/>
                </a:solidFill>
                <a:latin typeface="Calibri"/>
                <a:ea typeface="Calibri"/>
                <a:cs typeface="Calibri"/>
                <a:sym typeface="Calibri"/>
              </a:rPr>
              <a:t>LEAPS up 67% in three months</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4/$30-$35 call spread </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8914" name="Picture 2" descr="Chart">
            <a:extLst>
              <a:ext uri="{FF2B5EF4-FFF2-40B4-BE49-F238E27FC236}">
                <a16:creationId xmlns:a16="http://schemas.microsoft.com/office/drawing/2014/main" id="{1A49CC31-513A-5A94-5A01-31F762080A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0674" y="1676400"/>
            <a:ext cx="6298682" cy="4769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43946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BFBD-D53E-0E10-80D7-95F992E486B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2417B7A-3B45-6E9C-F843-4686CAD66080}"/>
              </a:ext>
            </a:extLst>
          </p:cNvPr>
          <p:cNvSpPr>
            <a:spLocks noGrp="1"/>
          </p:cNvSpPr>
          <p:nvPr>
            <p:ph type="body" idx="1"/>
          </p:nvPr>
        </p:nvSpPr>
        <p:spPr/>
        <p:txBody>
          <a:bodyPr/>
          <a:lstStyle/>
          <a:p>
            <a:endParaRPr lang="en-US" dirty="0"/>
          </a:p>
        </p:txBody>
      </p:sp>
      <p:pic>
        <p:nvPicPr>
          <p:cNvPr id="6" name="Picture 5" descr="A graph on a screen&#10;&#10;Description automatically generated">
            <a:extLst>
              <a:ext uri="{FF2B5EF4-FFF2-40B4-BE49-F238E27FC236}">
                <a16:creationId xmlns:a16="http://schemas.microsoft.com/office/drawing/2014/main" id="{0AD056D3-342F-AC78-5B82-F24FF24FD232}"/>
              </a:ext>
            </a:extLst>
          </p:cNvPr>
          <p:cNvPicPr>
            <a:picLocks noChangeAspect="1"/>
          </p:cNvPicPr>
          <p:nvPr/>
        </p:nvPicPr>
        <p:blipFill>
          <a:blip r:embed="rId2"/>
          <a:stretch>
            <a:fillRect/>
          </a:stretch>
        </p:blipFill>
        <p:spPr>
          <a:xfrm>
            <a:off x="146050" y="203200"/>
            <a:ext cx="11768138" cy="6380163"/>
          </a:xfrm>
          <a:prstGeom prst="rect">
            <a:avLst/>
          </a:prstGeom>
        </p:spPr>
      </p:pic>
    </p:spTree>
    <p:extLst>
      <p:ext uri="{BB962C8B-B14F-4D97-AF65-F5344CB8AC3E}">
        <p14:creationId xmlns:p14="http://schemas.microsoft.com/office/powerpoint/2010/main" val="9607685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Interactive Brokers (IBKR) – Best Risk Control</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4/$60-$65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9938" name="Picture 2" descr="Chart">
            <a:extLst>
              <a:ext uri="{FF2B5EF4-FFF2-40B4-BE49-F238E27FC236}">
                <a16:creationId xmlns:a16="http://schemas.microsoft.com/office/drawing/2014/main" id="{C75E3ED0-9460-F144-E1E7-EA1969719E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2724" y="1499784"/>
            <a:ext cx="6746551" cy="510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29930"/>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pic>
        <p:nvPicPr>
          <p:cNvPr id="40962" name="Picture 2" descr="Chart">
            <a:extLst>
              <a:ext uri="{FF2B5EF4-FFF2-40B4-BE49-F238E27FC236}">
                <a16:creationId xmlns:a16="http://schemas.microsoft.com/office/drawing/2014/main" id="{093C8801-6409-9799-8E13-250A6D563A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7368" y="1676400"/>
            <a:ext cx="6466633" cy="489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31317"/>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41986" name="Picture 2" descr="Chart">
            <a:extLst>
              <a:ext uri="{FF2B5EF4-FFF2-40B4-BE49-F238E27FC236}">
                <a16:creationId xmlns:a16="http://schemas.microsoft.com/office/drawing/2014/main" id="{70516176-4D59-2621-343E-020684068B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58706" y="1676400"/>
            <a:ext cx="6485294" cy="491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73532"/>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170793"/>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Visa (V) – Inflation boost</a:t>
            </a:r>
            <a:br>
              <a:rPr lang="en-US" sz="2800" dirty="0">
                <a:solidFill>
                  <a:schemeClr val="dk1"/>
                </a:solidFill>
                <a:latin typeface="Calibri"/>
                <a:ea typeface="Calibri"/>
                <a:cs typeface="Calibri"/>
                <a:sym typeface="Calibri"/>
              </a:rPr>
            </a:br>
            <a:r>
              <a:rPr lang="en-US" sz="2000" dirty="0">
                <a:effectLst/>
                <a:latin typeface="+mj-lt"/>
                <a:ea typeface="Times New Roman" panose="02020603050405020304" pitchFamily="18" charset="0"/>
              </a:rPr>
              <a:t>Transaction grew by an inflationary 10% back to pre-pandemic levels</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10/$160-$170 bull call spread</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6/$150-$160 bull call spread</a:t>
            </a:r>
          </a:p>
        </p:txBody>
      </p:sp>
      <p:pic>
        <p:nvPicPr>
          <p:cNvPr id="43010" name="Picture 2" descr="Chart">
            <a:extLst>
              <a:ext uri="{FF2B5EF4-FFF2-40B4-BE49-F238E27FC236}">
                <a16:creationId xmlns:a16="http://schemas.microsoft.com/office/drawing/2014/main" id="{A3857DA2-C394-C108-D53A-87D6070EE6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77288" y="1868745"/>
            <a:ext cx="6037424" cy="4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44034" name="Picture 2" descr="Chart">
            <a:extLst>
              <a:ext uri="{FF2B5EF4-FFF2-40B4-BE49-F238E27FC236}">
                <a16:creationId xmlns:a16="http://schemas.microsoft.com/office/drawing/2014/main" id="{50D43B5E-1718-D1D3-67D8-99DECCEEA8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8078" y="1399333"/>
            <a:ext cx="6706353" cy="50776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788276" y="380999"/>
            <a:ext cx="10615448" cy="1621971"/>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Natural Barbell</a:t>
            </a:r>
            <a:br>
              <a:rPr lang="en-US" sz="2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operating earnings </a:t>
            </a:r>
            <a:r>
              <a:rPr lang="en-US" sz="1800" dirty="0">
                <a:latin typeface="+mj-lt"/>
                <a:ea typeface="Times New Roman" panose="02020603050405020304" pitchFamily="18" charset="0"/>
              </a:rPr>
              <a:t>soar</a:t>
            </a:r>
            <a:r>
              <a:rPr lang="en-US" sz="1800" dirty="0">
                <a:effectLst/>
                <a:latin typeface="+mj-lt"/>
                <a:ea typeface="Times New Roman" panose="02020603050405020304" pitchFamily="18" charset="0"/>
              </a:rPr>
              <a:t> in Q2, LEAPS up 350%</a:t>
            </a:r>
            <a:br>
              <a:rPr lang="en-US" sz="2400" dirty="0">
                <a:effectLst/>
                <a:latin typeface="+mj-lt"/>
              </a:rPr>
            </a:br>
            <a:r>
              <a:rPr lang="en-US" sz="1800" dirty="0">
                <a:solidFill>
                  <a:srgbClr val="00A64B"/>
                </a:solidFill>
                <a:latin typeface="Calibri"/>
                <a:ea typeface="Calibri"/>
                <a:cs typeface="Calibri"/>
                <a:sym typeface="Calibri"/>
              </a:rPr>
              <a:t>took profits on </a:t>
            </a:r>
            <a:r>
              <a:rPr lang="en-US" sz="1800" dirty="0">
                <a:solidFill>
                  <a:srgbClr val="00A64B"/>
                </a:solidFill>
                <a:effectLst/>
                <a:latin typeface="+mj-lt"/>
              </a:rPr>
              <a:t>long 4/$260-$270 call spread</a:t>
            </a:r>
            <a:br>
              <a:rPr lang="en-US" sz="1800" dirty="0"/>
            </a:br>
            <a:r>
              <a:rPr lang="en-US" sz="1800" dirty="0">
                <a:solidFill>
                  <a:srgbClr val="00A64B"/>
                </a:solidFill>
              </a:rPr>
              <a:t>took profits on </a:t>
            </a:r>
            <a:r>
              <a:rPr lang="en-US" sz="1800" dirty="0">
                <a:solidFill>
                  <a:srgbClr val="00A64B"/>
                </a:solidFill>
                <a:latin typeface="Calibri"/>
                <a:cs typeface="Calibri"/>
                <a:sym typeface="Calibri"/>
              </a:rPr>
              <a:t>long </a:t>
            </a:r>
            <a:r>
              <a:rPr lang="en-US" sz="1800" dirty="0">
                <a:solidFill>
                  <a:srgbClr val="00A64B"/>
                </a:solidFill>
                <a:ea typeface="Calibri"/>
                <a:cs typeface="Calibri" panose="020F0502020204030204" pitchFamily="34" charset="0"/>
                <a:sym typeface="Calibri"/>
              </a:rPr>
              <a:t>1/$290-$300 call spread, </a:t>
            </a:r>
            <a:r>
              <a:rPr lang="en-US" sz="1800" dirty="0">
                <a:solidFill>
                  <a:srgbClr val="00A64B"/>
                </a:solidFill>
              </a:rPr>
              <a:t>took profits on </a:t>
            </a:r>
            <a:r>
              <a:rPr lang="en-US" sz="1800" dirty="0">
                <a:solidFill>
                  <a:srgbClr val="00A64B"/>
                </a:solidFill>
                <a:latin typeface="Calibri"/>
                <a:cs typeface="Calibri"/>
                <a:sym typeface="Calibri"/>
              </a:rPr>
              <a:t>long </a:t>
            </a:r>
            <a:r>
              <a:rPr lang="en-US" sz="1800" dirty="0">
                <a:solidFill>
                  <a:srgbClr val="00A64B"/>
                </a:solidFill>
                <a:ea typeface="Calibri"/>
                <a:cs typeface="Calibri" panose="020F0502020204030204" pitchFamily="34" charset="0"/>
                <a:sym typeface="Calibri"/>
              </a:rPr>
              <a:t>10/$220-$230 call spread,</a:t>
            </a:r>
            <a:br>
              <a:rPr lang="en-US" sz="1800" dirty="0">
                <a:solidFill>
                  <a:srgbClr val="00A64B"/>
                </a:solidFill>
                <a:ea typeface="Calibri"/>
                <a:cs typeface="Calibri" panose="020F0502020204030204" pitchFamily="34" charset="0"/>
                <a:sym typeface="Calibri"/>
              </a:rPr>
            </a:br>
            <a:r>
              <a:rPr lang="en-US" sz="1800" dirty="0">
                <a:solidFill>
                  <a:schemeClr val="tx1"/>
                </a:solidFill>
                <a:ea typeface="Calibri"/>
                <a:cs typeface="Calibri" panose="020F0502020204030204" pitchFamily="34" charset="0"/>
                <a:sym typeface="Calibri"/>
              </a:rPr>
              <a:t> </a:t>
            </a:r>
            <a:r>
              <a:rPr lang="en-US" sz="1800" dirty="0">
                <a:solidFill>
                  <a:srgbClr val="00B050"/>
                </a:solidFill>
              </a:rPr>
              <a:t>took profits on </a:t>
            </a:r>
            <a:r>
              <a:rPr lang="en-US" sz="1800" dirty="0">
                <a:solidFill>
                  <a:srgbClr val="00B050"/>
                </a:solidFill>
                <a:ea typeface="Calibri"/>
                <a:cs typeface="Calibri" panose="020F0502020204030204" pitchFamily="34" charset="0"/>
                <a:sym typeface="Calibri"/>
              </a:rPr>
              <a:t>long 7/$220-$230 call spread, </a:t>
            </a:r>
            <a:r>
              <a:rPr lang="en-US" sz="1800" dirty="0">
                <a:solidFill>
                  <a:srgbClr val="00A64B"/>
                </a:solidFill>
              </a:rPr>
              <a:t>took profits on </a:t>
            </a:r>
            <a:r>
              <a:rPr lang="en-US" sz="1800" dirty="0">
                <a:solidFill>
                  <a:srgbClr val="00A64B"/>
                </a:solidFill>
                <a:ea typeface="Calibri"/>
                <a:cs typeface="Calibri" panose="020F0502020204030204" pitchFamily="34" charset="0"/>
                <a:sym typeface="Calibri"/>
              </a:rPr>
              <a:t>long 7/$220-$230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ea typeface="Calibri"/>
                <a:cs typeface="Calibri" panose="020F0502020204030204" pitchFamily="34" charset="0"/>
                <a:sym typeface="Calibri"/>
              </a:rPr>
              <a:t>long 6/$260-$270 call spread</a:t>
            </a:r>
            <a:br>
              <a:rPr lang="en-US" sz="1800" dirty="0">
                <a:solidFill>
                  <a:srgbClr val="00A64B"/>
                </a:solidFill>
                <a:ea typeface="Calibri"/>
                <a:cs typeface="Calibri" panose="020F0502020204030204" pitchFamily="34" charset="0"/>
                <a:sym typeface="Calibri"/>
              </a:rPr>
            </a:b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pic>
        <p:nvPicPr>
          <p:cNvPr id="45058" name="Picture 2" descr="Chart">
            <a:extLst>
              <a:ext uri="{FF2B5EF4-FFF2-40B4-BE49-F238E27FC236}">
                <a16:creationId xmlns:a16="http://schemas.microsoft.com/office/drawing/2014/main" id="{9B0A1D19-F475-0747-EC95-62F7F9A207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87914" y="2202521"/>
            <a:ext cx="5645539" cy="427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226466"/>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46082" name="Picture 2" descr="Chart">
            <a:extLst>
              <a:ext uri="{FF2B5EF4-FFF2-40B4-BE49-F238E27FC236}">
                <a16:creationId xmlns:a16="http://schemas.microsoft.com/office/drawing/2014/main" id="{9BF0E095-340D-C08B-9678-157E1AA663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8159" y="1130300"/>
            <a:ext cx="7262962" cy="5499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Japan (DXJ)-</a:t>
            </a:r>
            <a:br>
              <a:rPr lang="en-US" sz="2400" dirty="0">
                <a:latin typeface="Calibri"/>
                <a:ea typeface="Calibri"/>
                <a:cs typeface="Calibri"/>
              </a:rPr>
            </a:br>
            <a:endParaRPr lang="en-US" sz="2000" dirty="0">
              <a:solidFill>
                <a:schemeClr val="dk1"/>
              </a:solidFill>
              <a:latin typeface="Calibri"/>
              <a:ea typeface="Calibri"/>
              <a:cs typeface="Calibri"/>
              <a:sym typeface="Calibri"/>
            </a:endParaRPr>
          </a:p>
        </p:txBody>
      </p:sp>
      <p:pic>
        <p:nvPicPr>
          <p:cNvPr id="47106" name="Picture 2" descr="Chart">
            <a:extLst>
              <a:ext uri="{FF2B5EF4-FFF2-40B4-BE49-F238E27FC236}">
                <a16:creationId xmlns:a16="http://schemas.microsoft.com/office/drawing/2014/main" id="{B7B80B11-E2FB-4B99-8759-5F1EE7C062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481" y="1105996"/>
            <a:ext cx="7194420" cy="5447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7106"/>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 Pro trade, </a:t>
            </a:r>
            <a:r>
              <a:rPr lang="en-US" sz="2000" dirty="0">
                <a:solidFill>
                  <a:schemeClr val="dk1"/>
                </a:solidFill>
                <a:latin typeface="Calibri"/>
                <a:ea typeface="Calibri"/>
                <a:cs typeface="Calibri"/>
                <a:sym typeface="Calibri"/>
              </a:rPr>
              <a:t>Weak Dollar, Long Recovery Play</a:t>
            </a:r>
          </a:p>
        </p:txBody>
      </p:sp>
      <p:pic>
        <p:nvPicPr>
          <p:cNvPr id="48130" name="Picture 2" descr="Chart">
            <a:extLst>
              <a:ext uri="{FF2B5EF4-FFF2-40B4-BE49-F238E27FC236}">
                <a16:creationId xmlns:a16="http://schemas.microsoft.com/office/drawing/2014/main" id="{3B27C354-EE20-FB31-1EA2-01A101D950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4104" y="1143000"/>
            <a:ext cx="7063792" cy="53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030826"/>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0CDD-C014-E67E-556A-2523A69D388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94BCC40-CF38-0886-8C50-6C1F9606DC35}"/>
              </a:ext>
            </a:extLst>
          </p:cNvPr>
          <p:cNvSpPr>
            <a:spLocks noGrp="1"/>
          </p:cNvSpPr>
          <p:nvPr>
            <p:ph type="body" idx="1"/>
          </p:nvPr>
        </p:nvSpPr>
        <p:spPr/>
        <p:txBody>
          <a:bodyPr/>
          <a:lstStyle/>
          <a:p>
            <a:endParaRPr lang="en-US" dirty="0"/>
          </a:p>
        </p:txBody>
      </p:sp>
      <p:pic>
        <p:nvPicPr>
          <p:cNvPr id="5" name="Picture 4" descr="A person sitting at a table holding a glass of wine&#10;&#10;Description automatically generated">
            <a:extLst>
              <a:ext uri="{FF2B5EF4-FFF2-40B4-BE49-F238E27FC236}">
                <a16:creationId xmlns:a16="http://schemas.microsoft.com/office/drawing/2014/main" id="{45148C18-99EA-5A57-E80B-BD5F90DD3B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77071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10" name="TextBox 9">
            <a:extLst>
              <a:ext uri="{FF2B5EF4-FFF2-40B4-BE49-F238E27FC236}">
                <a16:creationId xmlns:a16="http://schemas.microsoft.com/office/drawing/2014/main" id="{B4A79E0C-D03C-894E-8D0C-D6C1DECB54F1}"/>
              </a:ext>
            </a:extLst>
          </p:cNvPr>
          <p:cNvSpPr txBox="1"/>
          <p:nvPr/>
        </p:nvSpPr>
        <p:spPr>
          <a:xfrm>
            <a:off x="7624760" y="2008082"/>
            <a:ext cx="2593980" cy="830997"/>
          </a:xfrm>
          <a:prstGeom prst="rect">
            <a:avLst/>
          </a:prstGeom>
          <a:noFill/>
        </p:spPr>
        <p:txBody>
          <a:bodyPr wrap="none" rtlCol="0">
            <a:spAutoFit/>
          </a:bodyPr>
          <a:lstStyle/>
          <a:p>
            <a:pPr algn="ctr"/>
            <a:r>
              <a:rPr lang="en-US" sz="2400" b="1" dirty="0"/>
              <a:t>Expiration Value</a:t>
            </a:r>
            <a:br>
              <a:rPr lang="en-US" sz="2400" b="1" dirty="0"/>
            </a:br>
            <a:r>
              <a:rPr lang="en-US" sz="2400" b="1" dirty="0">
                <a:solidFill>
                  <a:srgbClr val="00A64B"/>
                </a:solidFill>
              </a:rPr>
              <a:t>+60.80%</a:t>
            </a:r>
          </a:p>
        </p:txBody>
      </p:sp>
      <p:sp>
        <p:nvSpPr>
          <p:cNvPr id="4" name="TextBox 3">
            <a:extLst>
              <a:ext uri="{FF2B5EF4-FFF2-40B4-BE49-F238E27FC236}">
                <a16:creationId xmlns:a16="http://schemas.microsoft.com/office/drawing/2014/main" id="{1532160A-02C6-392E-55B2-BB485B314BB1}"/>
              </a:ext>
            </a:extLst>
          </p:cNvPr>
          <p:cNvSpPr txBox="1"/>
          <p:nvPr/>
        </p:nvSpPr>
        <p:spPr>
          <a:xfrm>
            <a:off x="2423020" y="-194955"/>
            <a:ext cx="7795720" cy="2308324"/>
          </a:xfrm>
          <a:prstGeom prst="rect">
            <a:avLst/>
          </a:prstGeom>
          <a:noFill/>
        </p:spPr>
        <p:txBody>
          <a:bodyPr wrap="square">
            <a:spAutoFit/>
          </a:bodyPr>
          <a:lstStyle/>
          <a:p>
            <a:pPr algn="ctr"/>
            <a:br>
              <a:rPr lang="en-US" sz="2400" b="1" dirty="0"/>
            </a:br>
            <a:r>
              <a:rPr lang="en-US" sz="2400" b="1" dirty="0"/>
              <a:t>Portfolio Review</a:t>
            </a:r>
            <a:br>
              <a:rPr lang="en-US" sz="2400" b="1" dirty="0"/>
            </a:br>
            <a:r>
              <a:rPr lang="en-US" sz="2400" b="1" dirty="0"/>
              <a:t>0% Long, 0% Short, 100% cash</a:t>
            </a:r>
            <a:br>
              <a:rPr lang="en-US" sz="2400" b="1" dirty="0"/>
            </a:br>
            <a:r>
              <a:rPr lang="en-US" sz="2400" b="1" dirty="0"/>
              <a:t>with VIX at $15 no new positions</a:t>
            </a:r>
            <a:br>
              <a:rPr lang="en-US" sz="2400" b="1" dirty="0"/>
            </a:br>
            <a:br>
              <a:rPr lang="en-US" sz="2400" b="1" dirty="0"/>
            </a:br>
            <a:endParaRPr lang="en-US" sz="2400" b="1" dirty="0"/>
          </a:p>
        </p:txBody>
      </p:sp>
      <p:sp>
        <p:nvSpPr>
          <p:cNvPr id="5" name="TextBox 4">
            <a:extLst>
              <a:ext uri="{FF2B5EF4-FFF2-40B4-BE49-F238E27FC236}">
                <a16:creationId xmlns:a16="http://schemas.microsoft.com/office/drawing/2014/main" id="{49FB8F0C-73AE-F034-DB54-F7C14F1A7F59}"/>
              </a:ext>
            </a:extLst>
          </p:cNvPr>
          <p:cNvSpPr txBox="1"/>
          <p:nvPr/>
        </p:nvSpPr>
        <p:spPr>
          <a:xfrm>
            <a:off x="1828287" y="2015073"/>
            <a:ext cx="2404826" cy="461665"/>
          </a:xfrm>
          <a:prstGeom prst="rect">
            <a:avLst/>
          </a:prstGeom>
          <a:noFill/>
        </p:spPr>
        <p:txBody>
          <a:bodyPr wrap="none" rtlCol="0">
            <a:spAutoFit/>
          </a:bodyPr>
          <a:lstStyle/>
          <a:p>
            <a:pPr algn="ctr"/>
            <a:r>
              <a:rPr lang="en-US" sz="2400" b="1" dirty="0">
                <a:solidFill>
                  <a:schemeClr val="tx1"/>
                </a:solidFill>
              </a:rPr>
              <a:t>NO POSITIONS</a:t>
            </a:r>
          </a:p>
        </p:txBody>
      </p:sp>
    </p:spTree>
    <p:extLst>
      <p:ext uri="{BB962C8B-B14F-4D97-AF65-F5344CB8AC3E}">
        <p14:creationId xmlns:p14="http://schemas.microsoft.com/office/powerpoint/2010/main" val="2505852961"/>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381000" y="944475"/>
            <a:ext cx="11430000" cy="4755823"/>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*The whole falling interest rate, rising bond price trade has been </a:t>
            </a:r>
            <a:r>
              <a:rPr lang="en-US" sz="1800" b="1" dirty="0">
                <a:solidFill>
                  <a:schemeClr val="tx1"/>
                </a:solidFill>
                <a:effectLst/>
                <a:latin typeface="+mj-lt"/>
                <a:ea typeface="Times New Roman" panose="02020603050405020304" pitchFamily="18" charset="0"/>
              </a:rPr>
              <a:t>delayed for six months </a:t>
            </a:r>
            <a:r>
              <a:rPr lang="en-US" sz="1800" dirty="0">
                <a:solidFill>
                  <a:schemeClr val="tx1"/>
                </a:solidFill>
                <a:effectLst/>
                <a:latin typeface="+mj-lt"/>
                <a:ea typeface="Times New Roman" panose="02020603050405020304" pitchFamily="18" charset="0"/>
              </a:rPr>
              <a:t>thanks to the Fitch downgrade and hotter than expected economic growth at 2.40% for Q2.</a:t>
            </a:r>
            <a:br>
              <a:rPr lang="en-US" sz="1800" dirty="0">
                <a:solidFill>
                  <a:schemeClr val="tx1"/>
                </a:solidFill>
                <a:effectLst/>
                <a:latin typeface="+mj-lt"/>
                <a:ea typeface="Times New Roman" panose="02020603050405020304" pitchFamily="18" charset="0"/>
              </a:rPr>
            </a:br>
            <a:br>
              <a:rPr lang="en-US" sz="1800" b="1" dirty="0">
                <a:solidFill>
                  <a:schemeClr val="tx1"/>
                </a:solidFill>
                <a:effectLst/>
                <a:latin typeface="+mj-lt"/>
                <a:ea typeface="Times New Roman" panose="02020603050405020304" pitchFamily="18" charset="0"/>
              </a:rPr>
            </a:br>
            <a:r>
              <a:rPr lang="en-US" sz="1800" b="1" dirty="0">
                <a:solidFill>
                  <a:schemeClr val="tx1"/>
                </a:solidFill>
                <a:effectLst/>
                <a:latin typeface="+mj-lt"/>
                <a:ea typeface="Times New Roman" panose="02020603050405020304" pitchFamily="18" charset="0"/>
              </a:rPr>
              <a:t>*US Debt Downgraded </a:t>
            </a:r>
            <a:r>
              <a:rPr lang="en-US" sz="1800" dirty="0">
                <a:solidFill>
                  <a:schemeClr val="tx1"/>
                </a:solidFill>
                <a:effectLst/>
                <a:latin typeface="+mj-lt"/>
                <a:ea typeface="Times New Roman" panose="02020603050405020304" pitchFamily="18" charset="0"/>
              </a:rPr>
              <a:t>from AAA to AA+ by the well-known Fitch rating agency for only the second time in history </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*Bonds (TLT) </a:t>
            </a:r>
            <a:r>
              <a:rPr lang="en-US" sz="1800" b="1" dirty="0">
                <a:solidFill>
                  <a:schemeClr val="tx1"/>
                </a:solidFill>
                <a:effectLst/>
                <a:latin typeface="+mj-lt"/>
                <a:ea typeface="Times New Roman" panose="02020603050405020304" pitchFamily="18" charset="0"/>
              </a:rPr>
              <a:t>took it on the nose</a:t>
            </a:r>
            <a:r>
              <a:rPr lang="en-US" sz="1800" dirty="0">
                <a:solidFill>
                  <a:schemeClr val="tx1"/>
                </a:solidFill>
                <a:effectLst/>
                <a:latin typeface="+mj-lt"/>
                <a:ea typeface="Times New Roman" panose="02020603050405020304" pitchFamily="18" charset="0"/>
              </a:rPr>
              <a:t>. The January 6 attack on the capitol and standoff over the debt ceiling crisis was cited as the reasons. US bonds are still the safest and most liquid investment in the world when held to expiration.</a:t>
            </a:r>
            <a:r>
              <a:rPr lang="en-US" sz="1800" dirty="0">
                <a:solidFill>
                  <a:schemeClr val="tx1"/>
                </a:solidFill>
                <a:effectLst/>
                <a:latin typeface="+mj-lt"/>
              </a:rPr>
              <a:t> </a:t>
            </a:r>
            <a:br>
              <a:rPr lang="en-US" sz="1800" dirty="0">
                <a:solidFill>
                  <a:schemeClr val="tx1"/>
                </a:solidFill>
                <a:effectLst/>
                <a:latin typeface="+mj-lt"/>
                <a:ea typeface="Times New Roman" panose="02020603050405020304" pitchFamily="18" charset="0"/>
                <a:cs typeface="Calibri" panose="020F0502020204030204" pitchFamily="34" charset="0"/>
              </a:rPr>
            </a:br>
            <a:br>
              <a:rPr lang="en-US" sz="1800" dirty="0">
                <a:solidFill>
                  <a:schemeClr val="tx1"/>
                </a:solidFill>
                <a:effectLst/>
                <a:latin typeface="+mj-lt"/>
                <a:ea typeface="Times New Roman" panose="02020603050405020304" pitchFamily="18" charset="0"/>
                <a:cs typeface="Calibri" panose="020F0502020204030204" pitchFamily="34" charset="0"/>
              </a:rPr>
            </a:br>
            <a:r>
              <a:rPr lang="en-US" sz="1800" dirty="0">
                <a:solidFill>
                  <a:schemeClr val="tx1"/>
                </a:solidFill>
                <a:effectLst/>
                <a:latin typeface="+mj-lt"/>
                <a:ea typeface="Times New Roman" panose="02020603050405020304" pitchFamily="18" charset="0"/>
                <a:cs typeface="Calibri" panose="020F0502020204030204" pitchFamily="34" charset="0"/>
              </a:rPr>
              <a:t>*</a:t>
            </a:r>
            <a:r>
              <a:rPr lang="en-US" sz="1800" dirty="0">
                <a:solidFill>
                  <a:schemeClr val="tx1"/>
                </a:solidFill>
                <a:effectLst/>
                <a:latin typeface="+mj-lt"/>
                <a:ea typeface="Times New Roman" panose="02020603050405020304" pitchFamily="18" charset="0"/>
              </a:rPr>
              <a:t>Keep Buying </a:t>
            </a:r>
            <a:r>
              <a:rPr lang="en-US" sz="1800" b="1" dirty="0">
                <a:solidFill>
                  <a:schemeClr val="tx1"/>
                </a:solidFill>
                <a:effectLst/>
                <a:latin typeface="+mj-lt"/>
                <a:ea typeface="Times New Roman" panose="02020603050405020304" pitchFamily="18" charset="0"/>
              </a:rPr>
              <a:t>90-Day T-Bills</a:t>
            </a:r>
            <a:r>
              <a:rPr lang="en-US" sz="1800" dirty="0">
                <a:solidFill>
                  <a:schemeClr val="tx1"/>
                </a:solidFill>
                <a:effectLst/>
                <a:latin typeface="+mj-lt"/>
                <a:ea typeface="Times New Roman" panose="02020603050405020304" pitchFamily="18" charset="0"/>
              </a:rPr>
              <a:t>, now pushing a 5.2% risk free yield</a:t>
            </a:r>
            <a:br>
              <a:rPr lang="en-US" sz="1800" dirty="0">
                <a:solidFill>
                  <a:schemeClr val="tx1"/>
                </a:solidFill>
                <a:effectLst/>
                <a:latin typeface="+mj-lt"/>
                <a:ea typeface="Times New Roman" panose="02020603050405020304" pitchFamily="18" charset="0"/>
                <a:cs typeface="Calibri" panose="020F0502020204030204" pitchFamily="34" charset="0"/>
              </a:rPr>
            </a:br>
            <a:br>
              <a:rPr lang="en-US" sz="1800" dirty="0">
                <a:solidFill>
                  <a:schemeClr val="tx1"/>
                </a:solidFill>
                <a:effectLst/>
                <a:latin typeface="+mj-lt"/>
                <a:ea typeface="Times New Roman" panose="02020603050405020304" pitchFamily="18" charset="0"/>
                <a:cs typeface="Calibri" panose="020F0502020204030204" pitchFamily="34" charset="0"/>
              </a:rPr>
            </a:br>
            <a:r>
              <a:rPr lang="en-US" sz="1800" dirty="0">
                <a:solidFill>
                  <a:schemeClr val="tx1"/>
                </a:solidFill>
                <a:effectLst/>
                <a:latin typeface="+mj-lt"/>
                <a:ea typeface="Times New Roman" panose="02020603050405020304" pitchFamily="18" charset="0"/>
                <a:cs typeface="Calibri" panose="020F0502020204030204" pitchFamily="34" charset="0"/>
              </a:rPr>
              <a:t>*Still looking like </a:t>
            </a:r>
            <a:r>
              <a:rPr lang="en-US" sz="1800" b="1" dirty="0">
                <a:solidFill>
                  <a:schemeClr val="tx1"/>
                </a:solidFill>
                <a:latin typeface="+mj-lt"/>
                <a:ea typeface="Times New Roman" panose="02020603050405020304" pitchFamily="18" charset="0"/>
                <a:cs typeface="Calibri" panose="020F0502020204030204" pitchFamily="34" charset="0"/>
              </a:rPr>
              <a:t>3</a:t>
            </a:r>
            <a:r>
              <a:rPr lang="en-US" sz="1800" b="1" dirty="0">
                <a:solidFill>
                  <a:schemeClr val="tx1"/>
                </a:solidFill>
                <a:effectLst/>
                <a:latin typeface="+mj-lt"/>
                <a:ea typeface="Times New Roman" panose="02020603050405020304" pitchFamily="18" charset="0"/>
                <a:cs typeface="Calibri" panose="020F0502020204030204" pitchFamily="34" charset="0"/>
              </a:rPr>
              <a:t>.50% yield by end 2023</a:t>
            </a:r>
            <a:br>
              <a:rPr lang="en-US" sz="1800" dirty="0">
                <a:solidFill>
                  <a:schemeClr val="tx1"/>
                </a:solidFill>
                <a:latin typeface="+mj-lt"/>
                <a:ea typeface="Times New Roman" panose="02020603050405020304" pitchFamily="18" charset="0"/>
                <a:cs typeface="Calibri" panose="020F0502020204030204" pitchFamily="34" charset="0"/>
              </a:rPr>
            </a:br>
            <a:br>
              <a:rPr lang="en-US" sz="1800" b="1" dirty="0">
                <a:solidFill>
                  <a:schemeClr val="tx1"/>
                </a:solidFill>
                <a:effectLst/>
                <a:latin typeface="+mj-lt"/>
                <a:ea typeface="Times New Roman" panose="02020603050405020304" pitchFamily="18" charset="0"/>
              </a:rPr>
            </a:br>
            <a:r>
              <a:rPr lang="en-US" sz="1800" b="1" dirty="0">
                <a:solidFill>
                  <a:schemeClr val="tx1"/>
                </a:solidFill>
                <a:effectLst/>
                <a:latin typeface="+mj-lt"/>
                <a:ea typeface="Times New Roman" panose="02020603050405020304" pitchFamily="18" charset="0"/>
              </a:rPr>
              <a:t>*Junk bond ETF’s </a:t>
            </a:r>
            <a:r>
              <a:rPr lang="en-US" sz="1800" dirty="0">
                <a:solidFill>
                  <a:schemeClr val="tx1"/>
                </a:solidFill>
                <a:effectLst/>
                <a:latin typeface="+mj-lt"/>
                <a:ea typeface="Times New Roman" panose="02020603050405020304" pitchFamily="18" charset="0"/>
              </a:rPr>
              <a:t>(JNK) and (HYG) </a:t>
            </a:r>
            <a:r>
              <a:rPr lang="en-US" sz="1800" dirty="0">
                <a:solidFill>
                  <a:schemeClr val="tx1"/>
                </a:solidFill>
                <a:latin typeface="+mj-lt"/>
                <a:ea typeface="Times New Roman" panose="02020603050405020304" pitchFamily="18" charset="0"/>
              </a:rPr>
              <a:t>are holding up extremely</a:t>
            </a: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well with a 6.5% yield</a:t>
            </a:r>
            <a:br>
              <a:rPr lang="en-US" sz="1800" dirty="0">
                <a:solidFill>
                  <a:schemeClr val="tx1"/>
                </a:solidFill>
                <a:effectLst/>
                <a:latin typeface="+mj-lt"/>
                <a:ea typeface="Times New Roman" panose="02020603050405020304" pitchFamily="18" charset="0"/>
              </a:rPr>
            </a:br>
            <a:br>
              <a:rPr lang="en-US" sz="1800" b="1" dirty="0">
                <a:solidFill>
                  <a:schemeClr val="tx1"/>
                </a:solidFill>
                <a:effectLst/>
                <a:latin typeface="+mj-lt"/>
                <a:ea typeface="Times New Roman" panose="02020603050405020304" pitchFamily="18" charset="0"/>
              </a:rPr>
            </a:br>
            <a:r>
              <a:rPr lang="en-US" sz="1800" b="1" dirty="0">
                <a:solidFill>
                  <a:schemeClr val="tx1"/>
                </a:solidFill>
                <a:effectLst/>
                <a:latin typeface="+mj-lt"/>
                <a:ea typeface="Times New Roman" panose="02020603050405020304" pitchFamily="18" charset="0"/>
              </a:rPr>
              <a:t>*Bonds still likely to hit $110 by yearend</a:t>
            </a:r>
            <a:br>
              <a:rPr lang="en-US" sz="1800" dirty="0">
                <a:solidFill>
                  <a:schemeClr val="tx1"/>
                </a:solidFill>
                <a:effectLst/>
                <a:latin typeface="+mj-lt"/>
                <a:ea typeface="Times New Roman" panose="02020603050405020304" pitchFamily="18" charset="0"/>
              </a:rPr>
            </a:br>
            <a:endParaRPr lang="en-US" sz="1800" dirty="0">
              <a:solidFill>
                <a:schemeClr val="tx1"/>
              </a:solidFill>
              <a:effectLst/>
              <a:latin typeface="+mj-lt"/>
              <a:ea typeface="Times New Roman" panose="02020603050405020304" pitchFamily="18" charset="0"/>
            </a:endParaRPr>
          </a:p>
          <a:p>
            <a:pPr marL="0" indent="0">
              <a:lnSpc>
                <a:spcPts val="2040"/>
              </a:lnSpc>
              <a:spcBef>
                <a:spcPts val="0"/>
              </a:spcBef>
              <a:buClr>
                <a:srgbClr val="000000"/>
              </a:buClr>
              <a:buSzPct val="25000"/>
              <a:buNone/>
            </a:pPr>
            <a:br>
              <a:rPr lang="en-US" sz="1800" dirty="0">
                <a:solidFill>
                  <a:srgbClr val="FF0000"/>
                </a:solidFill>
                <a:effectLst/>
                <a:latin typeface="+mj-lt"/>
                <a:ea typeface="Times New Roman" panose="02020603050405020304" pitchFamily="18" charset="0"/>
                <a:cs typeface="Calibri" panose="020F0502020204030204" pitchFamily="34" charset="0"/>
              </a:rPr>
            </a:br>
            <a:br>
              <a:rPr lang="en-US" sz="1800" dirty="0">
                <a:solidFill>
                  <a:srgbClr val="FF0000"/>
                </a:solidFill>
                <a:effectLst/>
                <a:latin typeface="+mj-lt"/>
                <a:ea typeface="Times New Roman" panose="02020603050405020304" pitchFamily="18" charset="0"/>
                <a:cs typeface="Calibri" panose="020F0502020204030204" pitchFamily="34" charset="0"/>
              </a:rPr>
            </a:br>
            <a:br>
              <a:rPr lang="en-US" sz="1800" dirty="0">
                <a:solidFill>
                  <a:srgbClr val="FF0000"/>
                </a:solidFill>
                <a:latin typeface="+mj-lt"/>
                <a:ea typeface="Calibri"/>
                <a:cs typeface="Calibri" panose="020F0502020204030204" pitchFamily="34" charset="0"/>
                <a:sym typeface="Calibri"/>
              </a:rPr>
            </a:br>
            <a:br>
              <a:rPr lang="en-US" sz="2000" dirty="0">
                <a:solidFill>
                  <a:srgbClr val="FF0000"/>
                </a:solidFill>
                <a:latin typeface="+mn-lt"/>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0"/>
            <a:ext cx="10972800" cy="1143000"/>
          </a:xfrm>
        </p:spPr>
        <p:txBody>
          <a:bodyPr/>
          <a:lstStyle/>
          <a:p>
            <a:r>
              <a:rPr lang="en-US" sz="2800" dirty="0"/>
              <a:t>Bonds – Probing for a bottom</a:t>
            </a:r>
            <a:endParaRPr lang="en-US" sz="2400" dirty="0"/>
          </a:p>
        </p:txBody>
      </p:sp>
      <p:pic>
        <p:nvPicPr>
          <p:cNvPr id="3" name="Picture 2">
            <a:extLst>
              <a:ext uri="{FF2B5EF4-FFF2-40B4-BE49-F238E27FC236}">
                <a16:creationId xmlns:a16="http://schemas.microsoft.com/office/drawing/2014/main" id="{ADDF4D3C-1B6A-FB97-1584-5BF186C74946}"/>
              </a:ext>
            </a:extLst>
          </p:cNvPr>
          <p:cNvPicPr>
            <a:picLocks noChangeAspect="1"/>
          </p:cNvPicPr>
          <p:nvPr/>
        </p:nvPicPr>
        <p:blipFill>
          <a:blip r:embed="rId3"/>
          <a:stretch>
            <a:fillRect/>
          </a:stretch>
        </p:blipFill>
        <p:spPr>
          <a:xfrm>
            <a:off x="8530542" y="3469773"/>
            <a:ext cx="3464206" cy="3175000"/>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864"/>
            <a:ext cx="12192000" cy="1608444"/>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a:t>
            </a:r>
            <a:br>
              <a:rPr lang="en-US" sz="2400" dirty="0"/>
            </a:br>
            <a:r>
              <a:rPr lang="en-US" sz="1800" dirty="0">
                <a:solidFill>
                  <a:srgbClr val="00A64B"/>
                </a:solidFill>
                <a:latin typeface="+mj-lt"/>
              </a:rPr>
              <a:t>took profits on long 5/$98-$101 call spread</a:t>
            </a:r>
            <a:br>
              <a:rPr lang="en-US" sz="2400" dirty="0"/>
            </a:br>
            <a:r>
              <a:rPr lang="en-US" sz="1800" dirty="0">
                <a:solidFill>
                  <a:srgbClr val="00A64B"/>
                </a:solidFill>
              </a:rPr>
              <a:t>took profits on long 5/$97-$100 call spread, long 2/$98-$101 call spread, </a:t>
            </a:r>
            <a:r>
              <a:rPr lang="en-US" sz="1800" dirty="0">
                <a:solidFill>
                  <a:srgbClr val="00A64B"/>
                </a:solidFill>
                <a:latin typeface="+mj-lt"/>
              </a:rPr>
              <a:t>took profits on long 4/$96-$99 call spread</a:t>
            </a:r>
            <a:br>
              <a:rPr lang="en-US" sz="2400" dirty="0"/>
            </a:br>
            <a:r>
              <a:rPr lang="en-US" sz="1800" dirty="0">
                <a:solidFill>
                  <a:srgbClr val="00A64B"/>
                </a:solidFill>
              </a:rPr>
              <a:t>took profits on long 4/$113-$116 put spread, took profits on long 4/$114-$117 put spread</a:t>
            </a:r>
            <a:br>
              <a:rPr lang="en-US" sz="1800" dirty="0">
                <a:solidFill>
                  <a:schemeClr val="tx1"/>
                </a:solidFill>
              </a:rPr>
            </a:br>
            <a:br>
              <a:rPr lang="en-US" sz="1800" dirty="0"/>
            </a:br>
            <a:br>
              <a:rPr lang="en-US" sz="1800" dirty="0"/>
            </a:br>
            <a:br>
              <a:rPr lang="en-US" sz="1800" dirty="0">
                <a:solidFill>
                  <a:schemeClr val="tx1"/>
                </a:solidFill>
              </a:rPr>
            </a:br>
            <a:br>
              <a:rPr lang="en-US" sz="2400" dirty="0"/>
            </a:br>
            <a:br>
              <a:rPr lang="en-US" sz="1800" dirty="0">
                <a:solidFill>
                  <a:srgbClr val="00A64B"/>
                </a:solidFill>
              </a:rPr>
            </a:br>
            <a:br>
              <a:rPr lang="en-US" sz="1800" dirty="0">
                <a:solidFill>
                  <a:schemeClr val="tx1"/>
                </a:solidFill>
              </a:rPr>
            </a:br>
            <a:br>
              <a:rPr lang="en-US" sz="1800" dirty="0"/>
            </a:b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49154" name="Picture 2" descr="Chart">
            <a:extLst>
              <a:ext uri="{FF2B5EF4-FFF2-40B4-BE49-F238E27FC236}">
                <a16:creationId xmlns:a16="http://schemas.microsoft.com/office/drawing/2014/main" id="{3A4E3493-8545-EE54-4A85-C18F73BEB20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9963" y="2071478"/>
            <a:ext cx="5906796" cy="447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5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4.26%</a:t>
            </a:r>
            <a:br>
              <a:rPr lang="en-US" sz="2400" dirty="0"/>
            </a:br>
            <a:br>
              <a:rPr lang="en-US" sz="2400" dirty="0"/>
            </a:br>
            <a:endParaRPr lang="en-US" sz="2000" dirty="0"/>
          </a:p>
        </p:txBody>
      </p:sp>
      <p:pic>
        <p:nvPicPr>
          <p:cNvPr id="50178" name="Picture 2" descr="Chart">
            <a:extLst>
              <a:ext uri="{FF2B5EF4-FFF2-40B4-BE49-F238E27FC236}">
                <a16:creationId xmlns:a16="http://schemas.microsoft.com/office/drawing/2014/main" id="{828159B9-4963-293E-21AA-1B6394FBC1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0798" y="987667"/>
            <a:ext cx="7250404" cy="548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722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(JNK) 6.50% Yield to Maturity</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51202" name="Picture 2" descr="Chart">
            <a:extLst>
              <a:ext uri="{FF2B5EF4-FFF2-40B4-BE49-F238E27FC236}">
                <a16:creationId xmlns:a16="http://schemas.microsoft.com/office/drawing/2014/main" id="{14F56BCA-B16D-94DD-BA90-D638684046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7449" y="1119673"/>
            <a:ext cx="6958641" cy="526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Municipal Bonds (MUB) </a:t>
            </a:r>
            <a:r>
              <a:rPr lang="en-US" sz="2000" dirty="0">
                <a:solidFill>
                  <a:schemeClr val="dk1"/>
                </a:solidFill>
                <a:latin typeface="Calibri"/>
                <a:ea typeface="Calibri"/>
                <a:cs typeface="Calibri"/>
                <a:sym typeface="Calibri"/>
              </a:rPr>
              <a:t>3.27% Yield-</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52226" name="Picture 2" descr="Chart">
            <a:extLst>
              <a:ext uri="{FF2B5EF4-FFF2-40B4-BE49-F238E27FC236}">
                <a16:creationId xmlns:a16="http://schemas.microsoft.com/office/drawing/2014/main" id="{0890ECAC-3B0F-95B4-C26F-07EC53EBD2F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7813" y="901958"/>
            <a:ext cx="7274768" cy="55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801064"/>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6.83% Yield-</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53250" name="Picture 2" descr="Chart">
            <a:extLst>
              <a:ext uri="{FF2B5EF4-FFF2-40B4-BE49-F238E27FC236}">
                <a16:creationId xmlns:a16="http://schemas.microsoft.com/office/drawing/2014/main" id="{4CFB3E2A-B938-9024-FF5F-3E709BB8E6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7449" y="1007706"/>
            <a:ext cx="7125350" cy="539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53971"/>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(TBT)-Out of Favor</a:t>
            </a:r>
            <a:endParaRPr lang="en-US" sz="2000" dirty="0">
              <a:solidFill>
                <a:schemeClr val="dk1"/>
              </a:solidFill>
              <a:latin typeface="Calibri"/>
              <a:ea typeface="Calibri"/>
              <a:cs typeface="Calibri"/>
              <a:sym typeface="Calibri"/>
            </a:endParaRPr>
          </a:p>
        </p:txBody>
      </p:sp>
      <p:pic>
        <p:nvPicPr>
          <p:cNvPr id="54274" name="Picture 2" descr="Chart">
            <a:extLst>
              <a:ext uri="{FF2B5EF4-FFF2-40B4-BE49-F238E27FC236}">
                <a16:creationId xmlns:a16="http://schemas.microsoft.com/office/drawing/2014/main" id="{74134184-D5FB-D973-9689-AB1CAEC3E1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0755" y="1371600"/>
            <a:ext cx="6878882" cy="520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B90ED-FA26-2FBA-BE91-0DDE4FF2514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30C7FDF-BD33-E1FF-3395-34D06336078C}"/>
              </a:ext>
            </a:extLst>
          </p:cNvPr>
          <p:cNvSpPr>
            <a:spLocks noGrp="1"/>
          </p:cNvSpPr>
          <p:nvPr>
            <p:ph type="body" idx="1"/>
          </p:nvPr>
        </p:nvSpPr>
        <p:spPr/>
        <p:txBody>
          <a:bodyPr/>
          <a:lstStyle/>
          <a:p>
            <a:endParaRPr lang="en-US"/>
          </a:p>
        </p:txBody>
      </p:sp>
      <p:pic>
        <p:nvPicPr>
          <p:cNvPr id="5" name="Picture 4" descr="A person sitting at a desk with a computer&#10;&#10;Description automatically generated">
            <a:extLst>
              <a:ext uri="{FF2B5EF4-FFF2-40B4-BE49-F238E27FC236}">
                <a16:creationId xmlns:a16="http://schemas.microsoft.com/office/drawing/2014/main" id="{F31159BE-390F-DB9D-F381-96299DA3FA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7425" y="0"/>
            <a:ext cx="5697150" cy="6858000"/>
          </a:xfrm>
          <a:prstGeom prst="rect">
            <a:avLst/>
          </a:prstGeom>
        </p:spPr>
      </p:pic>
    </p:spTree>
    <p:extLst>
      <p:ext uri="{BB962C8B-B14F-4D97-AF65-F5344CB8AC3E}">
        <p14:creationId xmlns:p14="http://schemas.microsoft.com/office/powerpoint/2010/main" val="32900332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Dollar Fading </a:t>
            </a: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2000" dirty="0">
                <a:solidFill>
                  <a:srgbClr val="FF0000"/>
                </a:solidFill>
                <a:latin typeface="+mj-lt"/>
                <a:cs typeface="Calibri" panose="020F0502020204030204" pitchFamily="34" charset="0"/>
              </a:rPr>
            </a:br>
            <a:br>
              <a:rPr lang="en-US" sz="20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dirty="0">
                <a:solidFill>
                  <a:schemeClr val="tx1"/>
                </a:solidFill>
                <a:effectLst/>
                <a:latin typeface="+mj-lt"/>
                <a:ea typeface="Times New Roman" panose="02020603050405020304" pitchFamily="18" charset="0"/>
              </a:rPr>
              <a:t>Dollar dumps On Fed decision of </a:t>
            </a:r>
            <a:r>
              <a:rPr lang="en-US" sz="1800" b="1" dirty="0">
                <a:solidFill>
                  <a:schemeClr val="tx1"/>
                </a:solidFill>
                <a:effectLst/>
                <a:latin typeface="+mj-lt"/>
                <a:ea typeface="Times New Roman" panose="02020603050405020304" pitchFamily="18" charset="0"/>
              </a:rPr>
              <a:t>no interest rate rise </a:t>
            </a:r>
            <a:r>
              <a:rPr lang="en-US" sz="1800" dirty="0">
                <a:solidFill>
                  <a:schemeClr val="tx1"/>
                </a:solidFill>
                <a:effectLst/>
                <a:latin typeface="+mj-lt"/>
                <a:ea typeface="Times New Roman" panose="02020603050405020304" pitchFamily="18" charset="0"/>
              </a:rPr>
              <a:t>and only quarter points to go</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a:t>
            </a:r>
            <a:r>
              <a:rPr lang="en-US" sz="1800" b="1" dirty="0">
                <a:solidFill>
                  <a:schemeClr val="tx1"/>
                </a:solidFill>
                <a:effectLst/>
                <a:latin typeface="+mj-lt"/>
                <a:ea typeface="Times New Roman" panose="02020603050405020304" pitchFamily="18" charset="0"/>
              </a:rPr>
              <a:t>Japanese yen </a:t>
            </a:r>
            <a:r>
              <a:rPr lang="en-US" sz="1800" dirty="0">
                <a:solidFill>
                  <a:schemeClr val="tx1"/>
                </a:solidFill>
                <a:effectLst/>
                <a:latin typeface="+mj-lt"/>
                <a:ea typeface="Times New Roman" panose="02020603050405020304" pitchFamily="18" charset="0"/>
              </a:rPr>
              <a:t>is headed for new multiyear lows at $150</a:t>
            </a:r>
            <a:br>
              <a:rPr lang="en-US" sz="2400" dirty="0">
                <a:solidFill>
                  <a:schemeClr val="tx1"/>
                </a:solidFill>
                <a:effectLst/>
                <a:latin typeface="+mj-lt"/>
              </a:rPr>
            </a:br>
            <a:br>
              <a:rPr lang="en-US" sz="2400" dirty="0">
                <a:solidFill>
                  <a:schemeClr val="tx1"/>
                </a:solidFill>
                <a:effectLst/>
                <a:latin typeface="+mj-lt"/>
              </a:rPr>
            </a:br>
            <a:r>
              <a:rPr lang="en-US" sz="1800" dirty="0">
                <a:solidFill>
                  <a:schemeClr val="tx1"/>
                </a:solidFill>
                <a:latin typeface="+mj-lt"/>
              </a:rPr>
              <a:t>*I</a:t>
            </a:r>
            <a:r>
              <a:rPr lang="en-US" sz="1800" dirty="0">
                <a:solidFill>
                  <a:schemeClr val="tx1"/>
                </a:solidFill>
                <a:effectLst/>
                <a:latin typeface="+mj-lt"/>
                <a:ea typeface="Times New Roman" panose="02020603050405020304" pitchFamily="18" charset="0"/>
              </a:rPr>
              <a:t>nvestors flee to </a:t>
            </a:r>
            <a:r>
              <a:rPr lang="en-US" sz="1800" b="1" dirty="0">
                <a:solidFill>
                  <a:schemeClr val="tx1"/>
                </a:solidFill>
                <a:effectLst/>
                <a:latin typeface="+mj-lt"/>
                <a:ea typeface="Times New Roman" panose="02020603050405020304" pitchFamily="18" charset="0"/>
              </a:rPr>
              <a:t>safe haven </a:t>
            </a:r>
            <a:r>
              <a:rPr lang="en-US" sz="1800" dirty="0">
                <a:solidFill>
                  <a:schemeClr val="tx1"/>
                </a:solidFill>
                <a:effectLst/>
                <a:latin typeface="+mj-lt"/>
                <a:ea typeface="Times New Roman" panose="02020603050405020304" pitchFamily="18" charset="0"/>
              </a:rPr>
              <a:t>short term investments</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*Falling inflation rate at 3.2% is accelerating first rate cut to March</a:t>
            </a:r>
            <a:br>
              <a:rPr lang="en-US" sz="1800" dirty="0">
                <a:solidFill>
                  <a:schemeClr val="tx1"/>
                </a:solidFill>
                <a:latin typeface="+mj-lt"/>
                <a:cs typeface="Calibri"/>
                <a:sym typeface="Calibri"/>
              </a:rPr>
            </a:br>
            <a:br>
              <a:rPr lang="en-US" sz="1800" dirty="0">
                <a:solidFill>
                  <a:schemeClr val="tx1"/>
                </a:solidFill>
                <a:latin typeface="+mj-lt"/>
                <a:cs typeface="Calibri"/>
                <a:sym typeface="Calibri"/>
              </a:rPr>
            </a:br>
            <a:r>
              <a:rPr lang="en-US" sz="1800" dirty="0">
                <a:solidFill>
                  <a:schemeClr val="tx1"/>
                </a:solidFill>
                <a:latin typeface="+mj-lt"/>
                <a:cs typeface="Calibri"/>
                <a:sym typeface="Calibri"/>
              </a:rPr>
              <a:t>*Any strength in the dollar will be </a:t>
            </a:r>
            <a:r>
              <a:rPr lang="en-US" sz="1800" b="1" dirty="0">
                <a:solidFill>
                  <a:schemeClr val="tx1"/>
                </a:solidFill>
                <a:latin typeface="+mj-lt"/>
                <a:cs typeface="Calibri"/>
                <a:sym typeface="Calibri"/>
              </a:rPr>
              <a:t>temporary</a:t>
            </a:r>
            <a:br>
              <a:rPr lang="en-US" sz="1800" dirty="0">
                <a:solidFill>
                  <a:schemeClr val="tx1"/>
                </a:solidFill>
                <a:latin typeface="+mj-lt"/>
                <a:cs typeface="Calibri"/>
                <a:sym typeface="Calibri"/>
              </a:rPr>
            </a:br>
            <a:br>
              <a:rPr lang="en-US" sz="1800" dirty="0">
                <a:solidFill>
                  <a:schemeClr val="tx1"/>
                </a:solidFill>
                <a:latin typeface="+mj-lt"/>
                <a:cs typeface="Calibri"/>
                <a:sym typeface="Calibri"/>
              </a:rPr>
            </a:br>
            <a:r>
              <a:rPr lang="en-US" sz="1800" dirty="0">
                <a:solidFill>
                  <a:schemeClr val="tx1"/>
                </a:solidFill>
                <a:latin typeface="+mj-lt"/>
                <a:cs typeface="Calibri"/>
                <a:sym typeface="Calibri"/>
              </a:rPr>
              <a:t>*Look for </a:t>
            </a:r>
            <a:r>
              <a:rPr lang="en-US" sz="1800" b="1" dirty="0">
                <a:solidFill>
                  <a:schemeClr val="tx1"/>
                </a:solidFill>
                <a:latin typeface="+mj-lt"/>
                <a:cs typeface="Calibri"/>
                <a:sym typeface="Calibri"/>
              </a:rPr>
              <a:t>new dollar lows </a:t>
            </a:r>
            <a:r>
              <a:rPr lang="en-US" sz="1800" dirty="0">
                <a:solidFill>
                  <a:schemeClr val="tx1"/>
                </a:solidFill>
                <a:latin typeface="+mj-lt"/>
                <a:cs typeface="Calibri"/>
                <a:sym typeface="Calibri"/>
              </a:rPr>
              <a:t>by end 2023</a:t>
            </a:r>
            <a:br>
              <a:rPr lang="en-US" sz="1800" dirty="0">
                <a:solidFill>
                  <a:schemeClr val="tx1"/>
                </a:solidFill>
                <a:latin typeface="+mj-lt"/>
                <a:cs typeface="Calibri"/>
                <a:sym typeface="Calibri"/>
              </a:rPr>
            </a:br>
            <a:br>
              <a:rPr lang="en-US" sz="1800" dirty="0">
                <a:solidFill>
                  <a:schemeClr val="tx1"/>
                </a:solidFill>
                <a:latin typeface="+mj-lt"/>
                <a:cs typeface="Calibri"/>
                <a:sym typeface="Calibri"/>
              </a:rPr>
            </a:br>
            <a:r>
              <a:rPr lang="en-US" sz="1800" b="1" dirty="0">
                <a:solidFill>
                  <a:schemeClr val="tx1"/>
                </a:solidFill>
                <a:latin typeface="+mj-lt"/>
                <a:cs typeface="Calibri"/>
                <a:sym typeface="Calibri"/>
              </a:rPr>
              <a:t>*Buy (FXE), (FXB), (FXA) on dips, avoid (FXY)</a:t>
            </a:r>
            <a:br>
              <a:rPr lang="en-US" sz="1800" dirty="0">
                <a:solidFill>
                  <a:schemeClr val="tx1"/>
                </a:solidFill>
                <a:latin typeface="+mj-lt"/>
              </a:rPr>
            </a:br>
            <a:br>
              <a:rPr lang="en-US" sz="2000" dirty="0">
                <a:solidFill>
                  <a:srgbClr val="FF0000"/>
                </a:solidFill>
                <a:latin typeface="+mj-lt"/>
                <a:cs typeface="Calibri" panose="020F0502020204030204" pitchFamily="34" charset="0"/>
              </a:rPr>
            </a:br>
            <a:br>
              <a:rPr lang="en-US" sz="1800" dirty="0">
                <a:solidFill>
                  <a:schemeClr val="tx1"/>
                </a:solidFill>
                <a:latin typeface="+mj-lt"/>
                <a:ea typeface="Calibri"/>
                <a:cs typeface="Calibri" panose="020F0502020204030204" pitchFamily="34" charset="0"/>
              </a:rPr>
            </a:br>
            <a:br>
              <a:rPr lang="en-US" sz="1800" dirty="0">
                <a:latin typeface="Calibri" panose="020F0502020204030204" pitchFamily="34" charset="0"/>
                <a:ea typeface="Calibri"/>
                <a:cs typeface="Calibri" panose="020F0502020204030204" pitchFamily="34" charset="0"/>
              </a:rPr>
            </a:br>
            <a:br>
              <a:rPr lang="en-US" sz="1800" dirty="0">
                <a:latin typeface="Calibri" panose="020F0502020204030204" pitchFamily="34" charset="0"/>
                <a:ea typeface="Calibri"/>
                <a:cs typeface="Calibri" panose="020F0502020204030204" pitchFamily="34" charset="0"/>
              </a:rPr>
            </a:br>
            <a:br>
              <a:rPr lang="en-US" sz="1800" dirty="0">
                <a:latin typeface="Calibri" panose="020F0502020204030204" pitchFamily="34" charset="0"/>
                <a:ea typeface="Calibri"/>
                <a:cs typeface="Calibri" panose="020F0502020204030204" pitchFamily="34" charset="0"/>
              </a:rPr>
            </a:br>
            <a:br>
              <a:rPr lang="en-US" sz="1800" dirty="0">
                <a:latin typeface="Calibri" panose="020F0502020204030204" pitchFamily="34" charset="0"/>
                <a:ea typeface="Calibri"/>
                <a:cs typeface="Calibri" panose="020F0502020204030204" pitchFamily="34" charset="0"/>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3" name="Picture 2" descr="A close-up of a dollar bill&#10;&#10;Description automatically generated">
            <a:extLst>
              <a:ext uri="{FF2B5EF4-FFF2-40B4-BE49-F238E27FC236}">
                <a16:creationId xmlns:a16="http://schemas.microsoft.com/office/drawing/2014/main" id="{F934A104-305A-1C09-50D7-B68D60B89A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28" y="3894020"/>
            <a:ext cx="5242034" cy="2761656"/>
          </a:xfrm>
          <a:prstGeom prst="rect">
            <a:avLst/>
          </a:prstGeom>
        </p:spPr>
      </p:pic>
    </p:spTree>
    <p:extLst>
      <p:ext uri="{BB962C8B-B14F-4D97-AF65-F5344CB8AC3E}">
        <p14:creationId xmlns:p14="http://schemas.microsoft.com/office/powerpoint/2010/main" val="3554585894"/>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359">
            <a:extLst>
              <a:ext uri="{FF2B5EF4-FFF2-40B4-BE49-F238E27FC236}">
                <a16:creationId xmlns:a16="http://schemas.microsoft.com/office/drawing/2014/main" id="{BF7785F1-B11E-2F4D-954D-E995CDFDBFDE}"/>
              </a:ext>
            </a:extLst>
          </p:cNvPr>
          <p:cNvSpPr txBox="1">
            <a:spLocks/>
          </p:cNvSpPr>
          <p:nvPr/>
        </p:nvSpPr>
        <p:spPr>
          <a:xfrm>
            <a:off x="1673483" y="679094"/>
            <a:ext cx="8229600" cy="53340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Australian Dollar (FXA) - </a:t>
            </a:r>
            <a:r>
              <a:rPr lang="en-US" sz="1800" dirty="0">
                <a:solidFill>
                  <a:schemeClr val="dk1"/>
                </a:solidFill>
                <a:latin typeface="Calibri"/>
                <a:ea typeface="Calibri"/>
                <a:cs typeface="Calibri"/>
                <a:sym typeface="Calibri"/>
              </a:rPr>
              <a:t>Major Long-Term Bottom is In Targeting Parity – A call option on a global synchronized recovery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
        <p:nvSpPr>
          <p:cNvPr id="10" name="Down Arrow Callout 9">
            <a:extLst>
              <a:ext uri="{FF2B5EF4-FFF2-40B4-BE49-F238E27FC236}">
                <a16:creationId xmlns:a16="http://schemas.microsoft.com/office/drawing/2014/main" id="{6D1E6246-2B90-614A-9571-486C52AA7D14}"/>
              </a:ext>
            </a:extLst>
          </p:cNvPr>
          <p:cNvSpPr/>
          <p:nvPr/>
        </p:nvSpPr>
        <p:spPr>
          <a:xfrm>
            <a:off x="10607988" y="1247825"/>
            <a:ext cx="1143000" cy="101237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1:1</a:t>
            </a:r>
          </a:p>
        </p:txBody>
      </p:sp>
      <p:sp>
        <p:nvSpPr>
          <p:cNvPr id="13" name="Left Arrow Callout 12">
            <a:extLst>
              <a:ext uri="{FF2B5EF4-FFF2-40B4-BE49-F238E27FC236}">
                <a16:creationId xmlns:a16="http://schemas.microsoft.com/office/drawing/2014/main" id="{CB8C500C-BBD9-564F-B999-2E17ACB71E3C}"/>
              </a:ext>
            </a:extLst>
          </p:cNvPr>
          <p:cNvSpPr/>
          <p:nvPr/>
        </p:nvSpPr>
        <p:spPr>
          <a:xfrm>
            <a:off x="7444366" y="4700270"/>
            <a:ext cx="1644024" cy="1014729"/>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cxnSp>
        <p:nvCxnSpPr>
          <p:cNvPr id="14" name="Straight Arrow Connector 13">
            <a:extLst>
              <a:ext uri="{FF2B5EF4-FFF2-40B4-BE49-F238E27FC236}">
                <a16:creationId xmlns:a16="http://schemas.microsoft.com/office/drawing/2014/main" id="{89D2FB15-22E2-8D43-850C-8D9B3F5343D2}"/>
              </a:ext>
            </a:extLst>
          </p:cNvPr>
          <p:cNvCxnSpPr>
            <a:cxnSpLocks/>
          </p:cNvCxnSpPr>
          <p:nvPr/>
        </p:nvCxnSpPr>
        <p:spPr>
          <a:xfrm flipV="1">
            <a:off x="6705600" y="2265842"/>
            <a:ext cx="4554397" cy="289162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8827DE5-04F1-3C3B-E95E-49A26DD9292A}"/>
              </a:ext>
            </a:extLst>
          </p:cNvPr>
          <p:cNvCxnSpPr>
            <a:cxnSpLocks/>
          </p:cNvCxnSpPr>
          <p:nvPr/>
        </p:nvCxnSpPr>
        <p:spPr>
          <a:xfrm>
            <a:off x="6096000" y="4800600"/>
            <a:ext cx="579687" cy="3568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5298" name="Picture 2" descr="Chart">
            <a:extLst>
              <a:ext uri="{FF2B5EF4-FFF2-40B4-BE49-F238E27FC236}">
                <a16:creationId xmlns:a16="http://schemas.microsoft.com/office/drawing/2014/main" id="{F3C96ABC-6ABE-7990-0A9A-F54AE18ECA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5489" y="1705504"/>
            <a:ext cx="6450198" cy="488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931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E984-745C-8331-D09D-3B863A0064F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257660F-69E1-A3E2-06B6-7E69110819EF}"/>
              </a:ext>
            </a:extLst>
          </p:cNvPr>
          <p:cNvSpPr>
            <a:spLocks noGrp="1"/>
          </p:cNvSpPr>
          <p:nvPr>
            <p:ph type="body" idx="1"/>
          </p:nvPr>
        </p:nvSpPr>
        <p:spPr/>
        <p:txBody>
          <a:bodyPr/>
          <a:lstStyle/>
          <a:p>
            <a:endParaRPr lang="en-US"/>
          </a:p>
        </p:txBody>
      </p:sp>
      <p:pic>
        <p:nvPicPr>
          <p:cNvPr id="5" name="Picture 4" descr="A person sitting in a small car&#10;&#10;Description automatically generated">
            <a:extLst>
              <a:ext uri="{FF2B5EF4-FFF2-40B4-BE49-F238E27FC236}">
                <a16:creationId xmlns:a16="http://schemas.microsoft.com/office/drawing/2014/main" id="{309BF920-E78B-59F8-E938-B3BCB6F563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2356" y="0"/>
            <a:ext cx="6167288" cy="6858000"/>
          </a:xfrm>
          <a:prstGeom prst="rect">
            <a:avLst/>
          </a:prstGeom>
        </p:spPr>
      </p:pic>
    </p:spTree>
    <p:extLst>
      <p:ext uri="{BB962C8B-B14F-4D97-AF65-F5344CB8AC3E}">
        <p14:creationId xmlns:p14="http://schemas.microsoft.com/office/powerpoint/2010/main" val="30121324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2558402" y="170904"/>
            <a:ext cx="7231252" cy="334377"/>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Japanese Yen (FXY)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56322" name="Picture 2" descr="Chart">
            <a:extLst>
              <a:ext uri="{FF2B5EF4-FFF2-40B4-BE49-F238E27FC236}">
                <a16:creationId xmlns:a16="http://schemas.microsoft.com/office/drawing/2014/main" id="{913BC4A5-6283-EEA6-C4F8-35F9AC4D30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2892" y="1052959"/>
            <a:ext cx="7026216" cy="531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443185"/>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757265" y="454968"/>
            <a:ext cx="5796229" cy="307737"/>
          </a:xfrm>
          <a:prstGeom prst="rect">
            <a:avLst/>
          </a:prstGeom>
          <a:noFill/>
          <a:ln>
            <a:noFill/>
          </a:ln>
        </p:spPr>
        <p:txBody>
          <a:bodyPr lIns="91425" tIns="45700" rIns="91425" bIns="45700" anchor="ctr" anchorCtr="0">
            <a:noAutofit/>
          </a:bodyPr>
          <a:lstStyle/>
          <a:p>
            <a:pPr lvl="0">
              <a:buClr>
                <a:schemeClr val="dk1"/>
              </a:buClr>
              <a:buSzPct val="25000"/>
            </a:pPr>
            <a:r>
              <a:rPr lang="en-US" sz="2800" b="1" dirty="0">
                <a:solidFill>
                  <a:schemeClr val="dk1"/>
                </a:solidFill>
                <a:latin typeface="Calibri"/>
                <a:ea typeface="Calibri"/>
                <a:cs typeface="Calibri"/>
                <a:sym typeface="Calibri"/>
              </a:rPr>
              <a:t>Euro (FXE)-</a:t>
            </a:r>
            <a:endParaRPr lang="en-US" sz="2800" b="1" dirty="0">
              <a:solidFill>
                <a:schemeClr val="dk1"/>
              </a:solidFill>
              <a:latin typeface="Calibri"/>
              <a:ea typeface="Calibri"/>
              <a:cs typeface="Calibri"/>
            </a:endParaRPr>
          </a:p>
        </p:txBody>
      </p:sp>
      <p:cxnSp>
        <p:nvCxnSpPr>
          <p:cNvPr id="3" name="Straight Arrow Connector 2">
            <a:extLst>
              <a:ext uri="{FF2B5EF4-FFF2-40B4-BE49-F238E27FC236}">
                <a16:creationId xmlns:a16="http://schemas.microsoft.com/office/drawing/2014/main" id="{18E1F53E-D243-CBBB-28B8-96FE47FBE97A}"/>
              </a:ext>
            </a:extLst>
          </p:cNvPr>
          <p:cNvCxnSpPr>
            <a:cxnSpLocks/>
          </p:cNvCxnSpPr>
          <p:nvPr/>
        </p:nvCxnSpPr>
        <p:spPr>
          <a:xfrm flipV="1">
            <a:off x="6400800" y="2286000"/>
            <a:ext cx="2438400" cy="21336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Down Arrow Callout 5">
            <a:extLst>
              <a:ext uri="{FF2B5EF4-FFF2-40B4-BE49-F238E27FC236}">
                <a16:creationId xmlns:a16="http://schemas.microsoft.com/office/drawing/2014/main" id="{92ACD874-47DB-E0ED-D0CF-ACE9587E7379}"/>
              </a:ext>
            </a:extLst>
          </p:cNvPr>
          <p:cNvSpPr/>
          <p:nvPr/>
        </p:nvSpPr>
        <p:spPr>
          <a:xfrm>
            <a:off x="8458200" y="762000"/>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25%</a:t>
            </a:r>
          </a:p>
        </p:txBody>
      </p:sp>
      <p:pic>
        <p:nvPicPr>
          <p:cNvPr id="57346" name="Picture 2" descr="Chart">
            <a:extLst>
              <a:ext uri="{FF2B5EF4-FFF2-40B4-BE49-F238E27FC236}">
                <a16:creationId xmlns:a16="http://schemas.microsoft.com/office/drawing/2014/main" id="{02C3DD3B-DFFB-FA48-262C-086F13949F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7065" y="1978262"/>
            <a:ext cx="6261359" cy="474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072825"/>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latin typeface="Calibri"/>
                <a:ea typeface="Calibri"/>
                <a:cs typeface="Calibri"/>
              </a:rPr>
            </a:br>
            <a:r>
              <a:rPr lang="en-US" sz="2800" b="1" dirty="0">
                <a:solidFill>
                  <a:schemeClr val="dk1"/>
                </a:solidFill>
                <a:latin typeface="Calibri"/>
                <a:ea typeface="Calibri"/>
                <a:cs typeface="Calibri"/>
                <a:sym typeface="Calibri"/>
              </a:rPr>
              <a:t>British Pound (FXB)-</a:t>
            </a:r>
            <a:br>
              <a:rPr lang="en-US" sz="2400" dirty="0">
                <a:latin typeface="Calibri"/>
                <a:ea typeface="Calibri"/>
                <a:cs typeface="Calibri"/>
              </a:rPr>
            </a:br>
            <a:endParaRPr lang="en-US" sz="1800" dirty="0">
              <a:latin typeface="Calibri"/>
              <a:ea typeface="Calibri"/>
              <a:cs typeface="Calibri"/>
            </a:endParaRPr>
          </a:p>
        </p:txBody>
      </p:sp>
      <p:sp>
        <p:nvSpPr>
          <p:cNvPr id="3" name="Down Arrow Callout 2">
            <a:extLst>
              <a:ext uri="{FF2B5EF4-FFF2-40B4-BE49-F238E27FC236}">
                <a16:creationId xmlns:a16="http://schemas.microsoft.com/office/drawing/2014/main" id="{4BF40178-3327-E230-650E-C086E04A96BA}"/>
              </a:ext>
            </a:extLst>
          </p:cNvPr>
          <p:cNvSpPr/>
          <p:nvPr/>
        </p:nvSpPr>
        <p:spPr>
          <a:xfrm>
            <a:off x="8458200" y="775138"/>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15%</a:t>
            </a:r>
          </a:p>
        </p:txBody>
      </p:sp>
      <p:cxnSp>
        <p:nvCxnSpPr>
          <p:cNvPr id="4" name="Straight Arrow Connector 3">
            <a:extLst>
              <a:ext uri="{FF2B5EF4-FFF2-40B4-BE49-F238E27FC236}">
                <a16:creationId xmlns:a16="http://schemas.microsoft.com/office/drawing/2014/main" id="{5EA8603E-FE3F-10F0-3A88-98FBB12FD2E9}"/>
              </a:ext>
            </a:extLst>
          </p:cNvPr>
          <p:cNvCxnSpPr>
            <a:cxnSpLocks/>
          </p:cNvCxnSpPr>
          <p:nvPr/>
        </p:nvCxnSpPr>
        <p:spPr>
          <a:xfrm flipV="1">
            <a:off x="5943600" y="2209800"/>
            <a:ext cx="2819400" cy="201798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8370" name="Picture 2" descr="Chart">
            <a:extLst>
              <a:ext uri="{FF2B5EF4-FFF2-40B4-BE49-F238E27FC236}">
                <a16:creationId xmlns:a16="http://schemas.microsoft.com/office/drawing/2014/main" id="{53187170-F785-1C70-C52F-25D13CC9AD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524" y="1736512"/>
            <a:ext cx="6017951" cy="455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72950"/>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9525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Emerging 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sp>
        <p:nvSpPr>
          <p:cNvPr id="3" name="Down Arrow Callout 2">
            <a:extLst>
              <a:ext uri="{FF2B5EF4-FFF2-40B4-BE49-F238E27FC236}">
                <a16:creationId xmlns:a16="http://schemas.microsoft.com/office/drawing/2014/main" id="{0DFF2895-CC50-235C-2906-63FB828F1A65}"/>
              </a:ext>
            </a:extLst>
          </p:cNvPr>
          <p:cNvSpPr/>
          <p:nvPr/>
        </p:nvSpPr>
        <p:spPr>
          <a:xfrm>
            <a:off x="8367408" y="1295400"/>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40%</a:t>
            </a:r>
          </a:p>
        </p:txBody>
      </p:sp>
      <p:cxnSp>
        <p:nvCxnSpPr>
          <p:cNvPr id="4" name="Straight Arrow Connector 3">
            <a:extLst>
              <a:ext uri="{FF2B5EF4-FFF2-40B4-BE49-F238E27FC236}">
                <a16:creationId xmlns:a16="http://schemas.microsoft.com/office/drawing/2014/main" id="{86097DB2-3994-0B9C-60E3-5C9D04979464}"/>
              </a:ext>
            </a:extLst>
          </p:cNvPr>
          <p:cNvCxnSpPr>
            <a:cxnSpLocks/>
          </p:cNvCxnSpPr>
          <p:nvPr/>
        </p:nvCxnSpPr>
        <p:spPr>
          <a:xfrm flipV="1">
            <a:off x="5929008" y="2743200"/>
            <a:ext cx="2438400" cy="21336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3B6C8C2-0DDD-7C9D-9E21-8D00E14479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1501" y="3886200"/>
            <a:ext cx="4800600" cy="2700338"/>
          </a:xfrm>
          <a:prstGeom prst="rect">
            <a:avLst/>
          </a:prstGeom>
        </p:spPr>
      </p:pic>
      <p:pic>
        <p:nvPicPr>
          <p:cNvPr id="59394" name="Picture 2" descr="Chart">
            <a:extLst>
              <a:ext uri="{FF2B5EF4-FFF2-40B4-BE49-F238E27FC236}">
                <a16:creationId xmlns:a16="http://schemas.microsoft.com/office/drawing/2014/main" id="{5462B52A-8B5B-553A-725B-38B125E7EEB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9895" y="1772816"/>
            <a:ext cx="6255521" cy="473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02358"/>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4C2D-F236-BA2E-53CB-3A620E144A6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BA54999-1E91-5F7D-6023-1676AC4647E2}"/>
              </a:ext>
            </a:extLst>
          </p:cNvPr>
          <p:cNvSpPr>
            <a:spLocks noGrp="1"/>
          </p:cNvSpPr>
          <p:nvPr>
            <p:ph type="body" idx="1"/>
          </p:nvPr>
        </p:nvSpPr>
        <p:spPr/>
        <p:txBody>
          <a:bodyPr/>
          <a:lstStyle/>
          <a:p>
            <a:endParaRPr lang="en-US"/>
          </a:p>
        </p:txBody>
      </p:sp>
      <p:pic>
        <p:nvPicPr>
          <p:cNvPr id="5" name="Picture 4" descr="A person in a tuxedo standing on a red carpeted staircase&#10;&#10;Description automatically generated">
            <a:extLst>
              <a:ext uri="{FF2B5EF4-FFF2-40B4-BE49-F238E27FC236}">
                <a16:creationId xmlns:a16="http://schemas.microsoft.com/office/drawing/2014/main" id="{55153173-B910-F2CC-3FE2-30AB129FB6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350934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&amp; Commodities – Reborn Again</a:t>
            </a:r>
          </a:p>
        </p:txBody>
      </p:sp>
      <p:sp>
        <p:nvSpPr>
          <p:cNvPr id="423" name="Shape 423"/>
          <p:cNvSpPr txBox="1"/>
          <p:nvPr/>
        </p:nvSpPr>
        <p:spPr>
          <a:xfrm>
            <a:off x="2019300"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a:p>
          <a:p>
            <a:pPr lvl="0">
              <a:buClr>
                <a:srgbClr val="000000"/>
              </a:buClr>
              <a:buSzPct val="25000"/>
            </a:pPr>
            <a:br>
              <a:rPr lang="en-US" sz="18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endParaRPr lang="en-US" sz="1600">
              <a:solidFill>
                <a:srgbClr val="FF0000"/>
              </a:solidFill>
            </a:endParaRPr>
          </a:p>
        </p:txBody>
      </p:sp>
      <p:sp>
        <p:nvSpPr>
          <p:cNvPr id="7" name="Shape 423"/>
          <p:cNvSpPr txBox="1"/>
          <p:nvPr/>
        </p:nvSpPr>
        <p:spPr>
          <a:xfrm>
            <a:off x="575620" y="723900"/>
            <a:ext cx="11269359" cy="5410200"/>
          </a:xfrm>
          <a:prstGeom prst="rect">
            <a:avLst/>
          </a:prstGeom>
          <a:noFill/>
          <a:ln>
            <a:noFill/>
          </a:ln>
        </p:spPr>
        <p:txBody>
          <a:bodyPr lIns="91425" tIns="45700" rIns="91425" bIns="45700" anchor="t" anchorCtr="0">
            <a:noAutofit/>
          </a:bodyPr>
          <a:lstStyle/>
          <a:p>
            <a:pPr>
              <a:buClr>
                <a:srgbClr val="000000"/>
              </a:buClr>
              <a:buSzPct val="25000"/>
            </a:pPr>
            <a:br>
              <a:rPr lang="en-US" sz="1800" b="1" i="1" dirty="0">
                <a:effectLst/>
                <a:latin typeface="Times New Roman" panose="02020603050405020304" pitchFamily="18" charset="0"/>
                <a:ea typeface="Times New Roman" panose="02020603050405020304" pitchFamily="18" charset="0"/>
              </a:rPr>
            </a:br>
            <a:br>
              <a:rPr lang="en-US" sz="1800" dirty="0">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a:t>
            </a:r>
            <a:r>
              <a:rPr lang="en-US" sz="1800" b="1" i="1" dirty="0">
                <a:effectLst/>
                <a:latin typeface="+mj-lt"/>
                <a:ea typeface="Times New Roman" panose="02020603050405020304" pitchFamily="18" charset="0"/>
              </a:rPr>
              <a:t> Natural Gas Soars to a new 2023 High</a:t>
            </a:r>
            <a:r>
              <a:rPr lang="en-US" sz="1800" dirty="0">
                <a:effectLst/>
                <a:latin typeface="+mj-lt"/>
                <a:ea typeface="Times New Roman" panose="02020603050405020304" pitchFamily="18" charset="0"/>
              </a:rPr>
              <a:t> and accomplished an upside breakout on all charts</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b="1" dirty="0">
                <a:effectLst/>
                <a:latin typeface="+mj-lt"/>
                <a:ea typeface="Times New Roman" panose="02020603050405020304" pitchFamily="18" charset="0"/>
              </a:rPr>
              <a:t>*European gas prices </a:t>
            </a:r>
            <a:r>
              <a:rPr lang="en-US" sz="1800" dirty="0">
                <a:effectLst/>
                <a:latin typeface="+mj-lt"/>
                <a:ea typeface="Times New Roman" panose="02020603050405020304" pitchFamily="18" charset="0"/>
              </a:rPr>
              <a:t>have just jumped 40%</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An Australian strike shut down an LNG export facilities</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a:t>
            </a:r>
            <a:r>
              <a:rPr lang="en-US" sz="1800" b="1" dirty="0">
                <a:effectLst/>
                <a:latin typeface="+mj-lt"/>
                <a:ea typeface="Times New Roman" panose="02020603050405020304" pitchFamily="18" charset="0"/>
              </a:rPr>
              <a:t>Russian output </a:t>
            </a:r>
            <a:r>
              <a:rPr lang="en-US" sz="1800" dirty="0">
                <a:effectLst/>
                <a:latin typeface="+mj-lt"/>
                <a:ea typeface="Times New Roman" panose="02020603050405020304" pitchFamily="18" charset="0"/>
              </a:rPr>
              <a:t>down 800,000 b/d since January due to sanctions and sinking tankers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*Unilateral </a:t>
            </a:r>
            <a:r>
              <a:rPr lang="en-US" sz="1800" b="1" dirty="0">
                <a:effectLst/>
                <a:latin typeface="+mj-lt"/>
                <a:ea typeface="Times New Roman" panose="02020603050405020304" pitchFamily="18" charset="0"/>
              </a:rPr>
              <a:t>Saudi 1 million b/d cut </a:t>
            </a:r>
            <a:r>
              <a:rPr lang="en-US" sz="1800" dirty="0">
                <a:effectLst/>
                <a:latin typeface="+mj-lt"/>
                <a:ea typeface="Times New Roman" panose="02020603050405020304" pitchFamily="18" charset="0"/>
              </a:rPr>
              <a:t>in June worked</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*Oil traded back to </a:t>
            </a:r>
            <a:r>
              <a:rPr lang="en-US" sz="1800" b="1" dirty="0">
                <a:solidFill>
                  <a:schemeClr val="tx1"/>
                </a:solidFill>
                <a:latin typeface="+mj-lt"/>
                <a:ea typeface="Times New Roman" panose="02020603050405020304" pitchFamily="18" charset="0"/>
              </a:rPr>
              <a:t>top of 2023 range </a:t>
            </a:r>
            <a:r>
              <a:rPr lang="en-US" sz="1800" dirty="0">
                <a:solidFill>
                  <a:schemeClr val="tx1"/>
                </a:solidFill>
                <a:latin typeface="+mj-lt"/>
                <a:ea typeface="Times New Roman" panose="02020603050405020304" pitchFamily="18" charset="0"/>
              </a:rPr>
              <a:t>and may break out to $100</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*China Expects </a:t>
            </a:r>
            <a:r>
              <a:rPr lang="en-US" sz="1800" b="1" dirty="0">
                <a:solidFill>
                  <a:schemeClr val="tx1"/>
                </a:solidFill>
                <a:latin typeface="+mj-lt"/>
                <a:ea typeface="Times New Roman" panose="02020603050405020304" pitchFamily="18" charset="0"/>
              </a:rPr>
              <a:t>LNG Price Spike </a:t>
            </a:r>
            <a:r>
              <a:rPr lang="en-US" sz="1800" dirty="0">
                <a:solidFill>
                  <a:schemeClr val="tx1"/>
                </a:solidFill>
                <a:latin typeface="+mj-lt"/>
                <a:ea typeface="Times New Roman" panose="02020603050405020304" pitchFamily="18" charset="0"/>
              </a:rPr>
              <a:t>Later this Year, </a:t>
            </a: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due to coming supply shortages and a recovering economy</a:t>
            </a:r>
            <a:r>
              <a:rPr lang="en-US" sz="1800" dirty="0">
                <a:solidFill>
                  <a:schemeClr val="tx1"/>
                </a:solidFill>
                <a:latin typeface="+mj-lt"/>
              </a:rPr>
              <a:t> </a:t>
            </a:r>
            <a:br>
              <a:rPr lang="en-US" sz="1800" dirty="0">
                <a:solidFill>
                  <a:schemeClr val="tx1"/>
                </a:solidFill>
                <a:latin typeface="+mj-lt"/>
              </a:rPr>
            </a:br>
            <a:br>
              <a:rPr lang="en-US" sz="1800" b="1" dirty="0">
                <a:solidFill>
                  <a:srgbClr val="00A64B"/>
                </a:solidFill>
                <a:latin typeface="+mj-lt"/>
              </a:rPr>
            </a:br>
            <a:r>
              <a:rPr lang="en-US" sz="1800" b="1" dirty="0">
                <a:solidFill>
                  <a:srgbClr val="00A64B"/>
                </a:solidFill>
                <a:latin typeface="+mj-lt"/>
              </a:rPr>
              <a:t>*Buy all energy on dips</a:t>
            </a:r>
            <a:br>
              <a:rPr lang="en-US" sz="1800" b="1" i="1" dirty="0">
                <a:solidFill>
                  <a:schemeClr val="tx1"/>
                </a:solidFill>
                <a:effectLst/>
                <a:latin typeface="+mj-lt"/>
                <a:ea typeface="Times New Roman" panose="02020603050405020304" pitchFamily="18" charset="0"/>
              </a:rPr>
            </a:br>
            <a:endParaRPr lang="en-US" sz="1800" dirty="0">
              <a:solidFill>
                <a:schemeClr val="tx1"/>
              </a:solidFill>
              <a:latin typeface="+mj-lt"/>
            </a:endParaRPr>
          </a:p>
        </p:txBody>
      </p:sp>
      <p:pic>
        <p:nvPicPr>
          <p:cNvPr id="3" name="Picture 2" descr="A close-up of a white pipe with red valves&#10;&#10;Description automatically generated">
            <a:extLst>
              <a:ext uri="{FF2B5EF4-FFF2-40B4-BE49-F238E27FC236}">
                <a16:creationId xmlns:a16="http://schemas.microsoft.com/office/drawing/2014/main" id="{E46C464F-35FC-A644-699F-A8BB6D761D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8467" y="4099275"/>
            <a:ext cx="3856512" cy="2572587"/>
          </a:xfrm>
          <a:prstGeom prst="rect">
            <a:avLst/>
          </a:prstGeom>
        </p:spPr>
      </p:pic>
    </p:spTree>
    <p:extLst>
      <p:ext uri="{BB962C8B-B14F-4D97-AF65-F5344CB8AC3E}">
        <p14:creationId xmlns:p14="http://schemas.microsoft.com/office/powerpoint/2010/main" val="2989212194"/>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pic>
        <p:nvPicPr>
          <p:cNvPr id="60418" name="Picture 2" descr="Chart">
            <a:extLst>
              <a:ext uri="{FF2B5EF4-FFF2-40B4-BE49-F238E27FC236}">
                <a16:creationId xmlns:a16="http://schemas.microsoft.com/office/drawing/2014/main" id="{09E01B35-F689-BBF4-6659-46D06E4BDD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22804" y="1136780"/>
            <a:ext cx="7082453" cy="536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10644" y="-56444"/>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br>
              <a:rPr lang="en-US" sz="2400" dirty="0">
                <a:latin typeface="Calibri"/>
                <a:ea typeface="Calibri"/>
                <a:cs typeface="Calibri"/>
              </a:rPr>
            </a:br>
            <a:r>
              <a:rPr lang="en-US" sz="2400" dirty="0">
                <a:solidFill>
                  <a:schemeClr val="dk1"/>
                </a:solidFill>
                <a:latin typeface="Calibri"/>
                <a:ea typeface="Calibri"/>
                <a:cs typeface="Calibri"/>
                <a:sym typeface="Calibri"/>
              </a:rPr>
              <a:t>United States Oil Fund (USO)</a:t>
            </a:r>
            <a:br>
              <a:rPr lang="en-US" sz="2400" dirty="0">
                <a:latin typeface="Calibri"/>
                <a:ea typeface="Calibri"/>
                <a:cs typeface="Calibri"/>
              </a:rPr>
            </a:br>
            <a:endParaRPr lang="en-US" sz="2400" dirty="0">
              <a:latin typeface="Calibri"/>
              <a:ea typeface="Calibri"/>
              <a:cs typeface="Calibri"/>
            </a:endParaRPr>
          </a:p>
        </p:txBody>
      </p:sp>
      <p:pic>
        <p:nvPicPr>
          <p:cNvPr id="61442" name="Picture 2" descr="Chart">
            <a:extLst>
              <a:ext uri="{FF2B5EF4-FFF2-40B4-BE49-F238E27FC236}">
                <a16:creationId xmlns:a16="http://schemas.microsoft.com/office/drawing/2014/main" id="{72407D63-F978-ABE4-8346-C7D2E76A3D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4143" y="1190541"/>
            <a:ext cx="6933163" cy="5249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62466" name="Picture 2" descr="Chart">
            <a:extLst>
              <a:ext uri="{FF2B5EF4-FFF2-40B4-BE49-F238E27FC236}">
                <a16:creationId xmlns:a16="http://schemas.microsoft.com/office/drawing/2014/main" id="{664537B4-96A5-3D2A-AFC4-379FCB34B1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2139" y="1295400"/>
            <a:ext cx="6804541" cy="51520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ExxonMobile (XOM)-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12/$120-$125 put spread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3490" name="Picture 2" descr="Chart">
            <a:extLst>
              <a:ext uri="{FF2B5EF4-FFF2-40B4-BE49-F238E27FC236}">
                <a16:creationId xmlns:a16="http://schemas.microsoft.com/office/drawing/2014/main" id="{F1255668-AE09-6748-95E6-9533976C03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1465" y="1208135"/>
            <a:ext cx="7082453" cy="536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endParaRPr lang="en-US" sz="18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43001"/>
            <a:ext cx="11811000" cy="5543736"/>
          </a:xfrm>
        </p:spPr>
        <p:txBody>
          <a:bodyPr/>
          <a:lstStyle/>
          <a:p>
            <a:pPr marL="203200" indent="0">
              <a:buNone/>
            </a:pPr>
            <a:br>
              <a:rPr lang="en-US" sz="1800" dirty="0">
                <a:solidFill>
                  <a:srgbClr val="FF0000"/>
                </a:solidFill>
                <a:effectLst/>
                <a:latin typeface="Times New Roman" panose="02020603050405020304" pitchFamily="18" charset="0"/>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*Big rotation underway out of Big Tech into industrials, commodities, and energy</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*But the tech selloff will be brief. Too many people are trying to get into accelerating earnings</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*Bonds probing lows in rising interest rate fears</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*Fall will present the best buying opportunities of the year</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*Precious metals and commodities should be at the top of</a:t>
            </a:r>
            <a:br>
              <a:rPr lang="en-US" sz="1800" dirty="0">
                <a:solidFill>
                  <a:schemeClr val="tx1"/>
                </a:solidFill>
                <a:latin typeface="+mj-lt"/>
              </a:rPr>
            </a:br>
            <a:r>
              <a:rPr lang="en-US" sz="1800" dirty="0">
                <a:solidFill>
                  <a:schemeClr val="tx1"/>
                </a:solidFill>
                <a:latin typeface="+mj-lt"/>
              </a:rPr>
              <a:t>and “BUY” list to cash in on an economic recovery</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*In this market patience is a virtue, let the market come to you</a:t>
            </a:r>
            <a:br>
              <a:rPr lang="en-US" sz="1800" dirty="0">
                <a:solidFill>
                  <a:schemeClr val="tx1"/>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3097" y="3489568"/>
            <a:ext cx="3931923" cy="3093794"/>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52248"/>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Occidental Petroleum (OXY)- Buffet’s a Buyer</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2/$55-$60 call spread</a:t>
            </a:r>
            <a:r>
              <a:rPr lang="en-US" sz="1800" dirty="0">
                <a:solidFill>
                  <a:srgbClr val="00A64B"/>
                </a:solidFill>
                <a:latin typeface="Calibri"/>
                <a:ea typeface="Calibri"/>
                <a:cs typeface="Calibri"/>
                <a:sym typeface="Calibri"/>
              </a:rPr>
              <a:t>, took profits on long 12/$77.50-$82.50 put spread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4514" name="Picture 2" descr="Chart">
            <a:extLst>
              <a:ext uri="{FF2B5EF4-FFF2-40B4-BE49-F238E27FC236}">
                <a16:creationId xmlns:a16="http://schemas.microsoft.com/office/drawing/2014/main" id="{D7CD73E5-60BB-2E91-A64C-A4B0788FE5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1426" y="1313969"/>
            <a:ext cx="6989147" cy="529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660311"/>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Long January 2025 $14 - $15 Call Spread LEAPS</a:t>
            </a:r>
          </a:p>
        </p:txBody>
      </p:sp>
      <p:pic>
        <p:nvPicPr>
          <p:cNvPr id="65538" name="Picture 2" descr="Chart">
            <a:extLst>
              <a:ext uri="{FF2B5EF4-FFF2-40B4-BE49-F238E27FC236}">
                <a16:creationId xmlns:a16="http://schemas.microsoft.com/office/drawing/2014/main" id="{73F897BF-3DB4-9B6C-FBEB-0C8810F63E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4732" y="1308106"/>
            <a:ext cx="6802535" cy="5150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mj-lt"/>
                <a:ea typeface="Calibri"/>
                <a:cs typeface="Calibri"/>
                <a:sym typeface="Calibri"/>
              </a:rPr>
              <a:t>Freeport McMoRan (FCX) -</a:t>
            </a:r>
            <a:br>
              <a:rPr lang="en-US" sz="2400" dirty="0">
                <a:solidFill>
                  <a:schemeClr val="dk1"/>
                </a:solidFill>
                <a:latin typeface="+mj-lt"/>
                <a:ea typeface="Calibri"/>
                <a:cs typeface="Calibri"/>
                <a:sym typeface="Calibri"/>
              </a:rPr>
            </a:br>
            <a:r>
              <a:rPr lang="en-US" sz="1800" b="1" i="1" dirty="0">
                <a:effectLst/>
                <a:latin typeface="+mj-lt"/>
                <a:ea typeface="Times New Roman" panose="02020603050405020304" pitchFamily="18" charset="0"/>
              </a:rPr>
              <a:t>Codelco Sees Profit Slump</a:t>
            </a:r>
            <a:r>
              <a:rPr lang="en-US" sz="1800" dirty="0">
                <a:effectLst/>
                <a:latin typeface="+mj-lt"/>
                <a:ea typeface="Times New Roman" panose="02020603050405020304" pitchFamily="18" charset="0"/>
              </a:rPr>
              <a:t>, the world’s largest copper producer based in Chile</a:t>
            </a:r>
            <a:endParaRPr lang="en-US" sz="2000" dirty="0">
              <a:solidFill>
                <a:schemeClr val="dk1"/>
              </a:solidFill>
              <a:latin typeface="+mj-lt"/>
              <a:ea typeface="Calibri"/>
              <a:cs typeface="Calibri"/>
              <a:sym typeface="Calibri"/>
            </a:endParaRPr>
          </a:p>
        </p:txBody>
      </p:sp>
      <p:pic>
        <p:nvPicPr>
          <p:cNvPr id="66562" name="Picture 2" descr="Chart">
            <a:extLst>
              <a:ext uri="{FF2B5EF4-FFF2-40B4-BE49-F238E27FC236}">
                <a16:creationId xmlns:a16="http://schemas.microsoft.com/office/drawing/2014/main" id="{83F0EB02-DE5B-D409-7BA0-C1E6946736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4022" y="1534174"/>
            <a:ext cx="6503955" cy="492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034162"/>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Cameco (CCJ) -</a:t>
            </a:r>
            <a:br>
              <a:rPr lang="en-US" sz="2400" dirty="0">
                <a:solidFill>
                  <a:schemeClr val="dk1"/>
                </a:solidFill>
                <a:latin typeface="Calibri"/>
                <a:ea typeface="Calibri"/>
                <a:cs typeface="Calibri"/>
                <a:sym typeface="Calibri"/>
              </a:rPr>
            </a:br>
            <a:r>
              <a:rPr lang="en-US" sz="24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5/$20-$23 bull call spread</a:t>
            </a:r>
          </a:p>
        </p:txBody>
      </p:sp>
      <p:pic>
        <p:nvPicPr>
          <p:cNvPr id="67586" name="Picture 2" descr="Chart">
            <a:extLst>
              <a:ext uri="{FF2B5EF4-FFF2-40B4-BE49-F238E27FC236}">
                <a16:creationId xmlns:a16="http://schemas.microsoft.com/office/drawing/2014/main" id="{E69E2696-DCF0-09A8-C3B2-0515DB098A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8078" y="1265720"/>
            <a:ext cx="6858518" cy="519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652995"/>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D66-69DB-12F1-FBE5-C241F0F8D99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715924C-348C-130A-3B55-1AFF94C60CD0}"/>
              </a:ext>
            </a:extLst>
          </p:cNvPr>
          <p:cNvSpPr>
            <a:spLocks noGrp="1"/>
          </p:cNvSpPr>
          <p:nvPr>
            <p:ph type="body" idx="1"/>
          </p:nvPr>
        </p:nvSpPr>
        <p:spPr/>
        <p:txBody>
          <a:bodyPr/>
          <a:lstStyle/>
          <a:p>
            <a:endParaRPr lang="en-US"/>
          </a:p>
        </p:txBody>
      </p:sp>
      <p:pic>
        <p:nvPicPr>
          <p:cNvPr id="5" name="Picture 4" descr="A person in a white shirt and blue jeans holding a sword&#10;&#10;Description automatically generated">
            <a:extLst>
              <a:ext uri="{FF2B5EF4-FFF2-40B4-BE49-F238E27FC236}">
                <a16:creationId xmlns:a16="http://schemas.microsoft.com/office/drawing/2014/main" id="{861993B3-28F6-F341-F647-9EBD95FFB4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880400"/>
            <a:ext cx="6858000" cy="5143500"/>
          </a:xfrm>
          <a:prstGeom prst="rect">
            <a:avLst/>
          </a:prstGeom>
        </p:spPr>
      </p:pic>
    </p:spTree>
    <p:extLst>
      <p:ext uri="{BB962C8B-B14F-4D97-AF65-F5344CB8AC3E}">
        <p14:creationId xmlns:p14="http://schemas.microsoft.com/office/powerpoint/2010/main" val="22742723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Take a Hit</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251460" y="1417639"/>
            <a:ext cx="1017778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1800" dirty="0">
                <a:solidFill>
                  <a:srgbClr val="FF0000"/>
                </a:solidFill>
                <a:latin typeface="+mj-lt"/>
                <a:ea typeface="Calibri"/>
                <a:cs typeface="Calibri" panose="020F0502020204030204" pitchFamily="34" charset="0"/>
              </a:rPr>
            </a:br>
            <a:br>
              <a:rPr lang="en-US" sz="2000" dirty="0">
                <a:solidFill>
                  <a:srgbClr val="FF0000"/>
                </a:solidFill>
                <a:latin typeface="+mj-lt"/>
                <a:ea typeface="Calibri"/>
                <a:cs typeface="Calibri" panose="020F0502020204030204" pitchFamily="34" charset="0"/>
              </a:rPr>
            </a:br>
            <a:br>
              <a:rPr lang="en-US" sz="2000" dirty="0">
                <a:solidFill>
                  <a:schemeClr val="tx1"/>
                </a:solidFill>
                <a:latin typeface="+mj-lt"/>
                <a:ea typeface="Calibri"/>
                <a:cs typeface="Calibri" panose="020F0502020204030204" pitchFamily="34" charset="0"/>
              </a:rPr>
            </a:br>
            <a:br>
              <a:rPr lang="en-US" sz="2000" dirty="0">
                <a:solidFill>
                  <a:schemeClr val="tx1"/>
                </a:solidFill>
                <a:latin typeface="+mj-lt"/>
                <a:ea typeface="Calibri"/>
                <a:cs typeface="Calibri" panose="020F0502020204030204" pitchFamily="34" charset="0"/>
              </a:rPr>
            </a:br>
            <a:br>
              <a:rPr lang="en-US" sz="2000" dirty="0">
                <a:solidFill>
                  <a:schemeClr val="tx1"/>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dirty="0">
                <a:solidFill>
                  <a:schemeClr val="tx1"/>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3" name="Picture 2" descr="A picture containing text, person, indoor, pastry&#10;&#10;Description automatically generated">
            <a:extLst>
              <a:ext uri="{FF2B5EF4-FFF2-40B4-BE49-F238E27FC236}">
                <a16:creationId xmlns:a16="http://schemas.microsoft.com/office/drawing/2014/main" id="{0E985182-1909-350F-38CA-D252E1D5B4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7158" y="3707641"/>
            <a:ext cx="3143381" cy="3123983"/>
          </a:xfrm>
          <a:prstGeom prst="rect">
            <a:avLst/>
          </a:prstGeom>
        </p:spPr>
      </p:pic>
      <p:sp>
        <p:nvSpPr>
          <p:cNvPr id="4" name="TextBox 3">
            <a:extLst>
              <a:ext uri="{FF2B5EF4-FFF2-40B4-BE49-F238E27FC236}">
                <a16:creationId xmlns:a16="http://schemas.microsoft.com/office/drawing/2014/main" id="{7F8C750D-DF05-371F-CD9D-CE1E2B0A3C3B}"/>
              </a:ext>
            </a:extLst>
          </p:cNvPr>
          <p:cNvSpPr txBox="1"/>
          <p:nvPr/>
        </p:nvSpPr>
        <p:spPr>
          <a:xfrm>
            <a:off x="693658" y="1312536"/>
            <a:ext cx="9840686" cy="5078313"/>
          </a:xfrm>
          <a:prstGeom prst="rect">
            <a:avLst/>
          </a:prstGeom>
          <a:noFill/>
        </p:spPr>
        <p:txBody>
          <a:bodyPr wrap="square">
            <a:spAutoFit/>
          </a:bodyPr>
          <a:lstStyle/>
          <a:p>
            <a:r>
              <a:rPr lang="en-US" sz="1800" b="1" dirty="0">
                <a:solidFill>
                  <a:schemeClr val="tx1"/>
                </a:solidFill>
                <a:effectLst/>
                <a:latin typeface="+mj-lt"/>
              </a:rPr>
              <a:t>*No Fed action </a:t>
            </a:r>
            <a:r>
              <a:rPr lang="en-US" sz="1800" dirty="0">
                <a:solidFill>
                  <a:schemeClr val="tx1"/>
                </a:solidFill>
                <a:effectLst/>
                <a:latin typeface="+mj-lt"/>
              </a:rPr>
              <a:t>to lower rates undercuts precious metals</a:t>
            </a:r>
            <a:br>
              <a:rPr lang="en-US" sz="1800" dirty="0">
                <a:solidFill>
                  <a:schemeClr val="tx1"/>
                </a:solidFill>
                <a:effectLst/>
                <a:latin typeface="+mj-lt"/>
              </a:rPr>
            </a:br>
            <a:br>
              <a:rPr lang="en-US" sz="1800" dirty="0">
                <a:solidFill>
                  <a:schemeClr val="tx1"/>
                </a:solidFill>
                <a:effectLst/>
                <a:latin typeface="+mj-lt"/>
              </a:rPr>
            </a:br>
            <a:r>
              <a:rPr lang="en-US" sz="1800" dirty="0">
                <a:solidFill>
                  <a:schemeClr val="tx1"/>
                </a:solidFill>
                <a:effectLst/>
                <a:latin typeface="+mj-lt"/>
              </a:rPr>
              <a:t>*</a:t>
            </a:r>
            <a:r>
              <a:rPr lang="en-US" sz="1800" b="1" dirty="0">
                <a:solidFill>
                  <a:schemeClr val="tx1"/>
                </a:solidFill>
                <a:effectLst/>
                <a:latin typeface="+mj-lt"/>
              </a:rPr>
              <a:t>Interest rate rises in Europe and Australia </a:t>
            </a:r>
            <a:r>
              <a:rPr lang="en-US" sz="1800" dirty="0">
                <a:solidFill>
                  <a:schemeClr val="tx1"/>
                </a:solidFill>
                <a:effectLst/>
                <a:latin typeface="+mj-lt"/>
              </a:rPr>
              <a:t>aren’t helping either</a:t>
            </a:r>
            <a:br>
              <a:rPr lang="en-US" sz="1800" dirty="0">
                <a:solidFill>
                  <a:schemeClr val="tx1"/>
                </a:solidFill>
                <a:effectLst/>
                <a:latin typeface="+mj-lt"/>
              </a:rPr>
            </a:br>
            <a:br>
              <a:rPr lang="en-US" sz="1800" dirty="0">
                <a:solidFill>
                  <a:schemeClr val="tx1"/>
                </a:solidFill>
                <a:effectLst/>
                <a:latin typeface="+mj-lt"/>
              </a:rPr>
            </a:br>
            <a:r>
              <a:rPr lang="en-US" sz="1800" dirty="0">
                <a:solidFill>
                  <a:schemeClr val="tx1"/>
                </a:solidFill>
                <a:effectLst/>
                <a:latin typeface="+mj-lt"/>
              </a:rPr>
              <a:t>*</a:t>
            </a:r>
            <a:r>
              <a:rPr lang="en-US" sz="1800" dirty="0">
                <a:solidFill>
                  <a:schemeClr val="tx1"/>
                </a:solidFill>
                <a:effectLst/>
                <a:latin typeface="+mj-lt"/>
                <a:ea typeface="Times New Roman" panose="02020603050405020304" pitchFamily="18" charset="0"/>
              </a:rPr>
              <a:t>Gold headed for </a:t>
            </a:r>
            <a:r>
              <a:rPr lang="en-US" sz="1800" b="1" dirty="0">
                <a:solidFill>
                  <a:schemeClr val="tx1"/>
                </a:solidFill>
                <a:effectLst/>
                <a:latin typeface="+mj-lt"/>
                <a:ea typeface="Times New Roman" panose="02020603050405020304" pitchFamily="18" charset="0"/>
              </a:rPr>
              <a:t>$3,000 by 2025</a:t>
            </a:r>
            <a:r>
              <a:rPr lang="en-US" sz="1800" dirty="0">
                <a:solidFill>
                  <a:schemeClr val="tx1"/>
                </a:solidFill>
                <a:effectLst/>
                <a:latin typeface="+mj-lt"/>
                <a:ea typeface="Times New Roman" panose="02020603050405020304" pitchFamily="18" charset="0"/>
              </a:rPr>
              <a:t>, but back off first from new all-time highs</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*The new drivers are </a:t>
            </a:r>
            <a:r>
              <a:rPr lang="en-US" sz="1800" b="1" dirty="0">
                <a:solidFill>
                  <a:schemeClr val="tx1"/>
                </a:solidFill>
                <a:latin typeface="+mj-lt"/>
                <a:ea typeface="Times New Roman" panose="02020603050405020304" pitchFamily="18" charset="0"/>
              </a:rPr>
              <a:t>soon to fall</a:t>
            </a:r>
            <a:r>
              <a:rPr lang="en-US" sz="1800" b="1" dirty="0">
                <a:solidFill>
                  <a:schemeClr val="tx1"/>
                </a:solidFill>
                <a:effectLst/>
                <a:latin typeface="+mj-lt"/>
                <a:ea typeface="Times New Roman" panose="02020603050405020304" pitchFamily="18" charset="0"/>
              </a:rPr>
              <a:t> interest rates </a:t>
            </a:r>
            <a:r>
              <a:rPr lang="en-US" sz="1800" dirty="0">
                <a:solidFill>
                  <a:schemeClr val="tx1"/>
                </a:solidFill>
                <a:effectLst/>
                <a:latin typeface="+mj-lt"/>
                <a:ea typeface="Times New Roman" panose="02020603050405020304" pitchFamily="18" charset="0"/>
              </a:rPr>
              <a:t>and the demise of crypto</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*Silver is the </a:t>
            </a:r>
            <a:r>
              <a:rPr lang="en-US" sz="1800" b="1" dirty="0">
                <a:solidFill>
                  <a:schemeClr val="tx1"/>
                </a:solidFill>
                <a:effectLst/>
                <a:latin typeface="+mj-lt"/>
                <a:ea typeface="Times New Roman" panose="02020603050405020304" pitchFamily="18" charset="0"/>
              </a:rPr>
              <a:t>better play </a:t>
            </a:r>
            <a:r>
              <a:rPr lang="en-US" sz="1800" dirty="0">
                <a:solidFill>
                  <a:schemeClr val="tx1"/>
                </a:solidFill>
                <a:effectLst/>
                <a:latin typeface="+mj-lt"/>
                <a:ea typeface="Times New Roman" panose="02020603050405020304" pitchFamily="18" charset="0"/>
              </a:rPr>
              <a:t>with a higher beta</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*Russia and China ar</a:t>
            </a:r>
            <a:r>
              <a:rPr lang="en-US" sz="1800" dirty="0">
                <a:solidFill>
                  <a:schemeClr val="tx1"/>
                </a:solidFill>
                <a:latin typeface="+mj-lt"/>
                <a:ea typeface="Times New Roman" panose="02020603050405020304" pitchFamily="18" charset="0"/>
              </a:rPr>
              <a:t>e also </a:t>
            </a:r>
            <a:r>
              <a:rPr lang="en-US" sz="1800" b="1" dirty="0">
                <a:solidFill>
                  <a:schemeClr val="tx1"/>
                </a:solidFill>
                <a:latin typeface="+mj-lt"/>
                <a:ea typeface="Times New Roman" panose="02020603050405020304" pitchFamily="18" charset="0"/>
              </a:rPr>
              <a:t>stockpiling gold </a:t>
            </a:r>
            <a:r>
              <a:rPr lang="en-US" sz="1800" dirty="0">
                <a:solidFill>
                  <a:schemeClr val="tx1"/>
                </a:solidFill>
                <a:latin typeface="+mj-lt"/>
                <a:ea typeface="Times New Roman" panose="02020603050405020304" pitchFamily="18" charset="0"/>
              </a:rPr>
              <a:t>to sidestep</a:t>
            </a: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international sanctions</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a:t>
            </a:r>
            <a:r>
              <a:rPr lang="en-US" sz="1800" dirty="0">
                <a:solidFill>
                  <a:schemeClr val="tx1"/>
                </a:solidFill>
                <a:effectLst/>
                <a:latin typeface="+mj-lt"/>
                <a:ea typeface="Times New Roman" panose="02020603050405020304" pitchFamily="18" charset="0"/>
              </a:rPr>
              <a:t>A Severe </a:t>
            </a:r>
            <a:r>
              <a:rPr lang="en-US" sz="1800" b="1" dirty="0">
                <a:solidFill>
                  <a:schemeClr val="tx1"/>
                </a:solidFill>
                <a:effectLst/>
                <a:latin typeface="+mj-lt"/>
                <a:ea typeface="Times New Roman" panose="02020603050405020304" pitchFamily="18" charset="0"/>
              </a:rPr>
              <a:t>Short Squeeze in Copper </a:t>
            </a:r>
            <a:r>
              <a:rPr lang="en-US" sz="1800" dirty="0">
                <a:solidFill>
                  <a:schemeClr val="tx1"/>
                </a:solidFill>
                <a:effectLst/>
                <a:latin typeface="+mj-lt"/>
                <a:ea typeface="Times New Roman" panose="02020603050405020304" pitchFamily="18" charset="0"/>
              </a:rPr>
              <a:t>is Developing,</a:t>
            </a: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 leading to a massive</a:t>
            </a:r>
            <a:r>
              <a:rPr lang="en-US" sz="1800" dirty="0">
                <a:solidFill>
                  <a:schemeClr val="tx1"/>
                </a:solidFill>
                <a:latin typeface="+mj-lt"/>
                <a:ea typeface="Times New Roman" panose="02020603050405020304" pitchFamily="18" charset="0"/>
              </a:rPr>
              <a:t> </a:t>
            </a:r>
            <a:r>
              <a:rPr lang="en-US" sz="1800" dirty="0">
                <a:solidFill>
                  <a:schemeClr val="tx1"/>
                </a:solidFill>
                <a:effectLst/>
                <a:latin typeface="+mj-lt"/>
                <a:ea typeface="Times New Roman" panose="02020603050405020304" pitchFamily="18" charset="0"/>
              </a:rPr>
              <a:t>price spike later in 2023</a:t>
            </a:r>
            <a:br>
              <a:rPr lang="en-US" sz="2000" dirty="0">
                <a:solidFill>
                  <a:schemeClr val="tx1"/>
                </a:solidFill>
                <a:latin typeface="+mj-lt"/>
                <a:ea typeface="Times New Roman" panose="02020603050405020304" pitchFamily="18" charset="0"/>
              </a:rPr>
            </a:br>
            <a:br>
              <a:rPr lang="en-US" sz="1800" b="1" i="1" dirty="0">
                <a:solidFill>
                  <a:schemeClr val="tx1"/>
                </a:solidFill>
                <a:latin typeface="Times New Roman" panose="02020603050405020304" pitchFamily="18" charset="0"/>
                <a:ea typeface="Times New Roman" panose="02020603050405020304" pitchFamily="18" charset="0"/>
              </a:rPr>
            </a:br>
            <a:br>
              <a:rPr lang="en-US" sz="1800" b="1" i="1" dirty="0">
                <a:solidFill>
                  <a:srgbClr val="FF0000"/>
                </a:solidFill>
                <a:latin typeface="Times New Roman" panose="02020603050405020304" pitchFamily="18" charset="0"/>
                <a:ea typeface="Times New Roman" panose="02020603050405020304" pitchFamily="18" charset="0"/>
              </a:rPr>
            </a:br>
            <a:r>
              <a:rPr lang="en-US" sz="1800" dirty="0">
                <a:solidFill>
                  <a:srgbClr val="FF0000"/>
                </a:solidFill>
                <a:effectLst/>
                <a:latin typeface="Times New Roman" panose="02020603050405020304" pitchFamily="18" charset="0"/>
                <a:ea typeface="Times New Roman" panose="02020603050405020304" pitchFamily="18" charset="0"/>
              </a:rPr>
              <a:t> </a:t>
            </a:r>
            <a:endParaRPr lang="en-US" sz="1800" dirty="0">
              <a:solidFill>
                <a:srgbClr val="FF0000"/>
              </a:solidFill>
            </a:endParaRPr>
          </a:p>
        </p:txBody>
      </p:sp>
    </p:spTree>
    <p:extLst>
      <p:ext uri="{BB962C8B-B14F-4D97-AF65-F5344CB8AC3E}">
        <p14:creationId xmlns:p14="http://schemas.microsoft.com/office/powerpoint/2010/main" val="1818880562"/>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 - Deflation call</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5/$165-$170 bull call spread</a:t>
            </a: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68610" name="Picture 2" descr="Chart">
            <a:extLst>
              <a:ext uri="{FF2B5EF4-FFF2-40B4-BE49-F238E27FC236}">
                <a16:creationId xmlns:a16="http://schemas.microsoft.com/office/drawing/2014/main" id="{2403518F-7C6B-8778-9127-9220280062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5454" y="1481753"/>
            <a:ext cx="6201091" cy="46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98796"/>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9634" name="Picture 2" descr="Chart">
            <a:extLst>
              <a:ext uri="{FF2B5EF4-FFF2-40B4-BE49-F238E27FC236}">
                <a16:creationId xmlns:a16="http://schemas.microsoft.com/office/drawing/2014/main" id="{A3EF340C-84CB-7043-4DBC-443E9FC8A7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7368" y="1220496"/>
            <a:ext cx="6546148" cy="495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1/$15.50-$16.50 call spread </a:t>
            </a:r>
          </a:p>
        </p:txBody>
      </p:sp>
      <p:pic>
        <p:nvPicPr>
          <p:cNvPr id="70658" name="Picture 2" descr="Chart">
            <a:extLst>
              <a:ext uri="{FF2B5EF4-FFF2-40B4-BE49-F238E27FC236}">
                <a16:creationId xmlns:a16="http://schemas.microsoft.com/office/drawing/2014/main" id="{D87010FC-62C3-4B9D-9E78-09FFDE30E7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2641" y="1551504"/>
            <a:ext cx="6037424" cy="4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$55-60 call spread</a:t>
            </a:r>
          </a:p>
        </p:txBody>
      </p:sp>
      <p:pic>
        <p:nvPicPr>
          <p:cNvPr id="71682" name="Picture 2" descr="Chart">
            <a:extLst>
              <a:ext uri="{FF2B5EF4-FFF2-40B4-BE49-F238E27FC236}">
                <a16:creationId xmlns:a16="http://schemas.microsoft.com/office/drawing/2014/main" id="{5EBDE6ED-C9DE-4D76-51FB-BCD05A6F4D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2722" y="1397948"/>
            <a:ext cx="6634584" cy="502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858101"/>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4639</TotalTime>
  <Words>4428</Words>
  <Application>Microsoft Macintosh PowerPoint</Application>
  <PresentationFormat>Widescreen</PresentationFormat>
  <Paragraphs>136</Paragraphs>
  <Slides>112</Slides>
  <Notes>83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112</vt:i4>
      </vt:variant>
    </vt:vector>
  </HeadingPairs>
  <TitlesOfParts>
    <vt:vector size="117" baseType="lpstr">
      <vt:lpstr>Arial</vt:lpstr>
      <vt:lpstr>Calibri</vt:lpstr>
      <vt:lpstr>Glacial Indifference</vt:lpstr>
      <vt:lpstr>Times New Roman</vt:lpstr>
      <vt:lpstr>Office Theme</vt:lpstr>
      <vt:lpstr> The Mad Hedge Fund Trader “The Great Rotation” </vt:lpstr>
      <vt:lpstr>PowerPoint Presentation</vt:lpstr>
      <vt:lpstr>THURSDAY, SEPTEMBER 6 SAN DIEGO  STRATEGY LUNCHEON</vt:lpstr>
      <vt:lpstr>  Trade Alert Performance Summer Doldrums 40 out of 46 trade alerts profitable   </vt:lpstr>
      <vt:lpstr>PowerPoint Presentation</vt:lpstr>
      <vt:lpstr>PowerPoint Presentation</vt:lpstr>
      <vt:lpstr>PowerPoint Presentation</vt:lpstr>
      <vt:lpstr>PowerPoint Presentation</vt:lpstr>
      <vt:lpstr>The Method to My Madness </vt:lpstr>
      <vt:lpstr>The Global Economy – Bouncing</vt:lpstr>
      <vt:lpstr>The Mad Hedge Profit Predictor Market Timing Index – Overpriced An artificial intelligence driven algorithm that analyzes 30 different economic, technical, and momentum driven indicators </vt:lpstr>
      <vt:lpstr>PowerPoint Presentation</vt:lpstr>
      <vt:lpstr> Weekly Jobless Claims – Rising  278,000 – Up 1,000 </vt:lpstr>
      <vt:lpstr>PowerPoint Presentation</vt:lpstr>
      <vt:lpstr>Stocks – Correction Time  </vt:lpstr>
      <vt:lpstr>            S&amp;P 500 – Back to support took profits on long 5/$420-$430 put spread, took profits on long 1/$420-$430 put spread, took profits on long 11/$420-$430 put spread               </vt:lpstr>
      <vt:lpstr>ProShares Ultra Short S&amp;P 500 (SDS)-  a great hedge for long stocks and bonds long 2X position has a hedge against longs and bond shorts</vt:lpstr>
      <vt:lpstr>(VIX) – Bargain of the Century  </vt:lpstr>
      <vt:lpstr> (VXX)-  </vt:lpstr>
      <vt:lpstr> Dow Average ($INDU)-</vt:lpstr>
      <vt:lpstr>Russell 2000 (IWM)-  took profits on Long 10/$137-$142 vertical bull call spread took profits on Long 10/$153-$156 vertical bear put spread </vt:lpstr>
      <vt:lpstr>NASDAQ (QQQ) – took profits on Long 5/$335-$345 put spread took profits on long (QQQ) 1/$290-$300 put spread, took profits on long (QQQ) 4/$330-$335 put spread  took profits on long (QQQ) 3/$340-$345 put spread, covered long (QQQ) $325-$330 put spread </vt:lpstr>
      <vt:lpstr>PowerPoint Presentation</vt:lpstr>
      <vt:lpstr>PowerPoint Presentation</vt:lpstr>
      <vt:lpstr> Microsoft (MSFT)- Earnings Beat took profits on 9/$235-$245 call spread, took profits on long 7/$220-$210 call spread,  took profits on long 6/$220-$230 call spread, took profits on long 2/$200-$210 bear put spread   </vt:lpstr>
      <vt:lpstr>Meta (META)- Soars an Incredible 20% took profits on Long 9/$290-$300 vertical bear put spread stopped out of Long 9/$190-$200 vertical bear put spread  </vt:lpstr>
      <vt:lpstr> Apple (AAPL) Apple Reports Earnings Decline, down 1.4% in its Q3, and expects the same in Q4  took profits on long 1/$145-$155 put spread, Took profits on long 10/$165-$175 put spread   took profits on long 6/$155-$165 put spread, stopped out of long 6/$125-135 call spread,  took profits on long 6/$110-$120 call spread, took profits on long 2/$180-$190 put spread</vt:lpstr>
      <vt:lpstr>Alphabet (GOOGL) – Google Ramps Up AI Effort EU Accuses Google of Abusing Monopoly Power   took profits on long 12/$1,200-$1,230 bull call spread took profits on long 9/$1,030-$1,080 vertical bull call spread</vt:lpstr>
      <vt:lpstr> Amazon (AMZN) –  Amazon Soars on Earnings Beat, nearly double Wall Street estimates as its massive bet on AI pays off bigtime took profits on long 2/$3,400-$3,500 bear put spread took profits on long 9/$2,800-$2,900 bull call spread</vt:lpstr>
      <vt:lpstr>      Tesla (TSLA) – Volatility Collapse to 43% Tesla Model Y Became World’s Top Selling Car in Q1,  Price war continues took profits on long 6/$120-$130 call spread, stopped out of long 6/$210-$220 put spread  took profits on long 5/$110-$120 call spread, took profits on long 5/$220-$230 put spread  took profits on long 4/$130-$140 call spread, took profits on long 4/$250-$260 put spread        </vt:lpstr>
      <vt:lpstr>PowerPoint Presentation</vt:lpstr>
      <vt:lpstr>Netflix (NFLX) – Netflix subscribers beat - Netflix Password Sharing Crackdown Goes Global </vt:lpstr>
      <vt:lpstr> NVIDIA (NVDA) – Blowout Profits EPS to triple in 2024, up another 50% in 2024 took profits on long 3/$260-$270 put spread, took profits on long 10/$95-$100 call spread took profits on long 7/$120-$130 call spread, took profits on  long 6/$120-$130 call spread </vt:lpstr>
      <vt:lpstr>Palo Alto Networks (PANW)- Hacking never goes out of fashion Palo Alto Networks (PANW) Goes into the S&amp;P 500  took profits on long 10/$130-$140 call spread</vt:lpstr>
      <vt:lpstr>  Advanced Micro Devices (AMD)- Recession fears programable logic devices took profits on long 2/$75-$80 call spread  </vt:lpstr>
      <vt:lpstr>Salesforce (CRM)- Massive Online Migration Salesforce Soars 16%, on better-than-expected guidance  took profits on long 9/$125-$130 vertical bull call spread took profits on long 8/$125-$130 vertical bull call spread took profits on long 2/$105-$115 call spread </vt:lpstr>
      <vt:lpstr>Adobe (ADBE)- Cloud play The Quality Non-China tech play </vt:lpstr>
      <vt:lpstr>ProShares Ultra Technology ETF (ROM) – 2X Long Technology ETF took profits on long 10/$62-65 call spread</vt:lpstr>
      <vt:lpstr>PowerPoint Presentation</vt:lpstr>
      <vt:lpstr>The Second Half of the Barbell</vt:lpstr>
      <vt:lpstr>Boeing (BA) –  Increases Dreamliner Production for the Fourth Time in 2023   took profits on long 5/$17-$175 call spread  </vt:lpstr>
      <vt:lpstr>Package Delivery- United Parcel Service (UPS) – strike averted took profits on long 11/$130-$140 call spread</vt:lpstr>
      <vt:lpstr> Caterpillar (CAT)- Ag + Infrastructure + Housing Raises Dividend by 50% took profits on long 12/$145-$150 call spread took profits on long 11/$125-$135 call spread  </vt:lpstr>
      <vt:lpstr>  Freeport McMoRan - (FCX)- Coming Copper Crisis took profits on long 6/$32-$35 call spread  took profits on long 4/$30-$33 call spread, took profits on long 10/$20-$23 call spread   </vt:lpstr>
      <vt:lpstr> Walt Disney (DIS) - Disney Earnings are Flat, with parks jam packed and maxed out.  But streaming in a nosedive, down 4 million subscribers in Q1 at 157.8 million    </vt:lpstr>
      <vt:lpstr>Industrials Sector SPDR (XLI)- (GE), (MMM), (UNP), (UTX), (BA), (HON)</vt:lpstr>
      <vt:lpstr>  US Steel (X) – Commodity Boom and commodity Bidding war breaks out, taking stock up 50% and LEAPS up 101%  </vt:lpstr>
      <vt:lpstr>  Union Pacific RR (UNP)- Big Stuff to Ship took profits on long 5/$200-$210 call spread took profits on 11/$150-$160 call spread </vt:lpstr>
      <vt:lpstr>  Wal-Mart (WMT)- took profit on Long 11/$125-$130 bear put spread took profit on Long 10/$119-$121 bear put spread took profits on Long 8/$114-$117 bear put spread  </vt:lpstr>
      <vt:lpstr> Delta Airlines (DAL) – Travel is Back! Returns dividend for first time in 3 years entering a summer perfect storm of profits   </vt:lpstr>
      <vt:lpstr>Transports Sector SPDR (XTN)- Worst Hit Sector (ALGT),  (ALK), (JBLU), (LUV), (CHRW), (DAL) </vt:lpstr>
      <vt:lpstr>Health Care Sector (XLV) (JNJ), (PFE), (MRK), (GILD), (ACT), (AMGN)  </vt:lpstr>
      <vt:lpstr>Amgen (AMGN) took profits on long 11/$185-$200 bull call spread</vt:lpstr>
      <vt:lpstr>Goldman Sachs (GS) – Highest Capital ratio net of mark to market  took profits 12/$330-$350 call spread took profits 11/$330-$350 call spread stop loss on long 11/$385-$395 call spreads  </vt:lpstr>
      <vt:lpstr>Morgan Stanley (MS) – Highest Capital ratio net of mark to market  CEO to Step Down in a Year took profits on long 4/$65-$70 call spread </vt:lpstr>
      <vt:lpstr>  JP Morgan Chase (JPM) - Highest Capital ratio net of mark to market JP Morgan Picks Up an Annual $3 Billion, in interest income on the First Republic deal  took profits on long 4/$105-$115 call spread      </vt:lpstr>
      <vt:lpstr>Bank of America (BAC) – Bank of America Rips, on a great earnings report  took profits on long 4/$20-$23 call spread </vt:lpstr>
      <vt:lpstr>Citigroup (C) –  took profits on long 4/$30-$35 call spread </vt:lpstr>
      <vt:lpstr>Charles Schwab (SCHW) – LEAPS up 67% in three months took profits on long 4/$30-$35 call spread  </vt:lpstr>
      <vt:lpstr>Interactive Brokers (IBKR) – Best Risk Control took profits on long 4/$60-$65 call spread </vt:lpstr>
      <vt:lpstr> SPDR Metals &amp; Mining ETF (XME) –  long 2/$28-$30 call spread</vt:lpstr>
      <vt:lpstr>Blackrock (BLK)-Asset Collection Boom took profits on long 3/$770-$790 call spread took profits on long 3/$310-$340 call spread </vt:lpstr>
      <vt:lpstr>Visa (V) – Inflation boost Transaction grew by an inflationary 10% back to pre-pandemic levels took profits on long 10/$160-$170 bull call spread took profits on long 6/$150-$160 bull call spread</vt:lpstr>
      <vt:lpstr>Consumer Discretionary SPDR (XLY) (DIS), (AMZN), (HD), (CMCSA), (MCD), (SBUX) </vt:lpstr>
      <vt:lpstr> Berkshire Hathaway (BRKB)- Natural Barbell operating earnings soar in Q2, LEAPS up 350% took profits on long 4/$260-$270 call spread took profits on long 1/$290-$300 call spread, took profits on long 10/$220-$230 call spread,  took profits on long 7/$220-$230 call spread, took profits on long 7/$220-$230 call spread took profits on long 6/$260-$270 call spread  </vt:lpstr>
      <vt:lpstr>Europe Hedged Equity (HEDJ)- </vt:lpstr>
      <vt:lpstr>Japan (DXJ)- </vt:lpstr>
      <vt:lpstr> Emerging Markets (EEM) - Pro trade, Weak Dollar, Long Recovery Play</vt:lpstr>
      <vt:lpstr>PowerPoint Presentation</vt:lpstr>
      <vt:lpstr>Bonds – Probing for a bottom</vt:lpstr>
      <vt:lpstr>                Treasury ETF (TLT) –  took profits on long 5/$98-$101 call spread took profits on long 5/$97-$100 call spread, long 2/$98-$101 call spread, took profits on long 4/$96-$99 call spread took profits on long 4/$113-$116 put spread, took profits on long 4/$114-$117 put spread                      </vt:lpstr>
      <vt:lpstr> Ten Year Treasury Yield ($TNX) – 4.26%  </vt:lpstr>
      <vt:lpstr> Junk Bonds (JNK) 6.50% Yield to Maturity  </vt:lpstr>
      <vt:lpstr>Municipal Bonds (MUB) 3.27% Yield-  </vt:lpstr>
      <vt:lpstr>Emerging Market Debt (ELD) 6.83% Yield-  </vt:lpstr>
      <vt:lpstr>2X Short Treasuries (TBT)-Out of Favor</vt:lpstr>
      <vt:lpstr>PowerPoint Presentation</vt:lpstr>
      <vt:lpstr>Foreign Currencies – Dollar Fading </vt:lpstr>
      <vt:lpstr>PowerPoint Presentation</vt:lpstr>
      <vt:lpstr>   Japanese Yen (FXY)   </vt:lpstr>
      <vt:lpstr>Euro (FXE)-</vt:lpstr>
      <vt:lpstr> British Pound (FXB)- </vt:lpstr>
      <vt:lpstr>Emerging Market Currencies (CEW)   </vt:lpstr>
      <vt:lpstr>PowerPoint Presentation</vt:lpstr>
      <vt:lpstr>Energy &amp; Commodities – Reborn Again</vt:lpstr>
      <vt:lpstr>Oil-($WTIC)</vt:lpstr>
      <vt:lpstr>  United States Oil Fund (USO) </vt:lpstr>
      <vt:lpstr>Energy Select Sector SPDR (XLE)-No Performance! (XOM), (CVX), (SLB), (KMI), (EOG), (COP) </vt:lpstr>
      <vt:lpstr>ExxonMobile (XOM)- took profits on long 12/$120-$125 put spread </vt:lpstr>
      <vt:lpstr>Occidental Petroleum (OXY)- Buffet’s a Buyer long 2/$55-$60 call spread, took profits on long 12/$77.50-$82.50 put spread </vt:lpstr>
      <vt:lpstr>Natural Gas (UNG) - Long January 2025 $14 - $15 Call Spread LEAPS</vt:lpstr>
      <vt:lpstr>Freeport McMoRan (FCX) - Codelco Sees Profit Slump, the world’s largest copper producer based in Chile</vt:lpstr>
      <vt:lpstr>Cameco (CCJ) - took profits on long 5/$20-$23 bull call spread</vt:lpstr>
      <vt:lpstr>PowerPoint Presentation</vt:lpstr>
      <vt:lpstr>Precious Metals – Take a Hit</vt:lpstr>
      <vt:lpstr> Gold (GLD) - Deflation call took profits on long 5/$165-$170 bull call spread   </vt:lpstr>
      <vt:lpstr> Market Vectors Gold Miners ETF- (GDX) –   </vt:lpstr>
      <vt:lpstr> Barrick Gold (GOLD) took profit on long 1/$15.50-$16.50 call spread </vt:lpstr>
      <vt:lpstr> Newmont Mining- (NEM)- took profits on long $55-60 call spread</vt:lpstr>
      <vt:lpstr> Silver- (SLV)- took profits on long 11/$19-$20 call spread </vt:lpstr>
      <vt:lpstr>  Silver Miners - (SIL)-  </vt:lpstr>
      <vt:lpstr>  Wheaton Precious Metals - (WPM)- took profits on long 1/$36-$39 call spread </vt:lpstr>
      <vt:lpstr> Platinum- (PPLT)- 556,000-ounce shortage this year took profits on long 1/$36-$39 call spread </vt:lpstr>
      <vt:lpstr>PowerPoint Presentation</vt:lpstr>
      <vt:lpstr>Real Estate – Coming Back </vt:lpstr>
      <vt:lpstr>S&amp;P Case Shiller Plunges S&amp;P Case Shiller Rises to +0.70%, with its National Home Price Index Chicago gained +4.6%, Cleveland +3.9%, and New York +3.5%. Seattle down -11.3%, San Francisco -11.0%  </vt:lpstr>
      <vt:lpstr>Crown Castle International (CCI) – 6.26% yielding cell phone tower REIT loses Verizon as major customer</vt:lpstr>
      <vt:lpstr>US Home Construction Index (ITB) (DHI), (LEN), (PHM), (TOL), (NVR)   </vt:lpstr>
      <vt:lpstr>PowerPoint Presentation</vt:lpstr>
      <vt:lpstr>Trade Sheet- So What Do We Do About All This?</vt:lpstr>
      <vt:lpstr>       Next Strategy Webinar   12:00 EST Wednesday, August 30  from Silicon Valley, CA      email me questions at support@madhedgefundtrader.com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Microsoft Office User</cp:lastModifiedBy>
  <cp:revision>790</cp:revision>
  <cp:lastPrinted>2022-01-05T03:44:27Z</cp:lastPrinted>
  <dcterms:created xsi:type="dcterms:W3CDTF">2015-02-05T17:12:57Z</dcterms:created>
  <dcterms:modified xsi:type="dcterms:W3CDTF">2023-08-16T18:41:34Z</dcterms:modified>
</cp:coreProperties>
</file>