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6"/>
  </p:notesMasterIdLst>
  <p:sldIdLst>
    <p:sldId id="256" r:id="rId2"/>
    <p:sldId id="1472" r:id="rId3"/>
    <p:sldId id="1443" r:id="rId4"/>
    <p:sldId id="1402" r:id="rId5"/>
    <p:sldId id="888" r:id="rId6"/>
    <p:sldId id="1463" r:id="rId7"/>
    <p:sldId id="1462" r:id="rId8"/>
    <p:sldId id="605" r:id="rId9"/>
    <p:sldId id="1465" r:id="rId10"/>
    <p:sldId id="824" r:id="rId11"/>
    <p:sldId id="1118" r:id="rId12"/>
    <p:sldId id="1076" r:id="rId13"/>
    <p:sldId id="1442" r:id="rId14"/>
    <p:sldId id="898" r:id="rId15"/>
    <p:sldId id="1455" r:id="rId16"/>
    <p:sldId id="1142" r:id="rId17"/>
    <p:sldId id="1397" r:id="rId18"/>
    <p:sldId id="1033" r:id="rId19"/>
    <p:sldId id="1073" r:id="rId20"/>
    <p:sldId id="1074" r:id="rId21"/>
    <p:sldId id="1026" r:id="rId22"/>
    <p:sldId id="570" r:id="rId23"/>
    <p:sldId id="280" r:id="rId24"/>
    <p:sldId id="1466" r:id="rId25"/>
    <p:sldId id="1297" r:id="rId26"/>
    <p:sldId id="563" r:id="rId27"/>
    <p:sldId id="835" r:id="rId28"/>
    <p:sldId id="613" r:id="rId29"/>
    <p:sldId id="831" r:id="rId30"/>
    <p:sldId id="811" r:id="rId31"/>
    <p:sldId id="1047" r:id="rId32"/>
    <p:sldId id="1432" r:id="rId33"/>
    <p:sldId id="1399" r:id="rId34"/>
    <p:sldId id="814" r:id="rId35"/>
    <p:sldId id="1072" r:id="rId36"/>
    <p:sldId id="764" r:id="rId37"/>
    <p:sldId id="765" r:id="rId38"/>
    <p:sldId id="1071" r:id="rId39"/>
    <p:sldId id="1195" r:id="rId40"/>
    <p:sldId id="1436" r:id="rId41"/>
    <p:sldId id="1070" r:id="rId42"/>
    <p:sldId id="840" r:id="rId43"/>
    <p:sldId id="1068" r:id="rId44"/>
    <p:sldId id="1069" r:id="rId45"/>
    <p:sldId id="1400" r:id="rId46"/>
    <p:sldId id="893" r:id="rId47"/>
    <p:sldId id="289" r:id="rId48"/>
    <p:sldId id="730" r:id="rId49"/>
    <p:sldId id="1054" r:id="rId50"/>
    <p:sldId id="994" r:id="rId51"/>
    <p:sldId id="830" r:id="rId52"/>
    <p:sldId id="481" r:id="rId53"/>
    <p:sldId id="290" r:id="rId54"/>
    <p:sldId id="1133" r:id="rId55"/>
    <p:sldId id="669" r:id="rId56"/>
    <p:sldId id="1079" r:id="rId57"/>
    <p:sldId id="1043" r:id="rId58"/>
    <p:sldId id="1083" r:id="rId59"/>
    <p:sldId id="1449" r:id="rId60"/>
    <p:sldId id="1448" r:id="rId61"/>
    <p:sldId id="1452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420" r:id="rId71"/>
    <p:sldId id="1114" r:id="rId72"/>
    <p:sldId id="654" r:id="rId73"/>
    <p:sldId id="659" r:id="rId74"/>
    <p:sldId id="655" r:id="rId75"/>
    <p:sldId id="1425" r:id="rId76"/>
    <p:sldId id="657" r:id="rId77"/>
    <p:sldId id="656" r:id="rId78"/>
    <p:sldId id="1467" r:id="rId79"/>
    <p:sldId id="1407" r:id="rId80"/>
    <p:sldId id="1411" r:id="rId81"/>
    <p:sldId id="1412" r:id="rId82"/>
    <p:sldId id="1413" r:id="rId83"/>
    <p:sldId id="1414" r:id="rId84"/>
    <p:sldId id="1415" r:id="rId85"/>
    <p:sldId id="1468" r:id="rId86"/>
    <p:sldId id="1405" r:id="rId87"/>
    <p:sldId id="388" r:id="rId88"/>
    <p:sldId id="312" r:id="rId89"/>
    <p:sldId id="380" r:id="rId90"/>
    <p:sldId id="747" r:id="rId91"/>
    <p:sldId id="1422" r:id="rId92"/>
    <p:sldId id="313" r:id="rId93"/>
    <p:sldId id="1216" r:id="rId94"/>
    <p:sldId id="1217" r:id="rId95"/>
    <p:sldId id="1469" r:id="rId96"/>
    <p:sldId id="1404" r:id="rId97"/>
    <p:sldId id="907" r:id="rId98"/>
    <p:sldId id="650" r:id="rId99"/>
    <p:sldId id="729" r:id="rId100"/>
    <p:sldId id="737" r:id="rId101"/>
    <p:sldId id="998" r:id="rId102"/>
    <p:sldId id="999" r:id="rId103"/>
    <p:sldId id="1000" r:id="rId104"/>
    <p:sldId id="1451" r:id="rId105"/>
    <p:sldId id="1457" r:id="rId106"/>
    <p:sldId id="1130" r:id="rId107"/>
    <p:sldId id="1132" r:id="rId108"/>
    <p:sldId id="1005" r:id="rId109"/>
    <p:sldId id="1006" r:id="rId110"/>
    <p:sldId id="1470" r:id="rId111"/>
    <p:sldId id="492" r:id="rId112"/>
    <p:sldId id="1471" r:id="rId113"/>
    <p:sldId id="335" r:id="rId114"/>
    <p:sldId id="1230" r:id="rId115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652"/>
    <p:restoredTop sz="94836"/>
  </p:normalViewPr>
  <p:slideViewPr>
    <p:cSldViewPr snapToGrid="0">
      <p:cViewPr varScale="1">
        <p:scale>
          <a:sx n="100" d="100"/>
          <a:sy n="100" d="100"/>
        </p:scale>
        <p:origin x="192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microsoft.com/office/2015/10/relationships/revisionInfo" Target="revisionInfo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1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madhedge.com/?source=jtmhft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3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“Higher for Longer”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Lake Tahoe,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August 30, 2023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D6431D3F-F59A-A06E-24C8-9E82B062E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685" y="1676400"/>
            <a:ext cx="4495829" cy="299648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next dip is the one you buy, with $5.6 trillion in cash sitting on </a:t>
            </a:r>
            <a:r>
              <a:rPr lang="en-US" sz="180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 sidelines.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*Stocks could rally for 6-9 months after that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*Tech is completing a sideways “time” correction, will lead the next leg of the bull market, now 10 months old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*Bonds may have bottomed. Buy LEAPS on the next dip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*Precious metals and commodities should be at the top of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and “BUY” list to cash in on an economic recovery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*Housing is starting a comeback, 20% of the US economy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*Oil getting ready for an upside breakout to $100/barrel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*In this market patience is a virtue, let the market come to you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097" y="3489568"/>
            <a:ext cx="3931923" cy="309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71682" name="Picture 2" descr="Chart">
            <a:extLst>
              <a:ext uri="{FF2B5EF4-FFF2-40B4-BE49-F238E27FC236}">
                <a16:creationId xmlns:a16="http://schemas.microsoft.com/office/drawing/2014/main" id="{95227881-D90E-70BC-10BF-BD14A715C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6507" y="1435100"/>
            <a:ext cx="6398986" cy="484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E0BF6493-7F29-200F-C17B-9677D1C12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4772" y="1190171"/>
            <a:ext cx="6925095" cy="524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30" name="Picture 2" descr="Chart">
            <a:extLst>
              <a:ext uri="{FF2B5EF4-FFF2-40B4-BE49-F238E27FC236}">
                <a16:creationId xmlns:a16="http://schemas.microsoft.com/office/drawing/2014/main" id="{8DE1B663-F666-775F-394E-2B8EECE6A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485" y="945243"/>
            <a:ext cx="7166429" cy="542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83A0CC21-1286-CAAA-486B-59B95CC85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5157" y="1164771"/>
            <a:ext cx="7035800" cy="532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778" name="Picture 2" descr="Chart">
            <a:extLst>
              <a:ext uri="{FF2B5EF4-FFF2-40B4-BE49-F238E27FC236}">
                <a16:creationId xmlns:a16="http://schemas.microsoft.com/office/drawing/2014/main" id="{B7071113-D151-F69B-5FB8-B2C605EFB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486" y="1329767"/>
            <a:ext cx="6872514" cy="52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5D8C-2C32-9779-A731-5C9E73F4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DA874-05FF-7033-A94E-E4100A68C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large airplane in a swinger&#10;&#10;Description automatically generated">
            <a:extLst>
              <a:ext uri="{FF2B5EF4-FFF2-40B4-BE49-F238E27FC236}">
                <a16:creationId xmlns:a16="http://schemas.microsoft.com/office/drawing/2014/main" id="{5B525FE1-2F27-73A9-5DC4-AD506C9DF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457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Another Slap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609600" y="1165950"/>
            <a:ext cx="10720552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Existing Home Sales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Drop Again, demolished by record high mortgage rates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*July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saw sales decline by 2.2% to a six-month low on sales of 4.15 million units.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*Home resales,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which account for a big chunk of U.S. housing sales, fell 16.6% on a year-on-year basis in July.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China’s Largest Real Estate Developer Goes Bankrupt,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crushing Asian stock markets along with it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July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Housing Starts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at Come in Steady at Up 4.0%, at 1.45 million.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Building Permits were unchanged. June numbers were revised down big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*Homebuilder Sentiment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Dives on record mortgage highs,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down 6 points to 50 in August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endParaRPr lang="en-US" sz="1800" dirty="0"/>
          </a:p>
        </p:txBody>
      </p:sp>
      <p:pic>
        <p:nvPicPr>
          <p:cNvPr id="6" name="Picture 5" descr="A house with a large porch&#10;&#10;Description automatically generated">
            <a:extLst>
              <a:ext uri="{FF2B5EF4-FFF2-40B4-BE49-F238E27FC236}">
                <a16:creationId xmlns:a16="http://schemas.microsoft.com/office/drawing/2014/main" id="{F9213AD0-A613-C466-8683-FD5F5D8FB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130" y="4235669"/>
            <a:ext cx="3769272" cy="251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Plunges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+0.70%,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Chicago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+4.6%,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Cleveland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+3.9%,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3.5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Seattle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-11.3%,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San Francisco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-11.0%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FCABB7-C13F-FBDD-DC2E-C6912A8B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454009"/>
            <a:ext cx="8728364" cy="4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6.26% yielding cell phone tower REIT</a:t>
            </a:r>
            <a:br>
              <a:rPr lang="en-US" sz="2000" dirty="0"/>
            </a:br>
            <a:r>
              <a:rPr lang="en-US" sz="2000" dirty="0"/>
              <a:t>loses Verizon as major customer</a:t>
            </a:r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54CE00FF-AAD3-1F40-410C-2F4425FF8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3028" y="1614714"/>
            <a:ext cx="6385943" cy="483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73F2641A-9E5F-1455-A199-5AE548BAE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843" y="1033722"/>
            <a:ext cx="7329714" cy="554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Heating Up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798" y="998481"/>
            <a:ext cx="11125200" cy="523233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*The Oracle Speaks!  “Interest rates may have to stay </a:t>
            </a:r>
            <a:r>
              <a:rPr lang="en-US" sz="1800" b="1" dirty="0">
                <a:latin typeface="+mj-lt"/>
                <a:ea typeface="Times New Roman" panose="02020603050405020304" pitchFamily="18" charset="0"/>
              </a:rPr>
              <a:t>higher for longer,”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says Fed governor Jay Powell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*Markets Will Snore Until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September 1 Jobs Report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 The August Nonfarm Payroll report is expected to come in at a weak 175,000. Enjoy the last week of summer.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*Will the Next Fed Move Bring a Rise in Rates? Economic data over the past month has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strongly improved</a:t>
            </a:r>
            <a:r>
              <a:rPr lang="en-US" sz="2400" b="1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*Things are Looking Great in Atlanta, with the Fed there forecasting a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5.5% GDP growth rate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*Industrial Production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Rises a Hot 1.0% in July, the second best read since January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*Strikes Threatening Detroit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as the United Auto Workers call for a vote, demanding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 40% wage increase over four years. 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*Chinese Profits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Continue Slump, down 6.7% YOY in July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Youth Unemployment exceeds 20%.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5" name="Picture 4" descr="A thermometer with a temperature&#10;&#10;Description automatically generated">
            <a:extLst>
              <a:ext uri="{FF2B5EF4-FFF2-40B4-BE49-F238E27FC236}">
                <a16:creationId xmlns:a16="http://schemas.microsoft.com/office/drawing/2014/main" id="{1334920B-912F-D989-BF75-B31CD99F29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577" y="4486870"/>
            <a:ext cx="2746378" cy="224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7F78-0932-C47A-4310-0E64CB67C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0D762-E2AA-DD8E-98AB-1FA2E94E1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9DEDCA0F-CC37-34B4-47DC-C3D619E462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8186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range,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………………sell big rallies to hedge holdings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316CA-9136-3270-6F3C-3AC39AE48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5B76C-A280-4D7A-BB0A-B30945FD4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gital sign with a train schedule&#10;&#10;Description automatically generated">
            <a:extLst>
              <a:ext uri="{FF2B5EF4-FFF2-40B4-BE49-F238E27FC236}">
                <a16:creationId xmlns:a16="http://schemas.microsoft.com/office/drawing/2014/main" id="{48EB84AB-6875-6598-632E-EF1EE6CFB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7035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September 20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itting on a suitcase&#10;&#10;Description automatically generated">
            <a:extLst>
              <a:ext uri="{FF2B5EF4-FFF2-40B4-BE49-F238E27FC236}">
                <a16:creationId xmlns:a16="http://schemas.microsoft.com/office/drawing/2014/main" id="{21DEB15C-72C0-B0AD-26CA-74E4E988F7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018" y="924473"/>
            <a:ext cx="5179848" cy="38848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Drops Below 50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for the first time since April</a:t>
            </a:r>
            <a:r>
              <a:rPr lang="en-US" sz="3600" dirty="0">
                <a:effectLst/>
                <a:latin typeface="+mj-lt"/>
              </a:rPr>
              <a:t> 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 descr="A close-up of a gauge&#10;&#10;Description automatically generated">
            <a:extLst>
              <a:ext uri="{FF2B5EF4-FFF2-40B4-BE49-F238E27FC236}">
                <a16:creationId xmlns:a16="http://schemas.microsoft.com/office/drawing/2014/main" id="{D1693376-43A5-1785-7C40-13FFAB1CA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792" y="2014762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Do Nothing!!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6801" y="2079788"/>
            <a:ext cx="2001015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10086801" y="4488608"/>
            <a:ext cx="210519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4" name="Picture 3" descr="A graph showing the price of the stock market&#10;&#10;Description automatically generated">
            <a:extLst>
              <a:ext uri="{FF2B5EF4-FFF2-40B4-BE49-F238E27FC236}">
                <a16:creationId xmlns:a16="http://schemas.microsoft.com/office/drawing/2014/main" id="{E94F4D2B-C56B-9F6C-5761-79C588D59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68" y="1405633"/>
            <a:ext cx="8289533" cy="51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 230,000 – Down 10,000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EA7CF-79FC-AB6D-417C-1D041846C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B15C3-092E-017B-42FB-F26637BA2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row of scooters parked on a sidewalk&#10;&#10;Description automatically generated">
            <a:extLst>
              <a:ext uri="{FF2B5EF4-FFF2-40B4-BE49-F238E27FC236}">
                <a16:creationId xmlns:a16="http://schemas.microsoft.com/office/drawing/2014/main" id="{32A23DEE-C266-AB68-11D6-2D1EBF2E0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251" y="0"/>
            <a:ext cx="7772400" cy="678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78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 Summer Doldrums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7600" y="1123627"/>
            <a:ext cx="11772261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572946" y="1488537"/>
            <a:ext cx="116190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*Stocks are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chopping around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 a narrow range on low volume with a slight downward tilt wait for the Fed to make its move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*No short term or long term trade here. Keep you powder dry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*Bank Earnings Forecasts Cut, by Wells Fargo’s Mike Mayo, a noted bank analyst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*Will the Next Fed Move Bring a Rise in Rates? Economic data over the past month has strongly improved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*Battle over US Steel Contuses, up 50% in shares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Berkshire Hathaway (BRK/B) Post Record Profit, with profits up 38%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Rivian (RIVN) Beats, losing only $1.08 a share versus an expected $1.41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*DOT cracks down on airline delays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62BA56-2DAA-ABD5-7589-286B958BD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359" y="3826889"/>
            <a:ext cx="3382041" cy="27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Back to support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5/$420-$430 put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1/$420-$430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013312" y="4692948"/>
            <a:ext cx="2549633" cy="13751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$380</a:t>
            </a:r>
            <a:br>
              <a:rPr lang="en-US" sz="2000" dirty="0"/>
            </a:br>
            <a:r>
              <a:rPr lang="en-US" sz="2000" dirty="0"/>
              <a:t>Down –17.4%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8974504" y="3349247"/>
            <a:ext cx="2263999" cy="12374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$411</a:t>
            </a:r>
            <a:br>
              <a:rPr lang="en-US" sz="2000" dirty="0"/>
            </a:br>
            <a:r>
              <a:rPr lang="en-US" sz="2000" dirty="0"/>
              <a:t>-10.65%</a:t>
            </a:r>
            <a:br>
              <a:rPr lang="en-US" sz="2000" dirty="0"/>
            </a:br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support</a:t>
            </a:r>
          </a:p>
        </p:txBody>
      </p:sp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A5156D05-29C4-64C1-6A23-C09192D78FBA}"/>
              </a:ext>
            </a:extLst>
          </p:cNvPr>
          <p:cNvSpPr/>
          <p:nvPr/>
        </p:nvSpPr>
        <p:spPr>
          <a:xfrm>
            <a:off x="8257364" y="1161406"/>
            <a:ext cx="1815293" cy="1158925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8007525" y="1740868"/>
            <a:ext cx="2374068" cy="23517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F528932-FE1F-43BF-D8A3-E24477543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71" y="1327408"/>
            <a:ext cx="6839518" cy="517849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6D88D2-EF34-6576-8B25-711400C60FBA}"/>
              </a:ext>
            </a:extLst>
          </p:cNvPr>
          <p:cNvCxnSpPr>
            <a:cxnSpLocks/>
          </p:cNvCxnSpPr>
          <p:nvPr/>
        </p:nvCxnSpPr>
        <p:spPr>
          <a:xfrm>
            <a:off x="701563" y="5209556"/>
            <a:ext cx="801412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518683" y="4148529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>
            <a:off x="6672047" y="3153275"/>
            <a:ext cx="1335478" cy="10034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F7FCCA36-3983-42ED-371A-1878F88C3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671" y="1716987"/>
            <a:ext cx="6382657" cy="483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hart">
            <a:extLst>
              <a:ext uri="{FF2B5EF4-FFF2-40B4-BE49-F238E27FC236}">
                <a16:creationId xmlns:a16="http://schemas.microsoft.com/office/drawing/2014/main" id="{8CCC009E-E06B-23B6-2A4E-FC12CF9A1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086" y="1219200"/>
            <a:ext cx="6905171" cy="522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7AB9-289B-EFDA-947A-FCAFFCBE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7C080-86E6-6C59-8345-ED14E7E75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37852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*A gathering of 28 of the best trading minds in the world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*It’s a smorgasbord of trading strategies in all asset classes, including Stocks, bonds, foreign exchange, commodities, precious metals, and energy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*$100,000 in free prizes awarded to those who register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*Sign up 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https://www.madhedge.com/?source=jtmhft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 to the link we will send you shortly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*Best of all, attendance is </a:t>
            </a:r>
            <a:r>
              <a:rPr lang="en-US" sz="2000" dirty="0">
                <a:solidFill>
                  <a:srgbClr val="FF0000"/>
                </a:solidFill>
              </a:rPr>
              <a:t>FREE!</a:t>
            </a:r>
          </a:p>
        </p:txBody>
      </p:sp>
      <p:pic>
        <p:nvPicPr>
          <p:cNvPr id="5" name="Picture 4" descr="A person wearing a hat and suit&#10;&#10;Description automatically generated with low confidence">
            <a:extLst>
              <a:ext uri="{FF2B5EF4-FFF2-40B4-BE49-F238E27FC236}">
                <a16:creationId xmlns:a16="http://schemas.microsoft.com/office/drawing/2014/main" id="{73A0B536-7C8F-70FB-95D4-3E9640568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93" y="2699791"/>
            <a:ext cx="2926157" cy="3883572"/>
          </a:xfrm>
          <a:prstGeom prst="rect">
            <a:avLst/>
          </a:prstGeom>
        </p:spPr>
      </p:pic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31632B83-6C77-7818-B20B-4C1919C27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615"/>
            <a:ext cx="12192000" cy="17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55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2954892C-51FB-160E-E234-58365ADC8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7429" y="1294077"/>
            <a:ext cx="6725557" cy="509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A792E17A-C869-C4EF-BF22-1D376F537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8443" y="1238794"/>
            <a:ext cx="7035800" cy="532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Chart">
            <a:extLst>
              <a:ext uri="{FF2B5EF4-FFF2-40B4-BE49-F238E27FC236}">
                <a16:creationId xmlns:a16="http://schemas.microsoft.com/office/drawing/2014/main" id="{8FF742DB-41DC-EB1B-E627-A4A9A115A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6943" y="1824109"/>
            <a:ext cx="5958114" cy="451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6146" name="Picture 2" descr="Chart">
            <a:extLst>
              <a:ext uri="{FF2B5EF4-FFF2-40B4-BE49-F238E27FC236}">
                <a16:creationId xmlns:a16="http://schemas.microsoft.com/office/drawing/2014/main" id="{5D3B0243-8EC9-90B5-ED7A-0D2F4680B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1728" y="1639512"/>
            <a:ext cx="6529614" cy="494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EE8CD-B1B6-08F8-6A51-E8F833CA8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3A76B-D61A-8CA3-A294-282AB7A2A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on a wall&#10;&#10;Description automatically generated">
            <a:extLst>
              <a:ext uri="{FF2B5EF4-FFF2-40B4-BE49-F238E27FC236}">
                <a16:creationId xmlns:a16="http://schemas.microsoft.com/office/drawing/2014/main" id="{DD7CA680-FC70-358C-0B6E-B033B3E0F4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434" y="0"/>
            <a:ext cx="7211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97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A949208D-9ADB-E586-8364-FAD729EFA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7085" y="1611086"/>
            <a:ext cx="6457830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Soars an Incredible 20%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4D897159-1E3C-F53C-0B84-9E43FF65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3657" y="1735389"/>
            <a:ext cx="6284686" cy="475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Apple Topped Out?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With no new products on the horizon and interest rates rising</a:t>
            </a:r>
            <a:r>
              <a:rPr lang="en-US" sz="3200" dirty="0">
                <a:effectLst/>
                <a:latin typeface="+mj-lt"/>
                <a:cs typeface="Calibri" panose="020F0502020204030204" pitchFamily="34" charset="0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24E62E9C-32CB-16C5-3311-CDC3B676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572" y="2175354"/>
            <a:ext cx="5647871" cy="427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Google Ramps Up AI Effort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EU Accuses Google of Abusing Monopoly Power</a:t>
            </a:r>
            <a:r>
              <a:rPr lang="en-US" sz="1800" dirty="0">
                <a:effectLst/>
                <a:latin typeface="+mj-lt"/>
              </a:rPr>
              <a:t> 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0242" name="Picture 2" descr="Chart">
            <a:extLst>
              <a:ext uri="{FF2B5EF4-FFF2-40B4-BE49-F238E27FC236}">
                <a16:creationId xmlns:a16="http://schemas.microsoft.com/office/drawing/2014/main" id="{6A1D8EF6-6D3F-0569-C0FE-11765F5F6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9407" y="2075102"/>
            <a:ext cx="5713186" cy="432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ain on the train tracks&#10;&#10;Description automatically generated">
            <a:extLst>
              <a:ext uri="{FF2B5EF4-FFF2-40B4-BE49-F238E27FC236}">
                <a16:creationId xmlns:a16="http://schemas.microsoft.com/office/drawing/2014/main" id="{924CCAAD-6A8B-63C5-59C9-EA83EC1C3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11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Amazon Soars on Earnings Beat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, nearly double Wall Street estimates as its massive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bet on AI pays off bigtime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1266" name="Picture 2" descr="Chart">
            <a:extLst>
              <a:ext uri="{FF2B5EF4-FFF2-40B4-BE49-F238E27FC236}">
                <a16:creationId xmlns:a16="http://schemas.microsoft.com/office/drawing/2014/main" id="{C0EA54F3-E2D4-7A42-BE67-90588243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4629" y="1943100"/>
            <a:ext cx="6105585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34411" y="716696"/>
            <a:ext cx="111633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Tesla (TSLA) – Volatility Collapse to 43%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India Attempts to Win the Next Tesla Factory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Tesla Cuts Prices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on Models “S” and “X” by $10,000 each</a:t>
            </a:r>
            <a:r>
              <a:rPr lang="en-US" sz="3200" dirty="0">
                <a:effectLst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6/$120-$130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6/$210-$220 put spread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5/$110-$120 call spread, took profits on long 5/$220-$230 put spread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4/$130-$140 call spread, took profits on long 4/$250-$260 put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2290" name="Picture 2" descr="Chart">
            <a:extLst>
              <a:ext uri="{FF2B5EF4-FFF2-40B4-BE49-F238E27FC236}">
                <a16:creationId xmlns:a16="http://schemas.microsoft.com/office/drawing/2014/main" id="{BFD656B1-DC34-14C4-27EC-58D24564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9029" y="2677341"/>
            <a:ext cx="5092700" cy="385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monitor, wall, screen&#10;&#10;Description automatically generated">
            <a:extLst>
              <a:ext uri="{FF2B5EF4-FFF2-40B4-BE49-F238E27FC236}">
                <a16:creationId xmlns:a16="http://schemas.microsoft.com/office/drawing/2014/main" id="{239EAB29-04F7-61DF-09BE-FA741180B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60"/>
            <a:ext cx="12256972" cy="68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subscribers beat -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Password Sharing Crackdown Goes Global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3314" name="Picture 2" descr="Chart">
            <a:extLst>
              <a:ext uri="{FF2B5EF4-FFF2-40B4-BE49-F238E27FC236}">
                <a16:creationId xmlns:a16="http://schemas.microsoft.com/office/drawing/2014/main" id="{79EA7720-8154-662F-1E8A-DBD9FA1F1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357" y="1831257"/>
            <a:ext cx="6366329" cy="482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Blowout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NVIDIA Blows Away Earnings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taking its shares up an astonishing 10% in the after-market to an eye-popping $517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3/$260-$270 put spread, 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38" name="Picture 2" descr="Chart">
            <a:extLst>
              <a:ext uri="{FF2B5EF4-FFF2-40B4-BE49-F238E27FC236}">
                <a16:creationId xmlns:a16="http://schemas.microsoft.com/office/drawing/2014/main" id="{FBA4B1EF-93A6-7B5F-4AE4-7812C5051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9600" y="2185851"/>
            <a:ext cx="5892800" cy="446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Palo Alto Networks (PANW) Goes into the S&amp;P 500</a:t>
            </a:r>
            <a:r>
              <a:rPr lang="en-US" sz="2400" dirty="0"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15362" name="Picture 2" descr="Chart">
            <a:extLst>
              <a:ext uri="{FF2B5EF4-FFF2-40B4-BE49-F238E27FC236}">
                <a16:creationId xmlns:a16="http://schemas.microsoft.com/office/drawing/2014/main" id="{A91FFB6A-0101-0525-8CF0-BE3345C22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658" y="1701592"/>
            <a:ext cx="6252029" cy="473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DCAB92AF-A866-7C30-2E2C-8E8642B8F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7285" y="1992940"/>
            <a:ext cx="6039757" cy="45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016804AF-F727-45F2-CEB4-BB9CD4C59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900" y="2293618"/>
            <a:ext cx="5664200" cy="428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7F7626EC-0176-987D-E3F4-F29CDABC3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8686" y="1676400"/>
            <a:ext cx="6398986" cy="484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3ADCBD76-5E29-BAEC-92A0-B83C63CED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9557" y="1902200"/>
            <a:ext cx="5598886" cy="42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SEPTEMBER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SAN DIEGO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restaurant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 the waterfron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$279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5" name="Picture 4" descr="A beach with palm trees and a body of water&#10;&#10;Description automatically generated">
            <a:extLst>
              <a:ext uri="{FF2B5EF4-FFF2-40B4-BE49-F238E27FC236}">
                <a16:creationId xmlns:a16="http://schemas.microsoft.com/office/drawing/2014/main" id="{776C71CC-080B-0DC3-9C7B-CDA3FD283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523" y="3570004"/>
            <a:ext cx="5357083" cy="30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3E3-4891-EF9A-7B8E-9F3E6E49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E291F-8208-F274-DA1B-D793C47E2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ign in a window&#10;&#10;Description automatically generated">
            <a:extLst>
              <a:ext uri="{FF2B5EF4-FFF2-40B4-BE49-F238E27FC236}">
                <a16:creationId xmlns:a16="http://schemas.microsoft.com/office/drawing/2014/main" id="{50C2C0E6-6028-1786-E968-88B343463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5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178676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Another Recall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C3602FEA-5F43-0A87-9A77-9B3C321C8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135" y="1854917"/>
            <a:ext cx="6137729" cy="464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068546AA-C61A-49F7-310B-BE2127E2C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7043" y="1910831"/>
            <a:ext cx="6105071" cy="462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30" name="Picture 2" descr="Chart">
            <a:extLst>
              <a:ext uri="{FF2B5EF4-FFF2-40B4-BE49-F238E27FC236}">
                <a16:creationId xmlns:a16="http://schemas.microsoft.com/office/drawing/2014/main" id="{817AB849-6170-07F3-8B12-C7798A12E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671" y="2013287"/>
            <a:ext cx="5794829" cy="43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D69EFBB5-9742-EB4E-C1D5-92E51E70D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2503" y="1457363"/>
            <a:ext cx="6725557" cy="509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57049" y="65164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Earnings are Flat, with parks jam packed and maxed out.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But streaming in a nosedive, down 4 million subscribers in Q1 at 157.8 million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3E0F8AC4-446F-BA90-111D-E82F8CCC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9357" y="1585426"/>
            <a:ext cx="6513286" cy="493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007A301E-D388-F753-9EED-33177D7E9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8057" y="1586645"/>
            <a:ext cx="6660243" cy="50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commodity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Bidding war breaks out, taking stock up 50% and LEAPS up 101%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3A355AAF-D103-EF07-7D82-BFB4B07E4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8686" y="1649186"/>
            <a:ext cx="6318848" cy="478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34D41DFC-45D7-D587-AA5E-17C46D975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8300" y="1812471"/>
            <a:ext cx="6019321" cy="455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Summer Doldrums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 out of 46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+22.35%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+0.44%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+3.41%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-4.70%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+20.85%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+0.30%%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+8.31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+3.01%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Final +84.63%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-18.63%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S&amp;P 500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*2023 Year to Date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+60.80%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versus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+8.51%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+657.99%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48.15%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6DC381EB-91FF-1EEF-DFC5-1FECB41CF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4478" y="1787667"/>
            <a:ext cx="6203043" cy="469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Returns dividend for first time in 3 years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entering a summer perfect storm of profits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D5DCBD9A-FAAE-4448-55BD-2D721A617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4629" y="1629280"/>
            <a:ext cx="6088743" cy="461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0722" name="Picture 2" descr="Chart">
            <a:extLst>
              <a:ext uri="{FF2B5EF4-FFF2-40B4-BE49-F238E27FC236}">
                <a16:creationId xmlns:a16="http://schemas.microsoft.com/office/drawing/2014/main" id="{484293EB-0E8A-C206-7D15-D0B83C0E4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4386" y="1441501"/>
            <a:ext cx="6660243" cy="50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A80A6AAA-EF13-4446-1266-F8FFD0CF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028" y="1317171"/>
            <a:ext cx="6545943" cy="49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70" name="Picture 2" descr="Chart">
            <a:extLst>
              <a:ext uri="{FF2B5EF4-FFF2-40B4-BE49-F238E27FC236}">
                <a16:creationId xmlns:a16="http://schemas.microsoft.com/office/drawing/2014/main" id="{9B71B1CD-FEC4-B22A-D184-A9D942DB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8058" y="1584623"/>
            <a:ext cx="6562271" cy="496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59B4E3FE-C39B-6AA9-399B-D29E7B53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0228" y="1694074"/>
            <a:ext cx="5631543" cy="426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CEO to Step Down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0C5D7BD9-2956-7D25-7519-365EBFBD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9314" y="1676400"/>
            <a:ext cx="5990771" cy="45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JP Morgan Picks Up an Annual $3 Billion, in interest income on the First Republic deal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887C1BED-5732-51D8-251B-7D2251C8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8276" y="1828800"/>
            <a:ext cx="6170386" cy="467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Bank of America Rips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on a great earnings report</a:t>
            </a:r>
            <a:r>
              <a:rPr lang="en-US" sz="3600" dirty="0"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B95D35C1-9428-F4D8-502C-843C65D85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6414" y="1676400"/>
            <a:ext cx="6513286" cy="493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3BE59314-DFDD-CD8F-B918-B7BC0812C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0714" y="1676400"/>
            <a:ext cx="6496957" cy="49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A7CC-72AA-D139-A331-FA7896F2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A1136-43DB-C30E-DCB6-E5E44E465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aph of a stock market&#10;&#10;Description automatically generated">
            <a:extLst>
              <a:ext uri="{FF2B5EF4-FFF2-40B4-BE49-F238E27FC236}">
                <a16:creationId xmlns:a16="http://schemas.microsoft.com/office/drawing/2014/main" id="{4614E0C5-0D87-5E95-983F-EF668A549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373" y="257353"/>
            <a:ext cx="9980690" cy="660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7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up 67% in three months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2FCF77D7-D88F-2E45-A09F-74AA40A3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9458" y="1513114"/>
            <a:ext cx="6759755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E22EB097-40B8-6D5F-44D6-8F378DD1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6414" y="1545512"/>
            <a:ext cx="6513286" cy="493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965F3DBE-C656-4537-9A24-0B272E353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357" y="1739900"/>
            <a:ext cx="6256547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324AD3EC-FF2B-94E2-ADAA-E193A7A3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7428" y="1676400"/>
            <a:ext cx="6529614" cy="494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068A48C8-D485-7509-64FC-EF1E00B94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1821" y="1787201"/>
            <a:ext cx="6268357" cy="474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751B852C-9553-AC23-DD35-654A143A1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5258" y="1456196"/>
            <a:ext cx="6317343" cy="478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operating earnings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soar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 Q2, LEAPS up 350%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2B5B2EF8-112B-87F5-1AF2-806044B0F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914" y="2296708"/>
            <a:ext cx="5549900" cy="420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B0A03442-FCDF-5718-9480-AA60640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58" y="1430071"/>
            <a:ext cx="6545943" cy="49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A83184AC-D211-BA2D-413F-EED08CEC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1385" y="1295400"/>
            <a:ext cx="6709229" cy="507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4B05EA79-9C9B-CD58-B4EB-830BD373D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771" y="1353768"/>
            <a:ext cx="7068457" cy="535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BFBD-D53E-0E10-80D7-95F992E4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17B7A-3B45-6E9C-F843-4686CAD66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aph on a screen&#10;&#10;Description automatically generated">
            <a:extLst>
              <a:ext uri="{FF2B5EF4-FFF2-40B4-BE49-F238E27FC236}">
                <a16:creationId xmlns:a16="http://schemas.microsoft.com/office/drawing/2014/main" id="{0AD056D3-342F-AC78-5B82-F24FF24FD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203200"/>
            <a:ext cx="11768138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85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on a cannon&#10;&#10;Description automatically generated">
            <a:extLst>
              <a:ext uri="{FF2B5EF4-FFF2-40B4-BE49-F238E27FC236}">
                <a16:creationId xmlns:a16="http://schemas.microsoft.com/office/drawing/2014/main" id="{9546621E-DA5D-B2F9-3551-BA43DF89A9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342" y="0"/>
            <a:ext cx="5335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81000" y="944475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*Ten Year Treasury yields Hit New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16-year High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at 4.38%.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US Budget Deficit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Climbing Once Again increasing Treasury bond sales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whole falling interest rate, rising bond price trade has been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delayed for six months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thanks to the Fitch downgrade and hotter than expected economic growth at 2.40% for Q2.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90-Day T-Bills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now pushing a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3.31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% risk free yield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*Still looking like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.50% ten year yield by end 2023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*Junk bond ETF’s (JNK) and (HYG)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holding up extremely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well with a 6.5% yield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*Bonds (TLT) still likely to hit $110 by yearend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Looking for the Double Bottom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E3A0F-3BC2-B24F-6352-0E639B069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120" y="3923802"/>
            <a:ext cx="4319002" cy="272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80290"/>
            <a:ext cx="12224347" cy="121001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5/$98-$101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5/$97-$100 call spread, long 2/$98-$101 call spread,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4/$96-$99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4/$113-$116 put spread, took profits on long 4/$114-$117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0DBCCC7F-9911-7205-2F0B-D40F0D4BC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127" y="2190308"/>
            <a:ext cx="5747745" cy="435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4.38%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50178" name="Picture 2" descr="Chart">
            <a:extLst>
              <a:ext uri="{FF2B5EF4-FFF2-40B4-BE49-F238E27FC236}">
                <a16:creationId xmlns:a16="http://schemas.microsoft.com/office/drawing/2014/main" id="{BB4EA30C-D266-00A2-6312-AF760631E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686" y="1342611"/>
            <a:ext cx="6680627" cy="505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6.50%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02" name="Picture 2" descr="Chart">
            <a:extLst>
              <a:ext uri="{FF2B5EF4-FFF2-40B4-BE49-F238E27FC236}">
                <a16:creationId xmlns:a16="http://schemas.microsoft.com/office/drawing/2014/main" id="{F78F77D4-B6B8-F70E-50C0-57AA4AEB6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9457" y="1295400"/>
            <a:ext cx="7117443" cy="538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2.50%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7790D383-46C6-D0ED-B573-A291318FA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452" y="1219200"/>
            <a:ext cx="6925095" cy="524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6.83%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E25C7287-1B7D-14FF-2ECC-384ADB8AA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8442" y="1219200"/>
            <a:ext cx="6856186" cy="51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6143F57D-F4C4-F874-6BC3-5C6EFC15E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6415" y="1371600"/>
            <a:ext cx="6709229" cy="507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90ED-FA26-2FBA-BE91-0DDE4FF2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C7FDF-BD33-E1FF-3395-34D063360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itting in a theater&#10;&#10;Description automatically generated">
            <a:extLst>
              <a:ext uri="{FF2B5EF4-FFF2-40B4-BE49-F238E27FC236}">
                <a16:creationId xmlns:a16="http://schemas.microsoft.com/office/drawing/2014/main" id="{10B09877-0C50-7486-8A0C-D02A6ABE41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332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New Strength 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*”Higher for Longer” gives an adrenaline shot for the US dollar taking it to new 2023 highs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Japanese yen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headed for new multiyear lows at $150</a:t>
            </a: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nvestors flee to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safe haven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short term investments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*”Higher for Longer” delays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first rate cut to March or even June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*Collapse of dollar is now a 2024 story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*Aussie dollar collapse prompted by slowing Chinese economy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no buying their energy or commodities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*Buy (FXE), (FXB), (FXA) on big dips, avoid (FXY)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paper money&#10;&#10;Description automatically generated">
            <a:extLst>
              <a:ext uri="{FF2B5EF4-FFF2-40B4-BE49-F238E27FC236}">
                <a16:creationId xmlns:a16="http://schemas.microsoft.com/office/drawing/2014/main" id="{A213C9AE-7362-28EB-5046-1740D4C6D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028" y="2790497"/>
            <a:ext cx="3838903" cy="383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+60.80%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423020" y="-194955"/>
            <a:ext cx="77957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0% Long, 0% Short, 100% cash</a:t>
            </a:r>
            <a:br>
              <a:rPr lang="en-US" sz="2400" b="1" dirty="0"/>
            </a:br>
            <a:r>
              <a:rPr lang="en-US" sz="2400" b="1" dirty="0"/>
              <a:t>with VIX at $15 no new positions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B8F0C-73AE-F034-DB54-F7C14F1A7F59}"/>
              </a:ext>
            </a:extLst>
          </p:cNvPr>
          <p:cNvSpPr txBox="1"/>
          <p:nvPr/>
        </p:nvSpPr>
        <p:spPr>
          <a:xfrm>
            <a:off x="1828287" y="2015073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NO POSITIONS</a:t>
            </a:r>
          </a:p>
        </p:txBody>
      </p:sp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705600" y="2265842"/>
            <a:ext cx="4554397" cy="28916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A2F88BC8-87C8-26F1-4F4C-79ED2FC7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588" y="1609271"/>
            <a:ext cx="6429076" cy="486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21CB3EA6-7CD1-75DA-5526-04E4916B3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4772" y="1148442"/>
            <a:ext cx="6752566" cy="511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400800" y="22860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7779B67E-D4ED-FCCA-45E7-C6687EE4F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35" y="1381579"/>
            <a:ext cx="6644735" cy="503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5943600" y="2209800"/>
            <a:ext cx="2819400" cy="201798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CCB050A3-D20F-6067-CB04-82CB64721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253" y="2022703"/>
            <a:ext cx="5824747" cy="441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5929008" y="27432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C486CC64-057C-3127-6BC7-9828337B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68" y="2013857"/>
            <a:ext cx="5631133" cy="426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84C2D-F236-BA2E-53CB-3A620E144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54999-1E91-5F7D-6023-1676AC464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lane in a hangar&#10;&#10;Description automatically generated">
            <a:extLst>
              <a:ext uri="{FF2B5EF4-FFF2-40B4-BE49-F238E27FC236}">
                <a16:creationId xmlns:a16="http://schemas.microsoft.com/office/drawing/2014/main" id="{95979DBA-90FB-74CB-5753-EB1442D35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934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On a Roll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Natural Gas is now trading in new higher range awaiting a breakout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 An Australian strike shut down an LNG export facilities still looming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Russian output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down 800,000 b/d since January due to sanctions and sinking tankers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*Unilateral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Saudi 1 million b/d cut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 June worked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*Oil trading at new higher range at $78-%85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*China Expects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LNG Price Spike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Later this Year,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due to coming supply shortages and a recovering economy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*Buy all energy on dips</a:t>
            </a: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 descr="A yellow and blue pipe with a valve&#10;&#10;Description automatically generated">
            <a:extLst>
              <a:ext uri="{FF2B5EF4-FFF2-40B4-BE49-F238E27FC236}">
                <a16:creationId xmlns:a16="http://schemas.microsoft.com/office/drawing/2014/main" id="{8D4BC17C-2022-2EB8-9CC6-AD30948AB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330" y="3838448"/>
            <a:ext cx="4191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E4531FA3-AA75-E8F0-25AE-E37FA2D94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5157" y="1194708"/>
            <a:ext cx="6921500" cy="524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90F624AA-FDDD-4549-98FB-555B17701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3514" y="1156685"/>
            <a:ext cx="7101114" cy="537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6260103D-198C-C55A-6F02-583CBC32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1295400"/>
            <a:ext cx="6611257" cy="500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outside a restaurant&#10;&#10;Description automatically generated">
            <a:extLst>
              <a:ext uri="{FF2B5EF4-FFF2-40B4-BE49-F238E27FC236}">
                <a16:creationId xmlns:a16="http://schemas.microsoft.com/office/drawing/2014/main" id="{25C1BFC4-7930-9255-E49A-90CAF3F4DD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772" y="0"/>
            <a:ext cx="8766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324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50126102-8C61-0A92-8D3A-FFEC6DA44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0329" y="1369786"/>
            <a:ext cx="6105071" cy="462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F8B9A2E4-A85E-6C6D-B8E2-89305B7E8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7428" y="1319048"/>
            <a:ext cx="6654238" cy="503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January 2025 $14 - $15 Call Spread LEAPS</a:t>
            </a: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736DB03E-4633-573E-599F-B5CFB1B28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6415" y="1288143"/>
            <a:ext cx="6692900" cy="506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Codelco Sees Profit Slump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world’s largest copper producer based in Chile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66562" name="Picture 2" descr="Chart">
            <a:extLst>
              <a:ext uri="{FF2B5EF4-FFF2-40B4-BE49-F238E27FC236}">
                <a16:creationId xmlns:a16="http://schemas.microsoft.com/office/drawing/2014/main" id="{936E9C0D-05D1-F404-2D72-4EEB0FE10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0714" y="1484889"/>
            <a:ext cx="6301014" cy="477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67586" name="Picture 2" descr="Chart">
            <a:extLst>
              <a:ext uri="{FF2B5EF4-FFF2-40B4-BE49-F238E27FC236}">
                <a16:creationId xmlns:a16="http://schemas.microsoft.com/office/drawing/2014/main" id="{1CBA6561-B785-4158-12F8-C6869D6B4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2743" y="1371599"/>
            <a:ext cx="6601604" cy="499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88D66-69DB-12F1-FBE5-C241F0F8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5924C-348C-130A-3B55-1AFF94C60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lane in a hangar&#10;&#10;Description automatically generated">
            <a:extLst>
              <a:ext uri="{FF2B5EF4-FFF2-40B4-BE49-F238E27FC236}">
                <a16:creationId xmlns:a16="http://schemas.microsoft.com/office/drawing/2014/main" id="{008C9365-3A9D-4C08-2CBD-76316FC67D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723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Correction Time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158" y="3707641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693658" y="1312536"/>
            <a:ext cx="984068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*”Higher for Longer”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on interest rates knocks the wind out of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precious metals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*Interest rate rises in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Europe and Australia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aren’t helping either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headed for $3,000 by 2025, but back off first from new all-time highs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*The new drivers are soon to fall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interest rates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and the demise of crypto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*Silver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the better play with a higher beta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*Russia and China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 also stockpiling gold to sidestep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international sanctions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 Severe Short Squeeze in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Copper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Developing,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leading to a massive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price spike later in 2023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once the Chinese economy comes back on line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90933448-C134-8159-3677-164F1DBC4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7429" y="1388082"/>
            <a:ext cx="6709229" cy="507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C8445A45-E797-5CD1-7AD7-9A27B1148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1728" y="1066800"/>
            <a:ext cx="6758214" cy="511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6D455951-9078-FE0D-89EE-5941CACB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486" y="1157515"/>
            <a:ext cx="7011358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5234</TotalTime>
  <Words>4499</Words>
  <Application>Microsoft Macintosh PowerPoint</Application>
  <PresentationFormat>Widescreen</PresentationFormat>
  <Paragraphs>138</Paragraphs>
  <Slides>114</Slides>
  <Notes>83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9" baseType="lpstr">
      <vt:lpstr>Arial</vt:lpstr>
      <vt:lpstr>Calibri</vt:lpstr>
      <vt:lpstr>Glacial Indifference</vt:lpstr>
      <vt:lpstr>Times New Roman</vt:lpstr>
      <vt:lpstr>Office Theme</vt:lpstr>
      <vt:lpstr> The Mad Hedge Fund Trader “Higher for Longer” </vt:lpstr>
      <vt:lpstr>PowerPoint Presentation</vt:lpstr>
      <vt:lpstr>PowerPoint Presentation</vt:lpstr>
      <vt:lpstr>THURSDAY, SEPTEMBER 6 SAN DIEGO  STRATEGY LUNCHEON</vt:lpstr>
      <vt:lpstr>  Trade Alert Performance Summer Doldrums 40 out of 46 trade alerts profitable   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Heating Up</vt:lpstr>
      <vt:lpstr>The Mad Hedge Profit Predictor Market Timing Index – Drops Below 50, for the first time since April  An artificial intelligence driven algorithm that analyzes 30 different economic, technical, and momentum driven indicators </vt:lpstr>
      <vt:lpstr>Do Nothing!!</vt:lpstr>
      <vt:lpstr> Weekly Jobless Claims – Falling  230,000 – Down 10,000 </vt:lpstr>
      <vt:lpstr>PowerPoint Presentation</vt:lpstr>
      <vt:lpstr>Stocks –  Summer Doldrums </vt:lpstr>
      <vt:lpstr>            S&amp;P 500 – Back to support took profits on long 5/$420-$430 put spread, took profits on long 1/$420-$430 put spread, took profits on long 11/$420-$430 put spread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PowerPoint Presentation</vt:lpstr>
      <vt:lpstr>PowerPoint Presentation</vt:lpstr>
      <vt:lpstr> Microsoft (MSFT)- Earnings Beat took profits on 9/$235-$245 call spread, took profits on long 7/$220-$210 call spread,  took profits on long 6/$220-$230 call spread, took profits on long 2/$200-$210 bear put spread   </vt:lpstr>
      <vt:lpstr>Meta (META)- Soars an Incredible 20% took profits on Long 9/$290-$300 vertical bear put spread stopped out of Long 9/$190-$200 vertical bear put spread  </vt:lpstr>
      <vt:lpstr> Apple (AAPL) Apple Topped Out? With no new products on the horizon and interest rates rising 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 Google Ramps Up AI Effort EU Accuses Google of Abusing Monopoly Power   took profits on long 12/$1,200-$1,230 bull call spread took profits on long 9/$1,030-$1,080 vertical bull call spread</vt:lpstr>
      <vt:lpstr> Amazon (AMZN) –  Amazon Soars on Earnings Beat, nearly double Wall Street estimates as its massive bet on AI pays off bigtime took profits on long 2/$3,400-$3,500 bear put spread took profits on long 9/$2,800-$2,900 bull call spread</vt:lpstr>
      <vt:lpstr>      Tesla (TSLA) – Volatility Collapse to 43% India Attempts to Win the Next Tesla Factory  Tesla Cuts Prices on Models “S” and “X” by $10,000 each  took profits on long 6/$120-$130 call spread, stopped out of long 6/$210-$220 put spread  took profits on long 5/$110-$120 call spread, took profits on long 5/$220-$230 put spread  took profits on long 4/$130-$140 call spread, took profits on long 4/$250-$260 put spread        </vt:lpstr>
      <vt:lpstr>PowerPoint Presentation</vt:lpstr>
      <vt:lpstr>Netflix (NFLX) – Netflix subscribers beat - Netflix Password Sharing Crackdown Goes Global </vt:lpstr>
      <vt:lpstr> NVIDIA (NVDA) – Blowout Profits NVIDIA Blows Away Earnings, taking its shares up an astonishing 10% in the after-market to an eye-popping $517 took profits on long 3/$260-$270 put spread, took profits on long 10/$95-$100 call spread took profits on long 7/$120-$130 call spread, took profits on  long 6/$120-$130 call spread </vt:lpstr>
      <vt:lpstr>Palo Alto Networks (PANW)- Hacking never goes out of fashion Palo Alto Networks (PANW) Goes into the S&amp;P 500 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  Another Recall took profits on long 5/$17-$175 call spread  </vt:lpstr>
      <vt:lpstr>Package Delivery- United Parcel Service (UPS) – strike averted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Coming Copper Crisis took profits on long 6/$32-$35 call spread  took profits on long 4/$30-$33 call spread, took profits on long 10/$20-$23 call spread   </vt:lpstr>
      <vt:lpstr> Walt Disney (DIS) - Disney Earnings are Flat, with parks jam packed and maxed out.  But streaming in a nosedive, down 4 million subscribers in Q1 at 157.8 million    </vt:lpstr>
      <vt:lpstr>Industrials Sector SPDR (XLI)- (GE), (MMM), (UNP), (UTX), (BA), (HON)</vt:lpstr>
      <vt:lpstr>  US Steel (X) – Commodity Boom and commodity Bidding war breaks out, taking stock up 50% and LEAPS up 101%  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Returns dividend for first time in 3 years entering a summer perfect storm of profits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Highest Capital ratio net of mark to market  took profits 12/$330-$350 call spread took profits 11/$330-$350 call spread stop loss on long 11/$385-$395 call spreads  </vt:lpstr>
      <vt:lpstr>Morgan Stanley (MS) – Highest Capital ratio net of mark to market  CEO to Step Down in a Year took profits on long 4/$65-$70 call spread </vt:lpstr>
      <vt:lpstr>  JP Morgan Chase (JPM) - Highest Capital ratio net of mark to market JP Morgan Picks Up an Annual $3 Billion, in interest income on the First Republic deal  took profits on long 4/$105-$115 call spread      </vt:lpstr>
      <vt:lpstr>Bank of America (BAC) – Bank of America Rips, on a great earnings report  took profits on long 4/$20-$23 call spread </vt:lpstr>
      <vt:lpstr>Citigroup (C) –  took profits on long 4/$30-$35 call spread </vt:lpstr>
      <vt:lpstr>Charles Schwab (SCHW) – LEAPS up 67% in three months took profits on long 4/$30-$35 call spread  </vt:lpstr>
      <vt:lpstr>Interactive Brokers (IBKR) – Best Risk Control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Inflation boost Transaction grew by an inflationary 10% back to pre-pandemic levels took profits on long 10/$160-$170 bull call spread took profits on long 6/$150-$160 bull call spread</vt:lpstr>
      <vt:lpstr>Consumer Discretionary SPDR (XLY) (DIS), (AMZN), (HD), (CMCSA), (MCD), (SBUX) </vt:lpstr>
      <vt:lpstr> Berkshire Hathaway (BRKB)- Natural Barbell operating earnings soar in Q2, LEAPS up 350% took profits on long 4/$260-$270 call spread took profits on long 1/$290-$300 call spread, took profits on long 10/$220-$230 call spread,  took profits on long 7/$220-$230 call spread, took profits on long 7/$220-$230 call spread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Looking for the Double Bottom</vt:lpstr>
      <vt:lpstr>                Treasury ETF (TLT) –  took profits on long 5/$98-$101 call spread took profits on long 5/$97-$100 call spread, long 2/$98-$101 call spread, took profits on long 4/$96-$99 call spread took profits on long 4/$113-$116 put spread, took profits on long 4/$114-$117 put spread                      </vt:lpstr>
      <vt:lpstr> Ten Year Treasury Yield ($TNX) – 4.38%  </vt:lpstr>
      <vt:lpstr> Junk Bonds (JNK) 6.50% Yield to Maturity  </vt:lpstr>
      <vt:lpstr>Municipal Bonds (MUB) 2.50% Yield-  </vt:lpstr>
      <vt:lpstr>Emerging Market Debt (ELD) 6.83% Yield-  </vt:lpstr>
      <vt:lpstr>2X Short Treasuries (TBT)-Out of Favor</vt:lpstr>
      <vt:lpstr>PowerPoint Presentation</vt:lpstr>
      <vt:lpstr>Foreign Currencies – New Strength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On a Roll</vt:lpstr>
      <vt:lpstr>Oil-($WTIC)</vt:lpstr>
      <vt:lpstr>  United States Oil Fund (USO) </vt:lpstr>
      <vt:lpstr>Energy Select Sector SPDR (XLE)-No Performance! (XOM), (CVX), (SLB), (KMI), (EOG), (COP) </vt:lpstr>
      <vt:lpstr>ExxonMobile (XOM)- took profits on long 12/$120-$125 put spread </vt:lpstr>
      <vt:lpstr>Occidental Petroleum (OXY)- Buffet’s a Buyer long 2/$55-$60 call spread, took profits on long 12/$77.50-$82.50 put spread </vt:lpstr>
      <vt:lpstr>Natural Gas (UNG) - Long January 2025 $14 - $15 Call Spread LEAPS</vt:lpstr>
      <vt:lpstr>Freeport McMoRan (FCX) - Codelco Sees Profit Slump, the world’s largest copper producer based in Chile</vt:lpstr>
      <vt:lpstr>Cameco (CCJ) - took profits on long 5/$20-$23 bull call spread</vt:lpstr>
      <vt:lpstr>PowerPoint Presentation</vt:lpstr>
      <vt:lpstr>Precious Metals – Correction Time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 Platinum- (PPLT)- 556,000-ounce shortage this year took profits on long 1/$36-$39 call spread </vt:lpstr>
      <vt:lpstr>PowerPoint Presentation</vt:lpstr>
      <vt:lpstr>Real Estate – Another Slap </vt:lpstr>
      <vt:lpstr>S&amp;P Case Shiller Plunges S&amp;P Case Shiller Rises to +0.70%, with its National Home Price Index Chicago gained +4.6%, Cleveland +3.9%, and New York +3.5%. Seattle down -11.3%, San Francisco -11.0%  </vt:lpstr>
      <vt:lpstr>Crown Castle International (CCI) – 6.26% yielding cell phone tower REIT loses Verizon as major customer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September 20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801</cp:revision>
  <cp:lastPrinted>2022-01-05T03:44:27Z</cp:lastPrinted>
  <dcterms:created xsi:type="dcterms:W3CDTF">2015-02-05T17:12:57Z</dcterms:created>
  <dcterms:modified xsi:type="dcterms:W3CDTF">2023-08-31T01:32:11Z</dcterms:modified>
</cp:coreProperties>
</file>