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1498" r:id="rId3"/>
    <p:sldId id="888" r:id="rId4"/>
    <p:sldId id="1463" r:id="rId5"/>
    <p:sldId id="1462" r:id="rId6"/>
    <p:sldId id="605" r:id="rId7"/>
    <p:sldId id="1465" r:id="rId8"/>
    <p:sldId id="824" r:id="rId9"/>
    <p:sldId id="1118" r:id="rId10"/>
    <p:sldId id="1499" r:id="rId11"/>
    <p:sldId id="1076" r:id="rId12"/>
    <p:sldId id="1442" r:id="rId13"/>
    <p:sldId id="898" r:id="rId14"/>
    <p:sldId id="1142" r:id="rId15"/>
    <p:sldId id="1397" r:id="rId16"/>
    <p:sldId id="1501" r:id="rId17"/>
    <p:sldId id="1033" r:id="rId18"/>
    <p:sldId id="1073" r:id="rId19"/>
    <p:sldId id="1074" r:id="rId20"/>
    <p:sldId id="1026" r:id="rId21"/>
    <p:sldId id="570" r:id="rId22"/>
    <p:sldId id="280" r:id="rId23"/>
    <p:sldId id="1484" r:id="rId24"/>
    <p:sldId id="1297" r:id="rId25"/>
    <p:sldId id="563" r:id="rId26"/>
    <p:sldId id="835" r:id="rId27"/>
    <p:sldId id="613" r:id="rId28"/>
    <p:sldId id="1488" r:id="rId29"/>
    <p:sldId id="831" r:id="rId30"/>
    <p:sldId id="811" r:id="rId31"/>
    <p:sldId id="1047" r:id="rId32"/>
    <p:sldId id="1432" r:id="rId33"/>
    <p:sldId id="1399" r:id="rId34"/>
    <p:sldId id="814" r:id="rId35"/>
    <p:sldId id="1072" r:id="rId36"/>
    <p:sldId id="764" r:id="rId37"/>
    <p:sldId id="765" r:id="rId38"/>
    <p:sldId id="1071" r:id="rId39"/>
    <p:sldId id="1502" r:id="rId40"/>
    <p:sldId id="1195" r:id="rId41"/>
    <p:sldId id="1436" r:id="rId42"/>
    <p:sldId id="1070" r:id="rId43"/>
    <p:sldId id="840" r:id="rId44"/>
    <p:sldId id="1068" r:id="rId45"/>
    <p:sldId id="1069" r:id="rId46"/>
    <p:sldId id="1400" r:id="rId47"/>
    <p:sldId id="893" r:id="rId48"/>
    <p:sldId id="289" r:id="rId49"/>
    <p:sldId id="730" r:id="rId50"/>
    <p:sldId id="1054" r:id="rId51"/>
    <p:sldId id="994" r:id="rId52"/>
    <p:sldId id="830" r:id="rId53"/>
    <p:sldId id="481" r:id="rId54"/>
    <p:sldId id="290" r:id="rId55"/>
    <p:sldId id="1133" r:id="rId56"/>
    <p:sldId id="669" r:id="rId57"/>
    <p:sldId id="1079" r:id="rId58"/>
    <p:sldId id="1043" r:id="rId59"/>
    <p:sldId id="1083" r:id="rId60"/>
    <p:sldId id="1449" r:id="rId61"/>
    <p:sldId id="1448" r:id="rId62"/>
    <p:sldId id="1452" r:id="rId63"/>
    <p:sldId id="1086" r:id="rId64"/>
    <p:sldId id="1080" r:id="rId65"/>
    <p:sldId id="1049" r:id="rId66"/>
    <p:sldId id="336" r:id="rId67"/>
    <p:sldId id="1084" r:id="rId68"/>
    <p:sldId id="295" r:id="rId69"/>
    <p:sldId id="501" r:id="rId70"/>
    <p:sldId id="539" r:id="rId71"/>
    <p:sldId id="1420" r:id="rId72"/>
    <p:sldId id="1114" r:id="rId73"/>
    <p:sldId id="654" r:id="rId74"/>
    <p:sldId id="659" r:id="rId75"/>
    <p:sldId id="655" r:id="rId76"/>
    <p:sldId id="1425" r:id="rId77"/>
    <p:sldId id="657" r:id="rId78"/>
    <p:sldId id="656" r:id="rId79"/>
    <p:sldId id="1500" r:id="rId80"/>
    <p:sldId id="1467" r:id="rId81"/>
    <p:sldId id="1407" r:id="rId82"/>
    <p:sldId id="1411" r:id="rId83"/>
    <p:sldId id="1412" r:id="rId84"/>
    <p:sldId id="1413" r:id="rId85"/>
    <p:sldId id="1414" r:id="rId86"/>
    <p:sldId id="1415" r:id="rId87"/>
    <p:sldId id="1468" r:id="rId88"/>
    <p:sldId id="1405" r:id="rId89"/>
    <p:sldId id="388" r:id="rId90"/>
    <p:sldId id="312" r:id="rId91"/>
    <p:sldId id="380" r:id="rId92"/>
    <p:sldId id="747" r:id="rId93"/>
    <p:sldId id="1422" r:id="rId94"/>
    <p:sldId id="313" r:id="rId95"/>
    <p:sldId id="1216" r:id="rId96"/>
    <p:sldId id="1217" r:id="rId97"/>
    <p:sldId id="1496" r:id="rId98"/>
    <p:sldId id="1404" r:id="rId99"/>
    <p:sldId id="907" r:id="rId100"/>
    <p:sldId id="650" r:id="rId101"/>
    <p:sldId id="729" r:id="rId102"/>
    <p:sldId id="737" r:id="rId103"/>
    <p:sldId id="998" r:id="rId104"/>
    <p:sldId id="999" r:id="rId105"/>
    <p:sldId id="1000" r:id="rId106"/>
    <p:sldId id="1451" r:id="rId107"/>
    <p:sldId id="1457" r:id="rId108"/>
    <p:sldId id="1130" r:id="rId109"/>
    <p:sldId id="1132" r:id="rId110"/>
    <p:sldId id="1487" r:id="rId111"/>
    <p:sldId id="1005" r:id="rId112"/>
    <p:sldId id="1006" r:id="rId113"/>
    <p:sldId id="1470" r:id="rId114"/>
    <p:sldId id="492" r:id="rId115"/>
    <p:sldId id="335" r:id="rId116"/>
    <p:sldId id="1230" r:id="rId11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795"/>
  </p:normalViewPr>
  <p:slideViewPr>
    <p:cSldViewPr snapToGrid="0">
      <p:cViewPr varScale="1">
        <p:scale>
          <a:sx n="98" d="100"/>
          <a:sy n="98" d="100"/>
        </p:scale>
        <p:origin x="208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12084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91992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“Happy Days are Here Again”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November 15,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group of people celebrating with drinks&#10;&#10;Description automatically generated">
            <a:extLst>
              <a:ext uri="{FF2B5EF4-FFF2-40B4-BE49-F238E27FC236}">
                <a16:creationId xmlns:a16="http://schemas.microsoft.com/office/drawing/2014/main" id="{2EC45D88-959E-A17E-E4C7-21D3280BFA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185" y="1523998"/>
            <a:ext cx="2317964" cy="34689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9418-0EB1-B8BC-CBCC-3BA516C6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F874-3F05-8BBD-F8F4-B3D20728B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1A4908F7-D94D-2F47-C1F9-7BF3D6EEB6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313" y="274636"/>
            <a:ext cx="9060251" cy="6583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1155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C62D0873-DA8C-8A1D-B22D-799304B4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9541" y="1255486"/>
            <a:ext cx="6493773" cy="491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5FA77044-472E-839D-8B2B-5907E6C9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028" y="1360715"/>
            <a:ext cx="6893944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137FEE46-E9DD-D6D3-D6EF-69895614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283" y="1386114"/>
            <a:ext cx="6709434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8F50D420-21C0-E8DC-4EAF-E3F7B1B38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641" y="1533071"/>
            <a:ext cx="6148717" cy="465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73276E5A-0B27-6405-229A-A55FD712F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417" y="1066800"/>
            <a:ext cx="7032925" cy="53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8CF9690D-6B75-91C6-A875-A40E06F4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614" y="1190171"/>
            <a:ext cx="6997700" cy="52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F1785E2C-5C5A-956F-740A-A3C38A291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9811" y="1230086"/>
            <a:ext cx="6872377" cy="52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D8C-2C32-9779-A731-5C9E73F4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DA874-05FF-7033-A94E-E4100A68C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ircus tent with people and animals&#10;&#10;Description automatically generated with medium confidence">
            <a:extLst>
              <a:ext uri="{FF2B5EF4-FFF2-40B4-BE49-F238E27FC236}">
                <a16:creationId xmlns:a16="http://schemas.microsoft.com/office/drawing/2014/main" id="{3557F591-A3C8-D05C-8CB9-818EC8D887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57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Still Stalled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399392" y="1237070"/>
            <a:ext cx="11583009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Real Estate Commissions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are About to Drop Sharply, the outcome of a Court Decision against the National Association of Realtors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*This is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last undisrupted industry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 the country.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An estimated that the $100 billion paid in </a:t>
            </a:r>
            <a:r>
              <a:rPr lang="en-US" sz="1800" b="1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real-estate commissions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annually could be cut by 30%, with as many as 1.6 million agents losing their source of income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It could be years before consumers see actual commission drops.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Homebuyers are Pouring into ARMs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or adjustable-rate mortgages,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shunning 30-year fixed rates at a mind numbing 8.0%. ARMs could be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had at 6.77% last week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median home price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for existing homes rose to 1.9% 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$406,700 according to the National Association of Realtors (NAR)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robust housing market suggests that while some buyers pulled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back due to high borrowing costs,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demand continues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outweigh supply.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047EC-10E8-82D3-1D43-E39444F5E7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277" y="3918857"/>
            <a:ext cx="4286251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+3.00% in August,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Atlanta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+3.4%, Boston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+3.1%,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Charlotte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3.0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Drops Below 50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for the first time since April</a:t>
            </a:r>
            <a:r>
              <a:rPr lang="en-US" sz="3600" dirty="0">
                <a:effectLst/>
                <a:latin typeface="+mj-lt"/>
              </a:rPr>
              <a:t>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gauge&#10;&#10;Description automatically generated">
            <a:extLst>
              <a:ext uri="{FF2B5EF4-FFF2-40B4-BE49-F238E27FC236}">
                <a16:creationId xmlns:a16="http://schemas.microsoft.com/office/drawing/2014/main" id="{10322FF5-C7EA-1B99-B29E-0B2AF299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92" y="2096814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B024-523C-03A3-8E74-66A0C9DC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82A8F-F54D-AC64-F258-52A9F9FA3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in a parade&#10;&#10;Description automatically generated">
            <a:extLst>
              <a:ext uri="{FF2B5EF4-FFF2-40B4-BE49-F238E27FC236}">
                <a16:creationId xmlns:a16="http://schemas.microsoft.com/office/drawing/2014/main" id="{D48B05A8-0046-4BA9-E991-F7DD122BA0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589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6.26% yielding cell phone tower REIT</a:t>
            </a:r>
            <a:br>
              <a:rPr lang="en-US" sz="2000" dirty="0"/>
            </a:br>
            <a:r>
              <a:rPr lang="en-US" sz="2000" dirty="0"/>
              <a:t>loses Verizon as major customer</a:t>
            </a: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6BC4AA95-6B44-374F-A03D-A0F52C6F1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151" y="1417637"/>
            <a:ext cx="6417849" cy="485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B6BC7CDB-9F3B-5EC7-C5B5-1D919B5B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292" y="1417637"/>
            <a:ext cx="6644735" cy="503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0D762-E2AA-DD8E-98AB-1FA2E94E1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C449CE-72C2-43E0-62F2-7764BFF7D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osters on a table&#10;&#10;Description automatically generated">
            <a:extLst>
              <a:ext uri="{FF2B5EF4-FFF2-40B4-BE49-F238E27FC236}">
                <a16:creationId xmlns:a16="http://schemas.microsoft.com/office/drawing/2014/main" id="{81948F6A-D969-A258-9F07-9840681A8D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8186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*Volatility –stand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November 29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bridge&#10;&#10;Description automatically generated">
            <a:extLst>
              <a:ext uri="{FF2B5EF4-FFF2-40B4-BE49-F238E27FC236}">
                <a16:creationId xmlns:a16="http://schemas.microsoft.com/office/drawing/2014/main" id="{AE314D42-BD2F-D165-9C30-E1268386A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4672" y="1422343"/>
            <a:ext cx="4469948" cy="33524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Buy Territory!! – The Bottom is In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12067" y="1797892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823799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9" name="Picture 8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C767887-8CDB-22B8-2AC9-7A8D4016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3" y="1226392"/>
            <a:ext cx="9627476" cy="53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B050"/>
                </a:solidFill>
              </a:rPr>
              <a:t> 217,000 – -3,000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Of to the Races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*Most 2023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Stock Gains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Happened in 8 Days, up some 14% since January 1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*If you are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day trader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you most likely missed all of this.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*This is despite stocks going up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113 day versus 102 down days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*Making matters more difficult is that only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seven stocks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accounted for most of the increase. Talk about a narrow market!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Hedge Funds Were Crushed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 Last Week’s Monster Rally,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the biggest in 3 ½ years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*Government shutdown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November 17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will continue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to cap prices and risk taking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8AE73-712A-BABA-4634-BCE035335D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38" y="3786415"/>
            <a:ext cx="5357623" cy="28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Uptrend has Begun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5/$420-$430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215639" y="3899149"/>
            <a:ext cx="2549633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$420</a:t>
            </a:r>
            <a:br>
              <a:rPr lang="en-US" sz="2000" dirty="0"/>
            </a:br>
            <a:r>
              <a:rPr lang="en-US" sz="2000" dirty="0"/>
              <a:t>Down –8.69%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8567714" y="2758588"/>
            <a:ext cx="2263999" cy="12374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$435</a:t>
            </a:r>
            <a:br>
              <a:rPr lang="en-US" sz="2000" dirty="0"/>
            </a:br>
            <a:r>
              <a:rPr lang="en-US" sz="2000" dirty="0"/>
              <a:t>-4.34%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A5156D05-29C4-64C1-6A23-C09192D78FBA}"/>
              </a:ext>
            </a:extLst>
          </p:cNvPr>
          <p:cNvSpPr/>
          <p:nvPr/>
        </p:nvSpPr>
        <p:spPr>
          <a:xfrm>
            <a:off x="8257364" y="1161406"/>
            <a:ext cx="1815293" cy="1158925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2024 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6753836" y="1740868"/>
            <a:ext cx="3627757" cy="228566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1FCAF76-F621-495E-C161-D890AB024F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30" y="1662459"/>
            <a:ext cx="6244711" cy="472813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470335" y="4586713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>
            <a:off x="6083684" y="3581278"/>
            <a:ext cx="670152" cy="3867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Classic Head and Shoulders Bottom on big volume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Rally could last until March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A5156D05-29C4-64C1-6A23-C09192D78FBA}"/>
              </a:ext>
            </a:extLst>
          </p:cNvPr>
          <p:cNvSpPr/>
          <p:nvPr/>
        </p:nvSpPr>
        <p:spPr>
          <a:xfrm>
            <a:off x="8257364" y="1161406"/>
            <a:ext cx="1815293" cy="1158925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6669779" y="2426677"/>
            <a:ext cx="1477759" cy="187569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1FCAF76-F621-495E-C161-D890AB024F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30" y="1662459"/>
            <a:ext cx="6244711" cy="472813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 flipV="1">
            <a:off x="4777814" y="3763108"/>
            <a:ext cx="321724" cy="82360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>
            <a:off x="5187859" y="3788208"/>
            <a:ext cx="468064" cy="14860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D6E9A9-AD42-7EA6-37D8-D83DFF7C77C2}"/>
              </a:ext>
            </a:extLst>
          </p:cNvPr>
          <p:cNvCxnSpPr>
            <a:cxnSpLocks/>
          </p:cNvCxnSpPr>
          <p:nvPr/>
        </p:nvCxnSpPr>
        <p:spPr>
          <a:xfrm flipV="1">
            <a:off x="5655923" y="3598985"/>
            <a:ext cx="508286" cy="14067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A42E27-BCB1-61C6-A58C-11FE8CE434D8}"/>
              </a:ext>
            </a:extLst>
          </p:cNvPr>
          <p:cNvCxnSpPr>
            <a:cxnSpLocks/>
          </p:cNvCxnSpPr>
          <p:nvPr/>
        </p:nvCxnSpPr>
        <p:spPr>
          <a:xfrm>
            <a:off x="6161493" y="3598985"/>
            <a:ext cx="451131" cy="7033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9F4C0A80-8BAB-C2A8-858C-2C8BC893A4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565" y="3118338"/>
            <a:ext cx="3426069" cy="34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0196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sp>
        <p:nvSpPr>
          <p:cNvPr id="2" name="AutoShape 2" descr="Chart">
            <a:extLst>
              <a:ext uri="{FF2B5EF4-FFF2-40B4-BE49-F238E27FC236}">
                <a16:creationId xmlns:a16="http://schemas.microsoft.com/office/drawing/2014/main" id="{5E34F9DF-A33B-5276-C323-7B3D75B780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Chart">
            <a:extLst>
              <a:ext uri="{FF2B5EF4-FFF2-40B4-BE49-F238E27FC236}">
                <a16:creationId xmlns:a16="http://schemas.microsoft.com/office/drawing/2014/main" id="{2A025FAD-36DF-B32D-07AD-ACC51DE74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7294" y="1700514"/>
            <a:ext cx="6232611" cy="471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71E304F3-5D5F-5484-96E3-98E187398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000" y="984078"/>
            <a:ext cx="7154161" cy="541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04A979CE-090D-93CE-AD4F-A40F08F9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692" y="1249749"/>
            <a:ext cx="7105200" cy="537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5B56-69F7-294F-1C4B-46C52E6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73D0-59C7-1A83-9A8A-B1A0A5D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ith arms crossed and a hat on a road&#10;&#10;Description automatically generated">
            <a:extLst>
              <a:ext uri="{FF2B5EF4-FFF2-40B4-BE49-F238E27FC236}">
                <a16:creationId xmlns:a16="http://schemas.microsoft.com/office/drawing/2014/main" id="{6910AD36-9182-443A-2E04-8E0BF26B31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ABC1B3EC-6E12-96F3-3913-FFB32307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851" y="1081216"/>
            <a:ext cx="7122297" cy="539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088B9023-F476-7E26-EE55-6D481C88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149" y="1589548"/>
            <a:ext cx="6726881" cy="50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8667D3F6-FBCB-575E-76C3-2677997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999" y="1677445"/>
            <a:ext cx="6466881" cy="489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BF07-D7E4-6416-0171-AE80E2BE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wo men standing in front of a sign&#10;&#10;Description automatically generated">
            <a:extLst>
              <a:ext uri="{FF2B5EF4-FFF2-40B4-BE49-F238E27FC236}">
                <a16:creationId xmlns:a16="http://schemas.microsoft.com/office/drawing/2014/main" id="{B0719FE4-EEDA-42B3-A66C-71805C9526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Bags Activision for $69 Billion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B7D2EF60-88CA-2642-926C-C6723FD1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350" y="1905000"/>
            <a:ext cx="6083300" cy="46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D8355C88-DE7F-359B-E718-3FE7EE5E9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421" y="1500181"/>
            <a:ext cx="6573157" cy="497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Apple Upgrades New iPhone 15, to deal with overheating from third party gaming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14419857-EC83-46F3-47B4-841B4EB1B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799" y="2211680"/>
            <a:ext cx="5731330" cy="433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8850-FB48-CE19-1845-D8AB295D0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269E5-F5D8-C51D-5397-EF26CD654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sitting in a chair outside of a building&#10;&#10;Description automatically generated">
            <a:extLst>
              <a:ext uri="{FF2B5EF4-FFF2-40B4-BE49-F238E27FC236}">
                <a16:creationId xmlns:a16="http://schemas.microsoft.com/office/drawing/2014/main" id="{B7EB2F8D-8F15-21D5-3531-897959BECC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050" y="0"/>
            <a:ext cx="6111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3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99872" y="457200"/>
            <a:ext cx="1118006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Ramps Up AI Effort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Alphabet’s Deep Mind Cut Labor Costs by 40%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12/$110-$120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0C43B0DF-05AA-B0DF-4899-BE4D7D31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6022" y="1924957"/>
            <a:ext cx="5911491" cy="44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Doldrums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out of 46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+10.97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+77.14%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+18.42%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+663.36%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51.26%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FTC Files Antitrust Lawsuit Against Amazon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E868C35A-2576-4742-1E0D-99D467A5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122" y="1924957"/>
            <a:ext cx="5997755" cy="454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25490" y="199788"/>
            <a:ext cx="9341019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– The Price War Continues</a:t>
            </a:r>
            <a:br>
              <a:rPr lang="en-US" sz="2800" dirty="0"/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BP Buys Access to Tesla Superchargers for $100 Million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New Cybertruck resales banned for one year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Chinese EV Maker Nio to Enter the US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give Tesla a run for its money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3ADF0A3D-A5CF-C7D9-8900-586FA104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9455" y="2682214"/>
            <a:ext cx="5133087" cy="38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subscribers beat 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Password Sharing Crackdown Goes Global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66DF87EA-778C-D6A9-B565-A4B8F8BC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934" y="1451428"/>
            <a:ext cx="6774132" cy="51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Blowout Profits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NVIDIA is Designing Dumbed Down Chips for China, to bypass government sanctions</a:t>
            </a:r>
            <a:r>
              <a:rPr lang="en-US" sz="3200" dirty="0">
                <a:effectLst/>
              </a:rPr>
              <a:t>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10/$370-$380 call spread – took profits on long 11/$370-$380 call spread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3/$260-$270 put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10/$95-$100 call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BDFCFCAB-2A00-443D-B8A9-C0F18139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607" y="2266692"/>
            <a:ext cx="5560786" cy="42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Palo Alto Networks (PANW) Goes into the S&amp;P 500</a:t>
            </a:r>
            <a:r>
              <a:rPr lang="en-US" sz="2400" dirty="0"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DAB59A7B-9394-607B-646A-040ADC8FF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185" y="1549400"/>
            <a:ext cx="6360886" cy="48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26FC2D5E-1275-5CE3-5D61-1E61A0CC4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372" y="1590246"/>
            <a:ext cx="6583599" cy="49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96B666E8-A80B-4A7C-21BE-7D893BE66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9190" y="1826831"/>
            <a:ext cx="6213620" cy="470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EC990875-4263-2D1E-3612-9921EC84D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885" y="1372507"/>
            <a:ext cx="6540500" cy="49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AI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12/$135-$140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EC990875-4263-2D1E-3612-9921EC84D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885" y="1372507"/>
            <a:ext cx="6540500" cy="49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5947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A592B5CA-3525-3CBD-3D9F-5035644BB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26"/>
            <a:ext cx="12172332" cy="66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053764BD-94A9-979E-CB72-C0039C15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614" y="1676400"/>
            <a:ext cx="6703786" cy="507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old and red carriage with people on it&#10;&#10;Description automatically generated">
            <a:extLst>
              <a:ext uri="{FF2B5EF4-FFF2-40B4-BE49-F238E27FC236}">
                <a16:creationId xmlns:a16="http://schemas.microsoft.com/office/drawing/2014/main" id="{3425DE68-8942-60FE-CD58-93E33DC4C4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Boeing Lands Monster Order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some $52 billion from Emirates Airlines for 90 new 777x’s and five 787’s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C1B14771-4528-9C5D-4CAD-121C1DF5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828" y="1875971"/>
            <a:ext cx="5936343" cy="44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ED3D12CD-DDC2-77ED-C724-8242F80B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439" y="1794329"/>
            <a:ext cx="6084018" cy="46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9DE1E9DD-736A-B06A-B304-59DD00D8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157" y="1600200"/>
            <a:ext cx="6473885" cy="490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DE591516-B67D-D620-0D39-77205140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282" y="1545083"/>
            <a:ext cx="6774132" cy="51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big profit boost came from the parks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AF44545D-F27E-989A-A8FB-D301D9E00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490" y="1745843"/>
            <a:ext cx="6299020" cy="476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486B295B-AF7F-8DB7-7CC0-14CB2165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424" y="1598385"/>
            <a:ext cx="6127152" cy="46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commodity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Bidding war breaks out, taking stock up 50% and LEAPS up 101%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0DBF9BC1-56CC-794A-30A0-3A03995DE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360" y="1729015"/>
            <a:ext cx="5717397" cy="432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F370DFF-6D78-3714-F87A-288F0269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5265"/>
            <a:ext cx="12497699" cy="615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12305ED5-3CAC-F1BE-6163-751EE5CA8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7667" y="1582057"/>
            <a:ext cx="6429076" cy="486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FB0ABC15-F15F-D020-6170-5FF2F23CF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207" y="1826986"/>
            <a:ext cx="6105585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Delta Posts Strong Earnings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on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Robust international travel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47B07678-6EAD-2BF6-C72E-EDE10A3C6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066" y="1385711"/>
            <a:ext cx="6687867" cy="50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0147EE5E-7152-7B48-36AF-275C1AE6F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093" y="1418771"/>
            <a:ext cx="6605814" cy="50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09EB894E-9C38-D0E0-11FE-9799F6EE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058" y="1219200"/>
            <a:ext cx="6903528" cy="52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22CCBC99-BFBA-EE02-0496-ABEA7563D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849" y="1369786"/>
            <a:ext cx="6666302" cy="50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Down but Less than Expected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F1A47D98-A731-56FB-F5A4-34CEFADE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038" y="1794329"/>
            <a:ext cx="5889924" cy="445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4B2DC2DC-BCAE-26AC-A85C-0B0E44BA9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255" y="1826986"/>
            <a:ext cx="5911490" cy="44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Monster Earnings Surprise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20DA3334-89CC-EFFD-B2D6-58F40948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430" y="1435100"/>
            <a:ext cx="6795698" cy="514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47CA3768-0B27-CFB9-D76E-57ADA6AEF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299" y="1500414"/>
            <a:ext cx="6731001" cy="509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845980" y="1004846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+82.87%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451459"/>
            <a:ext cx="77957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r>
              <a:rPr lang="en-US" sz="2400" b="1" dirty="0"/>
              <a:t>Portfolio Review – Big Tech Bet</a:t>
            </a:r>
            <a:br>
              <a:rPr lang="en-US" sz="2400" b="1" dirty="0"/>
            </a:br>
            <a:r>
              <a:rPr lang="en-US" sz="2400" b="1" dirty="0"/>
              <a:t>70% Long, 10% Short, 20%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B8F0C-73AE-F034-DB54-F7C14F1A7F59}"/>
              </a:ext>
            </a:extLst>
          </p:cNvPr>
          <p:cNvSpPr txBox="1"/>
          <p:nvPr/>
        </p:nvSpPr>
        <p:spPr>
          <a:xfrm>
            <a:off x="1838798" y="1189513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NO POSITIONS</a:t>
            </a:r>
          </a:p>
        </p:txBody>
      </p:sp>
      <p:pic>
        <p:nvPicPr>
          <p:cNvPr id="7" name="Picture 6" descr="A circular chart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3C5711A4-6113-41D5-9E0F-40C9AA9B48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8" y="2446482"/>
            <a:ext cx="3387397" cy="326224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4C016C-CFE4-0F50-D4E3-AF404C42D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463047"/>
              </p:ext>
            </p:extLst>
          </p:nvPr>
        </p:nvGraphicFramePr>
        <p:xfrm>
          <a:off x="984772" y="1855744"/>
          <a:ext cx="4659516" cy="452596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99075">
                  <a:extLst>
                    <a:ext uri="{9D8B030D-6E8A-4147-A177-3AD203B41FA5}">
                      <a16:colId xmlns:a16="http://schemas.microsoft.com/office/drawing/2014/main" val="2029281245"/>
                    </a:ext>
                  </a:extLst>
                </a:gridCol>
                <a:gridCol w="1060441">
                  <a:extLst>
                    <a:ext uri="{9D8B030D-6E8A-4147-A177-3AD203B41FA5}">
                      <a16:colId xmlns:a16="http://schemas.microsoft.com/office/drawing/2014/main" val="443978378"/>
                    </a:ext>
                  </a:extLst>
                </a:gridCol>
              </a:tblGrid>
              <a:tr h="304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4051451908"/>
                  </a:ext>
                </a:extLst>
              </a:tr>
              <a:tr h="304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 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1095191850"/>
                  </a:ext>
                </a:extLst>
              </a:tr>
              <a:tr h="3042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(MSFT) 12/$320-$330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372969130"/>
                  </a:ext>
                </a:extLst>
              </a:tr>
              <a:tr h="3042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(NLY) 12/$15-$16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2586799165"/>
                  </a:ext>
                </a:extLst>
              </a:tr>
              <a:tr h="296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(BRK/B) 12/$320-$330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1189354619"/>
                  </a:ext>
                </a:extLst>
              </a:tr>
              <a:tr h="296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(CCJ) 12/$35-$38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1140042511"/>
                  </a:ext>
                </a:extLst>
              </a:tr>
              <a:tr h="296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(CRM) 12/$185-$195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3120529277"/>
                  </a:ext>
                </a:extLst>
              </a:tr>
              <a:tr h="296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(GOOGL) 12/$110-$120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2179933813"/>
                  </a:ext>
                </a:extLst>
              </a:tr>
              <a:tr h="296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(SNOW) 12/$135-$140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2814440584"/>
                  </a:ext>
                </a:extLst>
              </a:tr>
              <a:tr h="304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 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1555581877"/>
                  </a:ext>
                </a:extLst>
              </a:tr>
              <a:tr h="304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3295635090"/>
                  </a:ext>
                </a:extLst>
              </a:tr>
              <a:tr h="304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 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2128201006"/>
                  </a:ext>
                </a:extLst>
              </a:tr>
              <a:tr h="3042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12/$95-$98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629637361"/>
                  </a:ext>
                </a:extLst>
              </a:tr>
              <a:tr h="3042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2145787437"/>
                  </a:ext>
                </a:extLst>
              </a:tr>
              <a:tr h="304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420" marR="7420" marT="7420" marB="0" anchor="b"/>
                </a:tc>
                <a:extLst>
                  <a:ext uri="{0D108BD9-81ED-4DB2-BD59-A6C34878D82A}">
                    <a16:rowId xmlns:a16="http://schemas.microsoft.com/office/drawing/2014/main" val="227815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74C4A74B-8DE9-A7AC-48AF-BFB61AAD5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504" y="1413329"/>
            <a:ext cx="6687867" cy="50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7676E434-D5B8-B3FB-A474-277B4C70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858" y="1676400"/>
            <a:ext cx="6170283" cy="46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41E76443-91F6-5BD3-E921-2401B2B77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8021" y="1676400"/>
            <a:ext cx="6115957" cy="46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9F79D735-C6E9-8813-116C-1293A31F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64" y="1676400"/>
            <a:ext cx="6644735" cy="503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B4D8D621-C64B-682C-BB1A-BFC718CD7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843" y="1676400"/>
            <a:ext cx="6295571" cy="47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22DD1F08-4496-2F5F-69D3-915FB474E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811" y="1696357"/>
            <a:ext cx="6364378" cy="48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18F67A87-382B-F39B-06BE-262EDFFCD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811" y="1516743"/>
            <a:ext cx="6364378" cy="48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Berkshire Hathaway Knocks it Out of the Park, with a 41% gain in operating earnings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12/$320-$330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AB76366C-E069-1349-342C-E11CDC0C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031" y="2500086"/>
            <a:ext cx="5156679" cy="39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2CCC12BC-1658-4201-118C-AA2860E4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896" y="1295400"/>
            <a:ext cx="6472208" cy="490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2AB502FD-97EF-E403-1368-659C0739D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6764" y="1295400"/>
            <a:ext cx="6558472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E984-745C-8331-D09D-3B863A00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7660F-69E1-A3E2-06B6-7E6911081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train&#10;&#10;Description automatically generated">
            <a:extLst>
              <a:ext uri="{FF2B5EF4-FFF2-40B4-BE49-F238E27FC236}">
                <a16:creationId xmlns:a16="http://schemas.microsoft.com/office/drawing/2014/main" id="{55FA5C38-42CE-CB2A-D3AC-AACF1C71C1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230" y="0"/>
            <a:ext cx="6599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324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884C9D1B-1D25-66BB-A2AC-4F90FFFFE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658" y="1143000"/>
            <a:ext cx="6968227" cy="527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ircus wagon with a red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0180997E-3A06-DF6F-05EF-8E3B1F33D3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44475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Moody’s Rating Service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Downgrades the US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citing detiorating fiscal conditions and worsening chaos in Washington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*However, it maintained its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AAA Rating.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*Oh, and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government shuts down on Friday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*But Where else are investors going to go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quality?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Investors Poured $5 Billion into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Bond ETF’s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 October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*Ten Year Treasury yields Hit New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16-year High, at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5.0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then retreat to 4.45%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whole falling interest rate, rising bond price trade has been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delayed for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three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months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hotter than expected economic growth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at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4.9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% for Q3 and more Fed rate rises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ETF’s (JNK) and (HYG)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holding up extremely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well with a 8.74% yield and 18 month high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(TLT) on the dip.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The Bottom is In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1B70E-9CD6-26F9-5582-2FA532BEBA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193" y="1874248"/>
            <a:ext cx="3180350" cy="47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A Short Strangle</a:t>
            </a:r>
            <a:br>
              <a:rPr lang="en-US" sz="2400" dirty="0"/>
            </a:b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long 12/$95-$98 put spread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10/$89-92 put spread, took profits on long 5/$98-$101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5/$97-$100 call spread, long 2/$98-$101 call spread,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4/$96-$99 call spread</a:t>
            </a: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2D1F8CDF-AA37-7951-44C5-AEF4FFAF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941" y="1745344"/>
            <a:ext cx="6242859" cy="472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4.45%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F8EAA4E4-03CD-1C35-1C87-B2FF1545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943" y="1484085"/>
            <a:ext cx="6278114" cy="47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8.74%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ABBBF835-5D71-3A79-2CAF-60870A15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755" y="1173843"/>
            <a:ext cx="7054490" cy="53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2.63%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8BD20C31-C1C9-44C7-7D48-721BDB72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394" y="1337128"/>
            <a:ext cx="6536905" cy="49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5.03%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B3BAC52B-2A8A-913C-738D-7D7CF324B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382" y="1386114"/>
            <a:ext cx="6148717" cy="465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18415820-31D6-3164-1C70-755C1717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462" y="1255486"/>
            <a:ext cx="6429076" cy="486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DEEDA67A-6987-4AA6-CF7B-0ECEA2BB1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556" y="1500414"/>
            <a:ext cx="6458857" cy="489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*Fed is done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raising interest rates, markets are now discounting first cut in May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interest rate plays go wild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including bonds, REIT’s, precious metals, and financials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yearend rally is on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what happens in January?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*Government shutdown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on, but markets don’t care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*Oil prices and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commodities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now trading as one,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selling off on slowing economy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tech bull market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back and will continue for years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*Time to go aggressively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long stocks and bonds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*Commodities and industrials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are a second half play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28" y="3723834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red circus wagon&#10;&#10;Description automatically generated">
            <a:extLst>
              <a:ext uri="{FF2B5EF4-FFF2-40B4-BE49-F238E27FC236}">
                <a16:creationId xmlns:a16="http://schemas.microsoft.com/office/drawing/2014/main" id="{958E7700-0886-B3B3-0193-F67973A71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Leveling Off at the Highs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*Bank of Japan Eases Grip on Bond Yields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ending its unlimited buying operation to keep interest rates down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*Japan is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last country to allow rates to rise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Expect the Japanese yen to take off like a rocket.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Dollar Hits New Highs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as “high for longer” interest rates keep powering the greenback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*The buck is also catching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flight to safety bid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from the imminent government shutdown. It should be topping soon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*Collapse of dollar is now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a 2024 story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*Aussie dollar (FXA)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improving on slowly recovering Chinese economy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*Buy (FXE), (FXB), (FXA), (FXY)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erson holding a yellow level&#10;&#10;Description automatically generated">
            <a:extLst>
              <a:ext uri="{FF2B5EF4-FFF2-40B4-BE49-F238E27FC236}">
                <a16:creationId xmlns:a16="http://schemas.microsoft.com/office/drawing/2014/main" id="{708A64E9-C485-433A-7017-E4330B717A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429" y="3900237"/>
            <a:ext cx="4029651" cy="2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7DAEA663-B571-50E7-4CEE-C88223D5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12" y="1513455"/>
            <a:ext cx="6512363" cy="493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5931877" y="2265842"/>
            <a:ext cx="5328120" cy="292748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6E53DD7C-4263-4F64-66B6-D0D1BBD0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541" y="1353457"/>
            <a:ext cx="6507843" cy="492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2024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381B5AA3-95C7-CAB6-A3EA-3D5AC0B9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847" y="1506918"/>
            <a:ext cx="6377354" cy="48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248400" y="2286000"/>
            <a:ext cx="2590800" cy="287215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2024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8ED6B59C-6332-4492-E36F-623C9A41E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72" y="2223404"/>
            <a:ext cx="5695214" cy="43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6178062" y="2209800"/>
            <a:ext cx="2584938" cy="318281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2024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A1A00F5F-3614-496A-4BEA-FEF7F4563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846" y="1450754"/>
            <a:ext cx="6286929" cy="476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84C2D-F236-BA2E-53CB-3A620E14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54999-1E91-5F7D-6023-1676AC464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and gold carriage&#10;&#10;Description automatically generated">
            <a:extLst>
              <a:ext uri="{FF2B5EF4-FFF2-40B4-BE49-F238E27FC236}">
                <a16:creationId xmlns:a16="http://schemas.microsoft.com/office/drawing/2014/main" id="{DD5471E7-B41D-431B-2332-8440224475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934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Plunge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Oil Hits Four Month Low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at $75 a Barrel, down 4% as the shine comes off the energy sector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Gaza boost is gone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which never delivered a supply cut off despite many threats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*Fears of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global economic slowdown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mounting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*China’s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oil imports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have fallen for six consecutive months, the world’s largest importer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*Biden is back in the oil business, provided a floor bid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from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Strategic Petroleum Reserve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at $79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*Warm weather is capping rallies in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natural gas (UNG)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Copper Bull Predicts 80% Gain in the Coming Decade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$15,000 per metric tonne, up from $8,277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ACBB4-DA56-BCEF-4C74-08CC8B16F0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215" y="3982494"/>
            <a:ext cx="3639763" cy="26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E3F88949-8B27-0480-6868-8C130FF72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697" y="1066800"/>
            <a:ext cx="6946660" cy="525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Cooling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*CPI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unchanged at a cool 3.2%</a:t>
            </a:r>
            <a:b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*Nonfarm Payroll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Report Fades to 150,000 in October, well below expectations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*It’s just what markets wanted to hear.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The </a:t>
            </a:r>
            <a:r>
              <a:rPr lang="en-US" sz="1800" b="1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unemployment rate rose to 3.9%,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the highest level since January 2022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A Soft Landing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Now More Likely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Inflation is falling and could lead to Fed interest rate cuts in H2 2024. Stocks and bond will love it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Fed Leaves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Rates Unchanged</a:t>
            </a:r>
            <a:r>
              <a:rPr lang="en-US" sz="1800" b="1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Weekly Jobless Claims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Drop 3,000 to 217,000. It’s still unusually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low. Hiring slowed in October as the economy slowed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We’re All Getting a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Tax Cut,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thanks to inflation driving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bracket creep for deductions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China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Lends $1.34 Trillion for Belt and Road Initiative,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from 2000 to 2001 in an effort to dominate Asian and African infrastructure.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A4856-82B0-3D4D-C19A-E406E89696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787" y="3368237"/>
            <a:ext cx="3182946" cy="318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56A7CBFD-FFCB-B636-5A8B-8D960AAB5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393" y="1353457"/>
            <a:ext cx="6364378" cy="48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915FA508-A73D-7229-F7AF-D0E13784A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902" y="1295400"/>
            <a:ext cx="6707038" cy="507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483476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Exxon Buys Pioneer Resources for $60 Billion</a:t>
            </a:r>
            <a:r>
              <a:rPr lang="en-US" sz="3200" dirty="0">
                <a:effectLst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8C720563-0F84-3C97-F39D-E44B0AE7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9523" y="1755820"/>
            <a:ext cx="6100176" cy="461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738554" y="252248"/>
            <a:ext cx="1077350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4CAFB073-6839-4CCB-079A-2A75FB19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480" y="1319048"/>
            <a:ext cx="6536905" cy="49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Warm weather is the killer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1FC504CC-BE55-7A40-E39A-7CC4EBB82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018" y="1304471"/>
            <a:ext cx="6881963" cy="52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937846" y="0"/>
            <a:ext cx="10515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A1ABEEDF-1166-F74E-B846-515E894E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405" y="1066800"/>
            <a:ext cx="7119189" cy="539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12/$35-$38 call spread</a:t>
            </a:r>
            <a:br>
              <a:rPr lang="en-US" sz="24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C124908F-2CCE-C4B7-11AE-EB492B9A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1290" y="1255487"/>
            <a:ext cx="6881962" cy="52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A65-7C46-7375-BD5B-80EE148C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5B71-EB8F-2587-1C28-1CE6C684C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palm trees&#10;&#10;Description automatically generated">
            <a:extLst>
              <a:ext uri="{FF2B5EF4-FFF2-40B4-BE49-F238E27FC236}">
                <a16:creationId xmlns:a16="http://schemas.microsoft.com/office/drawing/2014/main" id="{7D90B831-E994-5B11-31B9-8FF4ADB717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0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The New Hedge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3658" y="1312536"/>
            <a:ext cx="984068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*Investors are picking up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gold as a hedge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for 2024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*Goldman Sachs bets on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21% gain in gold for 2024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back off first from new all-time highs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new drivers are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soon to fall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the demise of crypto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AEB1FC44-C0F1-F62F-96FA-F8910552B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269" y="1598386"/>
            <a:ext cx="6213415" cy="47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5519</TotalTime>
  <Words>4551</Words>
  <Application>Microsoft Macintosh PowerPoint</Application>
  <PresentationFormat>Widescreen</PresentationFormat>
  <Paragraphs>169</Paragraphs>
  <Slides>116</Slides>
  <Notes>86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3" baseType="lpstr">
      <vt:lpstr>Arial</vt:lpstr>
      <vt:lpstr>Calibri</vt:lpstr>
      <vt:lpstr>Glacial Indifference</vt:lpstr>
      <vt:lpstr>Helvetica</vt:lpstr>
      <vt:lpstr>Helvetica Neue</vt:lpstr>
      <vt:lpstr>Times New Roman</vt:lpstr>
      <vt:lpstr>Office Theme</vt:lpstr>
      <vt:lpstr> The Mad Hedge Fund Trader “Happy Days are Here Again” </vt:lpstr>
      <vt:lpstr>PowerPoint Presentation</vt:lpstr>
      <vt:lpstr>  Trade Alert Performance Summer Doldrums 40 out of 46 trade alerts profitable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Cooling</vt:lpstr>
      <vt:lpstr>PowerPoint Presentation</vt:lpstr>
      <vt:lpstr>The Mad Hedge Profit Predictor Market Timing Index – Drops Below 50, for the first time since April  An artificial intelligence driven algorithm that analyzes 30 different economic, technical, and momentum driven indicators </vt:lpstr>
      <vt:lpstr>Buy Territory!! – The Bottom is In</vt:lpstr>
      <vt:lpstr> Weekly Jobless Claims – Falling  217,000 – -3,000 </vt:lpstr>
      <vt:lpstr>Stocks – Of to the Races </vt:lpstr>
      <vt:lpstr>            S&amp;P 500 – New Uptrend has Begun took profits on long 5/$420-$430 put spread, took profits on long 1/$420-$430 put spread, took profits on long 11/$420-$430 put spread               </vt:lpstr>
      <vt:lpstr>            S&amp;P 500 – Classic Head and Shoulders Bottom on big volume Rally could last until March 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PowerPoint Presentation</vt:lpstr>
      <vt:lpstr>PowerPoint Presentation</vt:lpstr>
      <vt:lpstr> Microsoft (MSFT)- Earnings Beat Bags Activision for $69 Billion  long 12/$320-$330 call spread  took profits on long 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 Apple (AAPL) Apple Upgrades New iPhone 15, to deal with overheating from third party gaming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PowerPoint Presentation</vt:lpstr>
      <vt:lpstr>Alphabet (GOOGL) – Google Ramps Up AI Effort Alphabet’s Deep Mind Cut Labor Costs by 40% long 12/$110-$120 call spread took profits on long 12/$1,200-$1,230 bull call spread, took profits on long 9/$1,030-$1,080 vertical bull call spread</vt:lpstr>
      <vt:lpstr> Amazon (AMZN) –  FTC Files Antitrust Lawsuit Against Amazon  took profits on long 2/$3,400-$3,500 bear put spread took profits on long 9/$2,800-$2,900 bull call spread</vt:lpstr>
      <vt:lpstr>PowerPoint Presentation</vt:lpstr>
      <vt:lpstr>PowerPoint Presentation</vt:lpstr>
      <vt:lpstr>Netflix (NFLX) – Netflix subscribers beat - Netflix Password Sharing Crackdown Goes Global </vt:lpstr>
      <vt:lpstr> NVIDIA (NVDA) – Blowout Profits –  NVIDIA is Designing Dumbed Down Chips for China, to bypass government sanctions  took profits on long 10/$370-$380 call spread – took profits on long 11/$370-$380 call spread 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(PANW) Goes into the S&amp;P 500  took profits on long 10/$130-$140 call spread</vt:lpstr>
      <vt:lpstr>  Advanced Micro Devices (AMD)- Recession fears programable logic devices took profits on long 2/$75-$80 call spread  </vt:lpstr>
      <vt:lpstr>Salesforce (CRM)- Massive Online Migration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AI Cloud play long 12/$135-$140 call spread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 Boeing Lands Monster Order, some $52 billion from Emirates Airlines for 90 new 777x’s and five 787’s took profits on long 5/$17-$175 call spread  </vt:lpstr>
      <vt:lpstr>Package Delivery- United Parcel Service (UPS) – strike averted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Coming Copper Crisis took profits on long 6/$32-$35 call spread  took profits on long 4/$30-$33 call spread, took profits on long 10/$20-$23 call spread   </vt:lpstr>
      <vt:lpstr> Walt Disney (DIS) -Disney Beats The big profit boost came from the parks   </vt:lpstr>
      <vt:lpstr>Industrials Sector SPDR (XLI)- (GE), (MMM), (UNP), (UTX), (BA), (HON)</vt:lpstr>
      <vt:lpstr>  US Steel (X) – Commodity Boom and commodity Bidding war breaks out, taking stock up 50% and LEAPS up 101%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Delta Posts Strong Earnings on Robust international travel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Earnings Down but Less than Expected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– Monster Earnings Surprise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Berkshire Hathaway Knocks it Out of the Park, with a 41% gain in operating earnings long 12/$320-$330 call spread took profits on long 4/$260-$270 call spread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The Bottom is In </vt:lpstr>
      <vt:lpstr>                Treasury ETF (TLT) – A Short Strangle took profits on long 12/$79-$82 call spread, long 12/$95-$98 put spread took profits on long 11/$76-79 call spread,  took profits on long 10/$89-92 put spread, took profits on long 5/$98-$101 call spread took profits on long 5/$97-$100 call spread, long 2/$98-$101 call spread, took profits on long 4/$96-$99 call spread                       </vt:lpstr>
      <vt:lpstr> Ten Year Treasury Yield ($TNX) – 4.45%  </vt:lpstr>
      <vt:lpstr> Junk Bonds (JNK) 8.74% Yield  </vt:lpstr>
      <vt:lpstr>Municipal Bonds (MUB) 2.63% Yield-  </vt:lpstr>
      <vt:lpstr>Emerging Market Debt (ELD) 5.03% Yield-  </vt:lpstr>
      <vt:lpstr>2X Short Treasuries (TBT)-Out of Favor</vt:lpstr>
      <vt:lpstr>Anally Capital Management (NLY) – Leveraged REIT Play long 12/$15-$16 call spread</vt:lpstr>
      <vt:lpstr>PowerPoint Presentation</vt:lpstr>
      <vt:lpstr>Foreign Currencies – Leveling Off at the Highs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Plunge</vt:lpstr>
      <vt:lpstr>Oil-($WTIC)</vt:lpstr>
      <vt:lpstr>  United States Oil Fund (USO) </vt:lpstr>
      <vt:lpstr>Energy Select Sector SPDR (XLE)-No Performance! (XOM), (CVX), (SLB), (KMI), (EOG), (COP) </vt:lpstr>
      <vt:lpstr>ExxonMobile (XOM)- Exxon Buys Pioneer Resources for $60 Billion  took profits on long 12/$120-$125 put spread </vt:lpstr>
      <vt:lpstr>Occidental Petroleum (OXY)- Buffet’s a Buyer took profits on long 2/$55-$60 call spread, took profits on long 12/$77.50-$82.50 put spread </vt:lpstr>
      <vt:lpstr>Natural Gas (UNG) – Warm weather is the killer Long January 2025 $14 - $15 Call Spread LEAPS</vt:lpstr>
      <vt:lpstr>Freeport McMoRan (FCX) - Codelco Sees Profit Slump, the world’s largest copper producer based in Chile</vt:lpstr>
      <vt:lpstr>Cameco (CCJ) – Global Uranium Renaissance long 12/$35-$38 call spread  took profits on long 5/$20-$23 bull call spread</vt:lpstr>
      <vt:lpstr>PowerPoint Presentation</vt:lpstr>
      <vt:lpstr>Precious Metals – The New Hedge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Still Stalled</vt:lpstr>
      <vt:lpstr>S&amp;P Case Shiller Plunges S&amp;P Case Shiller Rises to +3.00% in August, with its National Home Price Index Atlanta gained +3.4%, Boston +3.1%, and Charlotte +3.0%.  </vt:lpstr>
      <vt:lpstr>PowerPoint Presentation</vt:lpstr>
      <vt:lpstr>Crown Castle International (CCI) – 6.26% yielding cell phone tower REIT loses Verizon as major customer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November 29  from Silicon Valley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860</cp:revision>
  <cp:lastPrinted>2022-01-05T03:44:27Z</cp:lastPrinted>
  <dcterms:created xsi:type="dcterms:W3CDTF">2015-02-05T17:12:57Z</dcterms:created>
  <dcterms:modified xsi:type="dcterms:W3CDTF">2023-11-15T18:56:52Z</dcterms:modified>
</cp:coreProperties>
</file>