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498" r:id="rId3"/>
    <p:sldId id="888" r:id="rId4"/>
    <p:sldId id="1463" r:id="rId5"/>
    <p:sldId id="1462" r:id="rId6"/>
    <p:sldId id="605" r:id="rId7"/>
    <p:sldId id="824" r:id="rId8"/>
    <p:sldId id="1118" r:id="rId9"/>
    <p:sldId id="1076" r:id="rId10"/>
    <p:sldId id="1442" r:id="rId11"/>
    <p:sldId id="1510" r:id="rId12"/>
    <p:sldId id="898" r:id="rId13"/>
    <p:sldId id="1142" r:id="rId14"/>
    <p:sldId id="1397" r:id="rId15"/>
    <p:sldId id="1033" r:id="rId16"/>
    <p:sldId id="1073" r:id="rId17"/>
    <p:sldId id="1074" r:id="rId18"/>
    <p:sldId id="1026" r:id="rId19"/>
    <p:sldId id="570" r:id="rId20"/>
    <p:sldId id="280" r:id="rId21"/>
    <p:sldId id="1511" r:id="rId22"/>
    <p:sldId id="1512" r:id="rId23"/>
    <p:sldId id="1484" r:id="rId24"/>
    <p:sldId id="1297" r:id="rId25"/>
    <p:sldId id="563" r:id="rId26"/>
    <p:sldId id="835" r:id="rId27"/>
    <p:sldId id="613" r:id="rId28"/>
    <p:sldId id="1509" r:id="rId29"/>
    <p:sldId id="831" r:id="rId30"/>
    <p:sldId id="811" r:id="rId31"/>
    <p:sldId id="1047" r:id="rId32"/>
    <p:sldId id="1432" r:id="rId33"/>
    <p:sldId id="1399" r:id="rId34"/>
    <p:sldId id="814" r:id="rId35"/>
    <p:sldId id="1072" r:id="rId36"/>
    <p:sldId id="764" r:id="rId37"/>
    <p:sldId id="765" r:id="rId38"/>
    <p:sldId id="1071" r:id="rId39"/>
    <p:sldId id="1501" r:id="rId40"/>
    <p:sldId id="1195" r:id="rId41"/>
    <p:sldId id="1070" r:id="rId42"/>
    <p:sldId id="840" r:id="rId43"/>
    <p:sldId id="1068" r:id="rId44"/>
    <p:sldId id="1069" r:id="rId45"/>
    <p:sldId id="1400" r:id="rId46"/>
    <p:sldId id="893" r:id="rId47"/>
    <p:sldId id="289" r:id="rId48"/>
    <p:sldId id="1054" r:id="rId49"/>
    <p:sldId id="994" r:id="rId50"/>
    <p:sldId id="830" r:id="rId51"/>
    <p:sldId id="481" r:id="rId52"/>
    <p:sldId id="290" r:id="rId53"/>
    <p:sldId id="1133" r:id="rId54"/>
    <p:sldId id="669" r:id="rId55"/>
    <p:sldId id="1079" r:id="rId56"/>
    <p:sldId id="1043" r:id="rId57"/>
    <p:sldId id="1083" r:id="rId58"/>
    <p:sldId id="1449" r:id="rId59"/>
    <p:sldId id="1448" r:id="rId60"/>
    <p:sldId id="1452" r:id="rId61"/>
    <p:sldId id="1086" r:id="rId62"/>
    <p:sldId id="1080" r:id="rId63"/>
    <p:sldId id="1049" r:id="rId64"/>
    <p:sldId id="336" r:id="rId65"/>
    <p:sldId id="1084" r:id="rId66"/>
    <p:sldId id="295" r:id="rId67"/>
    <p:sldId id="501" r:id="rId68"/>
    <p:sldId id="539" r:id="rId69"/>
    <p:sldId id="1420" r:id="rId70"/>
    <p:sldId id="1114" r:id="rId71"/>
    <p:sldId id="654" r:id="rId72"/>
    <p:sldId id="659" r:id="rId73"/>
    <p:sldId id="655" r:id="rId74"/>
    <p:sldId id="1425" r:id="rId75"/>
    <p:sldId id="657" r:id="rId76"/>
    <p:sldId id="656" r:id="rId77"/>
    <p:sldId id="1500" r:id="rId78"/>
    <p:sldId id="1467" r:id="rId79"/>
    <p:sldId id="1407" r:id="rId80"/>
    <p:sldId id="1411" r:id="rId81"/>
    <p:sldId id="1412" r:id="rId82"/>
    <p:sldId id="1413" r:id="rId83"/>
    <p:sldId id="1414" r:id="rId84"/>
    <p:sldId id="1415" r:id="rId85"/>
    <p:sldId id="1504" r:id="rId86"/>
    <p:sldId id="1405" r:id="rId87"/>
    <p:sldId id="388" r:id="rId88"/>
    <p:sldId id="312" r:id="rId89"/>
    <p:sldId id="380" r:id="rId90"/>
    <p:sldId id="747" r:id="rId91"/>
    <p:sldId id="1422" r:id="rId92"/>
    <p:sldId id="313" r:id="rId93"/>
    <p:sldId id="1216" r:id="rId94"/>
    <p:sldId id="1217" r:id="rId95"/>
    <p:sldId id="1496" r:id="rId96"/>
    <p:sldId id="1404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451" r:id="rId105"/>
    <p:sldId id="1130" r:id="rId106"/>
    <p:sldId id="1132" r:id="rId107"/>
    <p:sldId id="1005" r:id="rId108"/>
    <p:sldId id="1006" r:id="rId109"/>
    <p:sldId id="492" r:id="rId110"/>
    <p:sldId id="335" r:id="rId111"/>
    <p:sldId id="1506" r:id="rId112"/>
    <p:sldId id="1230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/>
    <p:restoredTop sz="94876"/>
  </p:normalViewPr>
  <p:slideViewPr>
    <p:cSldViewPr snapToGrid="0">
      <p:cViewPr varScale="1">
        <p:scale>
          <a:sx n="105" d="100"/>
          <a:sy n="105" d="100"/>
        </p:scale>
        <p:origin x="5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“New All-Time Highs”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Silicon Valley January 24,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walking in a room with a group of people&#10;&#10;Description automatically generated">
            <a:extLst>
              <a:ext uri="{FF2B5EF4-FFF2-40B4-BE49-F238E27FC236}">
                <a16:creationId xmlns:a16="http://schemas.microsoft.com/office/drawing/2014/main" id="{BB37A5EF-75C9-1E18-B6BC-B6F9D4D064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723" y="1565033"/>
            <a:ext cx="4800599" cy="3200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Sell Territory!! – Severe Overbought Territory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6251" y="2184753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A6898AB2-C90C-66DB-7CCA-FB92D06470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404" y="1417637"/>
            <a:ext cx="7772400" cy="50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57DF8273-6F93-1DE0-E553-832B5F33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812" y="1206500"/>
            <a:ext cx="7035800" cy="53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B8E05BDD-0850-AA48-D286-EDC7961D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531" y="1171234"/>
            <a:ext cx="6992938" cy="529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412AB56E-0E59-F34A-549B-E30347B9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693" y="1192212"/>
            <a:ext cx="6678613" cy="50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78C0897D-F022-E076-B3CE-9985D6FA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981" y="1320800"/>
            <a:ext cx="6650038" cy="50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97757216-68E2-0FD5-C903-19F57B55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237" y="1066800"/>
            <a:ext cx="7121525" cy="53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Ready for Blastoff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3" y="1471532"/>
            <a:ext cx="1158300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Existing Homes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Sales Come in Weak in December MOM, according to the National Association of Realtors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*Sales were 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6.2% lower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 in December 2022, marking the lowest level since August 2010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*Inventory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fell 11.5% from November to December, but it was up 4.2% from December 2022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*There were 1 million homes for sale at the end of December, making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a 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3.2-month supply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 the current sales pace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*A six-month supply is considered balanced between buyer and seller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eal estate is far stronger than people realize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*Refi Demand Rockets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as interest rates plunge to four-month lows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*Tight supply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still-strong demand have kept pressure on home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prices,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which not only continue to hit new highs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6" name="Picture 5" descr="A white tower next to a building&#10;&#10;Description automatically generated">
            <a:extLst>
              <a:ext uri="{FF2B5EF4-FFF2-40B4-BE49-F238E27FC236}">
                <a16:creationId xmlns:a16="http://schemas.microsoft.com/office/drawing/2014/main" id="{80E64959-F290-4FB6-0D67-B69AA693F3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797" y="3223846"/>
            <a:ext cx="2921605" cy="33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+4.60%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+8.1%,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Diego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+7.2%,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5.45%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FDAEFB76-7623-FADB-CD8E-589CC642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283" y="1417637"/>
            <a:ext cx="6709434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9A9C875B-0660-F118-71A1-F1DECB43D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112" y="1007450"/>
            <a:ext cx="7364413" cy="55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7708-04AD-CB49-D5E6-BC065E9A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7980-3BD7-FB67-68EA-FB126A400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graph with white text&#10;&#10;Description automatically generated">
            <a:extLst>
              <a:ext uri="{FF2B5EF4-FFF2-40B4-BE49-F238E27FC236}">
                <a16:creationId xmlns:a16="http://schemas.microsoft.com/office/drawing/2014/main" id="{A7939EE0-4754-67FE-7305-AB06987DB1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9842"/>
            <a:ext cx="12431919" cy="67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906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7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itting at a table with a plate of food and beer&#10;&#10;Description automatically generated">
            <a:extLst>
              <a:ext uri="{FF2B5EF4-FFF2-40B4-BE49-F238E27FC236}">
                <a16:creationId xmlns:a16="http://schemas.microsoft.com/office/drawing/2014/main" id="{2FD5D238-B649-1864-1A17-5FC286F744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322" y="816084"/>
            <a:ext cx="4560076" cy="39932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C7FB-3383-184B-8E91-B00F78F1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E13D-90EA-2C19-BB9A-5A305918F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unset over a hill&#10;&#10;Description automatically generated">
            <a:extLst>
              <a:ext uri="{FF2B5EF4-FFF2-40B4-BE49-F238E27FC236}">
                <a16:creationId xmlns:a16="http://schemas.microsoft.com/office/drawing/2014/main" id="{07C47BB2-0F1B-CA85-C610-25084489F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92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B050"/>
                </a:solidFill>
              </a:rPr>
              <a:t> 187,000 – -16,000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New All Time High!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*SPY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breaks to new high on strong consumer sentiment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*Big tech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continues to dominate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 will continue to revalue all AI plays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*Bull move could continue into February as investors are under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invested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or even short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*Analysts are vastly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underestimating technology earnings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only upgrading in 5% increments creating constant upside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surprises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*Domestic plays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gone back to sleep on rising rates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flip flop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continues between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 and domestics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6C5BA3-FEEA-2088-A9BD-469104AF2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658" y="3880337"/>
            <a:ext cx="4094534" cy="27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short 2/$485-$490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28214" y="3109315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$455</a:t>
            </a:r>
            <a:br>
              <a:rPr lang="en-US" sz="2000" dirty="0"/>
            </a:br>
            <a:r>
              <a:rPr lang="en-US" sz="2000" dirty="0"/>
              <a:t>-5.80%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729330" y="608992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/>
              <a:t>$550 +15%</a:t>
            </a:r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967987" y="1328972"/>
            <a:ext cx="1745107" cy="16311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19C269-D403-B83D-C24C-81E33C7CF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72" y="1150807"/>
            <a:ext cx="7022228" cy="53168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 flipV="1">
            <a:off x="6807009" y="2285881"/>
            <a:ext cx="368200" cy="22632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C9C93-0992-E662-DCF3-1AD5284E7731}"/>
              </a:ext>
            </a:extLst>
          </p:cNvPr>
          <p:cNvCxnSpPr>
            <a:cxnSpLocks/>
          </p:cNvCxnSpPr>
          <p:nvPr/>
        </p:nvCxnSpPr>
        <p:spPr>
          <a:xfrm>
            <a:off x="7081999" y="2336732"/>
            <a:ext cx="764815" cy="62341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99787" y="3061550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9F899-02B5-3923-5EC8-A46514B07BD9}"/>
              </a:ext>
            </a:extLst>
          </p:cNvPr>
          <p:cNvCxnSpPr>
            <a:cxnSpLocks/>
          </p:cNvCxnSpPr>
          <p:nvPr/>
        </p:nvCxnSpPr>
        <p:spPr>
          <a:xfrm>
            <a:off x="299787" y="3728048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83DB2544-A555-482C-0205-B19F9BED29F2}"/>
              </a:ext>
            </a:extLst>
          </p:cNvPr>
          <p:cNvSpPr/>
          <p:nvPr/>
        </p:nvSpPr>
        <p:spPr>
          <a:xfrm>
            <a:off x="7175209" y="4123563"/>
            <a:ext cx="3829122" cy="234405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NEVER BET AGAINST THE TREND!!!</a:t>
            </a:r>
          </a:p>
        </p:txBody>
      </p: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5EF11BEE-1605-BDD3-A2BA-02BCB5E51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996" y="1579946"/>
            <a:ext cx="6329290" cy="479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3F71ED07-CDBE-178F-42DA-1EB6285F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839" y="919843"/>
            <a:ext cx="7162321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81D5DFFD-7A2D-408F-A7CE-246AF2FC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314" y="1191987"/>
            <a:ext cx="6898735" cy="52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B6CDD008-BD89-7A81-E945-D9819C13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12" y="1325381"/>
            <a:ext cx="6581775" cy="49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F085B0B5-FB7A-006E-3C42-2F9E21DB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165" y="1718136"/>
            <a:ext cx="6292850" cy="476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liquor cabinet&#10;&#10;Description automatically generated">
            <a:extLst>
              <a:ext uri="{FF2B5EF4-FFF2-40B4-BE49-F238E27FC236}">
                <a16:creationId xmlns:a16="http://schemas.microsoft.com/office/drawing/2014/main" id="{0C6CB923-69CF-39C1-B256-DBD0E06DA5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YIKES!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96A95E38-76F9-2E65-57B8-5D889368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150" y="1763714"/>
            <a:ext cx="608671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China: 15 Year Low</a:t>
            </a:r>
            <a:br>
              <a:rPr lang="en-US" sz="2400" b="1" dirty="0"/>
            </a:br>
            <a:r>
              <a:rPr lang="en-US" sz="2400" b="1" dirty="0"/>
              <a:t>40 Years of One Child Policy Comes Home to Bite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FC0C9-1153-54DF-FB2E-97AD44720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stock market&#10;&#10;Description automatically generated">
            <a:extLst>
              <a:ext uri="{FF2B5EF4-FFF2-40B4-BE49-F238E27FC236}">
                <a16:creationId xmlns:a16="http://schemas.microsoft.com/office/drawing/2014/main" id="{08E1A252-7F00-4D72-1C7E-8E73BD28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08" y="1258723"/>
            <a:ext cx="7561384" cy="57250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D93CA-916A-468B-3A91-844740D529B9}"/>
              </a:ext>
            </a:extLst>
          </p:cNvPr>
          <p:cNvCxnSpPr>
            <a:cxnSpLocks/>
          </p:cNvCxnSpPr>
          <p:nvPr/>
        </p:nvCxnSpPr>
        <p:spPr>
          <a:xfrm>
            <a:off x="2726464" y="380010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Japan: A 34 Year Round Trip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60E40-3505-9A07-02FC-EC33BFCC8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A68E8-2ADD-969A-9DC3-E71AE350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12" y="1272121"/>
            <a:ext cx="7377576" cy="558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in a parking lot&#10;&#10;Description automatically generated">
            <a:extLst>
              <a:ext uri="{FF2B5EF4-FFF2-40B4-BE49-F238E27FC236}">
                <a16:creationId xmlns:a16="http://schemas.microsoft.com/office/drawing/2014/main" id="{55281093-3227-B651-52FA-6ED0F3F809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The AI Wars Continue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entire Open AI staff going to Microsoft (MSFT)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12/$330-$340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2C1A82EA-9367-528C-4727-61944162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313" y="1634296"/>
            <a:ext cx="6697949" cy="507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9BB10B7C-AABE-DCAC-D088-2F334386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909" y="1582692"/>
            <a:ext cx="6464181" cy="489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Apple Beats Samsung, to become the world’s top seller of smart phones with a 20% market share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2A79FA96-24E5-380F-5E51-F0B23866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0" y="63500"/>
            <a:ext cx="889000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D76B-005F-54D0-4B0B-D201DE4F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083A5-1F20-E65A-9707-F4CA0356F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4B0EDF8E-1958-D477-9911-2ACC495EF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979" y="814099"/>
            <a:ext cx="7190796" cy="576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935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99872" y="457200"/>
            <a:ext cx="1118006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Alphabet Unveils New Gemini AI Model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FFD08943-4813-99AD-1429-926E2C04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157" y="1794941"/>
            <a:ext cx="6242269" cy="47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Beating 2022 – Best in 15 years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out of 66 trade alerts profitable – No losers since August 4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-3.88%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+0%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+670.74%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51.27%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985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Jeff Bezos Sells Amazon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some 1.673 million shares worth $244 million. He still has 988 million shares left worth $144 billion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2/$130-$135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0A7ED982-C358-2E82-516A-81B97990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170" y="2314575"/>
            <a:ext cx="580366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89" y="199788"/>
            <a:ext cx="934101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The Price War Continues</a:t>
            </a:r>
            <a:br>
              <a:rPr lang="en-US" sz="2800" dirty="0"/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Tesla to Halt Production in Germany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thanks to soaring shipping costs in the Red Sea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0E65DEA9-0526-FFE8-D2EB-A1087E2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168" y="2264012"/>
            <a:ext cx="580366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 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Password Sharing Crackdown Goes Global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CEBE80A0-387C-779E-3A51-2CD8E933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975" y="1492250"/>
            <a:ext cx="6750050" cy="511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Double Position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2/$350-$360 call spread, took profits on long 2/$360-$370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A04C6766-5249-72D5-FBD7-56D734F2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938" y="2253298"/>
            <a:ext cx="5578475" cy="422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Palo Alto Networks Dives on Weak Guidance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even though reported earnings were great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6B4A07FE-C92C-A082-57BD-868A1CC2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764" y="1557338"/>
            <a:ext cx="6558472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783411B7-178B-3D93-95BF-5AE7E95C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199" y="1752600"/>
            <a:ext cx="5992813" cy="453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DE14868E-D036-CFB8-CA78-06217278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562" y="1726066"/>
            <a:ext cx="6492875" cy="491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B7A9DFBA-295F-6767-5183-AD43BC1D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502" y="1514475"/>
            <a:ext cx="635299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918A7A0E-D4C9-E570-E7B0-9166945A1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569" y="1776548"/>
            <a:ext cx="6006861" cy="45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E996959E-F427-7A9A-5B85-07CB4D7659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1173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B21D3452-C05A-3869-DA8B-D553907B2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25" y="1452789"/>
            <a:ext cx="6635750" cy="502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Boeing's single-aisle deliveries up to 351 units for the year so far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B6E9EFB0-F784-532B-A471-DF3BA920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700" y="1527810"/>
            <a:ext cx="6578600" cy="49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A5CE13E6-2030-2DBB-80E9-BA8DBC15A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125" y="1728788"/>
            <a:ext cx="6464120" cy="489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9C25B5A2-77BB-50B4-1E49-CFEB8E3EE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550" y="1852567"/>
            <a:ext cx="6007100" cy="454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B9AC1325-F1BF-B2C9-EA54-BF999DD7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981" y="1326931"/>
            <a:ext cx="6650038" cy="50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big profit boost came from the parks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D3DF57F2-18DF-5C20-2BBA-3E688146D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1826448"/>
            <a:ext cx="5784789" cy="43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82235938-3165-4190-D932-969250754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143" y="1468823"/>
            <a:ext cx="6335713" cy="47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9347D25A-D07F-867C-03F4-21B765EB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425" y="1657350"/>
            <a:ext cx="6426379" cy="48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461BBC6D-7DA7-5F84-8DE3-DB94DE43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726" y="1714500"/>
            <a:ext cx="6256547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owth&#10;&#10;Description automatically generated with medium confidence">
            <a:extLst>
              <a:ext uri="{FF2B5EF4-FFF2-40B4-BE49-F238E27FC236}">
                <a16:creationId xmlns:a16="http://schemas.microsoft.com/office/drawing/2014/main" id="{93AC2EB1-ED1E-A99B-9772-53935A743F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82" y="0"/>
            <a:ext cx="10935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EC0ADA5C-7245-2A4D-7F7E-911C74AC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712" y="1687689"/>
            <a:ext cx="640750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C7C0B829-9ACB-323C-FB0A-CF5315DC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550" y="1457326"/>
            <a:ext cx="6615082" cy="500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0C45FA39-6B5A-F4C3-4780-EC70F7A8D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283" y="1233487"/>
            <a:ext cx="6709434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6DAC69E0-788E-3CB4-D758-D191DEBA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0" y="1312636"/>
            <a:ext cx="6921500" cy="52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86EB882A-41E3-E7D8-9BD6-B2FA9645A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581" y="1788137"/>
            <a:ext cx="6192838" cy="468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BAEDE0FC-07B3-93D3-4B8C-A2443109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850" y="1739900"/>
            <a:ext cx="6256547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A679E1AC-86CB-A59C-CEA7-2E2D9E25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0" y="1592466"/>
            <a:ext cx="6249988" cy="473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D2C72E31-8139-7FED-7CB5-60FA4F2F0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688" y="1614487"/>
            <a:ext cx="6577341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3D622EF5-3921-BC7D-2283-710EB8E9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125" y="1511685"/>
            <a:ext cx="6335713" cy="47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23A170E2-BB6F-C6FE-ADE3-928E387FD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850" y="1676400"/>
            <a:ext cx="6435725" cy="487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153580" y="123567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+0.74%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405688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 Long</a:t>
            </a:r>
            <a:br>
              <a:rPr lang="en-US" sz="2400" b="1" dirty="0"/>
            </a:br>
            <a:r>
              <a:rPr lang="en-US" sz="2400" b="1" dirty="0"/>
              <a:t>60% Long, 40% Short, 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9E2BF7-F062-7179-C672-E869FEC13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97567"/>
              </p:ext>
            </p:extLst>
          </p:nvPr>
        </p:nvGraphicFramePr>
        <p:xfrm>
          <a:off x="739531" y="1651177"/>
          <a:ext cx="3633731" cy="453223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806744">
                  <a:extLst>
                    <a:ext uri="{9D8B030D-6E8A-4147-A177-3AD203B41FA5}">
                      <a16:colId xmlns:a16="http://schemas.microsoft.com/office/drawing/2014/main" val="2262662946"/>
                    </a:ext>
                  </a:extLst>
                </a:gridCol>
                <a:gridCol w="826987">
                  <a:extLst>
                    <a:ext uri="{9D8B030D-6E8A-4147-A177-3AD203B41FA5}">
                      <a16:colId xmlns:a16="http://schemas.microsoft.com/office/drawing/2014/main" val="3994034417"/>
                    </a:ext>
                  </a:extLst>
                </a:gridCol>
              </a:tblGrid>
              <a:tr h="2464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697190284"/>
                  </a:ext>
                </a:extLst>
              </a:tr>
              <a:tr h="2464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659887424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40508694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46579179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(MSFT) 2/$330-$340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4057227913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(AMZN) 2/$130-$135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296273644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(V) 2/$240-$250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90441498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(PANW) 2/$260-$270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088141225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(CCJ) 2/$38-$41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521628806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2/$90-$90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802810131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491645828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86391107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903796448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 POSITIONS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45783064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632510859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Net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58361916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380877104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79086302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Aggregate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4201120936"/>
                  </a:ext>
                </a:extLst>
              </a:tr>
            </a:tbl>
          </a:graphicData>
        </a:graphic>
      </p:graphicFrame>
      <p:pic>
        <p:nvPicPr>
          <p:cNvPr id="5" name="Picture 4" descr="A circular chart with different colored sections&#10;&#10;Description automatically generated with medium confidence">
            <a:extLst>
              <a:ext uri="{FF2B5EF4-FFF2-40B4-BE49-F238E27FC236}">
                <a16:creationId xmlns:a16="http://schemas.microsoft.com/office/drawing/2014/main" id="{AD60DE99-7DC9-ECD9-8113-0AB375FF64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222" y="2500121"/>
            <a:ext cx="3633731" cy="34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98FB7771-B721-D95E-486D-1CC35D21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25" y="1676400"/>
            <a:ext cx="6067844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5C95AA89-1A7D-94FB-15D2-7FDA901B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425" y="1676400"/>
            <a:ext cx="6421438" cy="48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B31C5EB6-8E9E-E904-D507-DFA8BA64A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137" y="1604237"/>
            <a:ext cx="6435725" cy="487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C293ED20-E9F3-F4F4-E1B7-DA65B5C39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012" y="1695177"/>
            <a:ext cx="6149975" cy="46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7C13A47F-33CB-4E1A-EB5C-A7318B1F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810" y="1506537"/>
            <a:ext cx="6426380" cy="48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Knocks it Out of the Park, with a 41% gain in operating earnings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6EF5ADD0-E59E-65C4-6B39-2D2B52B7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877" y="2363787"/>
            <a:ext cx="5596088" cy="4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79F140B1-92F1-C5A2-DFC2-401BDD4B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0987" y="1295400"/>
            <a:ext cx="6550025" cy="49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96B012E8-10B5-B0E4-4E8B-F32655F9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262" y="1192213"/>
            <a:ext cx="6450013" cy="488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9DFD15B7-F6EB-A771-49EC-7EAA634B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802" y="1143000"/>
            <a:ext cx="6860396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ilver car in a parking lot&#10;&#10;Description automatically generated">
            <a:extLst>
              <a:ext uri="{FF2B5EF4-FFF2-40B4-BE49-F238E27FC236}">
                <a16:creationId xmlns:a16="http://schemas.microsoft.com/office/drawing/2014/main" id="{1BCE0538-83B7-927A-D631-B3CEA00573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are going from overbought to more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overbought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*Mag 7 has shrunk to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Mag 5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ex Apple and Tesla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except for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 US, with the only good economy in the world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still pulled down by a collapsing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*Domestic plays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gone back to sleep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 rates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but only after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substantial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*Commodities and industrials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are 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second half play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Budget Funded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Two More Months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kicking the can down to March 8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Budget Deficit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Tops $500 Billion in Q1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Bonds Could be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 Trade of 2024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*After the sharpest 19-point two month rise in market history, markets are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taking a break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are discounting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three cuts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tarting in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May in 2024 more likely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ETF’s (JNK) and (HYG)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6.50% yield and 18 month high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*I’m looking for an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$18-$28 point gain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 2024 with interest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(TLT) on the dip.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Still Fading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34139-C85F-4B93-CA6B-3292B0E190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146" y="346977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On Fire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2/$90-$93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C8622B0E-F437-E291-0304-27569058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412" y="1635125"/>
            <a:ext cx="6607175" cy="500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7D059861-92F2-F105-601D-6993B243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710" y="1163637"/>
            <a:ext cx="712458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7.33%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0E451E07-3084-8DAB-B2DD-C55907A07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838" y="1406525"/>
            <a:ext cx="6520731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3.07%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7FCA5213-A4E0-28AA-19DD-79A88043B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950" y="1106488"/>
            <a:ext cx="7011358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6.35%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23CCEDB6-8CEC-7B5F-823C-9208B5D1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688" y="1219200"/>
            <a:ext cx="6671693" cy="5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1E74808E-99AC-8E31-0268-62A97DD7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06" y="1492498"/>
            <a:ext cx="6021388" cy="455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13.63%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018CBC2E-63AB-6CEA-07BF-7150058E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131" y="1492250"/>
            <a:ext cx="6535738" cy="49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set over the clouds&#10;&#10;Description automatically generated">
            <a:extLst>
              <a:ext uri="{FF2B5EF4-FFF2-40B4-BE49-F238E27FC236}">
                <a16:creationId xmlns:a16="http://schemas.microsoft.com/office/drawing/2014/main" id="{8C9D2A15-3900-76D0-05A8-5C59A3868A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Giving Up Gains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*Foreign currencies give up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2024 gains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because of the return of higher US interest rates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 dollar rally could last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couple of months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 a new currency entry point is approaching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*However, Falling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guarantee a falling dollar for 2024</a:t>
            </a: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*Bank of Japan </a:t>
            </a:r>
            <a: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Eases Grip on Bond Yields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ending its unlimited buying operation to keep interest rates down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China Markets Dive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on news that the central bank was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forced into the currency markets to support the yuan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*(FXA)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is rally on coming bull markets 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commodities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Buy (FXY) on dips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C74E30-A3E0-3E83-A552-4D20284782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676" y="3755780"/>
            <a:ext cx="4380523" cy="27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Choppy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Michigan Consumer Sentiment Index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Surges, up to </a:t>
            </a:r>
            <a:r>
              <a:rPr lang="en-US" sz="200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78.8 for January, its highest level since July 2021</a:t>
            </a:r>
            <a:r>
              <a:rPr lang="en-US" sz="2000" dirty="0">
                <a:effectLst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 Retail Sales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in Best in Three Months, up 0.6% in December, as analysts continue to underestimate the American consumer.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Weekly Jobless Claims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Plunge to 187,000, a 17-month low, underlining the “soft landing” scenario</a:t>
            </a:r>
            <a:r>
              <a:rPr lang="en-US" sz="2000" dirty="0">
                <a:effectLst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PPI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Falls 0.1% in December, putting the interest rate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cutting scenario back on</a:t>
            </a:r>
            <a:r>
              <a:rPr lang="en-US" sz="2000" dirty="0">
                <a:effectLst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Consumer Price Index Flies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coming in at 0.3% for December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instead of the anticipated 0.2%, a 3.4% annual rate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*Fed rate cuts just got pushed back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March to June</a:t>
            </a:r>
            <a:r>
              <a:rPr lang="en-US" sz="2000" dirty="0">
                <a:effectLst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670AA-5A77-E5C3-B7CE-73A033899B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897" y="3810000"/>
            <a:ext cx="4270835" cy="283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3063" y="71442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FXA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674069" y="2265842"/>
            <a:ext cx="4585928" cy="24344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10742C76-550D-86AA-6D0B-B8D4079E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649" y="2386012"/>
            <a:ext cx="5432612" cy="41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13283" y="4343399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D97B99C9-BDB8-06E4-F52C-A51EBFBF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141" y="1189534"/>
            <a:ext cx="6820338" cy="516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CEF242F-7CA4-8EFB-53D9-33BD447A6088}"/>
              </a:ext>
            </a:extLst>
          </p:cNvPr>
          <p:cNvCxnSpPr>
            <a:cxnSpLocks/>
          </p:cNvCxnSpPr>
          <p:nvPr/>
        </p:nvCxnSpPr>
        <p:spPr>
          <a:xfrm flipV="1">
            <a:off x="7767145" y="2265842"/>
            <a:ext cx="3492852" cy="21169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90A0503D-2F41-8073-A80C-26F1BB78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225" y="2071687"/>
            <a:ext cx="5445124" cy="41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253655" y="2286000"/>
            <a:ext cx="2585545" cy="15607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5EA2B4CD-4BD7-E934-3389-8666BFD5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73" y="1373187"/>
            <a:ext cx="6841527" cy="51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6758152" y="2209800"/>
            <a:ext cx="2004848" cy="9748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1391296"/>
            <a:ext cx="5626989" cy="7804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4D3233C7-593F-E061-9592-B0AA8105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849" y="1781497"/>
            <a:ext cx="6078538" cy="460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6096000" y="2743200"/>
            <a:ext cx="2271408" cy="125073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erial view of a city and ocean&#10;&#10;Description automatically generated">
            <a:extLst>
              <a:ext uri="{FF2B5EF4-FFF2-40B4-BE49-F238E27FC236}">
                <a16:creationId xmlns:a16="http://schemas.microsoft.com/office/drawing/2014/main" id="{7FCF291A-D5C3-EAC0-272D-7BC7F79F61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–It’s All About China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free fall is destroying the oil market, the world’s largest energy consumer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*Libya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returns 300,000 b/d of production to the market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Big freeze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takes 400,000 b/d off the market from North Dakota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*If you throw good news on a commodity and it fails to rally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you get rid of it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*This is despite the US government coming in to buy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1-3 million barrels daily for the SPR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Copper to Rise 75%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2024, say industry analysts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There is a “BUY” setting up here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energy when the global economy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reaccelerates on a lower interest rates world. Watch (XOM) and (OXY).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*Natural Gas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gives up much of 2024 gains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8CFEC7-E8D8-C723-B6A9-97AED3CE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039" y="4391909"/>
            <a:ext cx="4000961" cy="22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AD086AEA-7001-44EA-1637-B47A3AF0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125" y="1192212"/>
            <a:ext cx="6578600" cy="49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B494802E-CDD7-FB37-58AA-514090F75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131" y="1360237"/>
            <a:ext cx="6535738" cy="49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685C38D9-A458-4CD4-852D-3BA040902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25" y="1295400"/>
            <a:ext cx="6635750" cy="502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At top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">
            <a:extLst>
              <a:ext uri="{FF2B5EF4-FFF2-40B4-BE49-F238E27FC236}">
                <a16:creationId xmlns:a16="http://schemas.microsoft.com/office/drawing/2014/main" id="{E7B3D65A-5C64-4113-0E07-322F1A84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79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48347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12/$97-$100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D5D23437-DCBA-D71E-F662-DC763EBC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881" y="1978682"/>
            <a:ext cx="5964238" cy="451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8D0A1191-DCEA-F66C-2622-B28B3EB1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556" y="1504786"/>
            <a:ext cx="6592888" cy="49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D096D6AD-6A33-E8D0-979C-2BA8809E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313" y="1252876"/>
            <a:ext cx="6564313" cy="497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– China Drag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FAF6B0A9-2A5C-15C6-A1DA-86B197C4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556" y="1277937"/>
            <a:ext cx="6592888" cy="49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Goes Nuclear, with yellow cake prices up 45% since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 – expires in 12 trading days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D00932F6-A919-CC1C-E469-506F8AC1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25" y="1808480"/>
            <a:ext cx="6178550" cy="467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lm trees next to a body of water&#10;&#10;Description automatically generated">
            <a:extLst>
              <a:ext uri="{FF2B5EF4-FFF2-40B4-BE49-F238E27FC236}">
                <a16:creationId xmlns:a16="http://schemas.microsoft.com/office/drawing/2014/main" id="{B9755873-9546-21EE-1E7E-26841BA37B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Interest Rate Hit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3658" y="1312536"/>
            <a:ext cx="984068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*Gold takes a hit on rising US interest rates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*Gold needs a return of falling interest rates to resume rally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*Investors are picking up gold as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</a:rPr>
              <a:t>hedge 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155FD46F-1FC3-3BC3-B19B-200773E2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550" y="1298393"/>
            <a:ext cx="6692900" cy="506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4B147AB8-BD37-8885-11A2-99DBE914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0" y="1066800"/>
            <a:ext cx="6921500" cy="52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C905710A-C2BD-8B95-05A6-2EDDDCB3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7497" y="1343026"/>
            <a:ext cx="6917006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4449</Words>
  <Application>Microsoft Macintosh PowerPoint</Application>
  <PresentationFormat>Widescreen</PresentationFormat>
  <Paragraphs>171</Paragraphs>
  <Slides>112</Slides>
  <Notes>85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9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“New All-Time Highs” </vt:lpstr>
      <vt:lpstr>PowerPoint Presentation</vt:lpstr>
      <vt:lpstr>  Trade Alert Performance Beating 2022 – Best in 15 years 60 out of 66 trade alerts profitable – No losers since August 4   </vt:lpstr>
      <vt:lpstr>PowerPoint Presentation</vt:lpstr>
      <vt:lpstr>PowerPoint Presentation</vt:lpstr>
      <vt:lpstr>PowerPoint Presentation</vt:lpstr>
      <vt:lpstr>The Method to My Madness </vt:lpstr>
      <vt:lpstr>The Global Economy – Choppy</vt:lpstr>
      <vt:lpstr>The Mad Hedge Profit Predictor Market Timing Index – At top end of historic range An artificial intelligence driven algorithm that analyzes 30 different economic, technical, and momentum driven indicators </vt:lpstr>
      <vt:lpstr>Sell Territory!! – Severe Overbought Territory</vt:lpstr>
      <vt:lpstr>PowerPoint Presentation</vt:lpstr>
      <vt:lpstr> Weekly Jobless Claims – Falling  187,000 – -16,000 </vt:lpstr>
      <vt:lpstr>Stocks – New All Time High! </vt:lpstr>
      <vt:lpstr>            S&amp;P 500 – New High stopped out of short 2/$485-$490 put spread, 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YIKES! took profits on Long 5/$335-$345 put spread took profits on long (QQQ) 1/$290-$300 put spread, took profits on long (QQQ) 4/$330-$335 put spread  took profits on long (QQQ) 3/$340-$345 put spread, covered long (QQQ) $325-$330 put spread </vt:lpstr>
      <vt:lpstr>China: 15 Year Low 40 Years of One Child Policy Comes Home to Bite</vt:lpstr>
      <vt:lpstr>Japan: A 34 Year Round Trip</vt:lpstr>
      <vt:lpstr>PowerPoint Presentation</vt:lpstr>
      <vt:lpstr>PowerPoint Presentation</vt:lpstr>
      <vt:lpstr> Microsoft (MSFT)- Earnings Beat The AI Wars Continue, with the entire Open AI staff going to Microsoft (MSFT) long 12/$330-$340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 Apple (AAPL) Apple Beats Samsung, to become the world’s top seller of smart phones with a 20% market share 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PowerPoint Presentation</vt:lpstr>
      <vt:lpstr>Alphabet (GOOGL) – Google Ramps Up AI Effort Alphabet Unveils New Gemini AI Model took profits on long 12/$110-$120 call spread  took profits on long 12/$1,200-$1,230 bull call spread, took profits on long 9/$1,030-$1,080 vertical bull call spread</vt:lpstr>
      <vt:lpstr> Amazon (AMZN) –  Jeff Bezos Sells Amazon, some 1.673 million shares worth $244 million. He still has 988 million shares left worth $144 billion  long 2/$130-$135 bull call spread  took profits on long 2/$3,400-$3,500 bear put spread took profits on long 9/$2,800-$2,900 bull call spread</vt:lpstr>
      <vt:lpstr>PowerPoint Presentation</vt:lpstr>
      <vt:lpstr>PowerPoint Presentation</vt:lpstr>
      <vt:lpstr>Netflix (NFLX) – Netflix subscribers beat - Netflix Password Sharing Crackdown Goes Global </vt:lpstr>
      <vt:lpstr> NVIDIA (NVDA) – Double Position took profits on long 2/$350-$360 call spread, took profits on long 2/$360-$370 call spread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Dives on Weak Guidance, even though reported earnings were great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took profits on long 12/$135-$140 call spread</vt:lpstr>
      <vt:lpstr>ProShares Ultra Technology ETF (ROM) – 2X Long Technology ETF took profits on long 10/$62-65 call spread</vt:lpstr>
      <vt:lpstr>The Second Half of the Barbell</vt:lpstr>
      <vt:lpstr>Boeing (BA) –  Boeing's single-aisle deliveries up to 351 units for the year so far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-Disney Beats The big profit boost came from the parks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Berkshire Hathaway Knocks it Out of the Park, with a 41% gain in operating earnings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Still Fading</vt:lpstr>
      <vt:lpstr>                Treasury ETF (TLT) – On Fire Long 2/$90-$93 call spread, took profits on long 12/$95-$98 put spread   took profits on long 12/$79-$82 call spread, took profits on long 11/$76-79 call spread,                         </vt:lpstr>
      <vt:lpstr> Ten Year Treasury Yield ($TNX) – 4.10%  </vt:lpstr>
      <vt:lpstr> Junk Bonds (JNK) 7.33% Yield  </vt:lpstr>
      <vt:lpstr>Municipal Bonds (MUB) 3.07% Yield-  </vt:lpstr>
      <vt:lpstr>Emerging Market Debt (ELD) 6.35% Yield-  </vt:lpstr>
      <vt:lpstr>2X Short Treasuries (TBT)-Out of Favor</vt:lpstr>
      <vt:lpstr>Anally Capital Management (NLY) – Leveraged REIT Play Yield 13.63% took profits on long 12/$15-$16 call spread</vt:lpstr>
      <vt:lpstr>PowerPoint Presentation</vt:lpstr>
      <vt:lpstr>Foreign Currencies – Giving Up Gains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–It’s All About China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stopped out of Long 12/$97-$100 call spread took profits on long 12/$120-$125 put spread </vt:lpstr>
      <vt:lpstr>Occidental Petroleum (OXY)- Buffet’s a Buyer took profits on long 2/$55-$60 call spread took profits on long 12/$77.50-$82.50 put spread </vt:lpstr>
      <vt:lpstr>Natural Gas (UNG) – Free Fall on Warm Winter took profits on Long January 2025 $7-8 Call Spread LEAPS</vt:lpstr>
      <vt:lpstr>Freeport McMoRan (FCX) – China Drag Codelco Sees Profit Slump, the world’s largest copper producer based in Chile</vt:lpstr>
      <vt:lpstr>  Cameco (CCJ) – Global Uranium Renaissance Uranium Goes Nuclear, with yellow cake prices up 45% since May long 12/$35-$38 call spread – expires in 12 trading days  took profits on long 5/$20-$23 bull call spread</vt:lpstr>
      <vt:lpstr>PowerPoint Presentation</vt:lpstr>
      <vt:lpstr>Precious Metals – Interest Rate Hit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Real Estate – Ready for Blastoff</vt:lpstr>
      <vt:lpstr>S&amp;P Case Shiller Turns Hot S&amp;P Case Shiller Rises to +4.60% YOY in October, with its National Home Price Index Detroit gained +8.1%, San Diego +7.2%, and New York +7.1%.  </vt:lpstr>
      <vt:lpstr>Crown Castle International (CCI) – 5.45% yielding 5G cell phone tower REIT Eliot Management Pushes up stock with activist bid</vt:lpstr>
      <vt:lpstr>US Home Construction Index (ITB) (DHI), (LEN), (PHM), (TOL), (NVR)   </vt:lpstr>
      <vt:lpstr>Trade Sheet- So What Do We Do About All This?</vt:lpstr>
      <vt:lpstr>       Next Strategy Webinar   12:00 EST Wednesday, February 7  from Silicon Valley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906</cp:revision>
  <cp:lastPrinted>2022-01-05T03:44:27Z</cp:lastPrinted>
  <dcterms:created xsi:type="dcterms:W3CDTF">2015-02-05T17:12:57Z</dcterms:created>
  <dcterms:modified xsi:type="dcterms:W3CDTF">2024-01-24T21:17:11Z</dcterms:modified>
</cp:coreProperties>
</file>