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9" r:id="rId1"/>
  </p:sldMasterIdLst>
  <p:notesMasterIdLst>
    <p:notesMasterId r:id="rId115"/>
  </p:notesMasterIdLst>
  <p:sldIdLst>
    <p:sldId id="256" r:id="rId2"/>
    <p:sldId id="1498" r:id="rId3"/>
    <p:sldId id="888" r:id="rId4"/>
    <p:sldId id="1463" r:id="rId5"/>
    <p:sldId id="1462" r:id="rId6"/>
    <p:sldId id="605" r:id="rId7"/>
    <p:sldId id="824" r:id="rId8"/>
    <p:sldId id="1514" r:id="rId9"/>
    <p:sldId id="1118" r:id="rId10"/>
    <p:sldId id="1076" r:id="rId11"/>
    <p:sldId id="1442" r:id="rId12"/>
    <p:sldId id="898" r:id="rId13"/>
    <p:sldId id="1142" r:id="rId14"/>
    <p:sldId id="1397" r:id="rId15"/>
    <p:sldId id="1033" r:id="rId16"/>
    <p:sldId id="1073" r:id="rId17"/>
    <p:sldId id="1074" r:id="rId18"/>
    <p:sldId id="1026" r:id="rId19"/>
    <p:sldId id="570" r:id="rId20"/>
    <p:sldId id="280" r:id="rId21"/>
    <p:sldId id="1511" r:id="rId22"/>
    <p:sldId id="1512" r:id="rId23"/>
    <p:sldId id="1484" r:id="rId24"/>
    <p:sldId id="1297" r:id="rId25"/>
    <p:sldId id="563" r:id="rId26"/>
    <p:sldId id="835" r:id="rId27"/>
    <p:sldId id="613" r:id="rId28"/>
    <p:sldId id="831" r:id="rId29"/>
    <p:sldId id="811" r:id="rId30"/>
    <p:sldId id="1047" r:id="rId31"/>
    <p:sldId id="1432" r:id="rId32"/>
    <p:sldId id="1515" r:id="rId33"/>
    <p:sldId id="1399" r:id="rId34"/>
    <p:sldId id="814" r:id="rId35"/>
    <p:sldId id="1072" r:id="rId36"/>
    <p:sldId id="764" r:id="rId37"/>
    <p:sldId id="765" r:id="rId38"/>
    <p:sldId id="1071" r:id="rId39"/>
    <p:sldId id="1501" r:id="rId40"/>
    <p:sldId id="1195" r:id="rId41"/>
    <p:sldId id="1070" r:id="rId42"/>
    <p:sldId id="840" r:id="rId43"/>
    <p:sldId id="1068" r:id="rId44"/>
    <p:sldId id="1069" r:id="rId45"/>
    <p:sldId id="1400" r:id="rId46"/>
    <p:sldId id="893" r:id="rId47"/>
    <p:sldId id="289" r:id="rId48"/>
    <p:sldId id="1054" r:id="rId49"/>
    <p:sldId id="994" r:id="rId50"/>
    <p:sldId id="830" r:id="rId51"/>
    <p:sldId id="481" r:id="rId52"/>
    <p:sldId id="290" r:id="rId53"/>
    <p:sldId id="1133" r:id="rId54"/>
    <p:sldId id="669" r:id="rId55"/>
    <p:sldId id="1079" r:id="rId56"/>
    <p:sldId id="1043" r:id="rId57"/>
    <p:sldId id="1083" r:id="rId58"/>
    <p:sldId id="1449" r:id="rId59"/>
    <p:sldId id="1448" r:id="rId60"/>
    <p:sldId id="1452" r:id="rId61"/>
    <p:sldId id="1086" r:id="rId62"/>
    <p:sldId id="1080" r:id="rId63"/>
    <p:sldId id="1049" r:id="rId64"/>
    <p:sldId id="336" r:id="rId65"/>
    <p:sldId id="1084" r:id="rId66"/>
    <p:sldId id="295" r:id="rId67"/>
    <p:sldId id="501" r:id="rId68"/>
    <p:sldId id="539" r:id="rId69"/>
    <p:sldId id="1420" r:id="rId70"/>
    <p:sldId id="1114" r:id="rId71"/>
    <p:sldId id="654" r:id="rId72"/>
    <p:sldId id="659" r:id="rId73"/>
    <p:sldId id="655" r:id="rId74"/>
    <p:sldId id="1425" r:id="rId75"/>
    <p:sldId id="657" r:id="rId76"/>
    <p:sldId id="656" r:id="rId77"/>
    <p:sldId id="1500" r:id="rId78"/>
    <p:sldId id="1467" r:id="rId79"/>
    <p:sldId id="1407" r:id="rId80"/>
    <p:sldId id="1411" r:id="rId81"/>
    <p:sldId id="1412" r:id="rId82"/>
    <p:sldId id="1413" r:id="rId83"/>
    <p:sldId id="1414" r:id="rId84"/>
    <p:sldId id="1415" r:id="rId85"/>
    <p:sldId id="1504" r:id="rId86"/>
    <p:sldId id="1405" r:id="rId87"/>
    <p:sldId id="388" r:id="rId88"/>
    <p:sldId id="312" r:id="rId89"/>
    <p:sldId id="380" r:id="rId90"/>
    <p:sldId id="747" r:id="rId91"/>
    <p:sldId id="1422" r:id="rId92"/>
    <p:sldId id="313" r:id="rId93"/>
    <p:sldId id="1216" r:id="rId94"/>
    <p:sldId id="1217" r:id="rId95"/>
    <p:sldId id="1496" r:id="rId96"/>
    <p:sldId id="1404" r:id="rId97"/>
    <p:sldId id="907" r:id="rId98"/>
    <p:sldId id="650" r:id="rId99"/>
    <p:sldId id="729" r:id="rId100"/>
    <p:sldId id="737" r:id="rId101"/>
    <p:sldId id="998" r:id="rId102"/>
    <p:sldId id="999" r:id="rId103"/>
    <p:sldId id="1000" r:id="rId104"/>
    <p:sldId id="1451" r:id="rId105"/>
    <p:sldId id="1130" r:id="rId106"/>
    <p:sldId id="1132" r:id="rId107"/>
    <p:sldId id="1005" r:id="rId108"/>
    <p:sldId id="1006" r:id="rId109"/>
    <p:sldId id="1513" r:id="rId110"/>
    <p:sldId id="492" r:id="rId111"/>
    <p:sldId id="335" r:id="rId112"/>
    <p:sldId id="1506" r:id="rId113"/>
    <p:sldId id="1230" r:id="rId114"/>
  </p:sldIdLst>
  <p:sldSz cx="12192000" cy="6858000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64B"/>
    <a:srgbClr val="005A9C"/>
    <a:srgbClr val="003D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B99BF4-BA60-4A15-9A4B-F0404E8DD7C7}" v="5" dt="2022-08-08T18:22:47.371"/>
    <p1510:client id="{2A49D33B-BD4E-4F16-A640-95B620BCB31D}" v="259" dt="2022-05-18T04:05:11.174"/>
    <p1510:client id="{30AAA2A0-D879-44B4-89D9-EC2AF480F0EA}" v="186" dt="2022-05-18T03:17:05.048"/>
    <p1510:client id="{8AF07DB9-B9C9-4DF0-8B45-8B33AC6E0FA6}" v="383" dt="2022-09-07T05:03:13.219"/>
    <p1510:client id="{FC6544FC-1042-4A7A-9FD0-68CC14C7B1C4}" v="4" dt="2022-05-18T02:05:45.613"/>
  </p1510:revLst>
</p1510:revInfo>
</file>

<file path=ppt/tableStyles.xml><?xml version="1.0" encoding="utf-8"?>
<a:tblStyleLst xmlns:a="http://schemas.openxmlformats.org/drawingml/2006/main" def="{D65DD7F7-462A-4F70-8277-D15755171BC1}">
  <a:tblStyle styleId="{D65DD7F7-462A-4F70-8277-D15755171BC1}" styleName="Table_0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/>
    <p:restoredTop sz="94811"/>
  </p:normalViewPr>
  <p:slideViewPr>
    <p:cSldViewPr snapToGrid="0">
      <p:cViewPr varScale="1">
        <p:scale>
          <a:sx n="98" d="100"/>
          <a:sy n="98" d="100"/>
        </p:scale>
        <p:origin x="208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0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6pPr>
            <a:lvl7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7pPr>
            <a:lvl8pPr marL="4572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8pPr>
            <a:lvl9pPr marL="6400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09788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8" name="Shape 58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18731236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0719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41443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20045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78588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44114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22354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855904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59802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4222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88099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9540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81478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1150078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747158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782676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484434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95695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470473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844880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332424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5" name="Shape 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39061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09924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394030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907623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94675357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379495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16830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31335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130189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94" name="Shape 2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8597127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476113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37391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8663165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16135561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816035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82700735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38385483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2220998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5092261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19923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2116244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839316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217" name="Shape 21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625887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1" name="Shape 3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82115823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2619663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4824097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Shape 3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0126945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4861754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5265253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6260234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328467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4" name="Shape 1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38190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671473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357" name="Shape 3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250878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1447436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41211251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64" name="Shape 3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1031025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78" name="Shape 37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80812559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27" name="Shape 42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751380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1" name="Shape 44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865632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76142166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1546469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177164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38" name="Shape 23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4855222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48" name="Shape 44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60457962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96645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4123452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455" name="Shape 45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729730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497" name="Shape 4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73611861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04" name="Shape 5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02257993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43596130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8138583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206092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53390442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2635731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Shape 5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18" name="Shape 5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44011028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10644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Shape 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02" name="Shape 6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056131554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rnd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09" name="Shape 6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610" name="Shape 610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37888431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2120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title"/>
          </p:nvPr>
        </p:nvSpPr>
        <p:spPr>
          <a:xfrm rot="5400000">
            <a:off x="7285038" y="1828800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800"/>
            <a:ext cx="5851525" cy="802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ctrTitle"/>
          </p:nvPr>
        </p:nvSpPr>
        <p:spPr>
          <a:xfrm>
            <a:off x="914400" y="2130425"/>
            <a:ext cx="103632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ubTitle" idx="1"/>
          </p:nvPr>
        </p:nvSpPr>
        <p:spPr>
          <a:xfrm>
            <a:off x="1828801" y="3886200"/>
            <a:ext cx="85343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1pPr>
            <a:lvl2pPr marL="457200" marR="0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2pPr>
            <a:lvl3pPr marL="914400" marR="0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3pPr>
            <a:lvl4pPr marL="13716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4pPr>
            <a:lvl5pPr marL="1828800" marR="0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/>
            </a:lvl5pPr>
            <a:lvl6pPr marL="22860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marR="0" indent="0" algn="ctr" rtl="0">
              <a:spcBef>
                <a:spcPts val="40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 rot="5400000">
            <a:off x="3833018" y="-1623219"/>
            <a:ext cx="4525961" cy="1097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2389718" y="4800601"/>
            <a:ext cx="73151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pic" idx="2"/>
          </p:nvPr>
        </p:nvSpPr>
        <p:spPr>
          <a:xfrm>
            <a:off x="2389718" y="612775"/>
            <a:ext cx="7315199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4" name="Shape 24"/>
          <p:cNvSpPr txBox="1">
            <a:spLocks noGrp="1"/>
          </p:cNvSpPr>
          <p:nvPr>
            <p:ph type="body" idx="1"/>
          </p:nvPr>
        </p:nvSpPr>
        <p:spPr>
          <a:xfrm>
            <a:off x="2389718" y="5367338"/>
            <a:ext cx="73151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609601" y="273051"/>
            <a:ext cx="4011084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766733" y="273050"/>
            <a:ext cx="6815667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609601" y="1535112"/>
            <a:ext cx="5386916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6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3"/>
          </p:nvPr>
        </p:nvSpPr>
        <p:spPr>
          <a:xfrm>
            <a:off x="6193367" y="1535112"/>
            <a:ext cx="5389032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Font typeface="Calibri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4"/>
          </p:nvPr>
        </p:nvSpPr>
        <p:spPr>
          <a:xfrm>
            <a:off x="6193367" y="2174875"/>
            <a:ext cx="5389032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609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body" idx="2"/>
          </p:nvPr>
        </p:nvSpPr>
        <p:spPr>
          <a:xfrm>
            <a:off x="6197601" y="1600201"/>
            <a:ext cx="53847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963083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963083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1pPr>
            <a:lvl2pPr marL="457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2pPr>
            <a:lvl3pPr marL="914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3pPr>
            <a:lvl4pPr marL="1371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4pPr>
            <a:lvl5pPr marL="18288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5pPr>
            <a:lvl6pPr marL="22860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6pPr>
            <a:lvl7pPr marL="27432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7pPr>
            <a:lvl8pPr marL="32004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8pPr>
            <a:lvl9pPr marL="3657600" indent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ctr" rtl="0">
              <a:spcBef>
                <a:spcPts val="0"/>
              </a:spcBef>
              <a:spcAft>
                <a:spcPts val="0"/>
              </a:spcAft>
              <a:defRPr/>
            </a:lvl1pPr>
            <a:lvl2pPr algn="ctr" rtl="0">
              <a:spcBef>
                <a:spcPts val="0"/>
              </a:spcBef>
              <a:spcAft>
                <a:spcPts val="0"/>
              </a:spcAft>
              <a:defRPr/>
            </a:lvl2pPr>
            <a:lvl3pPr algn="ctr" rtl="0">
              <a:spcBef>
                <a:spcPts val="0"/>
              </a:spcBef>
              <a:spcAft>
                <a:spcPts val="0"/>
              </a:spcAft>
              <a:defRPr/>
            </a:lvl3pPr>
            <a:lvl4pPr algn="ctr" rtl="0">
              <a:spcBef>
                <a:spcPts val="0"/>
              </a:spcBef>
              <a:spcAft>
                <a:spcPts val="0"/>
              </a:spcAft>
              <a:defRPr/>
            </a:lvl4pPr>
            <a:lvl5pPr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1"/>
          </p:nvPr>
        </p:nvSpPr>
        <p:spPr>
          <a:xfrm>
            <a:off x="609600" y="1637000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1pPr>
            <a:lvl2pPr marL="742950" marR="0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2pPr>
            <a:lvl3pPr marL="1143000" marR="0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/>
            </a:lvl3pPr>
            <a:lvl4pPr marL="16002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/>
            </a:lvl4pPr>
            <a:lvl5pPr marL="2057400" marR="0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/>
            </a:lvl5pPr>
            <a:lvl6pPr marL="25146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6pPr>
            <a:lvl7pPr marL="29718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7pPr>
            <a:lvl8pPr marL="34290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8pPr>
            <a:lvl9pPr marL="3886200" marR="0" indent="-101600" algn="l" rtl="0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ldNum" idx="12"/>
          </p:nvPr>
        </p:nvSpPr>
        <p:spPr>
          <a:xfrm>
            <a:off x="8737601" y="6356351"/>
            <a:ext cx="28447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R="0" algn="ctr" rtl="0">
              <a:spcBef>
                <a:spcPts val="0"/>
              </a:spcBef>
              <a:defRPr/>
            </a:lvl1pPr>
          </a:lstStyle>
          <a:p>
            <a:endParaRPr/>
          </a:p>
        </p:txBody>
      </p:sp>
      <p:pic>
        <p:nvPicPr>
          <p:cNvPr id="8" name="Picture 7" descr="jtbg1.jpg"/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206692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dhedgefundtrader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hyperlink" Target="mailto:support@madhedgefundtrader.com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9.jpeg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7" Type="http://schemas.openxmlformats.org/officeDocument/2006/relationships/image" Target="../media/image3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8.png"/><Relationship Id="rId4" Type="http://schemas.openxmlformats.org/officeDocument/2006/relationships/image" Target="../media/image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3.png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2362200" y="304800"/>
            <a:ext cx="79248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The Mad Hedge Fund Trader</a:t>
            </a:r>
            <a:br>
              <a:rPr lang="en-US" sz="2800" dirty="0">
                <a:solidFill>
                  <a:schemeClr val="dk1"/>
                </a:solidFill>
                <a:ea typeface="Calibri"/>
              </a:rPr>
            </a:br>
            <a:r>
              <a:rPr lang="en-US" sz="2800" dirty="0">
                <a:solidFill>
                  <a:schemeClr val="dk1"/>
                </a:solidFill>
                <a:ea typeface="Calibri"/>
              </a:rPr>
              <a:t>“New All-Time Highs”</a:t>
            </a:r>
            <a:br>
              <a:rPr lang="en-US" sz="2800" dirty="0">
                <a:latin typeface="Calibri"/>
                <a:ea typeface="Calibri"/>
                <a:cs typeface="Calibri"/>
              </a:rPr>
            </a:b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905000" y="5105402"/>
            <a:ext cx="8229600" cy="126386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indent="-342900" algn="ctr">
              <a:lnSpc>
                <a:spcPct val="80000"/>
              </a:lnSpc>
              <a:spcBef>
                <a:spcPts val="0"/>
              </a:spcBef>
              <a:buSzPct val="25000"/>
              <a:buNone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With John Thomas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Silicon Valley February 7, 2024</a:t>
            </a:r>
            <a:br>
              <a:rPr lang="en-US" sz="24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100" u="sng" dirty="0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www.madhedgefundtrader.com</a:t>
            </a:r>
            <a:r>
              <a:rPr lang="en-US" sz="310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pic>
        <p:nvPicPr>
          <p:cNvPr id="3" name="Picture 2" descr="A person walking in a room with a group of people&#10;&#10;Description automatically generated">
            <a:extLst>
              <a:ext uri="{FF2B5EF4-FFF2-40B4-BE49-F238E27FC236}">
                <a16:creationId xmlns:a16="http://schemas.microsoft.com/office/drawing/2014/main" id="{BB37A5EF-75C9-1E18-B6BC-B6F9D4D064C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1723" y="1565033"/>
            <a:ext cx="4800599" cy="3200400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7365" y="457200"/>
            <a:ext cx="9911255" cy="1143000"/>
          </a:xfrm>
        </p:spPr>
        <p:txBody>
          <a:bodyPr/>
          <a:lstStyle/>
          <a:p>
            <a:r>
              <a:rPr lang="en-US" sz="2400" b="1" dirty="0"/>
              <a:t>The Mad Hedge Profit Predictor</a:t>
            </a:r>
            <a:br>
              <a:rPr lang="en-US" sz="2400" b="1" dirty="0"/>
            </a:br>
            <a:r>
              <a:rPr lang="en-US" sz="2400" b="1" dirty="0"/>
              <a:t>Market Timing Index – At top end of historic range</a:t>
            </a:r>
            <a:br>
              <a:rPr lang="en-US" sz="2800" b="1" dirty="0"/>
            </a:br>
            <a:r>
              <a:rPr lang="en-US" sz="1800" dirty="0"/>
              <a:t>An artificial intelligence driven algorithm that analyzes 30 different</a:t>
            </a:r>
            <a:br>
              <a:rPr lang="en-US" sz="1800" dirty="0"/>
            </a:br>
            <a:r>
              <a:rPr lang="en-US" sz="1800" dirty="0"/>
              <a:t>economic, technical, and momentum driven indicators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ClrTx/>
              <a:buNone/>
              <a:defRPr/>
            </a:pPr>
            <a:endParaRPr lang="en-US"/>
          </a:p>
        </p:txBody>
      </p:sp>
      <p:pic>
        <p:nvPicPr>
          <p:cNvPr id="5" name="Picture 4" descr="A close-up of a speedometer&#10;&#10;Description automatically generated">
            <a:extLst>
              <a:ext uri="{FF2B5EF4-FFF2-40B4-BE49-F238E27FC236}">
                <a16:creationId xmlns:a16="http://schemas.microsoft.com/office/drawing/2014/main" id="{7B9CAC15-B2CA-8753-390C-71EFDF2C8A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792" y="1807481"/>
            <a:ext cx="7772400" cy="418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608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Newmont Mining- (NEM)-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$55-60 call spread</a:t>
            </a:r>
          </a:p>
        </p:txBody>
      </p:sp>
      <p:pic>
        <p:nvPicPr>
          <p:cNvPr id="74754" name="Picture 2" descr="Chart">
            <a:extLst>
              <a:ext uri="{FF2B5EF4-FFF2-40B4-BE49-F238E27FC236}">
                <a16:creationId xmlns:a16="http://schemas.microsoft.com/office/drawing/2014/main" id="{F56E7384-7C6D-89DA-D483-02BB42B31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4582" y="1446823"/>
            <a:ext cx="6651371" cy="503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858101"/>
      </p:ext>
    </p:extLst>
  </p:cSld>
  <p:clrMapOvr>
    <a:masterClrMapping/>
  </p:clrMapOvr>
  <p:transition spd="slow">
    <p:cut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Silver- (SLV)-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11/$19-$20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5778" name="Picture 2" descr="Chart">
            <a:extLst>
              <a:ext uri="{FF2B5EF4-FFF2-40B4-BE49-F238E27FC236}">
                <a16:creationId xmlns:a16="http://schemas.microsoft.com/office/drawing/2014/main" id="{290147A2-27D2-1A1F-5BB5-B59589F5D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6516" y="1270977"/>
            <a:ext cx="6589438" cy="498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401597"/>
      </p:ext>
    </p:extLst>
  </p:cSld>
  <p:clrMapOvr>
    <a:masterClrMapping/>
  </p:clrMapOvr>
  <p:transition spd="slow">
    <p:cut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Silver Miners - (SIL)-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802" name="Picture 2" descr="Chart">
            <a:extLst>
              <a:ext uri="{FF2B5EF4-FFF2-40B4-BE49-F238E27FC236}">
                <a16:creationId xmlns:a16="http://schemas.microsoft.com/office/drawing/2014/main" id="{34AD05F5-0226-DA7A-0408-31EFB0FF5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6816" y="942731"/>
            <a:ext cx="6965462" cy="52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8275236"/>
      </p:ext>
    </p:extLst>
  </p:cSld>
  <p:clrMapOvr>
    <a:masterClrMapping/>
  </p:clrMapOvr>
  <p:transition spd="slow">
    <p:cut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Wheaton Precious Metals - (WPM)-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7826" name="Picture 2" descr="Chart">
            <a:extLst>
              <a:ext uri="{FF2B5EF4-FFF2-40B4-BE49-F238E27FC236}">
                <a16:creationId xmlns:a16="http://schemas.microsoft.com/office/drawing/2014/main" id="{29AFB583-72EB-FFC4-4D44-B58EEF94F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4615" y="1153747"/>
            <a:ext cx="6988908" cy="529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60176"/>
      </p:ext>
    </p:extLst>
  </p:cSld>
  <p:clrMapOvr>
    <a:masterClrMapping/>
  </p:clrMapOvr>
  <p:transition spd="slow">
    <p:cut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Platinum- (PPLT)- 556,000-ounce shortage this year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1/$36-$39 call spread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850" name="Picture 2" descr="Chart">
            <a:extLst>
              <a:ext uri="{FF2B5EF4-FFF2-40B4-BE49-F238E27FC236}">
                <a16:creationId xmlns:a16="http://schemas.microsoft.com/office/drawing/2014/main" id="{A66EFD02-7D38-DC6B-DA56-5451DD41C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8508" y="1227100"/>
            <a:ext cx="6813061" cy="515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351806"/>
      </p:ext>
    </p:extLst>
  </p:cSld>
  <p:clrMapOvr>
    <a:masterClrMapping/>
  </p:clrMapOvr>
  <p:transition spd="slow">
    <p:cut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C7FF-25FB-D34B-940C-E3108D505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04800"/>
            <a:ext cx="10972800" cy="861150"/>
          </a:xfrm>
        </p:spPr>
        <p:txBody>
          <a:bodyPr/>
          <a:lstStyle/>
          <a:p>
            <a:r>
              <a:rPr lang="en-US" sz="2400" b="1" dirty="0"/>
              <a:t>Real Estate – Gearing up for Spring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950EF-1709-2C4B-8680-4D1BCCA34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7519" y="1237070"/>
            <a:ext cx="11504883" cy="5006250"/>
          </a:xfrm>
        </p:spPr>
        <p:txBody>
          <a:bodyPr/>
          <a:lstStyle/>
          <a:p>
            <a:pPr marL="203200" indent="0">
              <a:buNone/>
            </a:pPr>
            <a:br>
              <a:rPr lang="en-US" sz="1800" dirty="0">
                <a:solidFill>
                  <a:schemeClr val="tx1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b="1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b="1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>
                <a:solidFill>
                  <a:schemeClr val="tx1"/>
                </a:solidFill>
              </a:rPr>
            </a:br>
            <a:br>
              <a:rPr lang="en-US" sz="2000" dirty="0"/>
            </a:br>
            <a:br>
              <a:rPr lang="en-US" sz="1800" dirty="0"/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7681EF-FD28-A06F-49B5-61F9E4857BFF}"/>
              </a:ext>
            </a:extLst>
          </p:cNvPr>
          <p:cNvSpPr txBox="1"/>
          <p:nvPr/>
        </p:nvSpPr>
        <p:spPr>
          <a:xfrm>
            <a:off x="399393" y="1471532"/>
            <a:ext cx="11583009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S&amp;P Case Shiller Falls, in November for the first time in nine months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*This was back when mortgage rates was peaking at 8.0%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New Homes Sales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Recover, on a falling interest rate push, up 8.0% to 664,000</a:t>
            </a:r>
            <a:br>
              <a:rPr lang="en-US" sz="1800" dirty="0">
                <a:solidFill>
                  <a:srgbClr val="40404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404040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rgbClr val="404040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</a:rPr>
              <a:t>Sales increased 4.4% </a:t>
            </a:r>
            <a:r>
              <a:rPr lang="en-US" sz="1800" dirty="0">
                <a:solidFill>
                  <a:srgbClr val="404040"/>
                </a:solidFill>
                <a:effectLst/>
                <a:latin typeface="+mj-lt"/>
                <a:ea typeface="Times New Roman" panose="02020603050405020304" pitchFamily="18" charset="0"/>
              </a:rPr>
              <a:t>on a year-on-year basis in December.</a:t>
            </a:r>
            <a:r>
              <a:rPr lang="en-US" sz="18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dirty="0">
                <a:effectLst/>
                <a:latin typeface="+mj-lt"/>
              </a:rPr>
            </a:br>
            <a:r>
              <a:rPr lang="en-US" sz="1800" b="1" dirty="0">
                <a:effectLst/>
                <a:latin typeface="+mj-lt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DR Horton Misses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in a rare sign of weakness in the new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home building industry, Taking the shares down 10%. This industry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has a gale force demographic tailwind. </a:t>
            </a:r>
            <a:br>
              <a:rPr lang="en-US" sz="1800" dirty="0">
                <a:effectLst/>
                <a:latin typeface="+mj-lt"/>
              </a:rPr>
            </a:br>
            <a:br>
              <a:rPr lang="en-US" sz="1800" b="1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*Tight supply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still-strong demand have kept pressure on home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prices,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which not only continue to hit new highs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Do You Live in Buffalo, New York? If so, you have the good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fortune to occupy the hottest housing market in 2023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994591-A605-CD7F-5C46-EB1D193471F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016" y="3429000"/>
            <a:ext cx="4386386" cy="321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576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8C34A-74A9-7A4F-8DE9-DDB46B42A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S&amp;P Case Shiller Turns Hot</a:t>
            </a:r>
            <a:br>
              <a:rPr lang="en-US" dirty="0"/>
            </a:br>
            <a:r>
              <a:rPr lang="en-US" sz="1800" b="1" i="1" dirty="0">
                <a:latin typeface="+mj-lt"/>
              </a:rPr>
              <a:t>S&amp;P Case Shiller Rises to +4.60% YOY in October,</a:t>
            </a:r>
            <a:r>
              <a:rPr lang="en-US" sz="1800" dirty="0">
                <a:latin typeface="+mj-lt"/>
              </a:rPr>
              <a:t> with its </a:t>
            </a:r>
            <a:r>
              <a:rPr lang="en-US" sz="1800" b="1" dirty="0">
                <a:latin typeface="+mj-lt"/>
              </a:rPr>
              <a:t>National Home Price Index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latin typeface="+mj-lt"/>
              </a:rPr>
              <a:t>Detroit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gained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+8.2%,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San Diego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8.0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%,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and 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New York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+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Times New Roman" panose="02020603050405020304" pitchFamily="18" charset="0"/>
              </a:rPr>
              <a:t>7.1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%.</a:t>
            </a:r>
            <a:b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C98E61-9A17-4F45-9ABF-56B2B305EA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AFCABB7-C13F-FBDD-DC2E-C6912A8B2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171" y="1454009"/>
            <a:ext cx="8728364" cy="48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8709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7FFA7-1E61-2247-9AF0-2EE35889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Crown Castle International (CCI) </a:t>
            </a:r>
            <a:r>
              <a:rPr lang="en-US" sz="2800" dirty="0"/>
              <a:t>– </a:t>
            </a:r>
            <a:r>
              <a:rPr lang="en-US" sz="2000" dirty="0"/>
              <a:t>5.45% yielding 5G cell phone tower REIT</a:t>
            </a:r>
            <a:br>
              <a:rPr lang="en-US" sz="2000" dirty="0"/>
            </a:br>
            <a:r>
              <a:rPr lang="en-US" sz="2000" dirty="0"/>
              <a:t>Eliot Management Pushes up stock with activist bid</a:t>
            </a:r>
          </a:p>
        </p:txBody>
      </p:sp>
      <p:pic>
        <p:nvPicPr>
          <p:cNvPr id="79874" name="Picture 2" descr="Chart">
            <a:extLst>
              <a:ext uri="{FF2B5EF4-FFF2-40B4-BE49-F238E27FC236}">
                <a16:creationId xmlns:a16="http://schemas.microsoft.com/office/drawing/2014/main" id="{C20598BC-16B0-A0DC-0A2B-E34B55B019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6754" y="1552330"/>
            <a:ext cx="6332415" cy="479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32121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US Home Construction Index (ITB)</a:t>
            </a:r>
            <a:br>
              <a:rPr lang="en-US" sz="2400" dirty="0"/>
            </a:br>
            <a:r>
              <a:rPr lang="en-US" sz="1800" dirty="0"/>
              <a:t>(DHI), (LEN), (PHM), (TOL), (NVR) </a:t>
            </a:r>
            <a:br>
              <a:rPr lang="en-US" sz="1800" dirty="0"/>
            </a:br>
            <a:br>
              <a:rPr lang="en-US" sz="2000" dirty="0"/>
            </a:br>
            <a:endParaRPr lang="en-US" sz="2000" dirty="0"/>
          </a:p>
        </p:txBody>
      </p:sp>
      <p:pic>
        <p:nvPicPr>
          <p:cNvPr id="80898" name="Picture 2" descr="Chart">
            <a:extLst>
              <a:ext uri="{FF2B5EF4-FFF2-40B4-BE49-F238E27FC236}">
                <a16:creationId xmlns:a16="http://schemas.microsoft.com/office/drawing/2014/main" id="{8558E556-EAB7-68A1-F295-CAF0D6401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8139" y="1317869"/>
            <a:ext cx="6144846" cy="46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7405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E0F1-B288-D0E2-EF6A-178C1A8C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AB8ACD-A4A5-C75B-FA73-BA61E63CD2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oup of medals on a table&#10;&#10;Description automatically generated">
            <a:extLst>
              <a:ext uri="{FF2B5EF4-FFF2-40B4-BE49-F238E27FC236}">
                <a16:creationId xmlns:a16="http://schemas.microsoft.com/office/drawing/2014/main" id="{C2B40778-3BB3-E6CF-A1B3-311353C318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51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A5B47-AF3A-A0F0-CF91-D009D159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Sell Territory!! – Severe Overbought Territory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B9103E7-29BC-B7A0-93C0-288DA36C9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27983" y="2119215"/>
            <a:ext cx="2001015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/>
              <a:t>SELL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E5DAB41-39A9-6097-F07D-0143003A57B5}"/>
              </a:ext>
            </a:extLst>
          </p:cNvPr>
          <p:cNvSpPr txBox="1">
            <a:spLocks/>
          </p:cNvSpPr>
          <p:nvPr/>
        </p:nvSpPr>
        <p:spPr>
          <a:xfrm>
            <a:off x="9823799" y="4488608"/>
            <a:ext cx="2105199" cy="1143000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5" tIns="91425" rIns="91425" bIns="91425" rtlCol="0" anchor="ctr" anchorCtr="0"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42900" marR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742950" marR="0" indent="-10795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1143000" marR="0" indent="-762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600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20574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5146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9718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4290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886200" marR="0" indent="-101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1400" b="0" i="0" u="none" strike="noStrike" cap="none" baseline="0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r>
              <a:rPr lang="en-US" sz="2400" dirty="0"/>
              <a:t>BUY</a:t>
            </a:r>
          </a:p>
        </p:txBody>
      </p:sp>
      <p:pic>
        <p:nvPicPr>
          <p:cNvPr id="4" name="Picture 3" descr="A graph showing the price of a stock market&#10;&#10;Description automatically generated">
            <a:extLst>
              <a:ext uri="{FF2B5EF4-FFF2-40B4-BE49-F238E27FC236}">
                <a16:creationId xmlns:a16="http://schemas.microsoft.com/office/drawing/2014/main" id="{8C8EE815-D8D1-18F1-43E4-7C7CD13612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26" y="1226393"/>
            <a:ext cx="9491473" cy="563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18803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981200" y="-7350"/>
            <a:ext cx="8229600" cy="2209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3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Sheet-</a:t>
            </a:r>
            <a:b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What Do We Do About All This?</a:t>
            </a:r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533400" y="2255700"/>
            <a:ext cx="9677400" cy="452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3200"/>
              </a:lnSpc>
              <a:spcBef>
                <a:spcPts val="0"/>
              </a:spcBef>
              <a:buSzPct val="25000"/>
              <a:buNone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*Stocks – buy any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*Bonds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*Commodities-buy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*Currencies- sell dollar rallies, buy currencies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*Precious Metals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*Energy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*Volatility - buy $12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*Real estate – buy dips</a:t>
            </a: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742245-0124-0C42-A571-6921CFE7DF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000" y="1828800"/>
            <a:ext cx="3012382" cy="453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86855"/>
      </p:ext>
    </p:extLst>
  </p:cSld>
  <p:clrMapOvr>
    <a:masterClrMapping/>
  </p:clrMapOvr>
  <p:transition spd="slow">
    <p:cut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>
            <a:spLocks noGrp="1"/>
          </p:cNvSpPr>
          <p:nvPr>
            <p:ph type="title"/>
          </p:nvPr>
        </p:nvSpPr>
        <p:spPr>
          <a:xfrm>
            <a:off x="990600" y="525153"/>
            <a:ext cx="8305800" cy="366584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algn="l">
              <a:buClr>
                <a:schemeClr val="dk1"/>
              </a:buClr>
              <a:buSzPct val="25000"/>
            </a:pP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Next Strategy Webinar</a:t>
            </a: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12:00 EST Wednesday, February 21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from Silicon Valley</a:t>
            </a: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email me questions at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support@madhedgefundtrader.com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2400" b="1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Shape 605"/>
          <p:cNvSpPr txBox="1"/>
          <p:nvPr/>
        </p:nvSpPr>
        <p:spPr>
          <a:xfrm>
            <a:off x="990600" y="4225159"/>
            <a:ext cx="4646612" cy="584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</a:rPr>
              <a:t>Good Luck and Good Trading</a:t>
            </a:r>
            <a:r>
              <a:rPr lang="en-US" sz="3200" b="1" dirty="0">
                <a:solidFill>
                  <a:schemeClr val="dk1"/>
                </a:solidFill>
              </a:rPr>
              <a:t>!</a:t>
            </a:r>
          </a:p>
        </p:txBody>
      </p:sp>
      <p:pic>
        <p:nvPicPr>
          <p:cNvPr id="3" name="Picture 2" descr="A person in a suit standing next to a piano&#10;&#10;Description automatically generated">
            <a:extLst>
              <a:ext uri="{FF2B5EF4-FFF2-40B4-BE49-F238E27FC236}">
                <a16:creationId xmlns:a16="http://schemas.microsoft.com/office/drawing/2014/main" id="{89B642D7-471F-8361-0FFB-AB98B94176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984" y="724292"/>
            <a:ext cx="3677425" cy="470349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71C7FB-3383-184B-8E91-B00F78F14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33E13D-90EA-2C19-BB9A-5A305918F6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sunset over a hill&#10;&#10;Description automatically generated">
            <a:extLst>
              <a:ext uri="{FF2B5EF4-FFF2-40B4-BE49-F238E27FC236}">
                <a16:creationId xmlns:a16="http://schemas.microsoft.com/office/drawing/2014/main" id="{07C47BB2-0F1B-CA85-C610-25084489F6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6920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4F199-CE47-D590-C870-FAAF2231A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84FEC-9CEC-9779-BE4B-9724EC1758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G_4615.MOV" descr="IMG_4615.MOV">
            <a:hlinkClick r:id="" action="ppaction://media"/>
            <a:extLst>
              <a:ext uri="{FF2B5EF4-FFF2-40B4-BE49-F238E27FC236}">
                <a16:creationId xmlns:a16="http://schemas.microsoft.com/office/drawing/2014/main" id="{91DB4002-F5CA-95D2-A7A3-2ED6449BC0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463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1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0ED7C-DA81-364D-B7B8-A27F8E3A6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2800" b="1" dirty="0"/>
            </a:br>
            <a:r>
              <a:rPr lang="en-US" sz="2800" b="1" dirty="0"/>
              <a:t>Weekly Jobless Claims – Falling</a:t>
            </a:r>
            <a:br>
              <a:rPr lang="en-US" sz="2800" b="1" dirty="0"/>
            </a:br>
            <a:r>
              <a:rPr lang="en-US" sz="2400" b="1" dirty="0">
                <a:solidFill>
                  <a:srgbClr val="FF0000"/>
                </a:solidFill>
              </a:rPr>
              <a:t> 224,000 – +9,000</a:t>
            </a:r>
            <a:br>
              <a:rPr lang="en-US" sz="1800" dirty="0"/>
            </a:b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796AD-BF31-7043-BD51-CE8609039A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A9B91D39-A90F-FAAB-1721-96A49ED6C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047" y="1636999"/>
            <a:ext cx="8861368" cy="487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34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title"/>
          </p:nvPr>
        </p:nvSpPr>
        <p:spPr>
          <a:xfrm>
            <a:off x="2057400" y="555078"/>
            <a:ext cx="8229600" cy="68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b="1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Stocks – New Highs!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317600" y="1123627"/>
            <a:ext cx="11772261" cy="548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2000" dirty="0"/>
            </a:br>
            <a:br>
              <a:rPr lang="en-US" dirty="0"/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9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1800" dirty="0">
                <a:solidFill>
                  <a:srgbClr val="FF0000"/>
                </a:solidFill>
              </a:rPr>
              <a:t> 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ABD925-29D0-2C18-50F5-1EB8EA655525}"/>
              </a:ext>
            </a:extLst>
          </p:cNvPr>
          <p:cNvSpPr txBox="1"/>
          <p:nvPr/>
        </p:nvSpPr>
        <p:spPr>
          <a:xfrm>
            <a:off x="470808" y="1240878"/>
            <a:ext cx="11619053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*SPY breaks to new high on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strong consumer sentiment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*Big tech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continues to dominate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*Market will continue to revalue all AI plays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Biden to Announce Massive Chip Subsidies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to head off a coming shortage driven by AI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*Bull move could continue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into February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as investors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are under invested, or even short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Regional Banks Get Another Scare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As New York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Community Bank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drops by half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*Domestic plays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have gone back to sleep on rising rates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*The flip flop continues between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ech and domestics</a:t>
            </a: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671504F-C7F2-7F09-B0A4-B5071289DF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078" y="3552093"/>
            <a:ext cx="4581821" cy="305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36076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title"/>
          </p:nvPr>
        </p:nvSpPr>
        <p:spPr>
          <a:xfrm>
            <a:off x="1066800" y="47277"/>
            <a:ext cx="10058400" cy="156790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S&amp;P 500 – New High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short 2/$485-$490 put spread,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b="1"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7404D81-3F97-7040-BD91-DEC331C9F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1F4A80-E6CB-184A-99D2-C23AB65113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8129" y="47277"/>
            <a:ext cx="1674141" cy="1674141"/>
          </a:xfrm>
          <a:prstGeom prst="rect">
            <a:avLst/>
          </a:prstGeom>
        </p:spPr>
      </p:pic>
      <p:sp>
        <p:nvSpPr>
          <p:cNvPr id="16" name="Left Arrow Callout 15">
            <a:extLst>
              <a:ext uri="{FF2B5EF4-FFF2-40B4-BE49-F238E27FC236}">
                <a16:creationId xmlns:a16="http://schemas.microsoft.com/office/drawing/2014/main" id="{C80064A2-5D10-AB2C-3397-720E88F1BC99}"/>
              </a:ext>
            </a:extLst>
          </p:cNvPr>
          <p:cNvSpPr/>
          <p:nvPr/>
        </p:nvSpPr>
        <p:spPr>
          <a:xfrm>
            <a:off x="9628214" y="2896878"/>
            <a:ext cx="2263999" cy="123746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653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$470</a:t>
            </a:r>
            <a:br>
              <a:rPr lang="en-US" sz="2000" dirty="0"/>
            </a:br>
            <a:r>
              <a:rPr lang="en-US" sz="2000" dirty="0"/>
              <a:t>-.80%</a:t>
            </a:r>
            <a:br>
              <a:rPr lang="en-US" sz="2000" dirty="0"/>
            </a:b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support</a:t>
            </a:r>
          </a:p>
        </p:txBody>
      </p:sp>
      <p:sp>
        <p:nvSpPr>
          <p:cNvPr id="4" name="Left Arrow Callout 3">
            <a:extLst>
              <a:ext uri="{FF2B5EF4-FFF2-40B4-BE49-F238E27FC236}">
                <a16:creationId xmlns:a16="http://schemas.microsoft.com/office/drawing/2014/main" id="{6393A579-5B90-8547-958A-D00F17470B85}"/>
              </a:ext>
            </a:extLst>
          </p:cNvPr>
          <p:cNvSpPr/>
          <p:nvPr/>
        </p:nvSpPr>
        <p:spPr>
          <a:xfrm>
            <a:off x="9729330" y="608992"/>
            <a:ext cx="2263999" cy="1375128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Yearend</a:t>
            </a:r>
            <a:br>
              <a:rPr lang="en-US" sz="2000" dirty="0"/>
            </a:br>
            <a:r>
              <a:rPr lang="en-US" sz="2000" dirty="0"/>
              <a:t>Target </a:t>
            </a:r>
            <a:br>
              <a:rPr lang="en-US" sz="2000" dirty="0"/>
            </a:br>
            <a:r>
              <a:rPr lang="en-US" sz="2000"/>
              <a:t>$550 +15%</a:t>
            </a:r>
            <a:endParaRPr lang="en-US" sz="2000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F192B1F-BE65-5A8B-42C9-8EFDFB51C59B}"/>
              </a:ext>
            </a:extLst>
          </p:cNvPr>
          <p:cNvCxnSpPr>
            <a:cxnSpLocks/>
          </p:cNvCxnSpPr>
          <p:nvPr/>
        </p:nvCxnSpPr>
        <p:spPr>
          <a:xfrm flipV="1">
            <a:off x="7967987" y="1328972"/>
            <a:ext cx="1745107" cy="163117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2C9C93-0992-E662-DCF3-1AD5284E7731}"/>
              </a:ext>
            </a:extLst>
          </p:cNvPr>
          <p:cNvCxnSpPr>
            <a:cxnSpLocks/>
          </p:cNvCxnSpPr>
          <p:nvPr/>
        </p:nvCxnSpPr>
        <p:spPr>
          <a:xfrm>
            <a:off x="7081999" y="2336732"/>
            <a:ext cx="764815" cy="623419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53FCB1B-68F1-F1D8-5EAB-D7945A8F25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49" y="1328972"/>
            <a:ext cx="6709720" cy="508021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7FF881-F702-67A6-3E63-408536F2DB75}"/>
              </a:ext>
            </a:extLst>
          </p:cNvPr>
          <p:cNvCxnSpPr>
            <a:cxnSpLocks/>
          </p:cNvCxnSpPr>
          <p:nvPr/>
        </p:nvCxnSpPr>
        <p:spPr>
          <a:xfrm flipV="1">
            <a:off x="6410394" y="2285881"/>
            <a:ext cx="764815" cy="3635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D25D16-4DAE-F994-8FD7-B0FABB6EBBF2}"/>
              </a:ext>
            </a:extLst>
          </p:cNvPr>
          <p:cNvCxnSpPr>
            <a:cxnSpLocks/>
          </p:cNvCxnSpPr>
          <p:nvPr/>
        </p:nvCxnSpPr>
        <p:spPr>
          <a:xfrm>
            <a:off x="299787" y="3061550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829F899-02B5-3923-5EC8-A46514B07BD9}"/>
              </a:ext>
            </a:extLst>
          </p:cNvPr>
          <p:cNvCxnSpPr>
            <a:cxnSpLocks/>
          </p:cNvCxnSpPr>
          <p:nvPr/>
        </p:nvCxnSpPr>
        <p:spPr>
          <a:xfrm>
            <a:off x="721817" y="3429000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003154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41013" y="485877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 Ultra Short S&amp;P 500 (SDS)-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great hedge for long stocks and bonds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2X position has a hedge against longs and bond shorts</a:t>
            </a:r>
          </a:p>
        </p:txBody>
      </p:sp>
      <p:pic>
        <p:nvPicPr>
          <p:cNvPr id="1026" name="Picture 2" descr="Chart">
            <a:extLst>
              <a:ext uri="{FF2B5EF4-FFF2-40B4-BE49-F238E27FC236}">
                <a16:creationId xmlns:a16="http://schemas.microsoft.com/office/drawing/2014/main" id="{05E65609-5855-FF0B-A985-D86C9E6B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181" y="1692233"/>
            <a:ext cx="6511637" cy="493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96315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(VIX) – Bargain of the Century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0" name="Picture 2" descr="Chart">
            <a:extLst>
              <a:ext uri="{FF2B5EF4-FFF2-40B4-BE49-F238E27FC236}">
                <a16:creationId xmlns:a16="http://schemas.microsoft.com/office/drawing/2014/main" id="{F14D3378-DBBF-BFAA-759D-344B65FC6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946067"/>
            <a:ext cx="7285182" cy="5515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920207"/>
      </p:ext>
    </p:extLst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37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(VXX)-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4" name="Picture 2" descr="Chart">
            <a:extLst>
              <a:ext uri="{FF2B5EF4-FFF2-40B4-BE49-F238E27FC236}">
                <a16:creationId xmlns:a16="http://schemas.microsoft.com/office/drawing/2014/main" id="{F6CACF65-DA99-ACB8-1DD6-113CDF702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2381" y="1359724"/>
            <a:ext cx="6592455" cy="4991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708750"/>
      </p:ext>
    </p:extLst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57400" y="7620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 Average ($INDU)-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8" name="Picture 2" descr="Chart">
            <a:extLst>
              <a:ext uri="{FF2B5EF4-FFF2-40B4-BE49-F238E27FC236}">
                <a16:creationId xmlns:a16="http://schemas.microsoft.com/office/drawing/2014/main" id="{80DF79F0-2664-198C-0366-537A60D1D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0818" y="1390798"/>
            <a:ext cx="6606309" cy="500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0212574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2018890" y="522748"/>
            <a:ext cx="81534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Russell 2000 (</a:t>
            </a:r>
            <a:r>
              <a:rPr lang="en-US" sz="2400" dirty="0">
                <a:solidFill>
                  <a:schemeClr val="tx1"/>
                </a:solidFill>
                <a:ea typeface="Calibri"/>
                <a:sym typeface="Calibri"/>
              </a:rPr>
              <a:t>IWM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)- 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10/$137-$142 vertical bull call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10/$153-$156 vertical bear put spread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122" name="Picture 2" descr="Chart">
            <a:extLst>
              <a:ext uri="{FF2B5EF4-FFF2-40B4-BE49-F238E27FC236}">
                <a16:creationId xmlns:a16="http://schemas.microsoft.com/office/drawing/2014/main" id="{3C28CA54-C884-17D1-7902-F988ABC5D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4463" y="1714798"/>
            <a:ext cx="6343073" cy="480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0783"/>
      </p:ext>
    </p:extLst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D5B56-69F7-294F-1C4B-46C52E6CC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073D0-59C7-1A83-9A8A-B1A0A5D3B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Cars on a road with trees and a street light&#10;&#10;Description automatically generated">
            <a:extLst>
              <a:ext uri="{FF2B5EF4-FFF2-40B4-BE49-F238E27FC236}">
                <a16:creationId xmlns:a16="http://schemas.microsoft.com/office/drawing/2014/main" id="{52E4097D-DFFE-8CB5-1D2B-42BE6EE1568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191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87786-1EFC-8A40-A1AF-18AABA9EE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/>
          <a:p>
            <a:r>
              <a:rPr lang="en-US" sz="2400" dirty="0"/>
              <a:t>NASDAQ (QQQ) –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5/$335-$345 put spread</a:t>
            </a:r>
            <a:br>
              <a:rPr lang="en-US" sz="2400" dirty="0"/>
            </a:br>
            <a:r>
              <a:rPr lang="en-US" sz="1800" dirty="0">
                <a:solidFill>
                  <a:srgbClr val="00A64B"/>
                </a:solidFill>
              </a:rPr>
              <a:t>took profits on long (QQQ) 1/$290-$300 put spread, took profits on long (QQQ) 4/$330-$335 put spread </a:t>
            </a:r>
            <a:br>
              <a:rPr lang="en-US" sz="1800" dirty="0">
                <a:solidFill>
                  <a:srgbClr val="00A64B"/>
                </a:solidFill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long (QQQ) 3/$340-$345 put spread, covered long (QQQ) $325-$330 put spread </a:t>
            </a:r>
          </a:p>
        </p:txBody>
      </p:sp>
      <p:pic>
        <p:nvPicPr>
          <p:cNvPr id="6146" name="Picture 2" descr="Chart">
            <a:extLst>
              <a:ext uri="{FF2B5EF4-FFF2-40B4-BE49-F238E27FC236}">
                <a16:creationId xmlns:a16="http://schemas.microsoft.com/office/drawing/2014/main" id="{96B82EA6-4329-79B3-A5DE-CD394308A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0310" y="1940428"/>
            <a:ext cx="5788891" cy="4383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277552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9CA31-BF8F-FBC4-40C6-AC2FBC312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China (FXI)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FC0C9-1153-54DF-FB2E-97AD44720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3021106"/>
            <a:ext cx="5269356" cy="314199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170" name="Picture 2" descr="Chart">
            <a:extLst>
              <a:ext uri="{FF2B5EF4-FFF2-40B4-BE49-F238E27FC236}">
                <a16:creationId xmlns:a16="http://schemas.microsoft.com/office/drawing/2014/main" id="{DB192301-B8AB-E60F-8F1B-BDBE60DED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3523" y="1490477"/>
            <a:ext cx="6171389" cy="467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F2D93CA-916A-468B-3A91-844740D529B9}"/>
              </a:ext>
            </a:extLst>
          </p:cNvPr>
          <p:cNvCxnSpPr>
            <a:cxnSpLocks/>
          </p:cNvCxnSpPr>
          <p:nvPr/>
        </p:nvCxnSpPr>
        <p:spPr>
          <a:xfrm>
            <a:off x="2726464" y="3800104"/>
            <a:ext cx="8197009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2576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3F0B5-8FFD-BFC0-1C1C-82079640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b="1" dirty="0"/>
              <a:t>Japan ($NIKK)</a:t>
            </a:r>
          </a:p>
        </p:txBody>
      </p:sp>
      <p:pic>
        <p:nvPicPr>
          <p:cNvPr id="8194" name="Picture 2" descr="Chart">
            <a:extLst>
              <a:ext uri="{FF2B5EF4-FFF2-40B4-BE49-F238E27FC236}">
                <a16:creationId xmlns:a16="http://schemas.microsoft.com/office/drawing/2014/main" id="{FE7BBC39-BA0C-0B3A-F16E-E9697297E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7073" y="1493499"/>
            <a:ext cx="6356927" cy="481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7017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C85C6-6297-C755-61B6-7AAF6776B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C4BF07-D7E4-6416-0171-AE80E2BEDC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een car parked in front of a building&#10;&#10;Description automatically generated">
            <a:extLst>
              <a:ext uri="{FF2B5EF4-FFF2-40B4-BE49-F238E27FC236}">
                <a16:creationId xmlns:a16="http://schemas.microsoft.com/office/drawing/2014/main" id="{3CE60FAC-F988-9717-DEB9-A54FDB72E95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22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44" y="8836"/>
            <a:ext cx="12192000" cy="905564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41406" y="105204"/>
            <a:ext cx="1334668" cy="133466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97693" y="17778"/>
            <a:ext cx="1422094" cy="1422094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668000" y="235593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-12294" y="602685"/>
            <a:ext cx="10553699" cy="16157"/>
          </a:xfrm>
          <a:prstGeom prst="line">
            <a:avLst/>
          </a:prstGeom>
          <a:ln w="4762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29782" y="13695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>
                <a:solidFill>
                  <a:srgbClr val="FFFFFF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F274CD8-7985-2342-B091-AF521598516C}"/>
              </a:ext>
            </a:extLst>
          </p:cNvPr>
          <p:cNvSpPr txBox="1">
            <a:spLocks/>
          </p:cNvSpPr>
          <p:nvPr/>
        </p:nvSpPr>
        <p:spPr>
          <a:xfrm>
            <a:off x="315926" y="1019472"/>
            <a:ext cx="10972800" cy="11430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r>
              <a:rPr lang="en-US" sz="2800" b="1" dirty="0"/>
              <a:t>The Barbell Portfolio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93F93B8-B94B-8D4A-822D-56D94EEEC0E4}"/>
              </a:ext>
            </a:extLst>
          </p:cNvPr>
          <p:cNvSpPr txBox="1">
            <a:spLocks/>
          </p:cNvSpPr>
          <p:nvPr/>
        </p:nvSpPr>
        <p:spPr>
          <a:xfrm>
            <a:off x="0" y="1690986"/>
            <a:ext cx="10972800" cy="4526100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03200"/>
            <a:r>
              <a:rPr lang="en-US" sz="2800" b="1" dirty="0"/>
              <a:t>*75% Big Tech – 2% of US workforce, 25% of market cap and   25% of US earnings</a:t>
            </a:r>
            <a:br>
              <a:rPr lang="en-US" sz="2800" b="1" dirty="0"/>
            </a:br>
            <a:br>
              <a:rPr lang="en-US" sz="2800" b="1" dirty="0"/>
            </a:br>
            <a:r>
              <a:rPr lang="en-US" sz="2800" b="1" dirty="0"/>
              <a:t>25% Domestic Recovery, including: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Railroads, airlines, cruise lines,</a:t>
            </a:r>
            <a:br>
              <a:rPr lang="en-US" sz="2400" dirty="0"/>
            </a:br>
            <a:r>
              <a:rPr lang="en-US" sz="2400" dirty="0"/>
              <a:t>Couriers, steel companies</a:t>
            </a:r>
            <a:br>
              <a:rPr lang="en-US" sz="2400" dirty="0"/>
            </a:br>
            <a:r>
              <a:rPr lang="en-US" sz="2400" dirty="0"/>
              <a:t>Banks, commodities</a:t>
            </a:r>
            <a:br>
              <a:rPr lang="en-US" sz="2400" dirty="0"/>
            </a:br>
            <a:r>
              <a:rPr lang="en-US" sz="2400" dirty="0"/>
              <a:t>Construction</a:t>
            </a:r>
            <a:br>
              <a:rPr lang="en-US" sz="2400" dirty="0"/>
            </a:br>
            <a:r>
              <a:rPr lang="en-US" sz="2400" dirty="0"/>
              <a:t>Credit Card Companies</a:t>
            </a:r>
            <a:br>
              <a:rPr lang="en-US" sz="2400" dirty="0"/>
            </a:br>
            <a:r>
              <a:rPr lang="en-US" sz="2400" dirty="0"/>
              <a:t>Hotels, casinos</a:t>
            </a:r>
            <a:br>
              <a:rPr lang="en-US" sz="2400" dirty="0"/>
            </a:br>
            <a:r>
              <a:rPr lang="en-US" sz="2400" dirty="0"/>
              <a:t>Online Ticket Sales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FD541A8-07CA-324C-B275-BD881BBE3DB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3295481"/>
            <a:ext cx="4419600" cy="3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42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90246" y="-199292"/>
            <a:ext cx="105918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Microsoft (MSFT)-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Microsoft Beats Estimates, with the steady growth of its azure cloud business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Microsoft Tops $3 Trillion Valuation, cementing its hold on the AI lead. 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long 2/$330-$340 call spread – Expires in 8 trading days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12/$320-$330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 9/$235-$245 call spread, took profits on long 7/$220-$210 call spread,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6/$220-$230 call spread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2/$200-$210 bear put spread</a:t>
            </a: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9218" name="Picture 2" descr="Chart">
            <a:extLst>
              <a:ext uri="{FF2B5EF4-FFF2-40B4-BE49-F238E27FC236}">
                <a16:creationId xmlns:a16="http://schemas.microsoft.com/office/drawing/2014/main" id="{BDC9375F-24D0-DBD9-0680-DD2952080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24382" y="2134787"/>
            <a:ext cx="5733473" cy="4341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459821"/>
      </p:ext>
    </p:extLst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752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Meta (META)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Meta Rockets 21%, on a $50 billion stock buyback and its first ever dividend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9/$290-$300 vertical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Long 9/$190-$200 vertical bear put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42" name="Picture 2" descr="Chart">
            <a:extLst>
              <a:ext uri="{FF2B5EF4-FFF2-40B4-BE49-F238E27FC236}">
                <a16:creationId xmlns:a16="http://schemas.microsoft.com/office/drawing/2014/main" id="{D348002F-3211-35C2-FECC-2F1BA0735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2282" y="1863238"/>
            <a:ext cx="5927436" cy="4487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8088902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620110" y="237067"/>
            <a:ext cx="1079412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Apple (AAPL)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Apple Beats, But Stock Drops 4%</a:t>
            </a:r>
            <a:br>
              <a:rPr lang="en-US" sz="24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1/$145-$155 put spread,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</a:rPr>
              <a:t>long 10/$165-$175 put spread </a:t>
            </a:r>
            <a:br>
              <a:rPr lang="en-US" sz="1800" dirty="0">
                <a:solidFill>
                  <a:schemeClr val="tx1"/>
                </a:solidFill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 took profits on </a:t>
            </a:r>
            <a:r>
              <a:rPr lang="en-US" sz="1800" dirty="0">
                <a:solidFill>
                  <a:srgbClr val="00A64B"/>
                </a:solidFill>
              </a:rPr>
              <a:t>long 6/$155-$165 put spread, </a:t>
            </a:r>
            <a:r>
              <a:rPr lang="en-US" sz="1800" dirty="0">
                <a:solidFill>
                  <a:srgbClr val="FF0000"/>
                </a:solidFill>
              </a:rPr>
              <a:t>stopped out of long 6/$125-135 call spread,</a:t>
            </a:r>
            <a:br>
              <a:rPr lang="en-US" sz="1800" dirty="0"/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</a:t>
            </a:r>
            <a:r>
              <a:rPr lang="en-US" sz="1800" dirty="0">
                <a:solidFill>
                  <a:srgbClr val="00A64B"/>
                </a:solidFill>
              </a:rPr>
              <a:t>long 6/$110-$120 call spread</a:t>
            </a:r>
            <a:r>
              <a:rPr lang="en-US" sz="1800" dirty="0">
                <a:solidFill>
                  <a:schemeClr val="tx1"/>
                </a:solidFill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profits on </a:t>
            </a:r>
            <a:r>
              <a:rPr lang="en-US" sz="1800" dirty="0">
                <a:solidFill>
                  <a:srgbClr val="00A64B"/>
                </a:solidFill>
              </a:rPr>
              <a:t>long 2/$180-$190 put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1266" name="Picture 2" descr="Chart">
            <a:extLst>
              <a:ext uri="{FF2B5EF4-FFF2-40B4-BE49-F238E27FC236}">
                <a16:creationId xmlns:a16="http://schemas.microsoft.com/office/drawing/2014/main" id="{93121DE9-FBA7-9F99-9658-8B18DDFBB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00664" y="2086676"/>
            <a:ext cx="5824682" cy="441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97041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499872" y="457200"/>
            <a:ext cx="11180064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Alphabet (GOOGL) –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Google Ramps Up AI Effort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Traders Trash Google, down 7%, on the company’s lack of AI specifics in its earnings report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12/$110-$120 call spread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12/$1,200-$1,230 bull call spread</a:t>
            </a:r>
            <a:r>
              <a:rPr lang="en-US" sz="17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, took profits on long 9/$1,030-$1,080 vertical bull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12290" name="Picture 2" descr="Chart">
            <a:extLst>
              <a:ext uri="{FF2B5EF4-FFF2-40B4-BE49-F238E27FC236}">
                <a16:creationId xmlns:a16="http://schemas.microsoft.com/office/drawing/2014/main" id="{CA5595D6-4BD9-69B9-CECE-63C3F965A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7781" y="1933864"/>
            <a:ext cx="6162964" cy="466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476274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398585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Amazon (AMZN)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Amazon Soars 8% as Christmas shopping kicked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2/$130-$135 bull call spread -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Expires in 8 trading days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2/$3,400-$3,500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9/$2,800-$2,900 bull call spread</a:t>
            </a: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13314" name="Picture 2" descr="Chart">
            <a:extLst>
              <a:ext uri="{FF2B5EF4-FFF2-40B4-BE49-F238E27FC236}">
                <a16:creationId xmlns:a16="http://schemas.microsoft.com/office/drawing/2014/main" id="{29A6DB44-1034-81E0-8DEB-9F75A67A7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463" y="2233745"/>
            <a:ext cx="5581073" cy="4225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336853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2209800" y="3810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Trade Alert Performance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Beating 2022 – Best in 15 years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60 out of 66 trade alerts profitable – No losers since August 4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b="1"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371600" y="1676400"/>
            <a:ext cx="8305800" cy="48005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SzPct val="25000"/>
              <a:buNone/>
            </a:pP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*January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-4.28%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     *July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+0.44%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*February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+2.04%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MTD    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*August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-4.70%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0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*March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+20.85%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*September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+00%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*April     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+15.13%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 *October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-5.37%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*May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       +0.30%%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Final</a:t>
            </a:r>
            <a: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*November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+15.37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*June      </a:t>
            </a:r>
            <a:r>
              <a:rPr lang="en-US" sz="22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22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+3.01%  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        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*December </a:t>
            </a:r>
            <a:r>
              <a:rPr lang="en-US" sz="2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-2.27% </a:t>
            </a:r>
            <a: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Final</a:t>
            </a:r>
            <a:br>
              <a:rPr lang="en-US" sz="22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*2024 YTD </a:t>
            </a:r>
            <a:r>
              <a:rPr lang="en-US" sz="20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-2.24%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versus </a:t>
            </a:r>
            <a:r>
              <a:rPr lang="en-US" sz="2000" b="1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+3.56%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the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S&amp;P 500 and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+674.39%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since inception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84.63% for all of 2022</a:t>
            </a:r>
            <a:b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*Versus </a:t>
            </a:r>
            <a: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79.79% for all of 2023</a:t>
            </a:r>
            <a:br>
              <a:rPr lang="en-US" sz="2000" b="1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*Average annualized return of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+</a:t>
            </a:r>
            <a:r>
              <a:rPr lang="en-US" sz="2000" dirty="0">
                <a:solidFill>
                  <a:srgbClr val="008000"/>
                </a:solidFill>
                <a:latin typeface="Calibri"/>
                <a:ea typeface="Calibri"/>
                <a:cs typeface="Calibri"/>
                <a:sym typeface="Calibri"/>
              </a:rPr>
              <a:t>51.27% </a:t>
            </a:r>
            <a:r>
              <a:rPr lang="en-US"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for 15 years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20200" y="1943099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4796037"/>
      </p:ext>
    </p:extLst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35050C-0F29-D14C-59CE-87C6FCCA0969}"/>
              </a:ext>
            </a:extLst>
          </p:cNvPr>
          <p:cNvSpPr txBox="1"/>
          <p:nvPr/>
        </p:nvSpPr>
        <p:spPr>
          <a:xfrm>
            <a:off x="1425489" y="199788"/>
            <a:ext cx="9341019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Tesla (TSLA) – </a:t>
            </a:r>
            <a:r>
              <a:rPr lang="en-US" sz="1800" dirty="0"/>
              <a:t>The Price War Continues</a:t>
            </a:r>
            <a:br>
              <a:rPr lang="en-US" sz="2800" dirty="0"/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Elon Musk’s $56 Billion Pay Package Cancelled</a:t>
            </a:r>
            <a:r>
              <a:rPr lang="en-US" sz="32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r>
              <a:rPr lang="en-US" sz="1800" dirty="0">
                <a:solidFill>
                  <a:srgbClr val="00A64B"/>
                </a:solidFill>
                <a:effectLst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10/$200-$210 call spread</a:t>
            </a:r>
            <a:b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6/$120-$130 call spread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rgbClr val="FF0000"/>
                </a:solidFill>
                <a:latin typeface="+mj-lt"/>
              </a:rPr>
              <a:t>stopped out of long 6/$210-$220 put spread</a:t>
            </a: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5/$110-$120 call spread, took profits on long 5/$220-$230 put spread</a:t>
            </a:r>
            <a:endParaRPr lang="en-US" sz="1800" dirty="0"/>
          </a:p>
        </p:txBody>
      </p:sp>
      <p:pic>
        <p:nvPicPr>
          <p:cNvPr id="14338" name="Picture 2" descr="Chart">
            <a:extLst>
              <a:ext uri="{FF2B5EF4-FFF2-40B4-BE49-F238E27FC236}">
                <a16:creationId xmlns:a16="http://schemas.microsoft.com/office/drawing/2014/main" id="{C4C7D897-F2DE-2B8B-B9E3-C3FFC00A7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108" y="2577066"/>
            <a:ext cx="5136662" cy="388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140126"/>
      </p:ext>
    </p:extLst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BCB56-5614-9C1F-9DC3-95E3B9DFF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53814F-53B2-68DD-19EF-722EA81DC5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graph with numbers and a number&#10;&#10;Description automatically generated">
            <a:extLst>
              <a:ext uri="{FF2B5EF4-FFF2-40B4-BE49-F238E27FC236}">
                <a16:creationId xmlns:a16="http://schemas.microsoft.com/office/drawing/2014/main" id="{4E2EDE21-B88E-75DC-D1C7-25315C13C1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8483" y="439450"/>
            <a:ext cx="10438732" cy="576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98369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F8324-5C60-86EE-999D-AD2FD29B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DDD902-86AE-4575-5FB3-297CBAA2F4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graph of blue bars&#10;&#10;Description automatically generated">
            <a:extLst>
              <a:ext uri="{FF2B5EF4-FFF2-40B4-BE49-F238E27FC236}">
                <a16:creationId xmlns:a16="http://schemas.microsoft.com/office/drawing/2014/main" id="{A6EEA778-53BD-D840-2ED2-26BCFE025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977" y="0"/>
            <a:ext cx="90920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471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723900" y="706186"/>
            <a:ext cx="10744200" cy="11250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Netflix (NFLX)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Netflix Soars on Big Subscriber Beat, up 8.6% on an add of 13 million new subscribers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2400" dirty="0">
                <a:effectLst/>
              </a:rPr>
            </a:br>
            <a:br>
              <a:rPr lang="en-US" sz="2400" dirty="0"/>
            </a:br>
            <a:endParaRPr lang="en-US" sz="2400" dirty="0">
              <a:ea typeface="Calibri"/>
            </a:endParaRPr>
          </a:p>
        </p:txBody>
      </p:sp>
      <p:pic>
        <p:nvPicPr>
          <p:cNvPr id="15362" name="Picture 2" descr="Chart">
            <a:extLst>
              <a:ext uri="{FF2B5EF4-FFF2-40B4-BE49-F238E27FC236}">
                <a16:creationId xmlns:a16="http://schemas.microsoft.com/office/drawing/2014/main" id="{BEC08B7C-5465-4F06-222C-57D6545FD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1838" y="1587500"/>
            <a:ext cx="5828323" cy="441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32067"/>
      </p:ext>
    </p:extLst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199" y="380999"/>
            <a:ext cx="10570029" cy="15929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457200" lvl="0" indent="-457200">
              <a:buClr>
                <a:schemeClr val="dk1"/>
              </a:buClr>
              <a:buSzPct val="25000"/>
              <a:buFont typeface="+mj-lt"/>
              <a:buAutoNum type="alphaLcParenR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NVIDIA (NVDA) – Double Position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2/$350-$360 call spread, took profits on long 2/$360-$370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10/$370-$380 call spread – took profits on long 11/$370-$380 call spread </a:t>
            </a:r>
            <a:b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3/$260-$270 put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10/$95-$100 call spread</a:t>
            </a:r>
            <a:br>
              <a:rPr lang="en-US" sz="1800" dirty="0"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+mj-lt"/>
              </a:rPr>
              <a:t>took profits on long 7/$120-$130 call spread, 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+mj-lt"/>
              </a:rPr>
              <a:t>long 6/$120-$130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386" name="Picture 2" descr="Chart">
            <a:extLst>
              <a:ext uri="{FF2B5EF4-FFF2-40B4-BE49-F238E27FC236}">
                <a16:creationId xmlns:a16="http://schemas.microsoft.com/office/drawing/2014/main" id="{4F8B613D-9C6E-D95F-C7B3-155BD02E5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4607" y="2331565"/>
            <a:ext cx="5633916" cy="4265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641890"/>
      </p:ext>
    </p:extLst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Palo Alto Networks (PANW)- </a:t>
            </a:r>
            <a: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Hacking never goes out of fashion</a:t>
            </a:r>
            <a:br>
              <a:rPr lang="en-US" sz="18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Palo Alto Networks Dives on Weak Guidance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even though reported earnings were great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2/$260-$270 call spread - 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Expires in 8 trading days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10/$130-$140 call spread</a:t>
            </a:r>
          </a:p>
        </p:txBody>
      </p:sp>
      <p:pic>
        <p:nvPicPr>
          <p:cNvPr id="17410" name="Picture 2" descr="Chart">
            <a:extLst>
              <a:ext uri="{FF2B5EF4-FFF2-40B4-BE49-F238E27FC236}">
                <a16:creationId xmlns:a16="http://schemas.microsoft.com/office/drawing/2014/main" id="{D5855FDD-10B6-685E-024C-3D4DA734E7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7023" y="1825786"/>
            <a:ext cx="6097954" cy="461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941948"/>
      </p:ext>
    </p:extLst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Advanced Micro Devices (AMD)- Recession fears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programable logic devices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2/$75-$80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34" name="Picture 2" descr="Chart">
            <a:extLst>
              <a:ext uri="{FF2B5EF4-FFF2-40B4-BE49-F238E27FC236}">
                <a16:creationId xmlns:a16="http://schemas.microsoft.com/office/drawing/2014/main" id="{47474488-D7C9-10BC-AEE6-D91F5E7D7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7054" y="1668361"/>
            <a:ext cx="6405223" cy="4849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302224"/>
      </p:ext>
    </p:extLst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Salesforce (CRM)- Massive Online Migration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Salesforce Soars 16%, on better-than-expected guidance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B050"/>
                </a:solidFill>
                <a:effectLst/>
                <a:latin typeface="+mj-lt"/>
                <a:ea typeface="Times New Roman" panose="02020603050405020304" pitchFamily="18" charset="0"/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12/$185-$195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9/$125-$130 vertical bull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8/$125-$130 vertical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latin typeface="Calibri"/>
              <a:ea typeface="Calibri"/>
              <a:cs typeface="Calibri"/>
            </a:endParaRPr>
          </a:p>
        </p:txBody>
      </p:sp>
      <p:pic>
        <p:nvPicPr>
          <p:cNvPr id="19458" name="Picture 2" descr="Chart">
            <a:extLst>
              <a:ext uri="{FF2B5EF4-FFF2-40B4-BE49-F238E27FC236}">
                <a16:creationId xmlns:a16="http://schemas.microsoft.com/office/drawing/2014/main" id="{A611CE41-5590-8DB8-A437-6DC86720D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4692" y="1949911"/>
            <a:ext cx="6086231" cy="4608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6878"/>
      </p:ext>
    </p:extLst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Adobe (ADBE)- Cloud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Non-China tech play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0482" name="Picture 2" descr="Chart">
            <a:extLst>
              <a:ext uri="{FF2B5EF4-FFF2-40B4-BE49-F238E27FC236}">
                <a16:creationId xmlns:a16="http://schemas.microsoft.com/office/drawing/2014/main" id="{31E5E078-7916-45CB-DD6C-2E084B8BD7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23308" y="1494553"/>
            <a:ext cx="6379308" cy="483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265113"/>
      </p:ext>
    </p:extLst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981200" y="533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Snowflake (SNOW)- Blockbuster AI Earnings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12/$135-$140 call spread</a:t>
            </a:r>
            <a:endParaRPr lang="en-US" sz="1800" dirty="0">
              <a:solidFill>
                <a:srgbClr val="00B050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21506" name="Picture 2" descr="Chart">
            <a:extLst>
              <a:ext uri="{FF2B5EF4-FFF2-40B4-BE49-F238E27FC236}">
                <a16:creationId xmlns:a16="http://schemas.microsoft.com/office/drawing/2014/main" id="{41F1DB01-8F7E-7805-0D39-80FF5614C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0421" y="1780931"/>
            <a:ext cx="6001072" cy="4543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220050"/>
      </p:ext>
    </p:extLst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FA7CC-72AA-D139-A331-FA7896F2F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A1136-43DB-C30E-DCB6-E5E44E465C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showing the growth of a stock market&#10;&#10;Description automatically generated">
            <a:extLst>
              <a:ext uri="{FF2B5EF4-FFF2-40B4-BE49-F238E27FC236}">
                <a16:creationId xmlns:a16="http://schemas.microsoft.com/office/drawing/2014/main" id="{DEB9ABD2-B007-1E52-E22E-4B3E645057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477" y="0"/>
            <a:ext cx="11441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838200" y="381000"/>
            <a:ext cx="104394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ProShares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Ultra Technology ETF (ROM) – 2X Long Technology ETF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10/$62-65 call spread</a:t>
            </a:r>
          </a:p>
        </p:txBody>
      </p:sp>
      <p:pic>
        <p:nvPicPr>
          <p:cNvPr id="22530" name="Picture 2" descr="Chart">
            <a:extLst>
              <a:ext uri="{FF2B5EF4-FFF2-40B4-BE49-F238E27FC236}">
                <a16:creationId xmlns:a16="http://schemas.microsoft.com/office/drawing/2014/main" id="{554235E2-33C3-4400-9085-940B7B6F9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5669" y="1676400"/>
            <a:ext cx="6660662" cy="504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921760"/>
      </p:ext>
    </p:extLst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E290-8620-E44F-B34C-8D5D6A274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The Second Half of the Barbell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D575CE-B87A-6849-80FB-D9B4B0F97B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417637"/>
            <a:ext cx="10972800" cy="4526100"/>
          </a:xfrm>
        </p:spPr>
        <p:txBody>
          <a:bodyPr/>
          <a:lstStyle/>
          <a:p>
            <a:pPr marL="203200" indent="0">
              <a:buNone/>
            </a:pPr>
            <a:r>
              <a:rPr lang="en-US" sz="2400" dirty="0">
                <a:solidFill>
                  <a:schemeClr val="tx1"/>
                </a:solidFill>
              </a:rPr>
              <a:t>*Bets on a domestic recovery in 2022 Q4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*Upside potential in 2024 far greater than tech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*Some of these have not moved for 5 or 10 years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*Focuses on economically sensitive cyclical industries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*Makes a great counterweight to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high-growth technology</a:t>
            </a:r>
            <a:br>
              <a:rPr lang="en-US" sz="2400" dirty="0">
                <a:solidFill>
                  <a:schemeClr val="tx1"/>
                </a:solidFill>
              </a:rPr>
            </a:b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*We could spend all of next ten years rotating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between the two groups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5B89D-3A51-744C-A09A-6149553A09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8200" y="4194493"/>
            <a:ext cx="3429000" cy="238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949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15815" y="178676"/>
            <a:ext cx="11488616" cy="20311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Boeing (BA) – 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Boeing is Back in China, its largest customer</a:t>
            </a:r>
            <a:r>
              <a:rPr lang="en-US" sz="2400" dirty="0"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stopped out of long 2/$190-$200 call spread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took profits on long 5/$17-$175 call spread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23554" name="Picture 2" descr="Chart">
            <a:extLst>
              <a:ext uri="{FF2B5EF4-FFF2-40B4-BE49-F238E27FC236}">
                <a16:creationId xmlns:a16="http://schemas.microsoft.com/office/drawing/2014/main" id="{992B52AF-4BA7-9D4C-FC08-9EF1C0380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9339" y="1746350"/>
            <a:ext cx="6233322" cy="471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78853"/>
      </p:ext>
    </p:extLst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Package Delivery- United Parcel Service (UPS) – strike averted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11/$130-$140 call spread</a:t>
            </a: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4578" name="Picture 2" descr="Chart">
            <a:extLst>
              <a:ext uri="{FF2B5EF4-FFF2-40B4-BE49-F238E27FC236}">
                <a16:creationId xmlns:a16="http://schemas.microsoft.com/office/drawing/2014/main" id="{0B34CA03-7563-CF59-7584-FC5FA723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5184" y="1600200"/>
            <a:ext cx="6695831" cy="506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806769"/>
      </p:ext>
    </p:extLst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143000" y="457200"/>
            <a:ext cx="92202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Caterpillar (CAT)- Ag + Infrastructure + Housing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long 12/$220-$230 calls</a:t>
            </a:r>
            <a:r>
              <a:rPr lang="en-US" sz="24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– expires in 2 trading days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12/$145-$150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11/$125-$135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02" name="Picture 2" descr="Chart">
            <a:extLst>
              <a:ext uri="{FF2B5EF4-FFF2-40B4-BE49-F238E27FC236}">
                <a16:creationId xmlns:a16="http://schemas.microsoft.com/office/drawing/2014/main" id="{DB8F5085-A67A-E924-0520-9486D1DE5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7462" y="1727508"/>
            <a:ext cx="6180015" cy="467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091623"/>
      </p:ext>
    </p:extLst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105103" y="183931"/>
            <a:ext cx="11540359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rmAutofit fontScale="90000"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 McMoRan - (FCX)- Coming Copper Crisis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6/$32-$35 call spread </a:t>
            </a:r>
            <a:b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4/$30-$33 call spread, took profits on long 10/$20-$23 call spread</a:t>
            </a:r>
            <a:b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626" name="Picture 2" descr="Chart">
            <a:extLst>
              <a:ext uri="{FF2B5EF4-FFF2-40B4-BE49-F238E27FC236}">
                <a16:creationId xmlns:a16="http://schemas.microsoft.com/office/drawing/2014/main" id="{42C0F4D2-21E3-9B30-1970-4AE5BF693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939" y="1520800"/>
            <a:ext cx="6806204" cy="515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131667"/>
      </p:ext>
    </p:extLst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 txBox="1">
            <a:spLocks noGrp="1"/>
          </p:cNvSpPr>
          <p:nvPr>
            <p:ph type="title"/>
          </p:nvPr>
        </p:nvSpPr>
        <p:spPr>
          <a:xfrm>
            <a:off x="557049" y="651640"/>
            <a:ext cx="11098924" cy="12086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 Disney (DIS) -</a:t>
            </a:r>
            <a:r>
              <a:rPr lang="en-US" sz="2400" dirty="0">
                <a:effectLst/>
                <a:latin typeface="+mj-lt"/>
                <a:ea typeface="Times New Roman" panose="02020603050405020304" pitchFamily="18" charset="0"/>
              </a:rPr>
              <a:t>Disney Beats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big profit boost came from the parks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pic>
        <p:nvPicPr>
          <p:cNvPr id="27650" name="Picture 2" descr="Chart">
            <a:extLst>
              <a:ext uri="{FF2B5EF4-FFF2-40B4-BE49-F238E27FC236}">
                <a16:creationId xmlns:a16="http://schemas.microsoft.com/office/drawing/2014/main" id="{5F8F7E5E-EDA9-2026-EAEE-5271F2A7C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5652" y="1532083"/>
            <a:ext cx="6600695" cy="499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430399"/>
      </p:ext>
    </p:extLst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Industrials Sector SPDR (XLI)-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(GE), (MMM), (UNP), (UTX), (BA), (HON)</a:t>
            </a:r>
          </a:p>
        </p:txBody>
      </p:sp>
      <p:pic>
        <p:nvPicPr>
          <p:cNvPr id="28674" name="Picture 2" descr="Chart">
            <a:extLst>
              <a:ext uri="{FF2B5EF4-FFF2-40B4-BE49-F238E27FC236}">
                <a16:creationId xmlns:a16="http://schemas.microsoft.com/office/drawing/2014/main" id="{A4644C9E-09C4-C9FC-2249-DE4502BF2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431" y="1481992"/>
            <a:ext cx="5933831" cy="4492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Union Pacific RR (UNP)- Big Stuff to Ship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5/$200-$210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11/$150-$160 call spread</a:t>
            </a:r>
            <a:br>
              <a:rPr lang="en-US" sz="1800" dirty="0">
                <a:latin typeface="Calibri"/>
                <a:ea typeface="Calibri"/>
                <a:cs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98" name="Picture 2" descr="Chart">
            <a:extLst>
              <a:ext uri="{FF2B5EF4-FFF2-40B4-BE49-F238E27FC236}">
                <a16:creationId xmlns:a16="http://schemas.microsoft.com/office/drawing/2014/main" id="{F112C5C7-9EBC-EC25-3B0E-B70FBF8AB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1215" y="1884566"/>
            <a:ext cx="5664200" cy="428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988918"/>
      </p:ext>
    </p:extLst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Wal-Mart (WMT)-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11/$125-$130 bear put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10/$119-$121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8/$114-$117 bear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22" name="Picture 2" descr="Chart">
            <a:extLst>
              <a:ext uri="{FF2B5EF4-FFF2-40B4-BE49-F238E27FC236}">
                <a16:creationId xmlns:a16="http://schemas.microsoft.com/office/drawing/2014/main" id="{55304A59-2B65-B3C6-55E6-B67FC79B6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6346" y="1671375"/>
            <a:ext cx="6379308" cy="4830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22781"/>
      </p:ext>
    </p:extLst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7BFBD-D53E-0E10-80D7-95F992E486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417B7A-3B45-6E9C-F843-4686CAD660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graph showing a blue and orange line&#10;&#10;Description automatically generated">
            <a:extLst>
              <a:ext uri="{FF2B5EF4-FFF2-40B4-BE49-F238E27FC236}">
                <a16:creationId xmlns:a16="http://schemas.microsoft.com/office/drawing/2014/main" id="{A71F53A0-2269-3ACE-3BD1-04E424325D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222908"/>
            <a:ext cx="12615837" cy="6635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7685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318911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Delta Airlines (DAL) – Travel is Back!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Delta Posts Strong Earnings</a:t>
            </a:r>
            <a:r>
              <a:rPr lang="en-US" sz="1800" dirty="0">
                <a:latin typeface="+mj-lt"/>
                <a:ea typeface="Times New Roman" panose="02020603050405020304" pitchFamily="18" charset="0"/>
              </a:rPr>
              <a:t> on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Robust international travel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stopped out of </a:t>
            </a:r>
            <a: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/>
                <a:sym typeface="Calibri"/>
              </a:rPr>
              <a:t>long 2/$35-$38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46" name="Picture 2" descr="Chart">
            <a:extLst>
              <a:ext uri="{FF2B5EF4-FFF2-40B4-BE49-F238E27FC236}">
                <a16:creationId xmlns:a16="http://schemas.microsoft.com/office/drawing/2014/main" id="{C3F7A3DB-33BA-F35D-862E-16523D370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1986" y="1753421"/>
            <a:ext cx="6320692" cy="478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91653"/>
      </p:ext>
    </p:extLst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Transports Sector SPDR (XTN)- Worst Hit Sector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(ALGT),  (ALK), (JBLU), (LUV), (CHRW), (DAL) </a:t>
            </a:r>
          </a:p>
        </p:txBody>
      </p:sp>
      <p:pic>
        <p:nvPicPr>
          <p:cNvPr id="32770" name="Picture 2" descr="Chart">
            <a:extLst>
              <a:ext uri="{FF2B5EF4-FFF2-40B4-BE49-F238E27FC236}">
                <a16:creationId xmlns:a16="http://schemas.microsoft.com/office/drawing/2014/main" id="{B677A576-1033-4DED-0DB5-8F75ED7A1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5430" y="1257914"/>
            <a:ext cx="7094415" cy="5371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774040"/>
      </p:ext>
    </p:extLst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Health Care Sector (XLV)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(JNJ), (PFE), (MRK), (GILD), (ACT), (AMGN)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794" name="Picture 2" descr="Chart">
            <a:extLst>
              <a:ext uri="{FF2B5EF4-FFF2-40B4-BE49-F238E27FC236}">
                <a16:creationId xmlns:a16="http://schemas.microsoft.com/office/drawing/2014/main" id="{7FD535E6-7ECD-AF3F-08E7-C239D4CF8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9505" y="1130300"/>
            <a:ext cx="7022971" cy="531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Amgen (AMGN)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20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11/$185-$200 bull call spread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818" name="Picture 2" descr="Chart">
            <a:extLst>
              <a:ext uri="{FF2B5EF4-FFF2-40B4-BE49-F238E27FC236}">
                <a16:creationId xmlns:a16="http://schemas.microsoft.com/office/drawing/2014/main" id="{04C12AC1-F1AF-D6EC-3651-4B95DEB98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1399931"/>
            <a:ext cx="6806204" cy="5153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779783"/>
      </p:ext>
    </p:extLst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Goldman Sachs (GS)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Earnings Down but Less than Expected 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12/$330-$350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11/$330-$350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stop loss on long 11/$385-$395 call spreads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42" name="Picture 2" descr="Chart">
            <a:extLst>
              <a:ext uri="{FF2B5EF4-FFF2-40B4-BE49-F238E27FC236}">
                <a16:creationId xmlns:a16="http://schemas.microsoft.com/office/drawing/2014/main" id="{7240F2BE-DD41-4333-56FC-A107B9A93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569" y="1676400"/>
            <a:ext cx="6602046" cy="499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12644"/>
      </p:ext>
    </p:extLst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Morgan Stanley (MS) –</a:t>
            </a:r>
            <a:r>
              <a:rPr lang="en-US" sz="2000" b="1" i="1" dirty="0"/>
              <a:t>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Highest Capital ratio net of mark to market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CEO to Step Down in a Year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4/$65-$70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866" name="Picture 2" descr="Chart">
            <a:extLst>
              <a:ext uri="{FF2B5EF4-FFF2-40B4-BE49-F238E27FC236}">
                <a16:creationId xmlns:a16="http://schemas.microsoft.com/office/drawing/2014/main" id="{39CE47E0-0F1A-F897-C1D0-1963FA8D9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65138" y="1880577"/>
            <a:ext cx="5861723" cy="443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5310563"/>
      </p:ext>
    </p:extLst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56138" y="533400"/>
            <a:ext cx="9054662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JP Morgan Chase (JPM)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Monster Earnings Surprise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4/$105-$115 call spread 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/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890" name="Picture 2" descr="Chart">
            <a:extLst>
              <a:ext uri="{FF2B5EF4-FFF2-40B4-BE49-F238E27FC236}">
                <a16:creationId xmlns:a16="http://schemas.microsoft.com/office/drawing/2014/main" id="{246D76E6-489E-EF93-CBE0-08B49492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9215" y="1524000"/>
            <a:ext cx="6558472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315692"/>
      </p:ext>
    </p:extLst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398585" y="381000"/>
            <a:ext cx="1124243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Bank of America (BAC) </a:t>
            </a:r>
            <a:r>
              <a:rPr lang="en-US" sz="2800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– </a:t>
            </a:r>
            <a:r>
              <a:rPr lang="en-US" sz="1800" b="1" i="1" dirty="0">
                <a:effectLst/>
                <a:latin typeface="+mn-lt"/>
                <a:ea typeface="Times New Roman" panose="02020603050405020304" pitchFamily="18" charset="0"/>
              </a:rPr>
              <a:t>Bank of America Rips</a:t>
            </a: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, on a great earnings report</a:t>
            </a:r>
            <a:r>
              <a:rPr lang="en-US" sz="3600" dirty="0">
                <a:effectLst/>
                <a:latin typeface="+mn-lt"/>
              </a:rPr>
              <a:t>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4/$20-$23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914" name="Picture 2" descr="Chart">
            <a:extLst>
              <a:ext uri="{FF2B5EF4-FFF2-40B4-BE49-F238E27FC236}">
                <a16:creationId xmlns:a16="http://schemas.microsoft.com/office/drawing/2014/main" id="{A312CCC4-AD16-2658-471A-28FD770776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338" y="1487184"/>
            <a:ext cx="6590323" cy="498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969903"/>
      </p:ext>
    </p:extLst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Citigroup (C)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38" name="Picture 2" descr="Chart">
            <a:extLst>
              <a:ext uri="{FF2B5EF4-FFF2-40B4-BE49-F238E27FC236}">
                <a16:creationId xmlns:a16="http://schemas.microsoft.com/office/drawing/2014/main" id="{2C2F2F72-5D84-5C04-BD76-053A2EC1E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2631" y="1676400"/>
            <a:ext cx="6332415" cy="4794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1506918"/>
      </p:ext>
    </p:extLst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Charles Schwab (SCHW) –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LEAPS up 67% in three months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4/$30-$35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962" name="Picture 2" descr="Chart">
            <a:extLst>
              <a:ext uri="{FF2B5EF4-FFF2-40B4-BE49-F238E27FC236}">
                <a16:creationId xmlns:a16="http://schemas.microsoft.com/office/drawing/2014/main" id="{9E4509C1-8DC4-336A-B4A7-B69EF7D2E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9553" y="1516324"/>
            <a:ext cx="6684109" cy="5060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39461"/>
      </p:ext>
    </p:extLst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A79E0C-D03C-894E-8D0C-D6C1DECB54F1}"/>
              </a:ext>
            </a:extLst>
          </p:cNvPr>
          <p:cNvSpPr txBox="1"/>
          <p:nvPr/>
        </p:nvSpPr>
        <p:spPr>
          <a:xfrm>
            <a:off x="8153580" y="1235678"/>
            <a:ext cx="25939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Expiration Value</a:t>
            </a:r>
            <a:br>
              <a:rPr lang="en-US" sz="2400" b="1" dirty="0"/>
            </a:br>
            <a:r>
              <a:rPr lang="en-US" sz="2400" b="1" dirty="0">
                <a:solidFill>
                  <a:srgbClr val="00A64B"/>
                </a:solidFill>
              </a:rPr>
              <a:t>-2.02%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32160A-02C6-392E-55B2-BB485B314BB1}"/>
              </a:ext>
            </a:extLst>
          </p:cNvPr>
          <p:cNvSpPr txBox="1"/>
          <p:nvPr/>
        </p:nvSpPr>
        <p:spPr>
          <a:xfrm>
            <a:off x="1968306" y="-405688"/>
            <a:ext cx="779572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2400" b="1" dirty="0"/>
            </a:br>
            <a:br>
              <a:rPr lang="en-US" sz="2400" b="1" dirty="0"/>
            </a:br>
            <a:r>
              <a:rPr lang="en-US" sz="2400" b="1" dirty="0"/>
              <a:t>Portfolio Review – Aggressive Long</a:t>
            </a:r>
            <a:br>
              <a:rPr lang="en-US" sz="2400" b="1" dirty="0"/>
            </a:br>
            <a:r>
              <a:rPr lang="en-US" sz="2400" b="1" dirty="0"/>
              <a:t>50% Long, 50% cash</a:t>
            </a:r>
            <a:br>
              <a:rPr lang="en-US" sz="2400" b="1" dirty="0"/>
            </a:br>
            <a:br>
              <a:rPr lang="en-US" sz="2400" b="1" dirty="0"/>
            </a:br>
            <a:br>
              <a:rPr lang="en-US" sz="2400" b="1" dirty="0"/>
            </a:br>
            <a:endParaRPr lang="en-US" sz="2400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E30C75-6434-EFB6-0F25-96D0EAE20A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0924806"/>
              </p:ext>
            </p:extLst>
          </p:nvPr>
        </p:nvGraphicFramePr>
        <p:xfrm>
          <a:off x="984772" y="1651176"/>
          <a:ext cx="3633731" cy="4532230"/>
        </p:xfrm>
        <a:graphic>
          <a:graphicData uri="http://schemas.openxmlformats.org/drawingml/2006/table">
            <a:tbl>
              <a:tblPr>
                <a:tableStyleId>{D65DD7F7-462A-4F70-8277-D15755171BC1}</a:tableStyleId>
              </a:tblPr>
              <a:tblGrid>
                <a:gridCol w="2806744">
                  <a:extLst>
                    <a:ext uri="{9D8B030D-6E8A-4147-A177-3AD203B41FA5}">
                      <a16:colId xmlns:a16="http://schemas.microsoft.com/office/drawing/2014/main" val="1276967454"/>
                    </a:ext>
                  </a:extLst>
                </a:gridCol>
                <a:gridCol w="826987">
                  <a:extLst>
                    <a:ext uri="{9D8B030D-6E8A-4147-A177-3AD203B41FA5}">
                      <a16:colId xmlns:a16="http://schemas.microsoft.com/office/drawing/2014/main" val="4282950673"/>
                    </a:ext>
                  </a:extLst>
                </a:gridCol>
              </a:tblGrid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u="none" strike="noStrike">
                          <a:effectLst/>
                        </a:rPr>
                        <a:t> </a:t>
                      </a:r>
                      <a:endParaRPr lang="en-US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778126427"/>
                  </a:ext>
                </a:extLst>
              </a:tr>
              <a:tr h="2464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Current Capital at Risk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817018886"/>
                  </a:ext>
                </a:extLst>
              </a:tr>
              <a:tr h="2464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538215358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On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105585962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 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971901400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(MSFT) 2/$330-$340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848506210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(AMZN) 2/$130-$135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1709524844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(V) 2/$240-$250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3597617788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(PANW) 2/$260-$270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3037315935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(CCJ) 2/$38-$41 call spread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10.00%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3207397289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 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749314144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Risk Off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1260231104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sng" strike="noStrike">
                          <a:effectLst/>
                        </a:rPr>
                        <a:t> </a:t>
                      </a:r>
                      <a:endParaRPr lang="en-US" sz="1200" b="1" i="0" u="sng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821800381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NO POSITIONS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4035970630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 Neue" panose="02000503000000020004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14850106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 Net Position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50.00%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704589850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750273316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2292045858"/>
                  </a:ext>
                </a:extLst>
              </a:tr>
              <a:tr h="2372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Total Aggregate Position</a:t>
                      </a:r>
                      <a:endParaRPr lang="en-US" sz="1200" b="1" i="0" u="none" strike="noStrike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50.00%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</a:endParaRPr>
                    </a:p>
                  </a:txBody>
                  <a:tcPr marL="5786" marR="5786" marT="5786" marB="0" anchor="b"/>
                </a:tc>
                <a:extLst>
                  <a:ext uri="{0D108BD9-81ED-4DB2-BD59-A6C34878D82A}">
                    <a16:rowId xmlns:a16="http://schemas.microsoft.com/office/drawing/2014/main" val="181021683"/>
                  </a:ext>
                </a:extLst>
              </a:tr>
            </a:tbl>
          </a:graphicData>
        </a:graphic>
      </p:graphicFrame>
      <p:pic>
        <p:nvPicPr>
          <p:cNvPr id="5" name="Picture 4" descr="A pie chart with different colored sections&#10;&#10;Description automatically generated">
            <a:extLst>
              <a:ext uri="{FF2B5EF4-FFF2-40B4-BE49-F238E27FC236}">
                <a16:creationId xmlns:a16="http://schemas.microsoft.com/office/drawing/2014/main" id="{ED0624FD-DCA0-61BF-75BF-D072C4FBD3D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620" y="2551206"/>
            <a:ext cx="40259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52961"/>
      </p:ext>
    </p:extLst>
  </p:cSld>
  <p:clrMapOvr>
    <a:masterClrMapping/>
  </p:clrMapOvr>
  <p:transition spd="slow">
    <p:cut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Interactive Brokers (IBKR) – Best Risk Control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4/$60-$65 call spread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86" name="Picture 2" descr="Chart">
            <a:extLst>
              <a:ext uri="{FF2B5EF4-FFF2-40B4-BE49-F238E27FC236}">
                <a16:creationId xmlns:a16="http://schemas.microsoft.com/office/drawing/2014/main" id="{09ABB6B5-18BF-04C3-5C06-07AD632C6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2969" y="1676400"/>
            <a:ext cx="6109677" cy="462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229930"/>
      </p:ext>
    </p:extLst>
  </p:cSld>
  <p:clrMapOvr>
    <a:masterClrMapping/>
  </p:clrMapOvr>
  <p:transition spd="slow">
    <p:cut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SPDR Metals &amp; Mining ETF (XME) – 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long 2/$28-$30 call spread</a:t>
            </a:r>
          </a:p>
        </p:txBody>
      </p:sp>
      <p:pic>
        <p:nvPicPr>
          <p:cNvPr id="43010" name="Picture 2" descr="Chart">
            <a:extLst>
              <a:ext uri="{FF2B5EF4-FFF2-40B4-BE49-F238E27FC236}">
                <a16:creationId xmlns:a16="http://schemas.microsoft.com/office/drawing/2014/main" id="{06FB3946-3320-3C2E-74FF-98069E789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5400" y="1676400"/>
            <a:ext cx="6578599" cy="498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0431317"/>
      </p:ext>
    </p:extLst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Blackrock (BLK)-Asset Collection Boom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took profits on long 3/$770-$790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3/$310-$340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034" name="Picture 2" descr="Chart">
            <a:extLst>
              <a:ext uri="{FF2B5EF4-FFF2-40B4-BE49-F238E27FC236}">
                <a16:creationId xmlns:a16="http://schemas.microsoft.com/office/drawing/2014/main" id="{403F7D40-5B6E-8841-4A41-90AB9F070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0485" y="1676400"/>
            <a:ext cx="6391030" cy="4838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9873532"/>
      </p:ext>
    </p:extLst>
  </p:cSld>
  <p:clrMapOvr>
    <a:masterClrMapping/>
  </p:clrMapOvr>
  <p:transition spd="slow">
    <p:cut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170793"/>
            <a:ext cx="8229600" cy="1295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Visa (V) – Inflation boost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Transaction grew by an inflationary 10% back to pre-pandemic levels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10/$160-$170 bull call spread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6/$150-$160 bull call spread</a:t>
            </a:r>
          </a:p>
        </p:txBody>
      </p:sp>
      <p:pic>
        <p:nvPicPr>
          <p:cNvPr id="45058" name="Picture 2" descr="Chart">
            <a:extLst>
              <a:ext uri="{FF2B5EF4-FFF2-40B4-BE49-F238E27FC236}">
                <a16:creationId xmlns:a16="http://schemas.microsoft.com/office/drawing/2014/main" id="{0824D651-8E75-07B5-35A1-B7AFB2ECB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123" y="1622669"/>
            <a:ext cx="6461369" cy="489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956804"/>
      </p:ext>
    </p:extLst>
  </p:cSld>
  <p:clrMapOvr>
    <a:masterClrMapping/>
  </p:clrMapOvr>
  <p:transition spd="slow">
    <p:cut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981200" y="3810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Consumer Discretionary SPDR (XLY)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(DIS), (AMZN), (HD), (CMCSA), (MCD), (SBUX)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6082" name="Picture 2" descr="Chart">
            <a:extLst>
              <a:ext uri="{FF2B5EF4-FFF2-40B4-BE49-F238E27FC236}">
                <a16:creationId xmlns:a16="http://schemas.microsoft.com/office/drawing/2014/main" id="{D13BF5C5-B96A-5B27-F307-BAA142E20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6754" y="1587500"/>
            <a:ext cx="5910385" cy="447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>
            <a:spLocks noGrp="1"/>
          </p:cNvSpPr>
          <p:nvPr>
            <p:ph type="title"/>
          </p:nvPr>
        </p:nvSpPr>
        <p:spPr>
          <a:xfrm>
            <a:off x="1165647" y="453571"/>
            <a:ext cx="10615448" cy="162197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Berkshire Hathaway (BRKB)- Natural Barbell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Berkshire Hathaway Knocks it Out of the Park, with a 41% gain in operating earnings</a:t>
            </a:r>
            <a:br>
              <a:rPr lang="en-US" sz="2400" dirty="0"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12/$320-$330 call spread </a:t>
            </a:r>
            <a:b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long 4/$260-$270 call spread, </a:t>
            </a: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1/$290-$300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Calibri"/>
                <a:cs typeface="Calibri"/>
                <a:sym typeface="Calibri"/>
              </a:rPr>
              <a:t>long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10/$220-$230 call spread,</a:t>
            </a:r>
            <a:r>
              <a:rPr lang="en-US" sz="18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7/$220-$230 call spread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  <a:t>long 6/$260-$270 call spread</a:t>
            </a: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00A64B"/>
                </a:solidFill>
                <a:ea typeface="Calibri"/>
                <a:cs typeface="Calibri" panose="020F0502020204030204" pitchFamily="34" charset="0"/>
                <a:sym typeface="Calibri"/>
              </a:rPr>
            </a:br>
            <a:endParaRPr lang="en-US" sz="1800" dirty="0">
              <a:solidFill>
                <a:srgbClr val="00A64B"/>
              </a:solidFill>
              <a:latin typeface="+mj-lt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47106" name="Picture 2" descr="Chart">
            <a:extLst>
              <a:ext uri="{FF2B5EF4-FFF2-40B4-BE49-F238E27FC236}">
                <a16:creationId xmlns:a16="http://schemas.microsoft.com/office/drawing/2014/main" id="{40EF00DF-53B1-9451-939A-B716E0BC7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34172" y="2243992"/>
            <a:ext cx="5923656" cy="448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226466"/>
      </p:ext>
    </p:extLst>
  </p:cSld>
  <p:clrMapOvr>
    <a:masterClrMapping/>
  </p:clrMapOvr>
  <p:transition spd="slow">
    <p:cut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Europe Hedged Equity (HEDJ)-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130" name="Picture 2" descr="Chart">
            <a:extLst>
              <a:ext uri="{FF2B5EF4-FFF2-40B4-BE49-F238E27FC236}">
                <a16:creationId xmlns:a16="http://schemas.microsoft.com/office/drawing/2014/main" id="{BBDE9E74-5A6A-CE1C-AE3B-2B964AEBA0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1277" y="1055077"/>
            <a:ext cx="7131354" cy="5399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 (DXJ)-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154" name="Picture 2" descr="Chart">
            <a:extLst>
              <a:ext uri="{FF2B5EF4-FFF2-40B4-BE49-F238E27FC236}">
                <a16:creationId xmlns:a16="http://schemas.microsoft.com/office/drawing/2014/main" id="{F6E90B2B-9BB5-CA3C-7328-3875BEC52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0907" y="1295400"/>
            <a:ext cx="6519985" cy="493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47106"/>
      </p:ext>
    </p:extLst>
  </p:cSld>
  <p:clrMapOvr>
    <a:masterClrMapping/>
  </p:clrMapOvr>
  <p:transition spd="slow">
    <p:cut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 txBox="1">
            <a:spLocks noGrp="1"/>
          </p:cNvSpPr>
          <p:nvPr>
            <p:ph type="title"/>
          </p:nvPr>
        </p:nvSpPr>
        <p:spPr>
          <a:xfrm>
            <a:off x="586153" y="550984"/>
            <a:ext cx="11289323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Emerging Markets (EEM) - Pro trade,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Weak Dollar, Long Recovery Play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Traders are Lining up for a Big Emerging Market Bet. Falling US interest rates will bring a weak US dollar and runaway bull markets in most emerging markets, which have remained unchanged for more than a decade</a:t>
            </a:r>
            <a:r>
              <a:rPr lang="en-US" sz="2800" dirty="0">
                <a:effectLst/>
                <a:latin typeface="+mj-lt"/>
              </a:rPr>
              <a:t> 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0178" name="Picture 2" descr="Chart">
            <a:extLst>
              <a:ext uri="{FF2B5EF4-FFF2-40B4-BE49-F238E27FC236}">
                <a16:creationId xmlns:a16="http://schemas.microsoft.com/office/drawing/2014/main" id="{945FFD35-5713-B68E-F152-E8B1AC72D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5031" y="1804378"/>
            <a:ext cx="6121400" cy="463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0030826"/>
      </p:ext>
    </p:extLst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90CDD-C014-E67E-556A-2523A69D3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CC40-CF38-0886-8C50-6C1F9606DC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rusty old car parked in front of a building&#10;&#10;Description automatically generated">
            <a:extLst>
              <a:ext uri="{FF2B5EF4-FFF2-40B4-BE49-F238E27FC236}">
                <a16:creationId xmlns:a16="http://schemas.microsoft.com/office/drawing/2014/main" id="{B5D365FE-6E54-0A05-F99E-CF6A371322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712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70AE4-C9CF-1A46-8746-7CAC76C2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Method to My </a:t>
            </a:r>
            <a:r>
              <a:rPr lang="en-US" sz="2800" b="1" i="1" dirty="0"/>
              <a:t>Madness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2DC3C-3A8F-9541-A211-CE5669DBF4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The one risk to my hyper bullish scenario is that the economy doesn’t land at all and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overheats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forcing the Fed to 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RAISE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interest rates.</a:t>
            </a:r>
            <a:r>
              <a:rPr lang="en-US" sz="28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*Focus remains on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AI 5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with spectacular earnings announced last week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*All economic data is globa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ll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y slowing,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except for the US, with the </a:t>
            </a:r>
            <a:r>
              <a:rPr lang="en-US" sz="20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only good economy in the world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*Saudi Arabia forced to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cut oil production goals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because of weak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China demand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*Domestic plays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have gone silent awaiting actual rate cuts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*Buy stocks and bonds but only after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substantial dips</a:t>
            </a: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</a:rPr>
              <a:t>*Commodities and industrials are a </a:t>
            </a:r>
            <a:r>
              <a:rPr lang="en-US" sz="2000" b="1" dirty="0">
                <a:solidFill>
                  <a:schemeClr val="tx1"/>
                </a:solidFill>
                <a:latin typeface="+mj-lt"/>
              </a:rPr>
              <a:t>second half play,</a:t>
            </a:r>
            <a:br>
              <a:rPr lang="en-US" sz="2000" b="1" dirty="0">
                <a:solidFill>
                  <a:schemeClr val="tx1"/>
                </a:solidFill>
                <a:latin typeface="+mj-lt"/>
              </a:rPr>
            </a:br>
            <a:r>
              <a:rPr lang="en-US" sz="2000" b="1" dirty="0">
                <a:solidFill>
                  <a:schemeClr val="tx1"/>
                </a:solidFill>
                <a:latin typeface="+mj-lt"/>
              </a:rPr>
              <a:t>we will keep rotating back and forth all year with tech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wearing headphones&#10;&#10;Description automatically generated with medium confidence">
            <a:extLst>
              <a:ext uri="{FF2B5EF4-FFF2-40B4-BE49-F238E27FC236}">
                <a16:creationId xmlns:a16="http://schemas.microsoft.com/office/drawing/2014/main" id="{9B521974-2212-F14A-BB5B-94214332B44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828" y="3723834"/>
            <a:ext cx="3634192" cy="285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68354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381000" y="944475"/>
            <a:ext cx="11430000" cy="47558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US Treasury Borrowing to Hit $760 Billion in Q1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some $55 billion less than expected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*Q2 then drops to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only $202 billion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*Bonds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rallied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on the good news.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*US Budget Funded only until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March 8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Bonds Could be the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Big Trade of 2024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*Markets are discounting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three cuts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Starting in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May in 2024 more likely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*Junk bond ETF’s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(JNK) and (HYG)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are holding up extremely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well with a 6.50% yield and 18 month high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*I’m looking for an $18-$28 point gain in 2024 with interest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*Buy (TLT) on the dip.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endParaRPr lang="en-US" sz="2000" dirty="0">
              <a:solidFill>
                <a:schemeClr val="tx1"/>
              </a:solidFill>
              <a:effectLst/>
              <a:latin typeface="+mj-lt"/>
              <a:ea typeface="Times New Roman" panose="02020603050405020304" pitchFamily="18" charset="0"/>
            </a:endParaRPr>
          </a:p>
          <a:p>
            <a:pPr marL="0" indent="0">
              <a:lnSpc>
                <a:spcPts val="2040"/>
              </a:lnSpc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F388A-175F-0D45-84CB-4FFDB83A2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sz="2800" dirty="0"/>
              <a:t>Bonds – Back to Life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EDF56C-4470-F992-378F-2F7E8B7DA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088" y="2989384"/>
            <a:ext cx="4254819" cy="2834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436408"/>
      </p:ext>
    </p:extLst>
  </p:cSld>
  <p:clrMapOvr>
    <a:masterClrMapping/>
  </p:clrMapOvr>
  <p:transition spd="slow">
    <p:wipe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1864"/>
            <a:ext cx="12192000" cy="1869788"/>
          </a:xfrm>
        </p:spPr>
        <p:txBody>
          <a:bodyPr/>
          <a:lstStyle/>
          <a:p>
            <a:r>
              <a:rPr lang="en-US" sz="2400" dirty="0"/>
              <a:t> </a:t>
            </a: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Treasury ETF (TLT) </a:t>
            </a:r>
            <a:r>
              <a:rPr lang="mr-IN" sz="2400" dirty="0"/>
              <a:t>–</a:t>
            </a:r>
            <a:r>
              <a:rPr lang="en-US" sz="2400" dirty="0"/>
              <a:t> On Fire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2/$90-$93 call spread, </a:t>
            </a:r>
            <a:r>
              <a:rPr lang="en-US" sz="1800" dirty="0">
                <a:solidFill>
                  <a:srgbClr val="00A64B"/>
                </a:solidFill>
                <a:effectLst/>
                <a:latin typeface="+mj-lt"/>
              </a:rPr>
              <a:t>took profits on long 12/$95-$98 put spread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B050"/>
                </a:solidFill>
              </a:rPr>
              <a:t> took profits on </a:t>
            </a:r>
            <a:r>
              <a:rPr lang="en-US" sz="1800" dirty="0">
                <a:solidFill>
                  <a:srgbClr val="00B050"/>
                </a:solidFill>
                <a:effectLst/>
                <a:latin typeface="+mj-lt"/>
              </a:rPr>
              <a:t>long 12/$79-$82 call spread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, </a:t>
            </a:r>
            <a:r>
              <a:rPr lang="en-US" sz="1800" dirty="0">
                <a:solidFill>
                  <a:srgbClr val="00B050"/>
                </a:solidFill>
              </a:rPr>
              <a:t>took profits on </a:t>
            </a:r>
            <a:r>
              <a:rPr lang="en-US" sz="1800" dirty="0">
                <a:solidFill>
                  <a:srgbClr val="00B050"/>
                </a:solidFill>
                <a:latin typeface="+mj-lt"/>
              </a:rPr>
              <a:t>long 11/$76-79 call spread, </a:t>
            </a:r>
            <a:br>
              <a:rPr lang="en-US" sz="1800" dirty="0">
                <a:solidFill>
                  <a:srgbClr val="00A64B"/>
                </a:solidFill>
                <a:latin typeface="+mj-lt"/>
              </a:rPr>
            </a:br>
            <a:br>
              <a:rPr lang="en-US" sz="24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/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1800" dirty="0">
                <a:solidFill>
                  <a:schemeClr val="tx1"/>
                </a:solidFill>
              </a:rPr>
            </a:br>
            <a:br>
              <a:rPr lang="en-US" sz="2400" dirty="0"/>
            </a:br>
            <a:br>
              <a:rPr lang="en-US" sz="2400" dirty="0"/>
            </a:br>
            <a:br>
              <a:rPr lang="en-US" sz="2400" dirty="0"/>
            </a:br>
            <a:br>
              <a:rPr lang="en-US" sz="1800" dirty="0">
                <a:solidFill>
                  <a:srgbClr val="00A64B"/>
                </a:solidFill>
              </a:rPr>
            </a:br>
            <a:br>
              <a:rPr lang="en-US" sz="2000" dirty="0">
                <a:solidFill>
                  <a:srgbClr val="00A64B"/>
                </a:solidFill>
              </a:rPr>
            </a:br>
            <a:br>
              <a:rPr lang="en-US" sz="1800" dirty="0"/>
            </a:br>
            <a:br>
              <a:rPr lang="en-US" dirty="0"/>
            </a:br>
            <a:br>
              <a:rPr lang="en-US" sz="1600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00B050"/>
              </a:solidFill>
            </a:endParaRPr>
          </a:p>
        </p:txBody>
      </p:sp>
      <p:pic>
        <p:nvPicPr>
          <p:cNvPr id="51202" name="Picture 2" descr="Chart">
            <a:extLst>
              <a:ext uri="{FF2B5EF4-FFF2-40B4-BE49-F238E27FC236}">
                <a16:creationId xmlns:a16="http://schemas.microsoft.com/office/drawing/2014/main" id="{072662A8-070D-B655-0816-461D96A77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7124" y="1516758"/>
            <a:ext cx="6789615" cy="5140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86536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99611"/>
            <a:ext cx="8229600" cy="1143000"/>
          </a:xfrm>
        </p:spPr>
        <p:txBody>
          <a:bodyPr/>
          <a:lstStyle/>
          <a:p>
            <a:br>
              <a:rPr lang="en-US" sz="2400" dirty="0"/>
            </a:br>
            <a:r>
              <a:rPr lang="en-US" sz="2400" dirty="0"/>
              <a:t>Ten Year Treasury Yield ($TNX) – 4.10%</a:t>
            </a:r>
            <a:br>
              <a:rPr lang="en-US" sz="2400" dirty="0"/>
            </a:br>
            <a:br>
              <a:rPr lang="en-US" sz="2400" dirty="0"/>
            </a:br>
            <a:endParaRPr lang="en-US" sz="2000" dirty="0"/>
          </a:p>
        </p:txBody>
      </p:sp>
      <p:pic>
        <p:nvPicPr>
          <p:cNvPr id="52226" name="Picture 2" descr="Chart">
            <a:extLst>
              <a:ext uri="{FF2B5EF4-FFF2-40B4-BE49-F238E27FC236}">
                <a16:creationId xmlns:a16="http://schemas.microsoft.com/office/drawing/2014/main" id="{14D44B01-E476-3DC8-4BCD-32C322AD6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9185" y="1165470"/>
            <a:ext cx="6648938" cy="503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37220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1981200" y="1524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Junk Bonds (JNK) 7.33% Yield</a:t>
            </a: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50" name="Picture 2" descr="Chart">
            <a:extLst>
              <a:ext uri="{FF2B5EF4-FFF2-40B4-BE49-F238E27FC236}">
                <a16:creationId xmlns:a16="http://schemas.microsoft.com/office/drawing/2014/main" id="{63ED22D1-B925-9F01-BD14-214A30D0F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6023" y="1295400"/>
            <a:ext cx="6859954" cy="519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776870"/>
      </p:ext>
    </p:extLst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Municipal Bonds (MUB)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3.07%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4274" name="Picture 2" descr="Chart">
            <a:extLst>
              <a:ext uri="{FF2B5EF4-FFF2-40B4-BE49-F238E27FC236}">
                <a16:creationId xmlns:a16="http://schemas.microsoft.com/office/drawing/2014/main" id="{F19B44FF-82D4-4E19-8027-50BF78D79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077" y="1219200"/>
            <a:ext cx="6295256" cy="4766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801064"/>
      </p:ext>
    </p:extLst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Debt (ELD)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6.35% Yield-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5298" name="Picture 2" descr="Chart">
            <a:extLst>
              <a:ext uri="{FF2B5EF4-FFF2-40B4-BE49-F238E27FC236}">
                <a16:creationId xmlns:a16="http://schemas.microsoft.com/office/drawing/2014/main" id="{B6E40F54-4849-9A17-E6BB-80342BD5F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924" y="1219200"/>
            <a:ext cx="6168292" cy="467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0653971"/>
      </p:ext>
    </p:extLst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2X Short Treasuries (TBT)-Out of Favor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322" name="Picture 2" descr="Chart">
            <a:extLst>
              <a:ext uri="{FF2B5EF4-FFF2-40B4-BE49-F238E27FC236}">
                <a16:creationId xmlns:a16="http://schemas.microsoft.com/office/drawing/2014/main" id="{1A29F977-C65D-CE63-9587-7EA02FD2A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1616" y="1371600"/>
            <a:ext cx="6801338" cy="514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828789"/>
      </p:ext>
    </p:extLst>
  </p:cSld>
  <p:clrMapOvr>
    <a:masterClrMapping/>
  </p:clrMapOvr>
  <p:transition spd="slow">
    <p:cut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Anally Capital Management (NLY) – Leveraged REIT Play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Yield 13.63%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rgbClr val="00A64B"/>
                </a:solidFill>
                <a:latin typeface="+mj-lt"/>
                <a:ea typeface="Calibri"/>
                <a:cs typeface="Calibri"/>
                <a:sym typeface="Calibri"/>
              </a:rPr>
              <a:t>long 12/$15-$16 call spread</a:t>
            </a:r>
            <a:endParaRPr lang="en-US" sz="18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57346" name="Picture 2" descr="Chart">
            <a:extLst>
              <a:ext uri="{FF2B5EF4-FFF2-40B4-BE49-F238E27FC236}">
                <a16:creationId xmlns:a16="http://schemas.microsoft.com/office/drawing/2014/main" id="{B579F294-3941-9B42-D2CA-EA4CEE89F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12292" y="1599223"/>
            <a:ext cx="6388155" cy="4836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89513"/>
      </p:ext>
    </p:extLst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B90ED-FA26-2FBA-BE91-0DDE4FF25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0C7FDF-BD33-E1FF-3395-34D063360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large ship in a dock&#10;&#10;Description automatically generated">
            <a:extLst>
              <a:ext uri="{FF2B5EF4-FFF2-40B4-BE49-F238E27FC236}">
                <a16:creationId xmlns:a16="http://schemas.microsoft.com/office/drawing/2014/main" id="{D7A9521E-A85C-F269-05AA-BE957285271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253416" cy="694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32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990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Foreign Currencies –  US Dollar Back in Charge</a:t>
            </a:r>
            <a:endParaRPr lang="en-US" sz="2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Shape 353"/>
          <p:cNvSpPr txBox="1">
            <a:spLocks noGrp="1"/>
          </p:cNvSpPr>
          <p:nvPr>
            <p:ph type="body" idx="1"/>
          </p:nvPr>
        </p:nvSpPr>
        <p:spPr>
          <a:xfrm>
            <a:off x="616973" y="990600"/>
            <a:ext cx="9677400" cy="541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*Foreign currencies give up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2024 gains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because of the return of higher US interest rates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*A dollar rally could last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couple of months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so a new currency entry point is approaching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*However, eventual  </a:t>
            </a:r>
            <a:r>
              <a:rPr lang="en-US" sz="1800" b="1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alling interest rates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guarantee a falling dollar for 2024</a:t>
            </a:r>
            <a:b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*Bank of Japan </a:t>
            </a:r>
            <a:r>
              <a:rPr lang="en-US" sz="1800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Eases Grip on Bond Yields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ending its unlimited buying operation to keep interest rates down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China Markets Dive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on news that the central bank was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forced into the currency markets to support the yuan</a:t>
            </a:r>
            <a:r>
              <a:rPr lang="en-US" sz="2400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*(FXA)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is rally on coming bull markets in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commodities</a:t>
            </a: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</a:br>
            <a:r>
              <a:rPr lang="en-US" sz="18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  <a:sym typeface="Calibri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Buy (FXY) on dips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 </a:t>
            </a:r>
            <a:br>
              <a:rPr lang="en-US" sz="1800" dirty="0">
                <a:solidFill>
                  <a:schemeClr val="tx1"/>
                </a:solidFill>
                <a:latin typeface="+mj-lt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1800" dirty="0">
                <a:latin typeface="Calibri" panose="020F0502020204030204" pitchFamily="34" charset="0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B3A453-605A-D11F-42C1-0B81C990E3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7661" y="3752117"/>
            <a:ext cx="5115169" cy="2877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85894"/>
      </p:ext>
    </p:extLst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921D72-83F5-99A2-B942-F52E43BEEE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A38D8E-CAE5-CAC2-1328-196B6F3FD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68363"/>
          </a:xfrm>
        </p:spPr>
        <p:txBody>
          <a:bodyPr/>
          <a:lstStyle/>
          <a:p>
            <a:r>
              <a:rPr lang="en-US" sz="2800" b="1" dirty="0"/>
              <a:t>The Traders’ Dilemma</a:t>
            </a:r>
            <a:br>
              <a:rPr lang="en-US" sz="2800" b="1" i="1" dirty="0"/>
            </a:br>
            <a:endParaRPr lang="en-US" sz="18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684DBF-2D74-90F7-C946-F40FD6EAAC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143001"/>
            <a:ext cx="11811000" cy="5543736"/>
          </a:xfrm>
        </p:spPr>
        <p:txBody>
          <a:bodyPr/>
          <a:lstStyle/>
          <a:p>
            <a:pPr marL="203200" indent="0">
              <a:buNone/>
            </a:pP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choice is now between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5 stocks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that have gone up for 3 ½ months, or a dozen interest rate sectors that may be dead money for </a:t>
            </a:r>
            <a:r>
              <a:rPr lang="en-US" sz="20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4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 months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*Avoid the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frustration trade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the one you should have done on October 26, look for the next one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*Wait for the ideal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AI entry point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no matter how long it takes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*A big chunk of 2024 performance was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pulled forward into</a:t>
            </a:r>
            <a:b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2023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and you made that money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*The sole exception is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energy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which is driven by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demand from the Chinese economy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*With markets are all time highs </a:t>
            </a:r>
            <a:r>
              <a:rPr lang="en-US" sz="20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90-day T-bills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are still </a:t>
            </a:r>
            <a:b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yielding 5.43%</a:t>
            </a: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+mn-lt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2000" dirty="0">
                <a:solidFill>
                  <a:srgbClr val="FF0000"/>
                </a:solidFill>
              </a:rPr>
            </a:br>
            <a:br>
              <a:rPr lang="en-US" sz="1800" dirty="0">
                <a:solidFill>
                  <a:srgbClr val="FF0000"/>
                </a:solidFill>
              </a:rPr>
            </a:b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B105B5-2410-F60C-709F-448D1DB74A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7569" y="3400546"/>
            <a:ext cx="4243754" cy="318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6057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9200" y="381000"/>
            <a:ext cx="12192000" cy="46879"/>
            <a:chOff x="0" y="0"/>
            <a:chExt cx="9376341" cy="17246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76341" cy="1724607"/>
            </a:xfrm>
            <a:custGeom>
              <a:avLst/>
              <a:gdLst/>
              <a:ahLst/>
              <a:cxnLst/>
              <a:rect l="l" t="t" r="r" b="b"/>
              <a:pathLst>
                <a:path w="9376341" h="1724607">
                  <a:moveTo>
                    <a:pt x="0" y="0"/>
                  </a:moveTo>
                  <a:lnTo>
                    <a:pt x="9376341" y="0"/>
                  </a:lnTo>
                  <a:lnTo>
                    <a:pt x="9376341" y="1724607"/>
                  </a:lnTo>
                  <a:lnTo>
                    <a:pt x="0" y="1724607"/>
                  </a:lnTo>
                  <a:close/>
                </a:path>
              </a:pathLst>
            </a:custGeom>
            <a:solidFill>
              <a:srgbClr val="061D3B">
                <a:alpha val="96863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84301" y="35831"/>
            <a:ext cx="1243925" cy="1243925"/>
          </a:xfrm>
          <a:prstGeom prst="rect">
            <a:avLst/>
          </a:prstGeom>
        </p:spPr>
      </p:pic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975666" y="127198"/>
            <a:ext cx="1061193" cy="1061189"/>
            <a:chOff x="-60692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-60692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9782" y="47575"/>
            <a:ext cx="6321588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</a:pPr>
            <a:r>
              <a:rPr lang="en-US" sz="2406" spc="192" dirty="0">
                <a:solidFill>
                  <a:srgbClr val="003D6A"/>
                </a:solidFill>
                <a:latin typeface="Glacial Indifference"/>
              </a:rPr>
              <a:t>THE MAD HEDGE FUND TRADER</a:t>
            </a:r>
          </a:p>
        </p:txBody>
      </p:sp>
      <p:sp>
        <p:nvSpPr>
          <p:cNvPr id="8" name="Shape 359">
            <a:extLst>
              <a:ext uri="{FF2B5EF4-FFF2-40B4-BE49-F238E27FC236}">
                <a16:creationId xmlns:a16="http://schemas.microsoft.com/office/drawing/2014/main" id="{BF7785F1-B11E-2F4D-954D-E995CDFDBFDE}"/>
              </a:ext>
            </a:extLst>
          </p:cNvPr>
          <p:cNvSpPr txBox="1">
            <a:spLocks/>
          </p:cNvSpPr>
          <p:nvPr/>
        </p:nvSpPr>
        <p:spPr>
          <a:xfrm>
            <a:off x="168588" y="546598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</a:lstStyle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Australian Dollar (FXA) -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Major Long-Term Bottom is In Targeting Parity – A call option on a global synchronized recovery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Down Arrow Callout 9">
            <a:extLst>
              <a:ext uri="{FF2B5EF4-FFF2-40B4-BE49-F238E27FC236}">
                <a16:creationId xmlns:a16="http://schemas.microsoft.com/office/drawing/2014/main" id="{6D1E6246-2B90-614A-9571-486C52AA7D14}"/>
              </a:ext>
            </a:extLst>
          </p:cNvPr>
          <p:cNvSpPr/>
          <p:nvPr/>
        </p:nvSpPr>
        <p:spPr>
          <a:xfrm>
            <a:off x="10607988" y="1247825"/>
            <a:ext cx="1143000" cy="1012371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1:1</a:t>
            </a:r>
          </a:p>
        </p:txBody>
      </p:sp>
      <p:sp>
        <p:nvSpPr>
          <p:cNvPr id="13" name="Left Arrow Callout 12">
            <a:extLst>
              <a:ext uri="{FF2B5EF4-FFF2-40B4-BE49-F238E27FC236}">
                <a16:creationId xmlns:a16="http://schemas.microsoft.com/office/drawing/2014/main" id="{CB8C500C-BBD9-564F-B999-2E17ACB71E3C}"/>
              </a:ext>
            </a:extLst>
          </p:cNvPr>
          <p:cNvSpPr/>
          <p:nvPr/>
        </p:nvSpPr>
        <p:spPr>
          <a:xfrm>
            <a:off x="7444366" y="4700270"/>
            <a:ext cx="1644024" cy="101472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BUY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9D2FB15-22E2-8D43-850C-8D9B3F5343D2}"/>
              </a:ext>
            </a:extLst>
          </p:cNvPr>
          <p:cNvCxnSpPr>
            <a:cxnSpLocks/>
          </p:cNvCxnSpPr>
          <p:nvPr/>
        </p:nvCxnSpPr>
        <p:spPr>
          <a:xfrm flipV="1">
            <a:off x="6451370" y="2265842"/>
            <a:ext cx="4808627" cy="221169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370" name="Picture 2" descr="Chart">
            <a:extLst>
              <a:ext uri="{FF2B5EF4-FFF2-40B4-BE49-F238E27FC236}">
                <a16:creationId xmlns:a16="http://schemas.microsoft.com/office/drawing/2014/main" id="{4E30279D-279D-E46F-F9DA-705BF1854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782" y="1655464"/>
            <a:ext cx="6149352" cy="465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8827DE5-04F1-3C3B-E95E-49A26DD9292A}"/>
              </a:ext>
            </a:extLst>
          </p:cNvPr>
          <p:cNvCxnSpPr>
            <a:cxnSpLocks/>
          </p:cNvCxnSpPr>
          <p:nvPr/>
        </p:nvCxnSpPr>
        <p:spPr>
          <a:xfrm>
            <a:off x="5871683" y="4120661"/>
            <a:ext cx="579687" cy="35687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310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Japanese Yen (FXY)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394" name="Picture 2" descr="Chart">
            <a:extLst>
              <a:ext uri="{FF2B5EF4-FFF2-40B4-BE49-F238E27FC236}">
                <a16:creationId xmlns:a16="http://schemas.microsoft.com/office/drawing/2014/main" id="{0426FABF-8886-1689-70A6-4897682B5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36446" y="1306146"/>
            <a:ext cx="6589438" cy="498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2A503FC-338E-7499-0EC4-850510EAAB62}"/>
              </a:ext>
            </a:extLst>
          </p:cNvPr>
          <p:cNvCxnSpPr>
            <a:cxnSpLocks/>
          </p:cNvCxnSpPr>
          <p:nvPr/>
        </p:nvCxnSpPr>
        <p:spPr>
          <a:xfrm flipV="1">
            <a:off x="8616462" y="2265842"/>
            <a:ext cx="2643535" cy="248200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4443185"/>
      </p:ext>
    </p:extLst>
  </p:cSld>
  <p:clrMapOvr>
    <a:masterClrMapping/>
  </p:clrMapOvr>
  <p:transition spd="slow">
    <p:cut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Euro (FXE)-</a:t>
            </a:r>
            <a:endParaRPr lang="en-US" sz="2800" b="1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6" name="Down Arrow Callout 5">
            <a:extLst>
              <a:ext uri="{FF2B5EF4-FFF2-40B4-BE49-F238E27FC236}">
                <a16:creationId xmlns:a16="http://schemas.microsoft.com/office/drawing/2014/main" id="{92ACD874-47DB-E0ED-D0CF-ACE9587E7379}"/>
              </a:ext>
            </a:extLst>
          </p:cNvPr>
          <p:cNvSpPr/>
          <p:nvPr/>
        </p:nvSpPr>
        <p:spPr>
          <a:xfrm>
            <a:off x="8458200" y="7620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25%</a:t>
            </a:r>
          </a:p>
        </p:txBody>
      </p:sp>
      <p:pic>
        <p:nvPicPr>
          <p:cNvPr id="60418" name="Picture 2" descr="Chart">
            <a:extLst>
              <a:ext uri="{FF2B5EF4-FFF2-40B4-BE49-F238E27FC236}">
                <a16:creationId xmlns:a16="http://schemas.microsoft.com/office/drawing/2014/main" id="{AD237997-471F-BB5F-4340-8EE2325DD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332" y="1833685"/>
            <a:ext cx="5886938" cy="445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8E1F53E-D243-CBBB-28B8-96FE47FBE97A}"/>
              </a:ext>
            </a:extLst>
          </p:cNvPr>
          <p:cNvCxnSpPr>
            <a:cxnSpLocks/>
          </p:cNvCxnSpPr>
          <p:nvPr/>
        </p:nvCxnSpPr>
        <p:spPr>
          <a:xfrm flipV="1">
            <a:off x="6400800" y="2286000"/>
            <a:ext cx="2438400" cy="2133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072825"/>
      </p:ext>
    </p:extLst>
  </p:cSld>
  <p:clrMapOvr>
    <a:masterClrMapping/>
  </p:clrMapOvr>
  <p:transition spd="slow">
    <p:cut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19812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British Pound (FXB)-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1800" dirty="0">
              <a:latin typeface="Calibri"/>
              <a:ea typeface="Calibri"/>
              <a:cs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4BF40178-3327-E230-650E-C086E04A96BA}"/>
              </a:ext>
            </a:extLst>
          </p:cNvPr>
          <p:cNvSpPr/>
          <p:nvPr/>
        </p:nvSpPr>
        <p:spPr>
          <a:xfrm>
            <a:off x="8458200" y="775138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15%</a:t>
            </a:r>
          </a:p>
        </p:txBody>
      </p:sp>
      <p:pic>
        <p:nvPicPr>
          <p:cNvPr id="61442" name="Picture 2" descr="Chart">
            <a:extLst>
              <a:ext uri="{FF2B5EF4-FFF2-40B4-BE49-F238E27FC236}">
                <a16:creationId xmlns:a16="http://schemas.microsoft.com/office/drawing/2014/main" id="{84513FD1-0936-35AF-F9A6-2195B67224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616" y="1728177"/>
            <a:ext cx="6133123" cy="464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EA8603E-FE3F-10F0-3A88-98FBB12FD2E9}"/>
              </a:ext>
            </a:extLst>
          </p:cNvPr>
          <p:cNvCxnSpPr>
            <a:cxnSpLocks/>
          </p:cNvCxnSpPr>
          <p:nvPr/>
        </p:nvCxnSpPr>
        <p:spPr>
          <a:xfrm flipV="1">
            <a:off x="6658708" y="2209800"/>
            <a:ext cx="2104292" cy="158847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6072950"/>
      </p:ext>
    </p:extLst>
  </p:cSld>
  <p:clrMapOvr>
    <a:masterClrMapping/>
  </p:clrMapOvr>
  <p:transition spd="slow">
    <p:cut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1981200" y="952500"/>
            <a:ext cx="8229600" cy="1219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Emerging Market Currencies (CEW)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Down Arrow Callout 2">
            <a:extLst>
              <a:ext uri="{FF2B5EF4-FFF2-40B4-BE49-F238E27FC236}">
                <a16:creationId xmlns:a16="http://schemas.microsoft.com/office/drawing/2014/main" id="{0DFF2895-CC50-235C-2906-63FB828F1A65}"/>
              </a:ext>
            </a:extLst>
          </p:cNvPr>
          <p:cNvSpPr/>
          <p:nvPr/>
        </p:nvSpPr>
        <p:spPr>
          <a:xfrm>
            <a:off x="8367408" y="1295400"/>
            <a:ext cx="1371600" cy="1447800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2023 </a:t>
            </a:r>
            <a:br>
              <a:rPr lang="en-US" sz="2000" dirty="0"/>
            </a:br>
            <a:r>
              <a:rPr lang="en-US" sz="2000" dirty="0"/>
              <a:t>Target</a:t>
            </a:r>
            <a:br>
              <a:rPr lang="en-US" sz="2000" dirty="0"/>
            </a:br>
            <a:r>
              <a:rPr lang="en-US" sz="2000" dirty="0"/>
              <a:t>40%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B6C8C2-0DDD-7C9D-9E21-8D00E14479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1501" y="3886200"/>
            <a:ext cx="4800600" cy="2700338"/>
          </a:xfrm>
          <a:prstGeom prst="rect">
            <a:avLst/>
          </a:prstGeom>
        </p:spPr>
      </p:pic>
      <p:pic>
        <p:nvPicPr>
          <p:cNvPr id="62466" name="Picture 2" descr="Chart">
            <a:extLst>
              <a:ext uri="{FF2B5EF4-FFF2-40B4-BE49-F238E27FC236}">
                <a16:creationId xmlns:a16="http://schemas.microsoft.com/office/drawing/2014/main" id="{9F5808C4-FA77-5EEF-81E2-A1BF4F1AD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908" y="1498599"/>
            <a:ext cx="6105586" cy="462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6097DB2-3994-0B9C-60E3-5C9D04979464}"/>
              </a:ext>
            </a:extLst>
          </p:cNvPr>
          <p:cNvCxnSpPr>
            <a:cxnSpLocks/>
          </p:cNvCxnSpPr>
          <p:nvPr/>
        </p:nvCxnSpPr>
        <p:spPr>
          <a:xfrm flipV="1">
            <a:off x="6096000" y="2552701"/>
            <a:ext cx="2552151" cy="1151791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02358"/>
      </p:ext>
    </p:extLst>
  </p:cSld>
  <p:clrMapOvr>
    <a:masterClrMapping/>
  </p:clrMapOvr>
  <p:transition spd="slow">
    <p:cut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0D24-6FF8-60F7-836E-073295A11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4F7B4-AE34-800C-A549-53C94945A7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erson standing in a kitchen with pizzas in the oven&#10;&#10;Description automatically generated">
            <a:extLst>
              <a:ext uri="{FF2B5EF4-FFF2-40B4-BE49-F238E27FC236}">
                <a16:creationId xmlns:a16="http://schemas.microsoft.com/office/drawing/2014/main" id="{2C93475C-8EC1-B6A4-C735-C43B67B429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39295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1524000" y="225552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Energy &amp; Commodities –Saudi Arabia Cuts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2019300" y="1066800"/>
            <a:ext cx="8153399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Clr>
                <a:srgbClr val="000000"/>
              </a:buClr>
              <a:buSzPct val="25000"/>
            </a:pPr>
            <a:endParaRPr lang="en-US"/>
          </a:p>
          <a:p>
            <a:pPr lvl="0">
              <a:buClr>
                <a:srgbClr val="000000"/>
              </a:buClr>
              <a:buSzPct val="25000"/>
            </a:pPr>
            <a:br>
              <a:rPr lang="en-US" sz="18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br>
              <a:rPr lang="en-US" sz="1600">
                <a:solidFill>
                  <a:srgbClr val="FF0000"/>
                </a:solidFill>
              </a:rPr>
            </a:br>
            <a:endParaRPr lang="en-US" sz="1600">
              <a:solidFill>
                <a:srgbClr val="FF0000"/>
              </a:solidFill>
            </a:endParaRPr>
          </a:p>
        </p:txBody>
      </p:sp>
      <p:sp>
        <p:nvSpPr>
          <p:cNvPr id="7" name="Shape 423"/>
          <p:cNvSpPr txBox="1"/>
          <p:nvPr/>
        </p:nvSpPr>
        <p:spPr>
          <a:xfrm>
            <a:off x="246186" y="723900"/>
            <a:ext cx="11598794" cy="541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buClr>
                <a:srgbClr val="000000"/>
              </a:buClr>
              <a:buSzPct val="25000"/>
            </a:pPr>
            <a:br>
              <a:rPr lang="en-US" sz="18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Saudi Arabia Cuts Oil Production Target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cratering prices and destroying the entire energy sector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*Lack of demand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especially from China, is the reason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*New US output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is fuel on the fire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*Production will be throttled back a million barrels to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12 million barrels a day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as a long-term goal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800" b="1" i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Freeport McMoRan Kills it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with an earnings upside blowout, taking the stock up 5%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*Political problems in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Chile and Peru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are an issue, which generate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40% of the world’s copper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*Electrification of the US economy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will continue to be a driving theme. 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China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free fall is destroying the oil market, the world’s largest energy consumer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solidFill>
                  <a:schemeClr val="tx1"/>
                </a:solidFill>
                <a:effectLst/>
                <a:latin typeface="+mj-lt"/>
                <a:cs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There is a “BUY” setting up here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energy when the global economy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reaccelerates on a lower interest rates world. Watch (XOM) and (OXY).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endParaRPr lang="en-US" sz="18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A282DC-1364-1F1A-AC2C-BDE2F0F9C4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6488" y="4337538"/>
            <a:ext cx="3436272" cy="24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12194"/>
      </p:ext>
    </p:extLst>
  </p:cSld>
  <p:clrMapOvr>
    <a:masterClrMapping/>
  </p:clrMapOvr>
  <p:transition spd="slow">
    <p:wip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Oil-($WTIC)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490" name="Picture 2" descr="Chart">
            <a:extLst>
              <a:ext uri="{FF2B5EF4-FFF2-40B4-BE49-F238E27FC236}">
                <a16:creationId xmlns:a16="http://schemas.microsoft.com/office/drawing/2014/main" id="{97F7D2D8-6E1B-FBCE-7C4E-6E1ECE661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5661" y="931007"/>
            <a:ext cx="7328877" cy="554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835644"/>
      </p:ext>
    </p:extLst>
  </p:cSld>
  <p:clrMapOvr>
    <a:masterClrMapping/>
  </p:clrMapOvr>
  <p:transition spd="slow">
    <p:cut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10644" y="-56444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latin typeface="Calibri"/>
                <a:ea typeface="Calibri"/>
                <a:cs typeface="Calibri"/>
              </a:rPr>
            </a:br>
            <a:br>
              <a:rPr lang="en-US" sz="2400" dirty="0">
                <a:latin typeface="Calibri"/>
                <a:ea typeface="Calibri"/>
                <a:cs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States Oil Fund (USO)</a:t>
            </a:r>
            <a:br>
              <a:rPr lang="en-US" sz="2400" dirty="0">
                <a:latin typeface="Calibri"/>
                <a:ea typeface="Calibri"/>
                <a:cs typeface="Calibri"/>
              </a:rPr>
            </a:br>
            <a:endParaRPr lang="en-US" sz="2400" dirty="0">
              <a:latin typeface="Calibri"/>
              <a:ea typeface="Calibri"/>
              <a:cs typeface="Calibri"/>
            </a:endParaRPr>
          </a:p>
        </p:txBody>
      </p:sp>
      <p:pic>
        <p:nvPicPr>
          <p:cNvPr id="64514" name="Picture 2" descr="Chart">
            <a:extLst>
              <a:ext uri="{FF2B5EF4-FFF2-40B4-BE49-F238E27FC236}">
                <a16:creationId xmlns:a16="http://schemas.microsoft.com/office/drawing/2014/main" id="{F7D8069C-87EA-EB66-C1E2-1EFD26E4A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29523" y="1399931"/>
            <a:ext cx="6027615" cy="4563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Energy Select Sector SPDR (XLE)-No Performance!</a:t>
            </a:r>
            <a:br>
              <a:rPr lang="en-US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(XOM), (CVX), (SLB), (KMI), (EOG), (COP)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538" name="Picture 2" descr="Chart">
            <a:extLst>
              <a:ext uri="{FF2B5EF4-FFF2-40B4-BE49-F238E27FC236}">
                <a16:creationId xmlns:a16="http://schemas.microsoft.com/office/drawing/2014/main" id="{2CB28707-4643-7336-016E-A12560C5D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6108" y="1177192"/>
            <a:ext cx="6918569" cy="5238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963839" y="123096"/>
            <a:ext cx="96012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Global Economy – Brightening</a:t>
            </a:r>
            <a:endParaRPr lang="en-US" sz="2800" b="1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64AC9FE-0319-C442-BB1F-0F148EBC9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3268" y="1014532"/>
            <a:ext cx="11645464" cy="5232334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Nonfarm Payroll Report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Comes in Hot, at 353,000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*The headline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Unemployment Rate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held at 3.7%.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The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Fed Turns Dovish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with all members expecting the next move to be a rate cut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Job Openings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Hit Three Month High, </a:t>
            </a:r>
            <a:r>
              <a:rPr lang="en-US" sz="1800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while fewer Americans quit their jobs</a:t>
            </a:r>
            <a:r>
              <a:rPr lang="en-US" sz="2800" dirty="0">
                <a:effectLst/>
                <a:latin typeface="+mj-lt"/>
              </a:rPr>
              <a:t>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IMF Upgrades 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Global Growth Forecast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on the strength of the US by 0.2% to 3.1%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Chinese fiscal stimulus </a:t>
            </a: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and a strong performance by large emerging market</a:t>
            </a:r>
            <a:b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171717"/>
                </a:solidFill>
                <a:effectLst/>
                <a:latin typeface="+mj-lt"/>
                <a:ea typeface="Times New Roman" panose="02020603050405020304" pitchFamily="18" charset="0"/>
              </a:rPr>
              <a:t> economies all contributed to the slightly brighter picture. </a:t>
            </a: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  <a:t>*</a:t>
            </a:r>
            <a: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  <a:t>US GDP 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Rocketed by 2.5% in 2023, cementing its position as the strongest </a:t>
            </a: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major economy in the world. Q4 came in at a hot 3.3%. </a:t>
            </a:r>
            <a:br>
              <a:rPr lang="en-US" sz="20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b="1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2400" dirty="0">
                <a:effectLst/>
              </a:rPr>
            </a:br>
            <a:br>
              <a:rPr lang="en-US" sz="2400" dirty="0">
                <a:effectLst/>
              </a:rPr>
            </a:br>
            <a:endParaRPr lang="en-US" sz="1800" dirty="0">
              <a:latin typeface="+mj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9CE10B-E50D-0385-D117-0E02471D8C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1039" y="4279900"/>
            <a:ext cx="3048000" cy="257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47561"/>
      </p:ext>
    </p:extLst>
  </p:cSld>
  <p:clrMapOvr>
    <a:masterClrMapping/>
  </p:clrMapOvr>
  <p:transition spd="slow">
    <p:cut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483476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ExxonMobile (XOM)-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3.72% Dividend</a:t>
            </a:r>
            <a:br>
              <a:rPr lang="en-US" sz="1800" dirty="0">
                <a:effectLst/>
                <a:latin typeface="+mj-lt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+mj-lt"/>
              </a:rPr>
              <a:t>stopped out of Long 12/$97-$100 call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12/$120-$125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6562" name="Picture 2" descr="Chart">
            <a:extLst>
              <a:ext uri="{FF2B5EF4-FFF2-40B4-BE49-F238E27FC236}">
                <a16:creationId xmlns:a16="http://schemas.microsoft.com/office/drawing/2014/main" id="{D1669B93-8953-0907-B4D2-C7C5A464F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6754" y="1863970"/>
            <a:ext cx="6131390" cy="4642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9640514"/>
      </p:ext>
    </p:extLst>
  </p:cSld>
  <p:clrMapOvr>
    <a:masterClrMapping/>
  </p:clrMapOvr>
  <p:transition spd="slow">
    <p:cut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>
            <a:spLocks noGrp="1"/>
          </p:cNvSpPr>
          <p:nvPr>
            <p:ph type="title"/>
          </p:nvPr>
        </p:nvSpPr>
        <p:spPr>
          <a:xfrm>
            <a:off x="1981200" y="252248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Occidental Petroleum (OXY)- Buffet’s a Buyer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took profits on </a:t>
            </a:r>
            <a:r>
              <a:rPr lang="en-US" sz="18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long 2/$55-$60 call spread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12/$77.50-$82.50 put spread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586" name="Picture 2" descr="Chart">
            <a:extLst>
              <a:ext uri="{FF2B5EF4-FFF2-40B4-BE49-F238E27FC236}">
                <a16:creationId xmlns:a16="http://schemas.microsoft.com/office/drawing/2014/main" id="{B20123D3-374B-461E-AD0C-9C7AC97A6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8847" y="1319048"/>
            <a:ext cx="6531708" cy="494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6660311"/>
      </p:ext>
    </p:extLst>
  </p:cSld>
  <p:clrMapOvr>
    <a:masterClrMapping/>
  </p:clrMapOvr>
  <p:transition spd="slow">
    <p:cut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Natural Gas (UNG) – Free Fall on Warm Winter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January 2025 $7-8 Call Spread LEAPS</a:t>
            </a:r>
          </a:p>
        </p:txBody>
      </p:sp>
      <p:pic>
        <p:nvPicPr>
          <p:cNvPr id="68610" name="Picture 2" descr="Chart">
            <a:extLst>
              <a:ext uri="{FF2B5EF4-FFF2-40B4-BE49-F238E27FC236}">
                <a16:creationId xmlns:a16="http://schemas.microsoft.com/office/drawing/2014/main" id="{E97262B8-E121-1D44-2B7A-C60EF6F2F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077" y="1224085"/>
            <a:ext cx="6566877" cy="497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  <a:t>Freeport McMoRan (FCX) -</a:t>
            </a:r>
            <a:br>
              <a:rPr lang="en-US" sz="24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rPr>
            </a:br>
            <a:r>
              <a:rPr lang="en-US" sz="1800" b="1" i="1" dirty="0">
                <a:effectLst/>
                <a:latin typeface="+mj-lt"/>
                <a:ea typeface="Times New Roman" panose="02020603050405020304" pitchFamily="18" charset="0"/>
              </a:rPr>
              <a:t>Codelco Sees Profit Slump</a:t>
            </a: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, the world’s largest copper producer based in Chile</a:t>
            </a:r>
            <a:endParaRPr lang="en-US" sz="2000" dirty="0">
              <a:solidFill>
                <a:schemeClr val="dk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69634" name="Picture 2" descr="Chart">
            <a:extLst>
              <a:ext uri="{FF2B5EF4-FFF2-40B4-BE49-F238E27FC236}">
                <a16:creationId xmlns:a16="http://schemas.microsoft.com/office/drawing/2014/main" id="{5253C5D9-AE16-BB4E-0321-3743F84D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5739" y="1329592"/>
            <a:ext cx="6672385" cy="505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034162"/>
      </p:ext>
    </p:extLst>
  </p:cSld>
  <p:clrMapOvr>
    <a:masterClrMapping/>
  </p:clrMapOvr>
  <p:transition spd="slow">
    <p:cut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Cameco (CCJ) – Global Uranium Renaissance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effectLst/>
                <a:latin typeface="+mj-lt"/>
                <a:ea typeface="Times New Roman" panose="02020603050405020304" pitchFamily="18" charset="0"/>
              </a:rPr>
              <a:t>Uranium Goes Nuclear, with yellow cake prices up 45% since May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long 12/$35-$38 call spread – expires in 12 trading days</a:t>
            </a:r>
            <a:br>
              <a:rPr lang="en-US" sz="2400" dirty="0">
                <a:solidFill>
                  <a:srgbClr val="00A64B"/>
                </a:solidFill>
                <a:effectLst/>
                <a:latin typeface="+mj-lt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 took profits on long 5/$20-$23 bull call spread</a:t>
            </a:r>
          </a:p>
        </p:txBody>
      </p:sp>
      <p:pic>
        <p:nvPicPr>
          <p:cNvPr id="70658" name="Picture 2" descr="Chart">
            <a:extLst>
              <a:ext uri="{FF2B5EF4-FFF2-40B4-BE49-F238E27FC236}">
                <a16:creationId xmlns:a16="http://schemas.microsoft.com/office/drawing/2014/main" id="{07D91918-AB66-80C0-8F9C-955D2D9F1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7461" y="1758460"/>
            <a:ext cx="6279773" cy="4754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652995"/>
      </p:ext>
    </p:extLst>
  </p:cSld>
  <p:clrMapOvr>
    <a:masterClrMapping/>
  </p:clrMapOvr>
  <p:transition spd="slow">
    <p:cut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B3A65-7C46-7375-BD5B-80EE148C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E5B71-EB8F-2587-1C28-1CE6C684C4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horse pulling a carriage&#10;&#10;Description automatically generated">
            <a:extLst>
              <a:ext uri="{FF2B5EF4-FFF2-40B4-BE49-F238E27FC236}">
                <a16:creationId xmlns:a16="http://schemas.microsoft.com/office/drawing/2014/main" id="{263A7B10-05C6-81AD-8A7F-8B9CC49583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0303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 txBox="1">
            <a:spLocks noGrp="1"/>
          </p:cNvSpPr>
          <p:nvPr>
            <p:ph type="title"/>
          </p:nvPr>
        </p:nvSpPr>
        <p:spPr>
          <a:xfrm>
            <a:off x="1513840" y="304800"/>
            <a:ext cx="8915400" cy="841248"/>
          </a:xfrm>
          <a:prstGeom prst="rect">
            <a:avLst/>
          </a:prstGeom>
          <a:solidFill>
            <a:srgbClr val="2D2F2B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r>
              <a:rPr lang="en-US" sz="28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Precious Metals – Begging for a Breakout</a:t>
            </a:r>
            <a:endParaRPr lang="en-US"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Shape 493"/>
          <p:cNvSpPr txBox="1">
            <a:spLocks noGrp="1"/>
          </p:cNvSpPr>
          <p:nvPr>
            <p:ph type="body" idx="1"/>
          </p:nvPr>
        </p:nvSpPr>
        <p:spPr>
          <a:xfrm>
            <a:off x="251460" y="1417639"/>
            <a:ext cx="10177780" cy="51355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000000"/>
              </a:buClr>
              <a:buSzPct val="25000"/>
              <a:buNone/>
            </a:pPr>
            <a:br>
              <a:rPr lang="en-US" sz="18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 panose="020F0502020204030204" pitchFamily="34" charset="0"/>
              </a:rPr>
            </a:br>
            <a:br>
              <a:rPr lang="en-U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</a:br>
            <a:br>
              <a:rPr lang="en-US" sz="20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b="0" i="0" u="none" strike="noStrike" cap="none" baseline="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6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picture containing text, person, indoor, pastry&#10;&#10;Description automatically generated">
            <a:extLst>
              <a:ext uri="{FF2B5EF4-FFF2-40B4-BE49-F238E27FC236}">
                <a16:creationId xmlns:a16="http://schemas.microsoft.com/office/drawing/2014/main" id="{0E985182-1909-350F-38CA-D252E1D5B41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7159" y="3429217"/>
            <a:ext cx="3143381" cy="3123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F8C750D-DF05-371F-CD9D-CE1E2B0A3C3B}"/>
              </a:ext>
            </a:extLst>
          </p:cNvPr>
          <p:cNvSpPr txBox="1"/>
          <p:nvPr/>
        </p:nvSpPr>
        <p:spPr>
          <a:xfrm>
            <a:off x="694062" y="1511423"/>
            <a:ext cx="9840686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*Gold trending sideways awaiting decisive breakdown in interest rates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*Gold needs a return of falling interest rates to resume rally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*Miners are lagging gold performance but will play catch up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*Investors are picking up gold as a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</a:rPr>
              <a:t>hedge for 2024 volatility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</a:rPr>
            </a:br>
            <a:r>
              <a:rPr lang="en-US" sz="1800" dirty="0">
                <a:solidFill>
                  <a:schemeClr val="tx1"/>
                </a:solidFill>
                <a:effectLst/>
                <a:latin typeface="+mj-lt"/>
              </a:rPr>
              <a:t>*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Gold headed for </a:t>
            </a: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$3,000 by 2025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, but back off first from new all-time highs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*Silver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is the better play with a higher beta</a:t>
            </a: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</a:br>
            <a:r>
              <a:rPr lang="en-US" sz="1800" b="1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*Russia and China </a:t>
            </a:r>
            <a:r>
              <a:rPr lang="en-US" sz="1800" dirty="0">
                <a:solidFill>
                  <a:schemeClr val="tx1"/>
                </a:solidFill>
                <a:effectLst/>
                <a:latin typeface="+mj-lt"/>
                <a:ea typeface="Times New Roman" panose="02020603050405020304" pitchFamily="18" charset="0"/>
              </a:rPr>
              <a:t>ar</a:t>
            </a: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e also stockpiling gold to sidestep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  <a:t>international sanctions</a:t>
            </a: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dirty="0">
                <a:solidFill>
                  <a:schemeClr val="tx1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2000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en-US" sz="18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80562"/>
      </p:ext>
    </p:extLst>
  </p:cSld>
  <p:clrMapOvr>
    <a:masterClrMapping/>
  </p:clrMapOvr>
  <p:transition spd="slow">
    <p:wip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title"/>
          </p:nvPr>
        </p:nvSpPr>
        <p:spPr>
          <a:xfrm>
            <a:off x="1981200" y="228600"/>
            <a:ext cx="8229600" cy="1600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Gold (GLD) - Deflation call</a:t>
            </a:r>
            <a:b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profits on long 5/$165-$170 bull call spread</a:t>
            </a: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1682" name="Picture 2" descr="Chart">
            <a:extLst>
              <a:ext uri="{FF2B5EF4-FFF2-40B4-BE49-F238E27FC236}">
                <a16:creationId xmlns:a16="http://schemas.microsoft.com/office/drawing/2014/main" id="{D06AE003-8D6B-69EF-6DBF-03CFA8BC9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432" y="1353039"/>
            <a:ext cx="6419122" cy="486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5198796"/>
      </p:ext>
    </p:extLst>
  </p:cSld>
  <p:clrMapOvr>
    <a:masterClrMapping/>
  </p:clrMapOvr>
  <p:transition spd="slow">
    <p:cut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Market Vectors Gold Miners ETF- (GDX) – 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2706" name="Picture 2" descr="Chart">
            <a:extLst>
              <a:ext uri="{FF2B5EF4-FFF2-40B4-BE49-F238E27FC236}">
                <a16:creationId xmlns:a16="http://schemas.microsoft.com/office/drawing/2014/main" id="{4F527475-425C-1CC9-2D9E-71CEAB2A1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1198" y="1259254"/>
            <a:ext cx="6202355" cy="469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419888"/>
      </p:ext>
    </p:extLst>
  </p:cSld>
  <p:clrMapOvr>
    <a:masterClrMapping/>
  </p:clrMapOvr>
  <p:transition spd="slow">
    <p:cut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 txBox="1">
            <a:spLocks noGrp="1"/>
          </p:cNvSpPr>
          <p:nvPr>
            <p:ph type="title"/>
          </p:nvPr>
        </p:nvSpPr>
        <p:spPr>
          <a:xfrm>
            <a:off x="1981200" y="0"/>
            <a:ext cx="8229600" cy="838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ct val="25000"/>
            </a:pP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Barrick Gold (GOLD)</a:t>
            </a:r>
            <a:b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64B"/>
                </a:solidFill>
                <a:latin typeface="Calibri"/>
                <a:ea typeface="Calibri"/>
                <a:cs typeface="Calibri"/>
                <a:sym typeface="Calibri"/>
              </a:rPr>
              <a:t>took profit on long 1/$15.50-$16.50 call spread </a:t>
            </a:r>
          </a:p>
        </p:txBody>
      </p:sp>
      <p:pic>
        <p:nvPicPr>
          <p:cNvPr id="73730" name="Picture 2" descr="Chart">
            <a:extLst>
              <a:ext uri="{FF2B5EF4-FFF2-40B4-BE49-F238E27FC236}">
                <a16:creationId xmlns:a16="http://schemas.microsoft.com/office/drawing/2014/main" id="{BC8591DD-9DD7-9B49-0B50-76036B274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1493" y="1130300"/>
            <a:ext cx="6976521" cy="528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714637"/>
      </p:ext>
    </p:extLst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6119</TotalTime>
  <Words>4743</Words>
  <Application>Microsoft Macintosh PowerPoint</Application>
  <PresentationFormat>Widescreen</PresentationFormat>
  <Paragraphs>173</Paragraphs>
  <Slides>113</Slides>
  <Notes>85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113</vt:i4>
      </vt:variant>
    </vt:vector>
  </HeadingPairs>
  <TitlesOfParts>
    <vt:vector size="120" baseType="lpstr">
      <vt:lpstr>Arial</vt:lpstr>
      <vt:lpstr>Calibri</vt:lpstr>
      <vt:lpstr>Glacial Indifference</vt:lpstr>
      <vt:lpstr>Helvetica</vt:lpstr>
      <vt:lpstr>Helvetica Neue</vt:lpstr>
      <vt:lpstr>Times New Roman</vt:lpstr>
      <vt:lpstr>Office Theme</vt:lpstr>
      <vt:lpstr> The Mad Hedge Fund Trader “New All-Time Highs” </vt:lpstr>
      <vt:lpstr>PowerPoint Presentation</vt:lpstr>
      <vt:lpstr>  Trade Alert Performance Beating 2022 – Best in 15 years 60 out of 66 trade alerts profitable – No losers since August 4   </vt:lpstr>
      <vt:lpstr>PowerPoint Presentation</vt:lpstr>
      <vt:lpstr>PowerPoint Presentation</vt:lpstr>
      <vt:lpstr>PowerPoint Presentation</vt:lpstr>
      <vt:lpstr>The Method to My Madness </vt:lpstr>
      <vt:lpstr>The Traders’ Dilemma </vt:lpstr>
      <vt:lpstr>The Global Economy – Brightening</vt:lpstr>
      <vt:lpstr>The Mad Hedge Profit Predictor Market Timing Index – At top end of historic range An artificial intelligence driven algorithm that analyzes 30 different economic, technical, and momentum driven indicators </vt:lpstr>
      <vt:lpstr>Sell Territory!! – Severe Overbought Territory</vt:lpstr>
      <vt:lpstr> Weekly Jobless Claims – Falling  224,000 – +9,000 </vt:lpstr>
      <vt:lpstr>Stocks – New Highs!  </vt:lpstr>
      <vt:lpstr>            S&amp;P 500 – New High stopped out of short 2/$485-$490 put spread,                </vt:lpstr>
      <vt:lpstr>ProShares Ultra Short S&amp;P 500 (SDS)-  a great hedge for long stocks and bonds long 2X position has a hedge against longs and bond shorts</vt:lpstr>
      <vt:lpstr>(VIX) – Bargain of the Century  </vt:lpstr>
      <vt:lpstr> (VXX)-  </vt:lpstr>
      <vt:lpstr> Dow Average ($INDU)-</vt:lpstr>
      <vt:lpstr>Russell 2000 (IWM)-  took profits on Long 10/$137-$142 vertical bull call spread took profits on Long 10/$153-$156 vertical bear put spread </vt:lpstr>
      <vt:lpstr>NASDAQ (QQQ) – took profits on Long 5/$335-$345 put spread took profits on long (QQQ) 1/$290-$300 put spread, took profits on long (QQQ) 4/$330-$335 put spread  took profits on long (QQQ) 3/$340-$345 put spread, covered long (QQQ) $325-$330 put spread </vt:lpstr>
      <vt:lpstr>China (FXI)</vt:lpstr>
      <vt:lpstr>Japan ($NIKK)</vt:lpstr>
      <vt:lpstr>PowerPoint Presentation</vt:lpstr>
      <vt:lpstr>PowerPoint Presentation</vt:lpstr>
      <vt:lpstr>    Microsoft (MSFT)- Microsoft Beats Estimates, with the steady growth of its azure cloud business  Microsoft Tops $3 Trillion Valuation, cementing its hold on the AI lead.  long 2/$330-$340 call spread – Expires in 8 trading days took profits on long 12/$320-$330 call spread took profits on long  9/$235-$245 call spread, took profits on long 7/$220-$210 call spread,  took profits on long 6/$220-$230 call spread, took profits on long 2/$200-$210 bear put spread   </vt:lpstr>
      <vt:lpstr>Meta (META) Meta Rockets 21%, on a $50 billion stock buyback and its first ever dividend took profits on Long 9/$290-$300 vertical bear put spread stopped out of Long 9/$190-$200 vertical bear put spread  </vt:lpstr>
      <vt:lpstr>  Apple (AAPL) Apple Beats, But Stock Drops 4% took profits on long 1/$145-$155 put spread, Took profits on long 10/$165-$175 put spread   took profits on long 6/$155-$165 put spread, stopped out of long 6/$125-135 call spread,  took profits on long 6/$110-$120 call spread, took profits on long 2/$180-$190 put spread</vt:lpstr>
      <vt:lpstr>Alphabet (GOOGL) – Google Ramps Up AI Effort Traders Trash Google, down 7%, on the company’s lack of AI specifics in its earnings report  took profits on long 12/$110-$120 call spread  took profits on long 12/$1,200-$1,230 bull call spread, took profits on long 9/$1,030-$1,080 vertical bull call spread</vt:lpstr>
      <vt:lpstr> Amazon (AMZN) –  Amazon Soars 8% as Christmas shopping kicked  long 2/$130-$135 bull call spread - Expires in 8 trading days took profits on long 2/$3,400-$3,500 bear put spread took profits on long 9/$2,800-$2,900 bull call spread</vt:lpstr>
      <vt:lpstr>PowerPoint Presentation</vt:lpstr>
      <vt:lpstr>PowerPoint Presentation</vt:lpstr>
      <vt:lpstr>PowerPoint Presentation</vt:lpstr>
      <vt:lpstr>Netflix (NFLX) –  Netflix Soars on Big Subscriber Beat, up 8.6% on an add of 13 million new subscribers   </vt:lpstr>
      <vt:lpstr> NVIDIA (NVDA) – Double Position took profits on long 2/$350-$360 call spread, took profits on long 2/$360-$370 call spread took profits on long 10/$370-$380 call spread – took profits on long 11/$370-$380 call spread  took profits on long 3/$260-$270 put spread, took profits on long 10/$95-$100 call spread took profits on long 7/$120-$130 call spread, took profits on  long 6/$120-$130 call spread </vt:lpstr>
      <vt:lpstr>Palo Alto Networks (PANW)- Hacking never goes out of fashion Palo Alto Networks Dives on Weak Guidance, even though reported earnings were great long 2/$260-$270 call spread - Expires in 8 trading days  took profits on long 10/$130-$140 call spread</vt:lpstr>
      <vt:lpstr>  Advanced Micro Devices (AMD)- Recession fears programable logic devices took profits on long 2/$75-$80 call spread  </vt:lpstr>
      <vt:lpstr>Salesforce (CRM)- Massive Online Migration Salesforce Soars 16%, on better-than-expected guidance  took profits on long 12/$185-$195 call spread took profits on long 9/$125-$130 vertical bull call spread took profits on long 8/$125-$130 vertical bull call spread </vt:lpstr>
      <vt:lpstr>Adobe (ADBE)- Cloud play The Quality Non-China tech play </vt:lpstr>
      <vt:lpstr>Snowflake (SNOW)- Blockbuster AI Earnings took profits on long 12/$135-$140 call spread</vt:lpstr>
      <vt:lpstr>ProShares Ultra Technology ETF (ROM) – 2X Long Technology ETF took profits on long 10/$62-65 call spread</vt:lpstr>
      <vt:lpstr>The Second Half of the Barbell</vt:lpstr>
      <vt:lpstr>Boeing (BA) –  Boeing is Back in China, its largest customer  stopped out of long 2/$190-$200 call spread, took profits on long 5/$17-$175 call spread  </vt:lpstr>
      <vt:lpstr>Package Delivery- United Parcel Service (UPS) – strike averted took profits on long 11/$130-$140 call spread</vt:lpstr>
      <vt:lpstr> Caterpillar (CAT)- Ag + Infrastructure + Housing long 12/$220-$230 calls – expires in 2 trading days took profits on long 12/$145-$150 call spread took profits on long 11/$125-$135 call spread  </vt:lpstr>
      <vt:lpstr>  Freeport McMoRan - (FCX)- Coming Copper Crisis took profits on long 6/$32-$35 call spread  took profits on long 4/$30-$33 call spread, took profits on long 10/$20-$23 call spread   </vt:lpstr>
      <vt:lpstr> Walt Disney (DIS) -Disney Beats The big profit boost came from the parks   </vt:lpstr>
      <vt:lpstr>Industrials Sector SPDR (XLI)- (GE), (MMM), (UNP), (UTX), (BA), (HON)</vt:lpstr>
      <vt:lpstr>  Union Pacific RR (UNP)- Big Stuff to Ship took profits on long 5/$200-$210 call spread took profits on 11/$150-$160 call spread </vt:lpstr>
      <vt:lpstr>  Wal-Mart (WMT)- took profit on Long 11/$125-$130 bear put spread took profit on Long 10/$119-$121 bear put spread took profits on Long 8/$114-$117 bear put spread  </vt:lpstr>
      <vt:lpstr> Delta Airlines (DAL) – Travel is Back! Delta Posts Strong Earnings on Robust international travel stopped out of long 2/$35-$38 call spread </vt:lpstr>
      <vt:lpstr>Transports Sector SPDR (XTN)- Worst Hit Sector (ALGT),  (ALK), (JBLU), (LUV), (CHRW), (DAL) </vt:lpstr>
      <vt:lpstr>Health Care Sector (XLV) (JNJ), (PFE), (MRK), (GILD), (ACT), (AMGN)  </vt:lpstr>
      <vt:lpstr>Amgen (AMGN) took profits on long 11/$185-$200 bull call spread</vt:lpstr>
      <vt:lpstr>Goldman Sachs (GS) – Earnings Down but Less than Expected  took profits 12/$330-$350 call spread took profits 11/$330-$350 call spread stop loss on long 11/$385-$395 call spreads  </vt:lpstr>
      <vt:lpstr>Morgan Stanley (MS) – Highest Capital ratio net of mark to market  CEO to Step Down in a Year took profits on long 4/$65-$70 call spread </vt:lpstr>
      <vt:lpstr>  JP Morgan Chase (JPM) – Monster Earnings Surprise took profits on long 4/$105-$115 call spread      </vt:lpstr>
      <vt:lpstr>Bank of America (BAC) – Bank of America Rips, on a great earnings report  took profits on long 4/$20-$23 call spread </vt:lpstr>
      <vt:lpstr>Citigroup (C) –  took profits on long 4/$30-$35 call spread </vt:lpstr>
      <vt:lpstr>Charles Schwab (SCHW) – LEAPS up 67% in three months took profits on long 4/$30-$35 call spread  </vt:lpstr>
      <vt:lpstr>Interactive Brokers (IBKR) – Best Risk Control took profits on long 4/$60-$65 call spread </vt:lpstr>
      <vt:lpstr> SPDR Metals &amp; Mining ETF (XME) –  long 2/$28-$30 call spread</vt:lpstr>
      <vt:lpstr>Blackrock (BLK)-Asset Collection Boom took profits on long 3/$770-$790 call spread took profits on long 3/$310-$340 call spread </vt:lpstr>
      <vt:lpstr>Visa (V) – Inflation boost Transaction grew by an inflationary 10% back to pre-pandemic levels took profits on long 10/$160-$170 bull call spread took profits on long 6/$150-$160 bull call spread</vt:lpstr>
      <vt:lpstr>Consumer Discretionary SPDR (XLY) (DIS), (AMZN), (HD), (CMCSA), (MCD), (SBUX) </vt:lpstr>
      <vt:lpstr> Berkshire Hathaway (BRKB)- Natural Barbell Berkshire Hathaway Knocks it Out of the Park, with a 41% gain in operating earnings took profits on long 12/$320-$330 call spread  took profits on long 4/$260-$270 call spread, took profits on long 1/$290-$300 call spread took profits on long 10/$220-$230 call spread, took profits on long 7/$220-$230 call spread took profits on long 7/$220-$230 call spread, took profits on long 6/$260-$270 call spread  </vt:lpstr>
      <vt:lpstr>Europe Hedged Equity (HEDJ)- </vt:lpstr>
      <vt:lpstr>Japan (DXJ)- </vt:lpstr>
      <vt:lpstr> Emerging Markets (EEM) - Pro trade, Weak Dollar, Long Recovery Play Traders are Lining up for a Big Emerging Market Bet. Falling US interest rates will bring a weak US dollar and runaway bull markets in most emerging markets, which have remained unchanged for more than a decade </vt:lpstr>
      <vt:lpstr>PowerPoint Presentation</vt:lpstr>
      <vt:lpstr>Bonds – Back to Life</vt:lpstr>
      <vt:lpstr>                Treasury ETF (TLT) – On Fire Long 2/$90-$93 call spread, took profits on long 12/$95-$98 put spread   took profits on long 12/$79-$82 call spread, took profits on long 11/$76-79 call spread,                         </vt:lpstr>
      <vt:lpstr> Ten Year Treasury Yield ($TNX) – 4.10%  </vt:lpstr>
      <vt:lpstr> Junk Bonds (JNK) 7.33% Yield  </vt:lpstr>
      <vt:lpstr>Municipal Bonds (MUB) 3.07% Yield-  </vt:lpstr>
      <vt:lpstr>Emerging Market Debt (ELD) 6.35% Yield-  </vt:lpstr>
      <vt:lpstr>2X Short Treasuries (TBT)-Out of Favor</vt:lpstr>
      <vt:lpstr>Anally Capital Management (NLY) – Leveraged REIT Play Yield 13.63% took profits on long 12/$15-$16 call spread</vt:lpstr>
      <vt:lpstr>PowerPoint Presentation</vt:lpstr>
      <vt:lpstr>Foreign Currencies –  US Dollar Back in Charge</vt:lpstr>
      <vt:lpstr>PowerPoint Presentation</vt:lpstr>
      <vt:lpstr>   Japanese Yen (FXY)   </vt:lpstr>
      <vt:lpstr>Euro (FXE)-</vt:lpstr>
      <vt:lpstr> British Pound (FXB)- </vt:lpstr>
      <vt:lpstr>Emerging Market Currencies (CEW)   </vt:lpstr>
      <vt:lpstr>PowerPoint Presentation</vt:lpstr>
      <vt:lpstr>Energy &amp; Commodities –Saudi Arabia Cuts</vt:lpstr>
      <vt:lpstr>Oil-($WTIC)</vt:lpstr>
      <vt:lpstr>  United States Oil Fund (USO) </vt:lpstr>
      <vt:lpstr>Energy Select Sector SPDR (XLE)-No Performance! (XOM), (CVX), (SLB), (KMI), (EOG), (COP) </vt:lpstr>
      <vt:lpstr>ExxonMobile (XOM)- 3.72% Dividend stopped out of Long 12/$97-$100 call spread took profits on long 12/$120-$125 put spread </vt:lpstr>
      <vt:lpstr>Occidental Petroleum (OXY)- Buffet’s a Buyer took profits on long 2/$55-$60 call spread took profits on long 12/$77.50-$82.50 put spread </vt:lpstr>
      <vt:lpstr>Natural Gas (UNG) – Free Fall on Warm Winter took profits on Long January 2025 $7-8 Call Spread LEAPS</vt:lpstr>
      <vt:lpstr>Freeport McMoRan (FCX) - Codelco Sees Profit Slump, the world’s largest copper producer based in Chile</vt:lpstr>
      <vt:lpstr>  Cameco (CCJ) – Global Uranium Renaissance Uranium Goes Nuclear, with yellow cake prices up 45% since May long 12/$35-$38 call spread – expires in 12 trading days  took profits on long 5/$20-$23 bull call spread</vt:lpstr>
      <vt:lpstr>PowerPoint Presentation</vt:lpstr>
      <vt:lpstr>Precious Metals – Begging for a Breakout</vt:lpstr>
      <vt:lpstr> Gold (GLD) - Deflation call took profits on long 5/$165-$170 bull call spread   </vt:lpstr>
      <vt:lpstr> Market Vectors Gold Miners ETF- (GDX) –   </vt:lpstr>
      <vt:lpstr> Barrick Gold (GOLD) took profit on long 1/$15.50-$16.50 call spread </vt:lpstr>
      <vt:lpstr> Newmont Mining- (NEM)- took profits on long $55-60 call spread</vt:lpstr>
      <vt:lpstr> Silver- (SLV)- took profits on long 11/$19-$20 call spread </vt:lpstr>
      <vt:lpstr>  Silver Miners - (SIL)-  </vt:lpstr>
      <vt:lpstr>  Wheaton Precious Metals - (WPM)- took profits on long 1/$36-$39 call spread </vt:lpstr>
      <vt:lpstr> Platinum- (PPLT)- 556,000-ounce shortage this year took profits on long 1/$36-$39 call spread </vt:lpstr>
      <vt:lpstr>Real Estate – Gearing up for Spring</vt:lpstr>
      <vt:lpstr>S&amp;P Case Shiller Turns Hot S&amp;P Case Shiller Rises to +4.60% YOY in October, with its National Home Price Index Detroit gained +8.2%, San Diego +8.0%, and New York +7.1%.  </vt:lpstr>
      <vt:lpstr>Crown Castle International (CCI) – 5.45% yielding 5G cell phone tower REIT Eliot Management Pushes up stock with activist bid</vt:lpstr>
      <vt:lpstr>US Home Construction Index (ITB) (DHI), (LEN), (PHM), (TOL), (NVR)   </vt:lpstr>
      <vt:lpstr>PowerPoint Presentation</vt:lpstr>
      <vt:lpstr>Trade Sheet- So What Do We Do About All This?</vt:lpstr>
      <vt:lpstr>       Next Strategy Webinar   12:00 EST Wednesday, February 21  from Silicon Valley      email me questions at support@madhedgefundtrader.com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Mad Hedge Fund Trader “Special Earthshaking Issue’”</dc:title>
  <dc:creator>Kathy OLoughlin</dc:creator>
  <cp:lastModifiedBy>Microsoft Office User</cp:lastModifiedBy>
  <cp:revision>920</cp:revision>
  <cp:lastPrinted>2022-01-05T03:44:27Z</cp:lastPrinted>
  <dcterms:created xsi:type="dcterms:W3CDTF">2015-02-05T17:12:57Z</dcterms:created>
  <dcterms:modified xsi:type="dcterms:W3CDTF">2024-02-07T20:24:43Z</dcterms:modified>
</cp:coreProperties>
</file>