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4"/>
  </p:notesMasterIdLst>
  <p:sldIdLst>
    <p:sldId id="256" r:id="rId2"/>
    <p:sldId id="1498" r:id="rId3"/>
    <p:sldId id="888" r:id="rId4"/>
    <p:sldId id="1463" r:id="rId5"/>
    <p:sldId id="1462" r:id="rId6"/>
    <p:sldId id="605" r:id="rId7"/>
    <p:sldId id="824" r:id="rId8"/>
    <p:sldId id="1118" r:id="rId9"/>
    <p:sldId id="1076" r:id="rId10"/>
    <p:sldId id="1442" r:id="rId11"/>
    <p:sldId id="898" r:id="rId12"/>
    <p:sldId id="1142" r:id="rId13"/>
    <p:sldId id="1397" r:id="rId14"/>
    <p:sldId id="1033" r:id="rId15"/>
    <p:sldId id="1073" r:id="rId16"/>
    <p:sldId id="1074" r:id="rId17"/>
    <p:sldId id="1026" r:id="rId18"/>
    <p:sldId id="570" r:id="rId19"/>
    <p:sldId id="280" r:id="rId20"/>
    <p:sldId id="1511" r:id="rId21"/>
    <p:sldId id="1512" r:id="rId22"/>
    <p:sldId id="1484" r:id="rId23"/>
    <p:sldId id="1297" r:id="rId24"/>
    <p:sldId id="563" r:id="rId25"/>
    <p:sldId id="835" r:id="rId26"/>
    <p:sldId id="613" r:id="rId27"/>
    <p:sldId id="831" r:id="rId28"/>
    <p:sldId id="811" r:id="rId29"/>
    <p:sldId id="1047" r:id="rId30"/>
    <p:sldId id="1432" r:id="rId31"/>
    <p:sldId id="1399" r:id="rId32"/>
    <p:sldId id="814" r:id="rId33"/>
    <p:sldId id="1072" r:id="rId34"/>
    <p:sldId id="764" r:id="rId35"/>
    <p:sldId id="765" r:id="rId36"/>
    <p:sldId id="1071" r:id="rId37"/>
    <p:sldId id="1501" r:id="rId38"/>
    <p:sldId id="1195" r:id="rId39"/>
    <p:sldId id="1070" r:id="rId40"/>
    <p:sldId id="840" r:id="rId41"/>
    <p:sldId id="1068" r:id="rId42"/>
    <p:sldId id="1069" r:id="rId43"/>
    <p:sldId id="1400" r:id="rId44"/>
    <p:sldId id="893" r:id="rId45"/>
    <p:sldId id="289" r:id="rId46"/>
    <p:sldId id="1054" r:id="rId47"/>
    <p:sldId id="994" r:id="rId48"/>
    <p:sldId id="830" r:id="rId49"/>
    <p:sldId id="481" r:id="rId50"/>
    <p:sldId id="290" r:id="rId51"/>
    <p:sldId id="1133" r:id="rId52"/>
    <p:sldId id="669" r:id="rId53"/>
    <p:sldId id="1079" r:id="rId54"/>
    <p:sldId id="1043" r:id="rId55"/>
    <p:sldId id="1516" r:id="rId56"/>
    <p:sldId id="1083" r:id="rId57"/>
    <p:sldId id="1449" r:id="rId58"/>
    <p:sldId id="1448" r:id="rId59"/>
    <p:sldId id="1452" r:id="rId60"/>
    <p:sldId id="1086" r:id="rId61"/>
    <p:sldId id="1080" r:id="rId62"/>
    <p:sldId id="1049" r:id="rId63"/>
    <p:sldId id="336" r:id="rId64"/>
    <p:sldId id="1084" r:id="rId65"/>
    <p:sldId id="295" r:id="rId66"/>
    <p:sldId id="501" r:id="rId67"/>
    <p:sldId id="539" r:id="rId68"/>
    <p:sldId id="1420" r:id="rId69"/>
    <p:sldId id="1114" r:id="rId70"/>
    <p:sldId id="654" r:id="rId71"/>
    <p:sldId id="659" r:id="rId72"/>
    <p:sldId id="655" r:id="rId73"/>
    <p:sldId id="1425" r:id="rId74"/>
    <p:sldId id="657" r:id="rId75"/>
    <p:sldId id="656" r:id="rId76"/>
    <p:sldId id="1500" r:id="rId77"/>
    <p:sldId id="1467" r:id="rId78"/>
    <p:sldId id="1407" r:id="rId79"/>
    <p:sldId id="1411" r:id="rId80"/>
    <p:sldId id="1412" r:id="rId81"/>
    <p:sldId id="1413" r:id="rId82"/>
    <p:sldId id="1414" r:id="rId83"/>
    <p:sldId id="1415" r:id="rId84"/>
    <p:sldId id="1504" r:id="rId85"/>
    <p:sldId id="1405" r:id="rId86"/>
    <p:sldId id="388" r:id="rId87"/>
    <p:sldId id="312" r:id="rId88"/>
    <p:sldId id="380" r:id="rId89"/>
    <p:sldId id="747" r:id="rId90"/>
    <p:sldId id="1422" r:id="rId91"/>
    <p:sldId id="313" r:id="rId92"/>
    <p:sldId id="1216" r:id="rId93"/>
    <p:sldId id="1217" r:id="rId94"/>
    <p:sldId id="1496" r:id="rId95"/>
    <p:sldId id="1404" r:id="rId96"/>
    <p:sldId id="907" r:id="rId97"/>
    <p:sldId id="650" r:id="rId98"/>
    <p:sldId id="729" r:id="rId99"/>
    <p:sldId id="737" r:id="rId100"/>
    <p:sldId id="998" r:id="rId101"/>
    <p:sldId id="999" r:id="rId102"/>
    <p:sldId id="1000" r:id="rId103"/>
    <p:sldId id="1451" r:id="rId104"/>
    <p:sldId id="1519" r:id="rId105"/>
    <p:sldId id="1130" r:id="rId106"/>
    <p:sldId id="1132" r:id="rId107"/>
    <p:sldId id="1005" r:id="rId108"/>
    <p:sldId id="1006" r:id="rId109"/>
    <p:sldId id="1513" r:id="rId110"/>
    <p:sldId id="492" r:id="rId111"/>
    <p:sldId id="335" r:id="rId112"/>
    <p:sldId id="1230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21"/>
    <p:restoredTop sz="94866"/>
  </p:normalViewPr>
  <p:slideViewPr>
    <p:cSldViewPr snapToGrid="0">
      <p:cViewPr varScale="1">
        <p:scale>
          <a:sx n="100" d="100"/>
          <a:sy n="100" d="100"/>
        </p:scale>
        <p:origin x="19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319057A-1D36-D5B5-83CB-4A407927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32E3D964-E6D2-E877-8CD8-496E9ECDDD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6401F8E-8B16-AB73-BC70-10AF5596D9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534553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“Who Needs the Fed?”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Silicon Valley March 6,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F4060A-1876-5BEA-1816-375FF367A1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873" y="1676400"/>
            <a:ext cx="5449454" cy="30653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Sell Territory!! – Severe Overbought Territory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7983" y="2119215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823799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02B63A6B-85DF-9320-E9E0-B5CBAD4A21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158" y="1616941"/>
            <a:ext cx="8600641" cy="522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 – Silver too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96CEC-6439-09AF-146C-9953C89C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296" y="1387365"/>
            <a:ext cx="6063997" cy="50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9E84C-0C0D-266D-C742-94C73F9F2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90" y="1213945"/>
            <a:ext cx="6235177" cy="51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F291A-AD97-7E7C-E2EC-A5AAAE423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03" y="1481958"/>
            <a:ext cx="5816736" cy="48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0E90C7-FF3A-F993-55BF-A3C0BCA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821" y="1198179"/>
            <a:ext cx="6406358" cy="531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056A-FC22-016D-B50A-1D024903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75A17-0564-2F6C-00BD-DFD48712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leaning on a machine&#10;&#10;Description automatically generated">
            <a:extLst>
              <a:ext uri="{FF2B5EF4-FFF2-40B4-BE49-F238E27FC236}">
                <a16:creationId xmlns:a16="http://schemas.microsoft.com/office/drawing/2014/main" id="{D16B5681-8FF3-0B92-818B-04AB84D02A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911" y="0"/>
            <a:ext cx="5488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32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Getting Ready for the Spring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3" y="1471532"/>
            <a:ext cx="1158300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Home Sales Jump 3% YOY</a:t>
            </a:r>
            <a:r>
              <a:rPr lang="en-US" sz="180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br>
              <a:rPr lang="en-US" sz="180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Construction Spending Dives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January in a shocking data release, the worst since October 2022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*This is no doubt in response to the sudden jump in mortgage interest rates from 6.40% back up to a restrictive  7.0%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New Home Sales Weaken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curbed by frigid weather increasing 1.5% to a seasonally adjusted annual rate of 661,000 units in January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*But demand for new construction remains underpinned by a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persistent</a:t>
            </a:r>
            <a:b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shortage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previously owned homes</a:t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Toll Brothers Rocks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taking the shares up 6%, with extremely strong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demand for new homes on the horizon. The gale force demographic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tailwind continues.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39608-F4ED-23EA-9764-8BFD1977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268" y="3954483"/>
            <a:ext cx="4612260" cy="27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+4.60% YOY in October,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Detroit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+8.2%,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Diego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8.0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7.1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5.61%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F4832-22A5-19E2-D6A9-A3D76FD2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041" y="1627928"/>
            <a:ext cx="5987917" cy="49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EC669-30CE-130D-2219-F89349DB1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327" y="1345329"/>
            <a:ext cx="6319345" cy="52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E0F1-B288-D0E2-EF6A-178C1A8C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B8ACD-A4A5-C75B-FA73-BA61E63CD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lying on a field of flowers&#10;&#10;Description automatically generated">
            <a:extLst>
              <a:ext uri="{FF2B5EF4-FFF2-40B4-BE49-F238E27FC236}">
                <a16:creationId xmlns:a16="http://schemas.microsoft.com/office/drawing/2014/main" id="{56829A38-5147-B6A3-4B7E-1FFA5E863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1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215,000 – +15,000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20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in a hawaiian shirt&#10;&#10;Description automatically generated">
            <a:extLst>
              <a:ext uri="{FF2B5EF4-FFF2-40B4-BE49-F238E27FC236}">
                <a16:creationId xmlns:a16="http://schemas.microsoft.com/office/drawing/2014/main" id="{F0D9599C-F34A-5A02-0E91-2D8F09911C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384" y="758283"/>
            <a:ext cx="5218771" cy="39140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Is the Rotation at Hand?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738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 Stocks Now Account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70% of Global Stock Market Capitalization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thanks to the ballistic move s in big tech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Warren Buffet Says There is 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Nothing to Buy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 his annual letter to shareholders.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*Analysts are ratcheting up yearend  targets, with me now at (SPX) 6,000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*Big tech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continues to dominate,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NVIDIA earnings at $22 billion YOY, up 225%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Another 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Regional Bank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in Trouble. Commercial real estate lender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New York Community Bancorp 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Companies are 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Flocking to the US to List.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*The flip flop continues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ech and domestics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07846-B6E4-6AD4-6A30-21C7BDD16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623" y="3719196"/>
            <a:ext cx="2827977" cy="28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28214" y="289687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$465</a:t>
            </a:r>
            <a:br>
              <a:rPr lang="en-US" sz="2000" dirty="0"/>
            </a:br>
            <a:r>
              <a:rPr lang="en-US" sz="2000" dirty="0"/>
              <a:t>-7%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729330" y="608992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$600 +25%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7967987" y="1328972"/>
            <a:ext cx="1745107" cy="16311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2C9C93-0992-E662-DCF3-1AD5284E7731}"/>
              </a:ext>
            </a:extLst>
          </p:cNvPr>
          <p:cNvCxnSpPr>
            <a:cxnSpLocks/>
          </p:cNvCxnSpPr>
          <p:nvPr/>
        </p:nvCxnSpPr>
        <p:spPr>
          <a:xfrm>
            <a:off x="7081999" y="2336732"/>
            <a:ext cx="764815" cy="62341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8584FB4-9CB1-312A-8C8D-03AE6DB9C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63" y="1296555"/>
            <a:ext cx="6275599" cy="469275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 flipV="1">
            <a:off x="6410394" y="2285881"/>
            <a:ext cx="764815" cy="3635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9F899-02B5-3923-5EC8-A46514B07BD9}"/>
              </a:ext>
            </a:extLst>
          </p:cNvPr>
          <p:cNvCxnSpPr>
            <a:cxnSpLocks/>
          </p:cNvCxnSpPr>
          <p:nvPr/>
        </p:nvCxnSpPr>
        <p:spPr>
          <a:xfrm>
            <a:off x="732968" y="357396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41163" y="508737"/>
            <a:ext cx="5984095" cy="49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020C9440-BCB1-FAD1-A1B5-AFCB63022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958" y="1600200"/>
            <a:ext cx="6464300" cy="489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B43F5-E47F-78B8-8E12-189FA80A8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110743"/>
            <a:ext cx="6409688" cy="53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74DEE8-F1E1-F585-B904-C4FB5A70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893" y="1293623"/>
            <a:ext cx="6244213" cy="517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A0919-27A0-A05D-9F55-CB59E7781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60" y="1270763"/>
            <a:ext cx="6409688" cy="53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4359C-6BA8-5850-9DEA-5DDA4257EC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440" y="1866172"/>
            <a:ext cx="5151120" cy="42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4AA4E-7C25-B3AE-A804-1A4A25571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1645919"/>
            <a:ext cx="5832815" cy="483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shovel in front of a car&#10;&#10;Description automatically generated">
            <a:extLst>
              <a:ext uri="{FF2B5EF4-FFF2-40B4-BE49-F238E27FC236}">
                <a16:creationId xmlns:a16="http://schemas.microsoft.com/office/drawing/2014/main" id="{819AFA17-EE74-2968-E208-347223E54A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– IN RECESSION-AVOID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FC0C9-1153-54DF-FB2E-97AD44720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A8B4F-8710-9A27-9D28-9597ADF7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688063"/>
            <a:ext cx="5905500" cy="489500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D93CA-916A-468B-3A91-844740D529B9}"/>
              </a:ext>
            </a:extLst>
          </p:cNvPr>
          <p:cNvCxnSpPr>
            <a:cxnSpLocks/>
          </p:cNvCxnSpPr>
          <p:nvPr/>
        </p:nvCxnSpPr>
        <p:spPr>
          <a:xfrm>
            <a:off x="2429284" y="5388874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</a:t>
            </a:r>
            <a:r>
              <a:rPr lang="en-US" sz="2400" dirty="0"/>
              <a:t>New All-Time High</a:t>
            </a:r>
            <a:br>
              <a:rPr lang="en-US" sz="2400" b="1" dirty="0"/>
            </a:br>
            <a:r>
              <a:rPr lang="en-US" sz="1800" dirty="0"/>
              <a:t>powered by weak yen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911F8-41CA-92AB-969F-950C50744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40" y="1515194"/>
            <a:ext cx="5905500" cy="48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parked in the snow&#10;&#10;Description automatically generated">
            <a:extLst>
              <a:ext uri="{FF2B5EF4-FFF2-40B4-BE49-F238E27FC236}">
                <a16:creationId xmlns:a16="http://schemas.microsoft.com/office/drawing/2014/main" id="{8B01816F-DF30-7F28-609B-0120F2FE3A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919" y="-1"/>
            <a:ext cx="9480719" cy="68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Beats Estimates, with the steady growth of its azure cloud business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Tops $3 Trillion Valuation, cementing its hold on the AI lead.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CF3267-FFB8-D6F9-863A-C65F373E5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880" y="2310917"/>
            <a:ext cx="4899660" cy="40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Meta Rockets 21%, on a $50 billion stock buyback and its first ever dividend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990A7-7455-D475-4C10-01E788612D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580" y="2045445"/>
            <a:ext cx="5196840" cy="43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€2 Billion European antitrust fine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D24BE2-DFAD-E860-E131-77FE9D10A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370" y="2265960"/>
            <a:ext cx="5253990" cy="435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Disappoints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 Puts AI on Hold, at least with its Gemini image generator, which</a:t>
            </a:r>
            <a:r>
              <a:rPr lang="en-US" sz="1800" dirty="0">
                <a:solidFill>
                  <a:srgbClr val="171717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created “inaccuracies” in historical pictures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9AB258-7E9E-757F-3826-2A4FDCD36D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213" y="2063352"/>
            <a:ext cx="5232847" cy="43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is getting added to the Dow Average, opening it up to massive index buying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3/$155-$160 bull call spread-expires in 8 days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011A3-1AE5-3F83-EC4D-F78E3E255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1842263"/>
            <a:ext cx="5745480" cy="476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25489" y="199788"/>
            <a:ext cx="93410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– The Price War Continues</a:t>
            </a:r>
            <a:br>
              <a:rPr lang="en-US" sz="2800" dirty="0"/>
            </a:br>
            <a:r>
              <a:rPr lang="en-US" sz="1800" dirty="0"/>
              <a:t>February car sale in China were disastrous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C40C7-1C0D-7772-28A0-6C11D505B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314" y="2088244"/>
            <a:ext cx="5513367" cy="45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Beating 2022 – Best in 16 years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out of 66 trade alerts profitable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+7.42%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-0.25%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+2.89%,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+6.29%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+679.5</a:t>
            </a:r>
          </a:p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51.30%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16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Soars on Big Subscriber Beat, up 8.6% on an add of 13 million new subscribers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73CCAB-1946-91EA-25B7-A99CDAACE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90" y="1682243"/>
            <a:ext cx="5665052" cy="46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Double Position-63% Implied on options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ops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$2 trillion now the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third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most valuable company in the US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Revenues came in at a spectacular $22.1 billion, Earnings were up 225% YOY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3/$600-$610,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3/$600-$610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2/$350-$360 call spread, took profits on long 2/$360-$370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063F8-B92A-4CF6-0074-7A08413C7E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303" y="2809083"/>
            <a:ext cx="4679731" cy="387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Palo Alto Networks Disappoints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C1B109-D366-18E0-D5EC-B26D29EDF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652" y="1639614"/>
            <a:ext cx="5778696" cy="47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4C2FC3-F7F6-55E9-F2F6-4FBC780277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386" y="1752600"/>
            <a:ext cx="5310352" cy="44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1A255-4FD9-3C30-8D53-BF15A426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558" y="2096814"/>
            <a:ext cx="5493395" cy="45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E01F4-612C-13A0-6F32-8E0E07CE0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013" y="1566041"/>
            <a:ext cx="6000597" cy="49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Snowflake Crashes, down 20%, on weak guidance. CEO Frank Slootman is retiring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4/$150-$255 call spread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7249E1-DF8D-1129-8652-D827837E8B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477" y="2346266"/>
            <a:ext cx="4799599" cy="39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73B5D-33C4-62F0-6561-1D4C522F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72" y="1676400"/>
            <a:ext cx="5778696" cy="47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stock market&#10;&#10;Description automatically generated">
            <a:extLst>
              <a:ext uri="{FF2B5EF4-FFF2-40B4-BE49-F238E27FC236}">
                <a16:creationId xmlns:a16="http://schemas.microsoft.com/office/drawing/2014/main" id="{52D46D1E-4599-7B9F-7BFA-5C8323DFDF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42" y="-1"/>
            <a:ext cx="11025678" cy="67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Looking to Buy Spirit Aero Systems, in a desperate effort to fix their supply chain problems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5F593F-CF0B-F9FB-7BA2-5431C922F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403" y="1863153"/>
            <a:ext cx="5657193" cy="46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B78A18-A06D-61D8-CDCA-A6D05D958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842" y="1749972"/>
            <a:ext cx="5873797" cy="48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12/$220-$230 calls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D7B9B-2E48-E392-D7D4-8B98EF7DD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969" y="1844566"/>
            <a:ext cx="5714106" cy="473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2F9ABD-F85C-9571-FC2E-E6D8273B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858" y="1326931"/>
            <a:ext cx="6256283" cy="51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Buys Stake Fortnight, on of the leading online games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C41B4F-8FC9-783C-0F8D-EB11049E0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72" y="1686910"/>
            <a:ext cx="5930856" cy="491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F8676-F42A-40A3-AB12-6C134408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917" y="1593882"/>
            <a:ext cx="5814848" cy="48198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0C2F0-53C6-671C-9683-7B63072865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363" y="1954925"/>
            <a:ext cx="5379274" cy="44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4B06A-E9F9-3525-4FC9-1D04E149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72" y="1907627"/>
            <a:ext cx="5550455" cy="46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F9A5C-143E-E6FD-5F37-6C04BF1CF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812" y="1765738"/>
            <a:ext cx="5474375" cy="45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EACFB6-5D15-9091-4760-98DFF8AA5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73" y="1593462"/>
            <a:ext cx="5720255" cy="47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7E4877F6-D27A-2846-87C6-09892EED1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49" y="533399"/>
            <a:ext cx="11931907" cy="60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E059C1-2F59-5B87-1374-D443574FC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014" y="1355834"/>
            <a:ext cx="5987917" cy="49633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8F29CC-17FA-C388-C766-86EBDC02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512" y="1418896"/>
            <a:ext cx="6044976" cy="501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28DD9A-99EC-178A-2516-018312383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42" y="1797269"/>
            <a:ext cx="5797715" cy="48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4228F4-0082-71E1-503D-723126942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917" y="1718635"/>
            <a:ext cx="5740656" cy="47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CEO Jamie Diamond Sell $150 Million in (JPM) Shares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599D4-5F21-849F-3695-85E7240D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531" y="1655379"/>
            <a:ext cx="5949877" cy="49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5CB7877-E44F-4100-C798-A90B7050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14D8E112-9A01-401F-3123-1473B6705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 Community Bank (NYCB)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Dividend Cut -62%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ECF05-8471-7A4A-EE07-8C845341F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583" y="1611084"/>
            <a:ext cx="5546834" cy="459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4207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1B1D0-1537-7734-F35F-6FEB445E4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028" y="1863152"/>
            <a:ext cx="5550455" cy="46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18A2B-C0AF-F859-7A53-02083C5B9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182" y="1676400"/>
            <a:ext cx="5721635" cy="47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5751D6-FC6F-22B0-25B9-83038487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75" y="1748612"/>
            <a:ext cx="5704490" cy="47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52560E-FA5D-13B2-06B5-306735F11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950" y="1676400"/>
            <a:ext cx="5782099" cy="47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364146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/>
            </a:br>
            <a:r>
              <a:rPr lang="en-US" sz="2400" b="1">
                <a:solidFill>
                  <a:srgbClr val="00A64B"/>
                </a:solidFill>
              </a:rPr>
              <a:t>+6.29%</a:t>
            </a:r>
            <a:endParaRPr lang="en-US" sz="2400" b="1" dirty="0">
              <a:solidFill>
                <a:srgbClr val="00A64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91999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 Long</a:t>
            </a:r>
            <a:br>
              <a:rPr lang="en-US" sz="2400" b="1" dirty="0"/>
            </a:br>
            <a:r>
              <a:rPr lang="en-US" sz="2400" b="1" dirty="0"/>
              <a:t>20% Long, 80%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1FCD4E-B1C1-73D0-C585-1DB5E6C89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552875"/>
              </p:ext>
            </p:extLst>
          </p:nvPr>
        </p:nvGraphicFramePr>
        <p:xfrm>
          <a:off x="609600" y="1942940"/>
          <a:ext cx="4739640" cy="4572162"/>
        </p:xfrm>
        <a:graphic>
          <a:graphicData uri="http://schemas.openxmlformats.org/drawingml/2006/table">
            <a:tbl>
              <a:tblPr/>
              <a:tblGrid>
                <a:gridCol w="3459480">
                  <a:extLst>
                    <a:ext uri="{9D8B030D-6E8A-4147-A177-3AD203B41FA5}">
                      <a16:colId xmlns:a16="http://schemas.microsoft.com/office/drawing/2014/main" val="411023072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843139513"/>
                    </a:ext>
                  </a:extLst>
                </a:gridCol>
              </a:tblGrid>
              <a:tr h="435444">
                <a:tc>
                  <a:txBody>
                    <a:bodyPr/>
                    <a:lstStyle/>
                    <a:p>
                      <a:pPr algn="ctr"/>
                      <a:r>
                        <a:rPr lang="en-US" b="1" u="sng">
                          <a:effectLst/>
                          <a:latin typeface="Helvetica" pitchFamily="2" charset="0"/>
                        </a:rPr>
                        <a:t>Risk On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Helvetica" pitchFamily="2" charset="0"/>
                        </a:rPr>
                      </a:b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106081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pPr algn="ctr"/>
                      <a:br>
                        <a:rPr lang="en-US" u="sng">
                          <a:effectLst/>
                          <a:latin typeface="Helvetica" pitchFamily="2" charset="0"/>
                        </a:rPr>
                      </a:br>
                      <a:endParaRPr lang="en-US" u="sng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Helvetica" pitchFamily="2" charset="0"/>
                        </a:rPr>
                      </a:b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095535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Helvetica" pitchFamily="2" charset="0"/>
                        </a:rPr>
                        <a:t>(AMZN) 3/$155-$160 call spread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  <a:latin typeface="Helvetica" pitchFamily="2" charset="0"/>
                        </a:rPr>
                        <a:t>10.00%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8433966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Helvetica" pitchFamily="2" charset="0"/>
                        </a:rPr>
                        <a:t>(SNOW) 4/$150-$155 call spread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  <a:latin typeface="Helvetica" pitchFamily="2" charset="0"/>
                        </a:rPr>
                        <a:t>10.00%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622582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Helvetica" pitchFamily="2" charset="0"/>
                        </a:rPr>
                        <a:t>(TLT) 4/$87-$90 call spread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  <a:latin typeface="Helvetica" pitchFamily="2" charset="0"/>
                        </a:rPr>
                        <a:t>10.00%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158718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br>
                        <a:rPr lang="en-US">
                          <a:effectLst/>
                          <a:latin typeface="Helvetica" pitchFamily="2" charset="0"/>
                        </a:rPr>
                      </a:b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Helvetica" pitchFamily="2" charset="0"/>
                        </a:rPr>
                      </a:b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441968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pPr algn="ctr"/>
                      <a:r>
                        <a:rPr lang="en-US" b="1" u="sng">
                          <a:effectLst/>
                          <a:latin typeface="Helvetica" pitchFamily="2" charset="0"/>
                        </a:rPr>
                        <a:t>Risk Off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Helvetica" pitchFamily="2" charset="0"/>
                        </a:rPr>
                      </a:b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170434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pPr algn="ctr"/>
                      <a:br>
                        <a:rPr lang="en-US" u="sng">
                          <a:effectLst/>
                          <a:latin typeface="Helvetica" pitchFamily="2" charset="0"/>
                        </a:rPr>
                      </a:br>
                      <a:endParaRPr lang="en-US" u="sng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Helvetica" pitchFamily="2" charset="0"/>
                        </a:rPr>
                      </a:b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937217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  <a:latin typeface="Helvetica" pitchFamily="2" charset="0"/>
                        </a:rPr>
                        <a:t>NO POSITIONS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Helvetica" pitchFamily="2" charset="0"/>
                        </a:rPr>
                      </a:b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734787"/>
                  </a:ext>
                </a:extLst>
              </a:tr>
              <a:tr h="435444">
                <a:tc>
                  <a:txBody>
                    <a:bodyPr/>
                    <a:lstStyle/>
                    <a:p>
                      <a:br>
                        <a:rPr lang="en-US">
                          <a:effectLst/>
                          <a:latin typeface="Helvetica Neue" panose="02000503000000020004" pitchFamily="2" charset="0"/>
                        </a:rPr>
                      </a:br>
                      <a:endParaRPr lang="en-US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Helvetica" pitchFamily="2" charset="0"/>
                        </a:rPr>
                      </a:b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554172"/>
                  </a:ext>
                </a:extLst>
              </a:tr>
              <a:tr h="217722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  <a:latin typeface="Helvetica" pitchFamily="2" charset="0"/>
                        </a:rPr>
                        <a:t>Total Net Position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  <a:latin typeface="Helvetica" pitchFamily="2" charset="0"/>
                        </a:rPr>
                        <a:t>30.00%</a:t>
                      </a: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964544"/>
                  </a:ext>
                </a:extLst>
              </a:tr>
            </a:tbl>
          </a:graphicData>
        </a:graphic>
      </p:graphicFrame>
      <p:pic>
        <p:nvPicPr>
          <p:cNvPr id="6" name="Picture 5" descr="A pie chart with three different colored sections&#10;&#10;Description automatically generated">
            <a:extLst>
              <a:ext uri="{FF2B5EF4-FFF2-40B4-BE49-F238E27FC236}">
                <a16:creationId xmlns:a16="http://schemas.microsoft.com/office/drawing/2014/main" id="{8681A177-D946-8C22-2637-C39A091B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624" y="3297694"/>
            <a:ext cx="3404803" cy="27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7E9A8-EC2A-8057-1E62-A68EFE92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652" y="1687104"/>
            <a:ext cx="5778696" cy="47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95A15-C768-0529-E047-DE29803A8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966" y="1676400"/>
            <a:ext cx="5609897" cy="4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2D9A2-5D18-CAD6-0803-F281F0B6B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262" y="1967875"/>
            <a:ext cx="5420710" cy="44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62BD3-4107-2B20-EF22-B7989C05A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510" y="1616159"/>
            <a:ext cx="5816736" cy="48214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 Top $1 Trillion in a Year, up from the current $900 billion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D789B-D10D-B39D-DD97-A8FF72713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710" y="2427889"/>
            <a:ext cx="5017893" cy="41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7D09C-B10C-EC79-339A-17156CB7C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210" y="1295400"/>
            <a:ext cx="6303579" cy="52249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1236FB-0EE2-D9F4-3372-9AD1A9BAE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014" y="1295400"/>
            <a:ext cx="6025957" cy="49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074A1A-B2A5-3EFC-938D-C6A0953E1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343" y="2002220"/>
            <a:ext cx="5417314" cy="44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standing in a snow tunnel&#10;&#10;Description automatically generated">
            <a:extLst>
              <a:ext uri="{FF2B5EF4-FFF2-40B4-BE49-F238E27FC236}">
                <a16:creationId xmlns:a16="http://schemas.microsoft.com/office/drawing/2014/main" id="{5A352B62-6EA6-EB56-BFAA-1704DCFA0E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98" y="0"/>
            <a:ext cx="6262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*Bonds may have put in a bottom, markets unable to take prices any lower, yields any higher with the current interest rate outlook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*90-Day T-bills at 5.25% still offer attractive alternative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 Budget Funded only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for one extra week to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March 15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are discounting three cuts Starting in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May in 2024 more likely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ETF’s (JNK) and (HYG)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6.37% yield and 18 month high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*I’m looking for an $18-$28 point gain in (TLT) during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2024 with interest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(TLT) on the dip.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A Great Week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2776D-880D-79E9-40CD-7C394381FD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843" y="3080383"/>
            <a:ext cx="3945247" cy="345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Overheating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risk is rising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Domestic plays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have come back to life, is a major sector rotation at hand? Out of semis and into domestics/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falling interest rate plays had a great week, including bonds, precious metals, energy, and even uranium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globa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slowing,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except for the US,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with the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only good economy in the world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but only after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substantial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*Commodities and industrials are 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second half play,</a:t>
            </a:r>
            <a:br>
              <a:rPr lang="en-US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we will keep rotating back and forth all year with tech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On Fire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/$87-$90 call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/$90-$93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12/$95-$98 put spread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6EF59-EE3F-C813-39F6-254E8A20B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162" y="1604482"/>
            <a:ext cx="5759675" cy="47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836AD-68BE-CD09-6CE4-C117AB27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497" y="1213945"/>
            <a:ext cx="6235177" cy="51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6.46%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A69BB-BDB4-68C4-BE67-A50FE0E20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90" y="1295400"/>
            <a:ext cx="6235177" cy="51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3BF41E-B60D-2DB8-61E3-3BBE8D16B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391" y="1219200"/>
            <a:ext cx="6273217" cy="51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6.04%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8223F9-9D61-9DFF-4935-C1284580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351" y="1103587"/>
            <a:ext cx="6349297" cy="52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CC148-D042-30EE-34FC-6136A4D3A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841" y="1350773"/>
            <a:ext cx="6368318" cy="52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13.53%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BE258-AE63-FE2F-9F66-AD4ADBB02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918" y="1839504"/>
            <a:ext cx="5778696" cy="47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earing goggles and a backpack in the snow&#10;&#10;Description automatically generated">
            <a:extLst>
              <a:ext uri="{FF2B5EF4-FFF2-40B4-BE49-F238E27FC236}">
                <a16:creationId xmlns:a16="http://schemas.microsoft.com/office/drawing/2014/main" id="{AA706D0C-5655-2FFC-086B-84D4A01F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On Top Again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Dollar Holds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Three Month Highs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*You need a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falling interest rates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 dollar rally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could last a couple of months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so a new currency entry point is approaching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*However, eventual 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alling interest rates guarantee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falling dollar for 2024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0FC2CD-C8B0-0217-2498-DFAC07BC0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203" y="1262541"/>
            <a:ext cx="3422897" cy="4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E020DB4-A815-10D2-AFE6-C3D33623A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06" y="1450010"/>
            <a:ext cx="6235681" cy="516868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4434840" y="2157730"/>
            <a:ext cx="6322237" cy="33697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Heating Up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*Here Comes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Soft Landing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say the G-20 finance ministers in Sao Paulo. Upside risks include faster-than expected disinflation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*Core PCE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Comes in Cool, at 2.8%, as expected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*University of Michigan Co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nsumer Sentiment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Dips, from 79.6 to 76.9 in February.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Fed May Drag Out the end of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Quantitative Tightening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*Weekly Jobless Claims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Pop, up 13,000 to 215,000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*Q4 GDP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Revised Down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from 3.3% to 3.2%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The Conference Board Bails on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Recession Call.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1CE57-C517-09EF-D358-722F52E50D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706" y="3460384"/>
            <a:ext cx="4366026" cy="32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CA070A-A799-AA24-F940-67BBC2EFE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571" y="1171640"/>
            <a:ext cx="5911837" cy="490025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96093D-58F7-719F-A1BA-6CD0AF0ECB44}"/>
              </a:ext>
            </a:extLst>
          </p:cNvPr>
          <p:cNvCxnSpPr>
            <a:cxnSpLocks/>
          </p:cNvCxnSpPr>
          <p:nvPr/>
        </p:nvCxnSpPr>
        <p:spPr>
          <a:xfrm flipV="1">
            <a:off x="6789420" y="1744123"/>
            <a:ext cx="4333417" cy="335365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02E13-9981-6E05-A025-0725D3F98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77" y="1655379"/>
            <a:ext cx="5908900" cy="489782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034790" y="2286000"/>
            <a:ext cx="4804410" cy="321183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2F632-94FC-41DA-F5FB-4D35F80F7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38" y="1608083"/>
            <a:ext cx="5588495" cy="46322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206240" y="2209800"/>
            <a:ext cx="4556760" cy="229362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ADCDA8-BA02-C12E-3F36-339D234DA9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51" y="1809093"/>
            <a:ext cx="5403049" cy="447852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3824593" y="2743200"/>
            <a:ext cx="4542815" cy="24688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0D24-6FF8-60F7-836E-073295A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4F7B4-AE34-800C-A549-53C94945A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driving a car&#10;&#10;Description automatically generated">
            <a:extLst>
              <a:ext uri="{FF2B5EF4-FFF2-40B4-BE49-F238E27FC236}">
                <a16:creationId xmlns:a16="http://schemas.microsoft.com/office/drawing/2014/main" id="{4F203CAB-F698-1D2C-6166-E9F10C80C6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80" y="0"/>
            <a:ext cx="1072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92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–Range Bound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46186" y="723900"/>
            <a:ext cx="1159879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global commodity rally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has dragged oil up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*Slow Chinese growth still drags on the global oil market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*Natural gas rallies 10% on the week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*US continues to dominate markets with 13 million barrels/day production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*Electrification of the US economy will continue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to be a driving theme.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There is a “BUY” setting up here in energy when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global economy reaccelerates on a lower interest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rate world. Watch (XOM) and (OXY).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37562-9359-5337-D051-05A517D44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241" y="3883231"/>
            <a:ext cx="5155734" cy="25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49BBB4-0722-9209-6D4B-9C937E814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124" y="1198179"/>
            <a:ext cx="6292238" cy="52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A45EA-18D0-3D4A-DAA7-3958144A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92" y="1371600"/>
            <a:ext cx="6083016" cy="50421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2B2869-538D-DF36-9336-2F7D7FBA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186" y="1500545"/>
            <a:ext cx="6140077" cy="50894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48347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12/$97-$100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3F71E-11D3-4720-4118-024BD55466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165" y="1970883"/>
            <a:ext cx="5398295" cy="44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At top end of historic range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speedometer&#10;&#10;Description automatically generated">
            <a:extLst>
              <a:ext uri="{FF2B5EF4-FFF2-40B4-BE49-F238E27FC236}">
                <a16:creationId xmlns:a16="http://schemas.microsoft.com/office/drawing/2014/main" id="{0A8729DA-4225-016B-CEA1-3C86F3C36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92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BC3955-D595-E23F-44EF-E9553C5BF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248" y="1457808"/>
            <a:ext cx="5940972" cy="49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578FE-08FE-2931-B239-0C20D7BFD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514" y="1237091"/>
            <a:ext cx="5940972" cy="492440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McMoRan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4ABE3-9DA4-761C-BDA5-C787D1EE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82" y="1419025"/>
            <a:ext cx="6082862" cy="50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Uranium Goes Nuclear, with yellow cake prices up 45% since May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12/$35-$38 call spread – expires in 12 trading days</a:t>
            </a:r>
            <a:br>
              <a:rPr lang="en-US" sz="24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78F818-2E59-A6D8-C2BC-887F3403D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35" y="1828800"/>
            <a:ext cx="5702616" cy="47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t a booth&#10;&#10;Description automatically generated">
            <a:extLst>
              <a:ext uri="{FF2B5EF4-FFF2-40B4-BE49-F238E27FC236}">
                <a16:creationId xmlns:a16="http://schemas.microsoft.com/office/drawing/2014/main" id="{F46DA1F4-CE9D-0285-DE35-A6E8F26991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Signs of Life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9" y="3429217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4062" y="1511423"/>
            <a:ext cx="9840686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*Precious metals have a great week on slightly falling rates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needs a return of falling interest rates to resume rally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*Miners are lagging gold performance but will play catch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*Investors are picking up gold as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hedge 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This is what an upside breakout looks like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B9A47-2C77-16E9-6F5C-12313A7C1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286" y="1611504"/>
            <a:ext cx="5641428" cy="467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37EB6-C15A-4754-2556-4BA99DE78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431" y="1066800"/>
            <a:ext cx="6197137" cy="51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7330D-1DB6-FA0D-1124-5240024A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686" y="1327129"/>
            <a:ext cx="6098628" cy="505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37B8A-E4F9-5CD4-0521-BF9D9C9EA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248" y="1403132"/>
            <a:ext cx="6044976" cy="501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6415</TotalTime>
  <Words>4508</Words>
  <Application>Microsoft Macintosh PowerPoint</Application>
  <PresentationFormat>Widescreen</PresentationFormat>
  <Paragraphs>158</Paragraphs>
  <Slides>112</Slides>
  <Notes>86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9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“Who Needs the Fed?” </vt:lpstr>
      <vt:lpstr>PowerPoint Presentation</vt:lpstr>
      <vt:lpstr>  Trade Alert Performance Beating 2022 – Best in 16 years 60 out of 66 trade alerts profitable    </vt:lpstr>
      <vt:lpstr>PowerPoint Presentation</vt:lpstr>
      <vt:lpstr>PowerPoint Presentation</vt:lpstr>
      <vt:lpstr>PowerPoint Presentation</vt:lpstr>
      <vt:lpstr>The Method to My Madness </vt:lpstr>
      <vt:lpstr>The Global Economy – Heating Up</vt:lpstr>
      <vt:lpstr>The Mad Hedge Profit Predictor Market Timing Index – At top end of historic range An artificial intelligence driven algorithm that analyzes 30 different economic, technical, and momentum driven indicators </vt:lpstr>
      <vt:lpstr>Sell Territory!! – Severe Overbought Territory</vt:lpstr>
      <vt:lpstr> Weekly Jobless Claims – Falling  215,000 – +15,000 </vt:lpstr>
      <vt:lpstr>Stocks – Is the Rotation at Hand?   </vt:lpstr>
      <vt:lpstr>            S&amp;P 500 – New High 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 – IN RECESSION-AVOID</vt:lpstr>
      <vt:lpstr>Japan ($NIKK) – New All-Time High powered by weak yen</vt:lpstr>
      <vt:lpstr>PowerPoint Presentation</vt:lpstr>
      <vt:lpstr>PowerPoint Presentation</vt:lpstr>
      <vt:lpstr>    Microsoft (MSFT)- Microsoft Beats Estimates, with the steady growth of its azure cloud business  Microsoft Tops $3 Trillion Valuation, cementing its hold on the AI lead. 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Meta Rockets 21%, on a $50 billion stock buyback and its first ever dividend took profits on Long 9/$290-$300 vertical bear put spread stopped out of Long 9/$190-$200 vertical bear put spread  </vt:lpstr>
      <vt:lpstr>  Apple (AAPL) €2 Billion European antitrust fine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Disappoints Google Puts AI on Hold, at least with its Gemini image generator, which created “inaccuracies” in historical pictures took profits on long 12/$110-$120 call spread  took profits on long 12/$1,200-$1,230 bull call spread, took profits on long 9/$1,030-$1,080 vertical bull call spread</vt:lpstr>
      <vt:lpstr> Amazon (AMZN) –  Amazon is getting added to the Dow Average, opening it up to massive index buying long 3/$155-$160 bull call spread-expires in 8 days  took profits on long 2/$130-$135 bull call spread </vt:lpstr>
      <vt:lpstr>PowerPoint Presentation</vt:lpstr>
      <vt:lpstr>PowerPoint Presentation</vt:lpstr>
      <vt:lpstr>Netflix (NFLX) –  Netflix Soars on Big Subscriber Beat, up 8.6% on an add of 13 million new subscribers   </vt:lpstr>
      <vt:lpstr> NVIDIA (NVDA) – Double Position-63% Implied on options Tops $2 trillion now the third most valuable company in the US Revenues came in at a spectacular $22.1 billion, Earnings were up 225% YOY took profits on long 3/$600-$610, took profits on long 3/$600-$610 took profits on long 2/$350-$360 call spread, took profits on long 2/$360-$370 call spread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Disappoints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Snowflake Crashes, down 20%, on weak guidance. CEO Frank Slootman is retiring  long 4/$150-$255 call spread took profits on long 12/$135-$140 call spread</vt:lpstr>
      <vt:lpstr>ProShares Ultra Technology ETF (ROM) – 2X Long Technology ETF took profits on long 10/$62-65 call spread</vt:lpstr>
      <vt:lpstr>The Second Half of the Barbell</vt:lpstr>
      <vt:lpstr>Boeing (BA) –  Boeing Looking to Buy Spirit Aero Systems, in a desperate effort to fix their supply chain problems 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long 12/$220-$230 calls – expires in 2 trading days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-Disney Beats Disney Buys Stake Fortnight, on of the leading online games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CEO Jamie Diamond Sell $150 Million in (JPM) Shares took profits on long 4/$105-$115 call spread      </vt:lpstr>
      <vt:lpstr>  New York Community Bank (NYCB) – Dividend Cut -62%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to Top $1 Trillion in a Year, up from the current $900 billion  took profits on long 12/$320-$330 call spread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Europe Hedged Equity (HEDJ)- </vt:lpstr>
      <vt:lpstr>Japan (DXJ)-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Bonds – A Great Week</vt:lpstr>
      <vt:lpstr>                Treasury ETF (TLT) – On Fire long 2/$87-$90 call spread stopped out of long 2/$90-$93 call spread, took profits on long 12/$95-$98 put spread   took profits on long 12/$79-$82 call spread, took profits on long 11/$76-79 call spread,                         </vt:lpstr>
      <vt:lpstr> Ten Year Treasury Yield ($TNX) – 4.10%  </vt:lpstr>
      <vt:lpstr> Junk Bonds (JNK) 6.46% Yield  </vt:lpstr>
      <vt:lpstr>Municipal Bonds (MUB) 2.69% Yield-  </vt:lpstr>
      <vt:lpstr>Emerging Market Debt (ELD) 6.04% Yield-  </vt:lpstr>
      <vt:lpstr>2X Short Treasuries (TBT)-Out of Favor</vt:lpstr>
      <vt:lpstr>Anally Capital Management (NLY) – Leveraged REIT Play Yield 13.53% took profits on long 12/$15-$16 call spread</vt:lpstr>
      <vt:lpstr>PowerPoint Presentation</vt:lpstr>
      <vt:lpstr>Foreign Currencies –  On Top Again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–Range Bound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stopped out of Long 12/$97-$100 call spread took profits on long 12/$120-$125 put spread </vt:lpstr>
      <vt:lpstr>Occidental Petroleum (OXY)- Buffet’s a Buyer took profits on long 2/$55-$60 call spread took profits on long 12/$77.50-$82.50 put spread </vt:lpstr>
      <vt:lpstr>Natural Gas (UNG) – Free Fall on Warm Winter took profits on Long January 2025 $7-8 Call Spread LEAPS</vt:lpstr>
      <vt:lpstr>Freeport McMoRan (FCX) - Codelco Sees Profit Slump, the world’s largest copper producer based in Chile</vt:lpstr>
      <vt:lpstr>  Cameco (CCJ) – Global Uranium Renaissance Uranium Goes Nuclear, with yellow cake prices up 45% since May long 12/$35-$38 call spread – expires in 12 trading days  took profits on long 5/$20-$23 bull call spread</vt:lpstr>
      <vt:lpstr>PowerPoint Presentation</vt:lpstr>
      <vt:lpstr>Precious Metals – Signs of Life</vt:lpstr>
      <vt:lpstr> Gold (GLD) – This is what an upside breakout looks like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 – Silver too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Getting Ready for the Spring</vt:lpstr>
      <vt:lpstr>S&amp;P Case Shiller Turns Hot S&amp;P Case Shiller Rises to +4.60% YOY in October, with its National Home Price Index Detroit gained +8.2%, San Diego +8.0%, and New York +7.1%.  </vt:lpstr>
      <vt:lpstr>Crown Castle International (CCI) – 5.61% yielding 5G cell phone tower REIT Eliot Management Pushes up stock with activist bid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March 20  from Silicon Valley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934</cp:revision>
  <cp:lastPrinted>2022-01-05T03:44:27Z</cp:lastPrinted>
  <dcterms:created xsi:type="dcterms:W3CDTF">2015-02-05T17:12:57Z</dcterms:created>
  <dcterms:modified xsi:type="dcterms:W3CDTF">2024-03-06T19:03:14Z</dcterms:modified>
</cp:coreProperties>
</file>