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4"/>
  </p:notesMasterIdLst>
  <p:sldIdLst>
    <p:sldId id="256" r:id="rId2"/>
    <p:sldId id="1498" r:id="rId3"/>
    <p:sldId id="888" r:id="rId4"/>
    <p:sldId id="1463" r:id="rId5"/>
    <p:sldId id="1462" r:id="rId6"/>
    <p:sldId id="605" r:id="rId7"/>
    <p:sldId id="824" r:id="rId8"/>
    <p:sldId id="1118" r:id="rId9"/>
    <p:sldId id="1076" r:id="rId10"/>
    <p:sldId id="1442" r:id="rId11"/>
    <p:sldId id="898" r:id="rId12"/>
    <p:sldId id="1142" r:id="rId13"/>
    <p:sldId id="1397" r:id="rId14"/>
    <p:sldId id="1033" r:id="rId15"/>
    <p:sldId id="1073" r:id="rId16"/>
    <p:sldId id="1074" r:id="rId17"/>
    <p:sldId id="1026" r:id="rId18"/>
    <p:sldId id="570" r:id="rId19"/>
    <p:sldId id="280" r:id="rId20"/>
    <p:sldId id="1511" r:id="rId21"/>
    <p:sldId id="1512" r:id="rId22"/>
    <p:sldId id="1484" r:id="rId23"/>
    <p:sldId id="1297" r:id="rId24"/>
    <p:sldId id="563" r:id="rId25"/>
    <p:sldId id="835" r:id="rId26"/>
    <p:sldId id="613" r:id="rId27"/>
    <p:sldId id="831" r:id="rId28"/>
    <p:sldId id="811" r:id="rId29"/>
    <p:sldId id="1047" r:id="rId30"/>
    <p:sldId id="1432" r:id="rId31"/>
    <p:sldId id="1399" r:id="rId32"/>
    <p:sldId id="814" r:id="rId33"/>
    <p:sldId id="1072" r:id="rId34"/>
    <p:sldId id="764" r:id="rId35"/>
    <p:sldId id="765" r:id="rId36"/>
    <p:sldId id="1071" r:id="rId37"/>
    <p:sldId id="1501" r:id="rId38"/>
    <p:sldId id="1195" r:id="rId39"/>
    <p:sldId id="1070" r:id="rId40"/>
    <p:sldId id="840" r:id="rId41"/>
    <p:sldId id="1068" r:id="rId42"/>
    <p:sldId id="1069" r:id="rId43"/>
    <p:sldId id="1400" r:id="rId44"/>
    <p:sldId id="893" r:id="rId45"/>
    <p:sldId id="289" r:id="rId46"/>
    <p:sldId id="1054" r:id="rId47"/>
    <p:sldId id="994" r:id="rId48"/>
    <p:sldId id="830" r:id="rId49"/>
    <p:sldId id="481" r:id="rId50"/>
    <p:sldId id="290" r:id="rId51"/>
    <p:sldId id="1133" r:id="rId52"/>
    <p:sldId id="669" r:id="rId53"/>
    <p:sldId id="1079" r:id="rId54"/>
    <p:sldId id="1043" r:id="rId55"/>
    <p:sldId id="1516" r:id="rId56"/>
    <p:sldId id="1083" r:id="rId57"/>
    <p:sldId id="1449" r:id="rId58"/>
    <p:sldId id="1448" r:id="rId59"/>
    <p:sldId id="1452" r:id="rId60"/>
    <p:sldId id="1086" r:id="rId61"/>
    <p:sldId id="1080" r:id="rId62"/>
    <p:sldId id="1049" r:id="rId63"/>
    <p:sldId id="336" r:id="rId64"/>
    <p:sldId id="1084" r:id="rId65"/>
    <p:sldId id="295" r:id="rId66"/>
    <p:sldId id="501" r:id="rId67"/>
    <p:sldId id="539" r:id="rId68"/>
    <p:sldId id="1420" r:id="rId69"/>
    <p:sldId id="1114" r:id="rId70"/>
    <p:sldId id="654" r:id="rId71"/>
    <p:sldId id="659" r:id="rId72"/>
    <p:sldId id="655" r:id="rId73"/>
    <p:sldId id="1425" r:id="rId74"/>
    <p:sldId id="657" r:id="rId75"/>
    <p:sldId id="656" r:id="rId76"/>
    <p:sldId id="1500" r:id="rId77"/>
    <p:sldId id="1467" r:id="rId78"/>
    <p:sldId id="1407" r:id="rId79"/>
    <p:sldId id="1411" r:id="rId80"/>
    <p:sldId id="1412" r:id="rId81"/>
    <p:sldId id="1413" r:id="rId82"/>
    <p:sldId id="1414" r:id="rId83"/>
    <p:sldId id="1415" r:id="rId84"/>
    <p:sldId id="1504" r:id="rId85"/>
    <p:sldId id="1405" r:id="rId86"/>
    <p:sldId id="388" r:id="rId87"/>
    <p:sldId id="312" r:id="rId88"/>
    <p:sldId id="380" r:id="rId89"/>
    <p:sldId id="747" r:id="rId90"/>
    <p:sldId id="1422" r:id="rId91"/>
    <p:sldId id="313" r:id="rId92"/>
    <p:sldId id="1216" r:id="rId93"/>
    <p:sldId id="1217" r:id="rId94"/>
    <p:sldId id="1496" r:id="rId95"/>
    <p:sldId id="1404" r:id="rId96"/>
    <p:sldId id="907" r:id="rId97"/>
    <p:sldId id="650" r:id="rId98"/>
    <p:sldId id="729" r:id="rId99"/>
    <p:sldId id="737" r:id="rId100"/>
    <p:sldId id="998" r:id="rId101"/>
    <p:sldId id="999" r:id="rId102"/>
    <p:sldId id="1000" r:id="rId103"/>
    <p:sldId id="1451" r:id="rId104"/>
    <p:sldId id="1519" r:id="rId105"/>
    <p:sldId id="1130" r:id="rId106"/>
    <p:sldId id="1132" r:id="rId107"/>
    <p:sldId id="1005" r:id="rId108"/>
    <p:sldId id="1006" r:id="rId109"/>
    <p:sldId id="1513" r:id="rId110"/>
    <p:sldId id="492" r:id="rId111"/>
    <p:sldId id="335" r:id="rId112"/>
    <p:sldId id="1230" r:id="rId11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4866"/>
  </p:normalViewPr>
  <p:slideViewPr>
    <p:cSldViewPr snapToGrid="0">
      <p:cViewPr varScale="1">
        <p:scale>
          <a:sx n="98" d="100"/>
          <a:sy n="98" d="100"/>
        </p:scale>
        <p:origin x="208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319057A-1D36-D5B5-83CB-4A4079277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32E3D964-E6D2-E877-8CD8-496E9ECDDD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6401F8E-8B16-AB73-BC70-10AF5596D9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534553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</a:t>
            </a:r>
            <a:r>
              <a:rPr lang="en-US" sz="2800" b="1">
                <a:solidFill>
                  <a:schemeClr val="dk1"/>
                </a:solidFill>
                <a:ea typeface="Calibri"/>
              </a:rPr>
              <a:t>Commodities are Back</a:t>
            </a:r>
            <a:r>
              <a:rPr lang="en-US" sz="2800">
                <a:solidFill>
                  <a:schemeClr val="dk1"/>
                </a:solidFill>
                <a:ea typeface="Calibri"/>
              </a:rPr>
              <a:t>!”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Silicon Valley March 20, 2024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C646E-48D7-BD73-9F55-EAB2FD2CB7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970" y="1752598"/>
            <a:ext cx="4493260" cy="296555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Sell Territory!! – Severe Overbought Territory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7983" y="2119215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9823799" y="4488608"/>
            <a:ext cx="210519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5" name="Picture 4" descr="A graph showing the price of a stock market&#10;&#10;Description automatically generated">
            <a:extLst>
              <a:ext uri="{FF2B5EF4-FFF2-40B4-BE49-F238E27FC236}">
                <a16:creationId xmlns:a16="http://schemas.microsoft.com/office/drawing/2014/main" id="{4F78EA39-4F25-6772-0E37-94D520B7EC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94" y="1417637"/>
            <a:ext cx="8585536" cy="496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8ACB5-5648-C9E0-F307-804CE367C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024" y="1336169"/>
            <a:ext cx="6167718" cy="51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DAF68-F1A8-6CB1-A27E-CE333D0BC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82" y="1503511"/>
            <a:ext cx="5495365" cy="455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0022C-FCCA-C9A6-83BD-22BCB4DA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812" y="1411941"/>
            <a:ext cx="6076304" cy="503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36C77-2462-D3FB-6E7D-5BFDB9CC8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482" y="1214787"/>
            <a:ext cx="6087035" cy="504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056A-FC22-016D-B50A-1D024903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75A17-0564-2F6C-00BD-DFD48712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at a table with food items&#10;&#10;Description automatically generated">
            <a:extLst>
              <a:ext uri="{FF2B5EF4-FFF2-40B4-BE49-F238E27FC236}">
                <a16:creationId xmlns:a16="http://schemas.microsoft.com/office/drawing/2014/main" id="{8398DC40-96E7-6937-175E-06FA6A775F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1321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Demographic Tailwind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399393" y="1471532"/>
            <a:ext cx="11583009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*Home prices have risen 2.4 times faster than the inflation rate since 1963.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*Gail force demographic tailwinds are the reason helped by a chronic housing shortage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New Home Sales Weaken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curbed by frigid weather increasing 1.5% to a seasonally adjusted annual rate of 661,000 units in January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*But demand for new construction remains underpinned by a 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persistent</a:t>
            </a:r>
            <a:b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shortage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previously owned homes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Toll Brothers Rocks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taking the shares up 6%, with extremely strong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demand for new homes on the horizon. The gale force demographic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tailwind continues.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6237D-F0D8-BB2A-A495-C472A0A906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522" y="4217670"/>
            <a:ext cx="4500880" cy="25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Turns Hot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+4.60% YOY in October,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Detroit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+8.2%,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San Diego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8.0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7.1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5.45%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0A63C-CB2C-0EF3-CF3F-5BB0EF23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859" y="1613646"/>
            <a:ext cx="5768067" cy="478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799D8-5555-FA7F-886F-29B3CAA7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577" y="1311576"/>
            <a:ext cx="6181165" cy="51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E0F1-B288-D0E2-EF6A-178C1A8C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B8ACD-A4A5-C75B-FA73-BA61E63CD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 with the trunk full of items&#10;&#10;Description automatically generated">
            <a:extLst>
              <a:ext uri="{FF2B5EF4-FFF2-40B4-BE49-F238E27FC236}">
                <a16:creationId xmlns:a16="http://schemas.microsoft.com/office/drawing/2014/main" id="{5D8B11A9-9FA9-417E-2B90-8B51FBFD8B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1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B050"/>
                </a:solidFill>
              </a:rPr>
              <a:t> 209,000 – -9,000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any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buy $12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April 3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Key West, Florida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in a hawaiian shirt&#10;&#10;Description automatically generated">
            <a:extLst>
              <a:ext uri="{FF2B5EF4-FFF2-40B4-BE49-F238E27FC236}">
                <a16:creationId xmlns:a16="http://schemas.microsoft.com/office/drawing/2014/main" id="{F0D9599C-F34A-5A02-0E91-2D8F09911C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384" y="758283"/>
            <a:ext cx="5218771" cy="391407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Commodities are Back!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470808" y="1240878"/>
            <a:ext cx="116190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NVIDIA Replaces Tesla as Top Traded Stock, with volumes migrating to the options market as well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Fed to Scale Back Bank Capital Requirements, according to his congressional testimony Wednesday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2400" dirty="0">
                <a:effectLst/>
                <a:latin typeface="+mj-lt"/>
              </a:rPr>
            </a:br>
            <a:r>
              <a:rPr lang="en-US" sz="2400" dirty="0">
                <a:effectLst/>
                <a:latin typeface="+mj-lt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Rivian Shares Soar, on news it 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is halting plans to build a new $2.25 billion factory in Georgia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3200" dirty="0">
                <a:latin typeface="+mj-lt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New York Community Bancorp Bailed Out, with a cash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infusion led by former Treasury secretary Steve Mnuchin</a:t>
            </a:r>
            <a:br>
              <a:rPr lang="en-US" sz="3200" dirty="0">
                <a:latin typeface="+mj-lt"/>
                <a:ea typeface="Times New Roman" panose="02020603050405020304" pitchFamily="18" charset="0"/>
              </a:rPr>
            </a:br>
            <a:br>
              <a:rPr lang="en-US" sz="32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Target Rockets 10% on an Earnings Blowout,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but the company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said it expects another year of weak sales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Dell Becomes an AI Stock, sending the shares up 47% in a Day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*Private Equity Targets Macy’s (M), with a $6.6 billion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buyout bid, taking the shares up 16%. </a:t>
            </a: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5E2B85-E582-487F-E664-FF95F6400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32" y="3760470"/>
            <a:ext cx="4885658" cy="27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445334" y="2713998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$490</a:t>
            </a:r>
            <a:br>
              <a:rPr lang="en-US" sz="2000" dirty="0"/>
            </a:br>
            <a:r>
              <a:rPr lang="en-US" sz="2000" dirty="0"/>
              <a:t>-5%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729330" y="608992"/>
            <a:ext cx="2263999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 dirty="0"/>
              <a:t>$600 +25%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7689716" y="1328972"/>
            <a:ext cx="2023378" cy="198210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 flipV="1">
            <a:off x="6410394" y="2285881"/>
            <a:ext cx="764815" cy="3635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A955CE2-329E-E200-160B-8982A8A48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01" y="1447963"/>
            <a:ext cx="6905316" cy="515596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29F899-02B5-3923-5EC8-A46514B07BD9}"/>
              </a:ext>
            </a:extLst>
          </p:cNvPr>
          <p:cNvCxnSpPr>
            <a:cxnSpLocks/>
          </p:cNvCxnSpPr>
          <p:nvPr/>
        </p:nvCxnSpPr>
        <p:spPr>
          <a:xfrm>
            <a:off x="1066800" y="3311076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2C9C93-0992-E662-DCF3-1AD5284E7731}"/>
              </a:ext>
            </a:extLst>
          </p:cNvPr>
          <p:cNvCxnSpPr>
            <a:cxnSpLocks/>
          </p:cNvCxnSpPr>
          <p:nvPr/>
        </p:nvCxnSpPr>
        <p:spPr>
          <a:xfrm>
            <a:off x="6915872" y="2709134"/>
            <a:ext cx="887101" cy="60194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FF1B7-C21B-DCEF-583F-133493000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253" y="1842346"/>
            <a:ext cx="5589494" cy="46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880C7-46E1-B518-2F0D-3351DF28F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94" y="1286435"/>
            <a:ext cx="6019800" cy="49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83EB43-0DC0-D3D8-EDCB-57D0BB37D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364" y="1489914"/>
            <a:ext cx="5966012" cy="49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806933-7E65-0CF8-6A7A-B7B534A93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918" y="1394559"/>
            <a:ext cx="6194612" cy="513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7F8010-8889-5990-E21E-CB6A55EF2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747" y="1815353"/>
            <a:ext cx="5654505" cy="468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FB00E-F7D6-34C7-6FB1-CE97563E86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170" y="1939643"/>
            <a:ext cx="5293659" cy="43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5B56-69F7-294F-1C4B-46C52E6C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073D0-59C7-1A83-9A8A-B1A0A5D3B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snow and trees&#10;&#10;Description automatically generated">
            <a:extLst>
              <a:ext uri="{FF2B5EF4-FFF2-40B4-BE49-F238E27FC236}">
                <a16:creationId xmlns:a16="http://schemas.microsoft.com/office/drawing/2014/main" id="{FF34B676-4C36-5562-E814-2EE5BE325E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419" y="0"/>
            <a:ext cx="8813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FC0C9-1153-54DF-FB2E-97AD44720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04519-67F6-D91C-727F-80EBDC0FA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8997"/>
            <a:ext cx="5914069" cy="490210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2D93CA-916A-468B-3A91-844740D529B9}"/>
              </a:ext>
            </a:extLst>
          </p:cNvPr>
          <p:cNvCxnSpPr>
            <a:cxnSpLocks/>
          </p:cNvCxnSpPr>
          <p:nvPr/>
        </p:nvCxnSpPr>
        <p:spPr>
          <a:xfrm>
            <a:off x="2679572" y="3975950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60E40-3505-9A07-02FC-EC33BFCC8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F3764-BB03-32FF-106A-0820BB09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259" y="1583212"/>
            <a:ext cx="6006353" cy="497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85C6-6297-C755-61B6-7AAF6776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4BF07-D7E4-6416-0171-AE80E2BED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tree in the snow&#10;&#10;Description automatically generated">
            <a:extLst>
              <a:ext uri="{FF2B5EF4-FFF2-40B4-BE49-F238E27FC236}">
                <a16:creationId xmlns:a16="http://schemas.microsoft.com/office/drawing/2014/main" id="{EB9FA1CC-03A1-BAF8-B430-2B5CB2E1CA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545" y="0"/>
            <a:ext cx="9456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Microsoft Beats Estimates, with the steady growth of its azure cloud business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Microsoft Tops $3 Trillion Valuation, cementing its hold on the AI lead.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43759-AC1C-A460-2708-7A0DDFD980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976" y="2205317"/>
            <a:ext cx="5167816" cy="42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Meta Rockets 21%, on a $50 billion stock buyback and its first ever dividend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9F83C-D782-30F6-A181-B454BBEB1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529" y="1832785"/>
            <a:ext cx="5602941" cy="46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AI to Power Apple’s AI Phones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D6296-F8D8-EAEC-DC48-444AC454E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426" y="2377730"/>
            <a:ext cx="5119147" cy="424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Back in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 Puts AI on Hold, at least with its Gemini image generator, which</a:t>
            </a:r>
            <a:r>
              <a:rPr lang="en-US" sz="1800" dirty="0">
                <a:solidFill>
                  <a:srgbClr val="171717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created “inaccuracies” in historical pictures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C07238-8E36-B83A-7EC5-4B1E3ECD90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76" y="2090361"/>
            <a:ext cx="5200262" cy="431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Amazon is getting added to the Dow Average, opening it up to massive index buying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3/$155-$160 bull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CE5D0D-6CA1-C0F7-86B8-DEF0290C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988" y="1815200"/>
            <a:ext cx="5602941" cy="46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425489" y="199788"/>
            <a:ext cx="93410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– </a:t>
            </a:r>
            <a:r>
              <a:rPr lang="en-US" sz="1800" dirty="0"/>
              <a:t>The Price War Continues</a:t>
            </a:r>
            <a:br>
              <a:rPr lang="en-US" sz="2800" dirty="0"/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Biden to Ban Chinese EV Car Imports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10/$200-$210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8D110-CDE0-C154-E65D-F18CBBA1D8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823" y="2289775"/>
            <a:ext cx="4903694" cy="406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+7.42%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*2024 YTD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+4.48%,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+6.90%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+681.11%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51.40%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16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Soars on Big Subscriber Beat, up 8.6% on an add of 13 million new subscribers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ACB9E9-418A-B3D1-BEB9-470B630E3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188" y="1697088"/>
            <a:ext cx="5683624" cy="47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Double Position-63% Implied on options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The NVIDIA Developer Conference is on this week,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San Jose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3/$600-$610,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3/$600-$610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2/$350-$360 call spread, took profits on long 2/$360-$370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10/$370-$380 call spread – took profits on long 11/$370-$380 call spread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3/$260-$270 put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10/$95-$100 call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342CDA-0F07-5AAF-6D6D-85192D474F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306" y="2681258"/>
            <a:ext cx="4473388" cy="37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Palo Alto Networks Disappoints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05A1F8-6890-27B9-6EF9-F72CE58C3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541" y="1745915"/>
            <a:ext cx="5576047" cy="46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81B11-1AAC-9ABE-651F-562E89BF0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965" y="1752600"/>
            <a:ext cx="5703175" cy="472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6CD47A-1827-CD5E-B160-D6A7E8B03D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092" y="2041055"/>
            <a:ext cx="5167816" cy="42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D4B07-EB9A-5BC5-1627-3F4D67394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518" y="1783624"/>
            <a:ext cx="5478390" cy="45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Snowflake Crashes, down 20%, on weak guidance. CEO Frank Slootman is retiring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95979-ADBB-D117-8178-68612AD633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118" y="2130202"/>
            <a:ext cx="5307106" cy="43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606620-9A8F-FEBB-A6B5-0E670109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517" y="1721324"/>
            <a:ext cx="5737412" cy="47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of a stock market&#10;&#10;Description automatically generated">
            <a:extLst>
              <a:ext uri="{FF2B5EF4-FFF2-40B4-BE49-F238E27FC236}">
                <a16:creationId xmlns:a16="http://schemas.microsoft.com/office/drawing/2014/main" id="{583EE028-DA15-F6F8-71A6-ECFEE7DEA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25400"/>
            <a:ext cx="10389122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Boeing is Leasing 36 Airbuses, the meet its own unfilled orders caused by production delays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A53452-5B51-0D35-1D5C-FEDBFFDBF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423" y="1781904"/>
            <a:ext cx="5549153" cy="45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3C1F6E-6DF5-3A6C-CB82-A86E51527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941" y="1775012"/>
            <a:ext cx="5751844" cy="47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12/$220-$230 calls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6FD56D-95BE-D149-881D-ACC32C5C7B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858" y="1905846"/>
            <a:ext cx="5253318" cy="435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4/$37-$40 call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9B8458-F507-5470-33D5-BF0FA7A06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682" y="1326931"/>
            <a:ext cx="5992906" cy="496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Buys Stake Fortnight, on of the leading online games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43B5FE-8555-953D-0678-1C1F5F951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623" y="1698967"/>
            <a:ext cx="5778696" cy="47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F0E56A-7F8D-3D66-0BB1-61679B88B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88" y="1583326"/>
            <a:ext cx="5804647" cy="48114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98179A-D686-D09D-6FF9-E3A81FD57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223" y="1918068"/>
            <a:ext cx="5481918" cy="45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9F2EC6-4657-5B00-7FB4-D1A3F6CB90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064" y="1943886"/>
            <a:ext cx="5239871" cy="434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Delta Posts Strong Earnings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Robust international travel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2DA65-89FB-BF18-083C-D230440481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329" y="1794939"/>
            <a:ext cx="5431657" cy="450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61EA9-12CB-241E-F1E1-0E72D6BE7A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1737937"/>
            <a:ext cx="5293659" cy="43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of a growth&#10;&#10;Description automatically generated with medium confidence">
            <a:extLst>
              <a:ext uri="{FF2B5EF4-FFF2-40B4-BE49-F238E27FC236}">
                <a16:creationId xmlns:a16="http://schemas.microsoft.com/office/drawing/2014/main" id="{CC355283-8BE4-CC5E-8D94-6546EB8276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54" y="0"/>
            <a:ext cx="10193819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F15FC8-D394-D30D-5A11-EEBA69712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517" y="1319345"/>
            <a:ext cx="5912224" cy="490057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56907A-F12C-4ED0-D33B-20BA7BF6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94" y="1449385"/>
            <a:ext cx="6157419" cy="51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Down but Less than Expected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DAD5EA-6139-3A74-83DC-EC10AC809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094" y="1799347"/>
            <a:ext cx="5643282" cy="467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115D32-4091-140E-D085-B213EBCC6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517" y="1857279"/>
            <a:ext cx="5573391" cy="461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Monster Earnings Surprise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CEO Jamie Diamond Sell $150 Million in (JPM) Shares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C76085-9C4E-00AB-CAA1-C178DA264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57" y="1613508"/>
            <a:ext cx="5683624" cy="47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B5CB7877-E44F-4100-C798-A90B7050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14D8E112-9A01-401F-3123-1473B67059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York Community Bank (NYCB)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Dividend Cut -62%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697803-A214-CAB9-8511-F7995355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070" y="1600200"/>
            <a:ext cx="5816736" cy="48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42079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198DFD-2FB6-D946-57D8-6DBFA2D7D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76400"/>
            <a:ext cx="5602941" cy="46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6150D5-91D9-9E25-7A8E-C2385A888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304" y="1676400"/>
            <a:ext cx="5573391" cy="461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up 67% in three months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7B4703-1F1D-5F9D-C468-0F0C6E061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965" y="1676400"/>
            <a:ext cx="5670176" cy="46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3374BC-629B-28F6-362C-870D10900B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1846739"/>
            <a:ext cx="5065059" cy="41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364146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+6.92%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91999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 Long</a:t>
            </a:r>
            <a:br>
              <a:rPr lang="en-US" sz="2400" b="1" dirty="0"/>
            </a:br>
            <a:r>
              <a:rPr lang="en-US" sz="2400" b="1" dirty="0"/>
              <a:t>30% Long, 70%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7AC6BD-BA4B-A337-932E-203C5EEB9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611168"/>
              </p:ext>
            </p:extLst>
          </p:nvPr>
        </p:nvGraphicFramePr>
        <p:xfrm>
          <a:off x="774206" y="1875473"/>
          <a:ext cx="4453363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04286">
                  <a:extLst>
                    <a:ext uri="{9D8B030D-6E8A-4147-A177-3AD203B41FA5}">
                      <a16:colId xmlns:a16="http://schemas.microsoft.com/office/drawing/2014/main" val="901544904"/>
                    </a:ext>
                  </a:extLst>
                </a:gridCol>
                <a:gridCol w="949077">
                  <a:extLst>
                    <a:ext uri="{9D8B030D-6E8A-4147-A177-3AD203B41FA5}">
                      <a16:colId xmlns:a16="http://schemas.microsoft.com/office/drawing/2014/main" val="2622967983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Current Capital at 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24466232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147881512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04442982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 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31868846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(TLT) 4/$87-$90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38069166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(FCX) 4/$37-$40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358578232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(XOM) 4/$100-$105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82371020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36872219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20341347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 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308174027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NO POSITIONS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324314057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422385076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24498231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90172793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7704671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Aggregate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3695567845"/>
                  </a:ext>
                </a:extLst>
              </a:tr>
            </a:tbl>
          </a:graphicData>
        </a:graphic>
      </p:graphicFrame>
      <p:pic>
        <p:nvPicPr>
          <p:cNvPr id="6" name="Picture 5" descr="A pie chart with three different colored sections&#10;&#10;Description automatically generated">
            <a:extLst>
              <a:ext uri="{FF2B5EF4-FFF2-40B4-BE49-F238E27FC236}">
                <a16:creationId xmlns:a16="http://schemas.microsoft.com/office/drawing/2014/main" id="{165E7ABF-E9B9-E5E9-F7BF-CBBBD05E4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236" y="3429000"/>
            <a:ext cx="3497580" cy="310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917682-5CBF-5D2F-4612-38660A506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636" y="1776597"/>
            <a:ext cx="5670728" cy="47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7A630F-48A8-17C0-B67C-3C8402F10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541" y="1781655"/>
            <a:ext cx="5549153" cy="45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28BDE1-8B34-7138-74EB-3C15C4FCB1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47" y="1955750"/>
            <a:ext cx="5387788" cy="446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1A45E8-2D28-1EC1-40B7-60BFE667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941" y="1476109"/>
            <a:ext cx="6033247" cy="500089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to Top $1 Trillion in a Year, up from the current $900 billion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F923E9-92C0-A803-6EC9-BAC6CBA0B6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236" y="2554941"/>
            <a:ext cx="4843356" cy="401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E759F6-B0C3-1779-0BD6-86BA049B0B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85" y="1640541"/>
            <a:ext cx="5459830" cy="452559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17C682-ECFA-89D1-CB83-D2859FC7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023" y="1362825"/>
            <a:ext cx="6261847" cy="51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are Lining up for a Big Emerging Market Bet. Falling US interest rates will bring a weak US dollar and runaway bull markets in most emerging markets, which have remained unchanged for more than a decade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6C654A-029A-3DBF-4F01-DBA2764BF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235" y="1997185"/>
            <a:ext cx="5199529" cy="43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lake surrounded by hills&#10;&#10;Description automatically generated">
            <a:extLst>
              <a:ext uri="{FF2B5EF4-FFF2-40B4-BE49-F238E27FC236}">
                <a16:creationId xmlns:a16="http://schemas.microsoft.com/office/drawing/2014/main" id="{B3B169CA-6BF8-65E1-755C-C389866AF7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 Investors are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Moving Out the Risk Curve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 U.S. market for one of the riskiest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types of corporate debt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resurging this year, as companies cater to investor demand for assets that can lock in high yields for several years ahead of an expected decline in interest rates.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Holders of these bonds, called junior subordinated debt, are among the last to be paid in case of a default and companies can defer interest payments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word is out: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interest rates are falling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*Europe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Moves Towards Interest Rate Cuts, igniting a global bond market rally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*US National Debt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Rising by $1 Trillion Every 100 Days.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 trillion here, a trillion there, sooner or later that adds up to a lot of money.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*Bonds may have put in a bottom, markets unable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to take prices any lower, yields any higher with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the current interest rate outlook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Doldrums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F6D25-A9DD-2C22-8597-651C3AF69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351" y="4274820"/>
            <a:ext cx="3730649" cy="255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Overheating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risk is rising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*But technology stocks won’t crash, just have a sideways “time” correction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major sector rotation is underway Out of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big tech and into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and into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commodities, energy, and precious metals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falling interest rate plays had a great week, including bonds,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precious metals, energy, and even uranium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economic data is globa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ll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y slowing,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except for the US,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with the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only good economy in the world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*Buy stocks and bonds but only after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substantial dips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828" y="3723834"/>
            <a:ext cx="3634192" cy="28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Dead in the Water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2/$90-$93 call spread,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in $100-$103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12/$95-$98 put spread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</a:rPr>
              <a:t> 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12/$79-$82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11/$76-79 call spread,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38518-E089-CDD7-4FD8-9395EE6131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419" y="1909482"/>
            <a:ext cx="5411162" cy="448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4.32%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0A040-DEDB-1541-DC74-CF7BC06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941" y="1342611"/>
            <a:ext cx="6046694" cy="501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7.33%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1ED1F-ADF3-90DE-09F1-1B5CCA8B0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659" y="1295400"/>
            <a:ext cx="6303426" cy="52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3.07%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364C5-2519-5686-458F-7E318C11A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788" y="1219200"/>
            <a:ext cx="6254757" cy="518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6.35%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399F4D-1862-481C-656A-DF51202FC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10" y="1008530"/>
            <a:ext cx="6270980" cy="51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78373-C53E-B6C9-EA14-CBFB51B47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513789"/>
            <a:ext cx="5791200" cy="48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13.63%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900CC-2F67-7426-B355-C174BCF69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071" y="1813151"/>
            <a:ext cx="5576047" cy="46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90ED-FA26-2FBA-BE91-0DDE4FF2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7FDF-BD33-E1FF-3395-34D06336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 with a sticker on the back&#10;&#10;Description automatically generated">
            <a:extLst>
              <a:ext uri="{FF2B5EF4-FFF2-40B4-BE49-F238E27FC236}">
                <a16:creationId xmlns:a16="http://schemas.microsoft.com/office/drawing/2014/main" id="{B577E2E7-352E-FDB4-45C2-CA2DBB4A6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316" y="0"/>
            <a:ext cx="706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32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Another Run at the Dollar Highs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*Higher for Longer Rates means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higher for Longer Greenback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Bank of Japan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Cuts Interest Rates, bringing to an end a 34-year stimulus program that was a dismal failure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Japanese yen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should rocket but collapsed instead.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US Dollar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Holds Three Month Highs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*You need falling interest rates for a weak dollar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 dollar rally could last a couple of months,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so a new currency entry point is approaching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*However, eventual 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alling interest rates guarantee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 falling dollar for 2024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63F684-946A-290E-E58B-FB08AF6B28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50" y="4348048"/>
            <a:ext cx="4853940" cy="228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D548350-A804-4422-B763-D56E8C33DA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24" y="1633295"/>
            <a:ext cx="5419903" cy="449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Even Bad News is Good News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268" y="1014532"/>
            <a:ext cx="11645464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PPI Comes in Hotter that Hot, at 0.6%.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That was higher than the 0.3% forecast from Dow Jones and comes after a 0.3% increase in January.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CPI Comes in Hot at 0.4% in February. YOY inflation crawled up to 3.2% to 3.1% expected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Nonfarm Payroll Report Rose 275,000 in February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The Headline Unemployment Rate rose to 3.9%, a two-year high.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Beige Book Comes in Moderate,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saying "labor market tightness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eased further," in February but noted "difficulties persisted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attracting workers for highly skilled positions."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D3E3FD"/>
                </a:highlight>
                <a:latin typeface="+mj-lt"/>
                <a:ea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JOLTS Job Openings Report Rises by 140,000 to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8,890,000, less than expected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China Targets 5% Growth for 2024, but nobody buys it for a second.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D3EBA8-096B-39D9-7AD1-0FB3F51BC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696" y="4309110"/>
            <a:ext cx="4312523" cy="242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03B3FD-C535-4BE0-A165-262BA3122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071" y="1443318"/>
            <a:ext cx="5638283" cy="467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32FE26-FD67-00A9-BB7A-BC6F1EC57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79" y="1349188"/>
            <a:ext cx="5751844" cy="476763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4079631" y="2286000"/>
            <a:ext cx="4759569" cy="261424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A9B3CE-F169-DF6F-A100-AE330BE4F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1" y="1532965"/>
            <a:ext cx="5881628" cy="487521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3733801" y="2221523"/>
            <a:ext cx="5029199" cy="293663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0ED352-A7FE-A825-43E8-277AA8B1D5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15" y="2004268"/>
            <a:ext cx="5005586" cy="414907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3824593" y="2743200"/>
            <a:ext cx="4542815" cy="248529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0D24-6FF8-60F7-836E-073295A1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4F7B4-AE34-800C-A549-53C94945A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ew of a city and water from a hill&#10;&#10;Description automatically generated">
            <a:extLst>
              <a:ext uri="{FF2B5EF4-FFF2-40B4-BE49-F238E27FC236}">
                <a16:creationId xmlns:a16="http://schemas.microsoft.com/office/drawing/2014/main" id="{8ABAC725-33AF-6728-2D99-AEA5ECBC62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392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–Range Bound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46186" y="723900"/>
            <a:ext cx="11598794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 global commodity rally has dragged oil up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*US continues to dominate markets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13 million barrels/day production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*The US has saved Europe’s bacon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1,300 takers of naturals gas in two years, replacing Russia practically overnight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*In the meantime, coal has plunged from 50% to 19% of US electricity output in 20 years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*Electrification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the US economy will continue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to be a driving theme.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Uranium Shortage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Getting Extreme, with yellow cake up 112%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 a year. 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owners of left-for-dead uranium mines are restarting operations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 to capitalize on rising demand for the nuclear fuel.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AI is Finding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New Copper Deposits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3FE512-407B-D41E-8EA5-5C02BA64DD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242" y="3863340"/>
            <a:ext cx="3715077" cy="27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14B977-19D2-9EA6-78F9-F71CF051E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441" y="1323947"/>
            <a:ext cx="5939118" cy="49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1F6912-9B40-4824-8B78-9FA07A9E3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812" y="1471147"/>
            <a:ext cx="5777753" cy="47891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77C7A2-DEB3-7896-9536-AF5DF4372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423" y="1394083"/>
            <a:ext cx="6234953" cy="51680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4/$100-$105 call spread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09D37F-30BC-8D3C-0155-884EF51DF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553" y="1936117"/>
            <a:ext cx="5508812" cy="45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At top end of historic range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">
            <a:extLst>
              <a:ext uri="{FF2B5EF4-FFF2-40B4-BE49-F238E27FC236}">
                <a16:creationId xmlns:a16="http://schemas.microsoft.com/office/drawing/2014/main" id="{C8058E9D-029D-FAA9-B14B-419024AB1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07481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83D058-13DE-036B-93EC-C3BF7A15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047" y="1332495"/>
            <a:ext cx="6140824" cy="50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0871B2-FA30-1E93-8E5A-EDB90AB33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259" y="1262390"/>
            <a:ext cx="6208059" cy="514579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2C6BD-D672-7DC0-1F41-E4DB3A564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553" y="1399162"/>
            <a:ext cx="6221506" cy="515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Uranium Goes Nuclear, with yellow cake prices up 45% since May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12/$35-$38 call spread – expires in 12 trading days</a:t>
            </a:r>
            <a:br>
              <a:rPr lang="en-US" sz="24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96BA6C-BAA6-1213-86BD-02669CE23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624" y="1801906"/>
            <a:ext cx="5751844" cy="47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A65-7C46-7375-BD5B-80EE148C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5B71-EB8F-2587-1C28-1CE6C684C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cars on the road&#10;&#10;Description automatically generated">
            <a:extLst>
              <a:ext uri="{FF2B5EF4-FFF2-40B4-BE49-F238E27FC236}">
                <a16:creationId xmlns:a16="http://schemas.microsoft.com/office/drawing/2014/main" id="{3AFD8166-0C98-9E01-1428-11C90A7BFC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4" y="0"/>
            <a:ext cx="12028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30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Signs of Life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9" y="3429217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4062" y="1511423"/>
            <a:ext cx="9840686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*Precious metals have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great week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 slightly falling rates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*Gold needs a return of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falling interest rates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to resume rally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*Miners are lagging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gold performance but will play catch up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*Investors are picking up gold as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hedge for 2024 volatility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headed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$3,000 by 2025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back off first from new all-time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the better play 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*Russia and 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A1AB3-1BF2-8949-6006-D4121C0BB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635" y="1531122"/>
            <a:ext cx="5656729" cy="468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3B2A82-FF08-5CD0-CD29-E9550D6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547" y="1066800"/>
            <a:ext cx="5992906" cy="496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540BFD-907C-2764-E2C6-B737055EF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364" y="1463020"/>
            <a:ext cx="5966012" cy="49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E1689-8C20-6D60-BD2F-18F6CA2CB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624" y="1482295"/>
            <a:ext cx="5764306" cy="477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6336</TotalTime>
  <Words>4649</Words>
  <Application>Microsoft Macintosh PowerPoint</Application>
  <PresentationFormat>Widescreen</PresentationFormat>
  <Paragraphs>165</Paragraphs>
  <Slides>112</Slides>
  <Notes>86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9" baseType="lpstr">
      <vt:lpstr>Arial</vt:lpstr>
      <vt:lpstr>Calibri</vt:lpstr>
      <vt:lpstr>Glacial Indifference</vt:lpstr>
      <vt:lpstr>Helvetica</vt:lpstr>
      <vt:lpstr>Helvetica Neue</vt:lpstr>
      <vt:lpstr>Times New Roman</vt:lpstr>
      <vt:lpstr>Office Theme</vt:lpstr>
      <vt:lpstr> The Mad Hedge Fund Trader “Commodities are Back!” </vt:lpstr>
      <vt:lpstr>PowerPoint Presentation</vt:lpstr>
      <vt:lpstr>  Trade Alert Performance   </vt:lpstr>
      <vt:lpstr>PowerPoint Presentation</vt:lpstr>
      <vt:lpstr>PowerPoint Presentation</vt:lpstr>
      <vt:lpstr>PowerPoint Presentation</vt:lpstr>
      <vt:lpstr>The Method to My Madness </vt:lpstr>
      <vt:lpstr>The Global Economy – Even Bad News is Good News</vt:lpstr>
      <vt:lpstr>The Mad Hedge Profit Predictor Market Timing Index – At top end of historic range An artificial intelligence driven algorithm that analyzes 30 different economic, technical, and momentum driven indicators </vt:lpstr>
      <vt:lpstr>Sell Territory!! – Severe Overbought Territory</vt:lpstr>
      <vt:lpstr> Weekly Jobless Claims – Falling  209,000 – -9,000 </vt:lpstr>
      <vt:lpstr>Stocks – Commodities are Back!   </vt:lpstr>
      <vt:lpstr>            S&amp;P 500 – New High 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China (FXI)</vt:lpstr>
      <vt:lpstr>Japan ($NIKK)</vt:lpstr>
      <vt:lpstr>PowerPoint Presentation</vt:lpstr>
      <vt:lpstr>PowerPoint Presentation</vt:lpstr>
      <vt:lpstr>    Microsoft (MSFT)- Microsoft Beats Estimates, with the steady growth of its azure cloud business  Microsoft Tops $3 Trillion Valuation, cementing its hold on the AI lead.  Took profits on long 2/$330-$340 call spread, took profits on long 12/$320-$330 call spread took profits on long  9/$235-$245 call spread, took profits on long 7/$220-$210 call spread,  took profits on long 6/$220-$230 call spread, took profits on long 2/$200-$210 bear put spread   </vt:lpstr>
      <vt:lpstr>Meta (META) Meta Rockets 21%, on a $50 billion stock buyback and its first ever dividend took profits on Long 9/$290-$300 vertical bear put spread stopped out of Long 9/$190-$200 vertical bear put spread  </vt:lpstr>
      <vt:lpstr>  Apple (AAPL) Google AI to Power Apple’s AI Phones 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Back in Play Google Puts AI on Hold, at least with its Gemini image generator, which created “inaccuracies” in historical pictures took profits on long 12/$110-$120 call spread  took profits on long 12/$1,200-$1,230 bull call spread, took profits on long 9/$1,030-$1,080 vertical bull call spread</vt:lpstr>
      <vt:lpstr> Amazon (AMZN) –  Amazon is getting added to the Dow Average, opening it up to massive index buying long 3/$155-$160 bull call spread , took profits on long 2/$130-$135 bull call spread </vt:lpstr>
      <vt:lpstr>PowerPoint Presentation</vt:lpstr>
      <vt:lpstr>PowerPoint Presentation</vt:lpstr>
      <vt:lpstr>Netflix (NFLX) –  Netflix Soars on Big Subscriber Beat, up 8.6% on an add of 13 million new subscribers   </vt:lpstr>
      <vt:lpstr> NVIDIA (NVDA) – Double Position-63% Implied on options The NVIDIA Developer Conference is on this week, in San Jose took profits on long 3/$600-$610, took profits on long 3/$600-$610 took profits on long 2/$350-$360 call spread, took profits on long 2/$360-$370 call spread took profits on long 10/$370-$380 call spread – took profits on long 11/$370-$380 call spread 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Disappoints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Snowflake Crashes, down 20%, on weak guidance. CEO Frank Slootman is retiring  stopped out of long 4/$150-$255 call spread, took profits on long 12/$135-$140 call spread</vt:lpstr>
      <vt:lpstr>ProShares Ultra Technology ETF (ROM) – 2X Long Technology ETF took profits on long 10/$62-65 call spread</vt:lpstr>
      <vt:lpstr>The Second Half of the Barbell</vt:lpstr>
      <vt:lpstr>Boeing (BA) –  Boeing is Leasing 36 Airbuses, the meet its own unfilled orders caused by production delays stopped out of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long 12/$220-$230 calls – expires in 2 trading days took profits on long 12/$145-$150 call spread took profits on long 11/$125-$135 call spread  </vt:lpstr>
      <vt:lpstr>  Freeport McMoRan - (FCX)- Coming Copper Crisis long 4/$37-$40 call spread, profits on long 6/$32-$35 call spread  took profits on long 4/$30-$33 call spread, took profits on long 10/$20-$23 call spread   </vt:lpstr>
      <vt:lpstr> Walt Disney (DIS) -Disney Beats Disney Buys Stake Fortnight, on of the leading online games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Delta Posts Strong Earnings on Robust international travel stopped out of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Earnings Down but Less than Expected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– Monster Earnings Surprise CEO Jamie Diamond Sell $150 Million in (JPM) Shares took profits on long 4/$105-$115 call spread      </vt:lpstr>
      <vt:lpstr>  New York Community Bank (NYCB) – Dividend Cut -62%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up 67% in three months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Transaction grew by an inflationary 10% back to pre-pandemic levels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 Berkshire Hathaway (BRKB)- Natural Barbell to Top $1 Trillion in a Year, up from the current $900 billion  took profits on long 12/$320-$330 call spread  took profits on long 4/$260-$270 call spread, took profits on long 1/$290-$300 call spread took profits on long 10/$220-$230 call spread, took profits on long 7/$220-$230 call spread took profits on long 7/$220-$230 call spread, took profits on long 6/$260-$270 call spread  </vt:lpstr>
      <vt:lpstr>Europe Hedged Equity (HEDJ)- </vt:lpstr>
      <vt:lpstr>Japan (DXJ)- </vt:lpstr>
      <vt:lpstr> Emerging Markets (EEM) - Pro trade, Weak Dollar, Long Recovery Play Traders are Lining up for a Big Emerging Market Bet. Falling US interest rates will bring a weak US dollar and runaway bull markets in most emerging markets, which have remained unchanged for more than a decade </vt:lpstr>
      <vt:lpstr>PowerPoint Presentation</vt:lpstr>
      <vt:lpstr>Bonds – Doldrums</vt:lpstr>
      <vt:lpstr>                Treasury ETF (TLT) – Dead in the Water Long 2/$90-$93 call spread,  Took profits in $100-$103 put spread, took profits on long 12/$95-$98 put spread   took profits on long 12/$79-$82 call spread, took profits on long 11/$76-79 call spread,                         </vt:lpstr>
      <vt:lpstr> Ten Year Treasury Yield ($TNX) – 4.32%  </vt:lpstr>
      <vt:lpstr> Junk Bonds (JNK) 7.33% Yield  </vt:lpstr>
      <vt:lpstr>Municipal Bonds (MUB) 3.07% Yield-  </vt:lpstr>
      <vt:lpstr>Emerging Market Debt (ELD) 6.35% Yield-  </vt:lpstr>
      <vt:lpstr>2X Short Treasuries (TBT)-Out of Favor</vt:lpstr>
      <vt:lpstr>Anally Capital Management (NLY) – Leveraged REIT Play Yield 13.63% took profits on long 12/$15-$16 call spread</vt:lpstr>
      <vt:lpstr>PowerPoint Presentation</vt:lpstr>
      <vt:lpstr>Foreign Currencies –  Another Run at the Dollar Highs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–Range Bound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Long 4/$100-$105 call spread  took profits on long 12/$120-$125 put spread </vt:lpstr>
      <vt:lpstr>Occidental Petroleum (OXY)- Buffet’s a Buyer took profits on long 2/$55-$60 call spread took profits on long 12/$77.50-$82.50 put spread </vt:lpstr>
      <vt:lpstr>Natural Gas (UNG) – Free Fall on Warm Winter took profits on Long January 2025 $7-8 Call Spread LEAPS</vt:lpstr>
      <vt:lpstr>Freeport McMoRan (FCX) - Codelco Sees Profit Slump, the world’s largest copper producer based in Chile</vt:lpstr>
      <vt:lpstr>  Cameco (CCJ) – Global Uranium Renaissance Uranium Goes Nuclear, with yellow cake prices up 45% since May long 12/$35-$38 call spread – expires in 12 trading days  took profits on long 5/$20-$23 bull call spread</vt:lpstr>
      <vt:lpstr>PowerPoint Presentation</vt:lpstr>
      <vt:lpstr>Precious Metals – Signs of Life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Demographic Tailwind</vt:lpstr>
      <vt:lpstr>S&amp;P Case Shiller Turns Hot S&amp;P Case Shiller Rises to +4.60% YOY in October, with its National Home Price Index Detroit gained +8.2%, San Diego +8.0%, and New York +7.1%.  </vt:lpstr>
      <vt:lpstr>Crown Castle International (CCI) – 5.45% yielding 5G cell phone tower REIT Eliot Management Pushes up stock with activist bid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April 3  from Key West, Florida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937</cp:revision>
  <cp:lastPrinted>2022-01-05T03:44:27Z</cp:lastPrinted>
  <dcterms:created xsi:type="dcterms:W3CDTF">2015-02-05T17:12:57Z</dcterms:created>
  <dcterms:modified xsi:type="dcterms:W3CDTF">2024-03-20T17:57:50Z</dcterms:modified>
</cp:coreProperties>
</file>