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116"/>
  </p:notesMasterIdLst>
  <p:sldIdLst>
    <p:sldId id="256" r:id="rId2"/>
    <p:sldId id="1498" r:id="rId3"/>
    <p:sldId id="1520" r:id="rId4"/>
    <p:sldId id="888" r:id="rId5"/>
    <p:sldId id="1463" r:id="rId6"/>
    <p:sldId id="1462" r:id="rId7"/>
    <p:sldId id="605" r:id="rId8"/>
    <p:sldId id="824" r:id="rId9"/>
    <p:sldId id="1524" r:id="rId10"/>
    <p:sldId id="1118" r:id="rId11"/>
    <p:sldId id="1076" r:id="rId12"/>
    <p:sldId id="1442" r:id="rId13"/>
    <p:sldId id="898" r:id="rId14"/>
    <p:sldId id="1142" r:id="rId15"/>
    <p:sldId id="1397" r:id="rId16"/>
    <p:sldId id="1033" r:id="rId17"/>
    <p:sldId id="1073" r:id="rId18"/>
    <p:sldId id="1026" r:id="rId19"/>
    <p:sldId id="570" r:id="rId20"/>
    <p:sldId id="280" r:id="rId21"/>
    <p:sldId id="1511" r:id="rId22"/>
    <p:sldId id="1512" r:id="rId23"/>
    <p:sldId id="1484" r:id="rId24"/>
    <p:sldId id="1297" r:id="rId25"/>
    <p:sldId id="563" r:id="rId26"/>
    <p:sldId id="835" r:id="rId27"/>
    <p:sldId id="613" r:id="rId28"/>
    <p:sldId id="1523" r:id="rId29"/>
    <p:sldId id="831" r:id="rId30"/>
    <p:sldId id="811" r:id="rId31"/>
    <p:sldId id="1047" r:id="rId32"/>
    <p:sldId id="1432" r:id="rId33"/>
    <p:sldId id="1399" r:id="rId34"/>
    <p:sldId id="814" r:id="rId35"/>
    <p:sldId id="1072" r:id="rId36"/>
    <p:sldId id="764" r:id="rId37"/>
    <p:sldId id="765" r:id="rId38"/>
    <p:sldId id="1071" r:id="rId39"/>
    <p:sldId id="1501" r:id="rId40"/>
    <p:sldId id="1195" r:id="rId41"/>
    <p:sldId id="1521" r:id="rId42"/>
    <p:sldId id="1070" r:id="rId43"/>
    <p:sldId id="840" r:id="rId44"/>
    <p:sldId id="1068" r:id="rId45"/>
    <p:sldId id="1069" r:id="rId46"/>
    <p:sldId id="1400" r:id="rId47"/>
    <p:sldId id="893" r:id="rId48"/>
    <p:sldId id="289" r:id="rId49"/>
    <p:sldId id="1054" r:id="rId50"/>
    <p:sldId id="994" r:id="rId51"/>
    <p:sldId id="830" r:id="rId52"/>
    <p:sldId id="481" r:id="rId53"/>
    <p:sldId id="290" r:id="rId54"/>
    <p:sldId id="1133" r:id="rId55"/>
    <p:sldId id="669" r:id="rId56"/>
    <p:sldId id="1079" r:id="rId57"/>
    <p:sldId id="1043" r:id="rId58"/>
    <p:sldId id="1083" r:id="rId59"/>
    <p:sldId id="1449" r:id="rId60"/>
    <p:sldId id="1448" r:id="rId61"/>
    <p:sldId id="1452" r:id="rId62"/>
    <p:sldId id="1086" r:id="rId63"/>
    <p:sldId id="1080" r:id="rId64"/>
    <p:sldId id="1049" r:id="rId65"/>
    <p:sldId id="336" r:id="rId66"/>
    <p:sldId id="1084" r:id="rId67"/>
    <p:sldId id="295" r:id="rId68"/>
    <p:sldId id="501" r:id="rId69"/>
    <p:sldId id="539" r:id="rId70"/>
    <p:sldId id="1420" r:id="rId71"/>
    <p:sldId id="1114" r:id="rId72"/>
    <p:sldId id="654" r:id="rId73"/>
    <p:sldId id="659" r:id="rId74"/>
    <p:sldId id="655" r:id="rId75"/>
    <p:sldId id="1425" r:id="rId76"/>
    <p:sldId id="657" r:id="rId77"/>
    <p:sldId id="656" r:id="rId78"/>
    <p:sldId id="1500" r:id="rId79"/>
    <p:sldId id="1467" r:id="rId80"/>
    <p:sldId id="1407" r:id="rId81"/>
    <p:sldId id="1411" r:id="rId82"/>
    <p:sldId id="1412" r:id="rId83"/>
    <p:sldId id="1413" r:id="rId84"/>
    <p:sldId id="1414" r:id="rId85"/>
    <p:sldId id="1415" r:id="rId86"/>
    <p:sldId id="1504" r:id="rId87"/>
    <p:sldId id="1405" r:id="rId88"/>
    <p:sldId id="388" r:id="rId89"/>
    <p:sldId id="312" r:id="rId90"/>
    <p:sldId id="380" r:id="rId91"/>
    <p:sldId id="747" r:id="rId92"/>
    <p:sldId id="1422" r:id="rId93"/>
    <p:sldId id="313" r:id="rId94"/>
    <p:sldId id="1217" r:id="rId95"/>
    <p:sldId id="1496" r:id="rId96"/>
    <p:sldId id="1404" r:id="rId97"/>
    <p:sldId id="907" r:id="rId98"/>
    <p:sldId id="650" r:id="rId99"/>
    <p:sldId id="729" r:id="rId100"/>
    <p:sldId id="737" r:id="rId101"/>
    <p:sldId id="998" r:id="rId102"/>
    <p:sldId id="999" r:id="rId103"/>
    <p:sldId id="1000" r:id="rId104"/>
    <p:sldId id="1451" r:id="rId105"/>
    <p:sldId id="1519" r:id="rId106"/>
    <p:sldId id="1130" r:id="rId107"/>
    <p:sldId id="1132" r:id="rId108"/>
    <p:sldId id="1005" r:id="rId109"/>
    <p:sldId id="1006" r:id="rId110"/>
    <p:sldId id="1513" r:id="rId111"/>
    <p:sldId id="492" r:id="rId112"/>
    <p:sldId id="1522" r:id="rId113"/>
    <p:sldId id="335" r:id="rId114"/>
    <p:sldId id="1230" r:id="rId115"/>
  </p:sldIdLst>
  <p:sldSz cx="12192000" cy="6858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B99BF4-BA60-4A15-9A4B-F0404E8DD7C7}" v="5" dt="2022-08-08T18:22:47.371"/>
    <p1510:client id="{2A49D33B-BD4E-4F16-A640-95B620BCB31D}" v="259" dt="2022-05-18T04:05:11.174"/>
    <p1510:client id="{30AAA2A0-D879-44B4-89D9-EC2AF480F0EA}" v="186" dt="2022-05-18T03:17:05.048"/>
    <p1510:client id="{8AF07DB9-B9C9-4DF0-8B45-8B33AC6E0FA6}" v="383" dt="2022-09-07T05:03:13.219"/>
    <p1510:client id="{FC6544FC-1042-4A7A-9FD0-68CC14C7B1C4}" v="4" dt="2022-05-18T02:05:45.613"/>
  </p1510:revLst>
</p1510:revInfo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59"/>
    <p:restoredTop sz="94787"/>
  </p:normalViewPr>
  <p:slideViewPr>
    <p:cSldViewPr snapToGrid="0">
      <p:cViewPr varScale="1">
        <p:scale>
          <a:sx n="98" d="100"/>
          <a:sy n="98" d="100"/>
        </p:scale>
        <p:origin x="208" y="3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presProps" Target="pres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theme" Target="theme/theme1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microsoft.com/office/2015/10/relationships/revisionInfo" Target="revisionInfo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598025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094222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954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80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814781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82676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484434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95695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844880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332424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09924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394030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4675357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379495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8597127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7611376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866316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373915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6135561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8160354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700735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8385483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2220998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0922614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1992336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2116244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11582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6258877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619663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4824097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0126945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4861754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3819093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25087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671473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1031025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7513809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6045796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4855222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4729730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3611861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2257993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1385831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3390442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263573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6092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4401102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410644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56131554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07193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800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828801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3833018" y="-1623219"/>
            <a:ext cx="4525961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2389718" y="4800601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1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1" y="273051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09601" y="1535112"/>
            <a:ext cx="5386916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609601" y="2174875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6193367" y="1535112"/>
            <a:ext cx="538903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09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197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737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12192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9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9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9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9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9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9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9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9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9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9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9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9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madhedgefundtrader.com" TargetMode="External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1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7" Type="http://schemas.openxmlformats.org/officeDocument/2006/relationships/image" Target="../media/image3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8.png"/><Relationship Id="rId4" Type="http://schemas.openxmlformats.org/officeDocument/2006/relationships/image" Target="../media/image30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3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362200" y="304800"/>
            <a:ext cx="79248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ea typeface="Calibri"/>
              </a:rPr>
              <a:t>The Mad Hedge Fund Trader</a:t>
            </a:r>
            <a:br>
              <a:rPr lang="en-US" sz="2800" dirty="0">
                <a:solidFill>
                  <a:schemeClr val="dk1"/>
                </a:solidFill>
                <a:ea typeface="Calibri"/>
              </a:rPr>
            </a:br>
            <a:r>
              <a:rPr lang="en-US" sz="2800" dirty="0">
                <a:solidFill>
                  <a:schemeClr val="dk1"/>
                </a:solidFill>
                <a:ea typeface="Calibri"/>
              </a:rPr>
              <a:t>“The Three Margarita Webinar”</a:t>
            </a:r>
            <a:br>
              <a:rPr lang="en-US" sz="2800" dirty="0">
                <a:latin typeface="Calibri"/>
                <a:ea typeface="Calibri"/>
                <a:cs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1905000" y="5105402"/>
            <a:ext cx="8229600" cy="126386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 algn="ctr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Key West, Florida April 3, 2024</a:t>
            </a:r>
            <a:b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3" name="Picture 2" descr="A glass with a drink and a lime wedge&#10;&#10;Description automatically generated">
            <a:extLst>
              <a:ext uri="{FF2B5EF4-FFF2-40B4-BE49-F238E27FC236}">
                <a16:creationId xmlns:a16="http://schemas.microsoft.com/office/drawing/2014/main" id="{1F90D773-9A4C-3AD0-BEE8-BFC59322719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4369" y="1565031"/>
            <a:ext cx="2283925" cy="342899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963839" y="123096"/>
            <a:ext cx="96012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A One Hit Wonder</a:t>
            </a:r>
            <a:endParaRPr lang="en-US" sz="2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4AC9FE-0319-C442-BB1F-0F148EBC9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3268" y="1014532"/>
            <a:ext cx="11645464" cy="5232334"/>
          </a:xfrm>
        </p:spPr>
        <p:txBody>
          <a:bodyPr/>
          <a:lstStyle/>
          <a:p>
            <a:pPr marL="0" lvl="0" indent="0">
              <a:spcBef>
                <a:spcPts val="0"/>
              </a:spcBef>
              <a:buNone/>
            </a:pP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*ADP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Show 184,000 private sector job gains in March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Fed Chair Jay Powell Promises 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Three Interest Rate Cuts this year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of 25 basis points each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PCE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Comes in Hot at 0.3% for February, and 2.8% YOY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ISM Manufacturing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PMI Soars, reaching at 18 month high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The final read of the </a:t>
            </a: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Q2 US GDP 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is Revised Up, to a 3.4% annual rate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Leading Economic Indicators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Rise, for the first time in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two years according to the Conference Board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Fed to Dial Back 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Quantitative Tightening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or QT from the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current $120 billion a month.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400" dirty="0">
                <a:effectLst/>
              </a:rPr>
            </a:br>
            <a:br>
              <a:rPr lang="en-US" sz="2400" dirty="0">
                <a:effectLst/>
              </a:rPr>
            </a:br>
            <a:endParaRPr lang="en-US" sz="1800" dirty="0">
              <a:latin typeface="+mj-lt"/>
            </a:endParaRPr>
          </a:p>
        </p:txBody>
      </p:sp>
      <p:pic>
        <p:nvPicPr>
          <p:cNvPr id="3" name="Picture 2" descr="A red and yellow swirly background with white text&#10;&#10;Description automatically generated">
            <a:extLst>
              <a:ext uri="{FF2B5EF4-FFF2-40B4-BE49-F238E27FC236}">
                <a16:creationId xmlns:a16="http://schemas.microsoft.com/office/drawing/2014/main" id="{48325714-9FC0-B961-0FDC-F836280D74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2584" y="4427903"/>
            <a:ext cx="5080000" cy="222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7561"/>
      </p:ext>
    </p:extLst>
  </p:cSld>
  <p:clrMapOvr>
    <a:masterClrMapping/>
  </p:clrMapOvr>
  <p:transition spd="slow">
    <p:cut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Mining- (NEM)-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$55-60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3A12344-BE0A-1FEB-A9DA-7F68EC80AF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4268" y="1397264"/>
            <a:ext cx="6175917" cy="511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Silver- (SLV)-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11/$19-$20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F49828-F094-E4CC-EE8B-41D090A66B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0453" y="1246152"/>
            <a:ext cx="6465849" cy="535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01597"/>
      </p:ext>
    </p:extLst>
  </p:cSld>
  <p:clrMapOvr>
    <a:masterClrMapping/>
  </p:clrMapOvr>
  <p:transition spd="slow">
    <p:cut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Silver Miners - (SIL)-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FA358D-3028-CCE2-FD53-A270FC4608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6734" y="1066800"/>
            <a:ext cx="6438532" cy="533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75236"/>
      </p:ext>
    </p:extLst>
  </p:cSld>
  <p:clrMapOvr>
    <a:masterClrMapping/>
  </p:clrMapOvr>
  <p:transition spd="slow">
    <p:cut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Wheaton Precious Metals - (WPM)-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1/$36-$39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4D2F34-ED03-B558-F755-435723A1E2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5378" y="1238520"/>
            <a:ext cx="6421244" cy="5322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60176"/>
      </p:ext>
    </p:extLst>
  </p:cSld>
  <p:clrMapOvr>
    <a:masterClrMapping/>
  </p:clrMapOvr>
  <p:transition spd="slow">
    <p:cut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Platinum- (PPLT)- 556,000-ounce shortage this year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1/$36-$39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121C12-56BA-E2D0-0CFD-F5BE4E915F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5739" y="1248779"/>
            <a:ext cx="6220522" cy="5156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351806"/>
      </p:ext>
    </p:extLst>
  </p:cSld>
  <p:clrMapOvr>
    <a:masterClrMapping/>
  </p:clrMapOvr>
  <p:transition spd="slow">
    <p:cut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B056A-FC22-016D-B50A-1D0249032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275A17-0564-2F6C-00BD-DFD48712E8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stained glass window in a building&#10;&#10;Description automatically generated">
            <a:extLst>
              <a:ext uri="{FF2B5EF4-FFF2-40B4-BE49-F238E27FC236}">
                <a16:creationId xmlns:a16="http://schemas.microsoft.com/office/drawing/2014/main" id="{C6BF692C-2717-6541-996D-C8FACC5892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01321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C7FF-25FB-D34B-940C-E3108D505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2800" cy="861150"/>
          </a:xfrm>
        </p:spPr>
        <p:txBody>
          <a:bodyPr/>
          <a:lstStyle/>
          <a:p>
            <a:r>
              <a:rPr lang="en-US" sz="2400" b="1" dirty="0"/>
              <a:t>Real Estate – Hottest Spring in Years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950EF-1709-2C4B-8680-4D1BCCA34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7519" y="1237070"/>
            <a:ext cx="11504883" cy="5006250"/>
          </a:xfrm>
        </p:spPr>
        <p:txBody>
          <a:bodyPr/>
          <a:lstStyle/>
          <a:p>
            <a:pPr marL="203200" indent="0">
              <a:buNone/>
            </a:pP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b="1" i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b="1" i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b="1" dirty="0"/>
            </a:br>
            <a:br>
              <a:rPr lang="en-US" sz="1800" b="1" dirty="0"/>
            </a:br>
            <a:br>
              <a:rPr lang="en-US" sz="1800" b="1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/>
            </a:br>
            <a:br>
              <a:rPr lang="en-US" sz="1800" dirty="0"/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7681EF-FD28-A06F-49B5-61F9E4857BFF}"/>
              </a:ext>
            </a:extLst>
          </p:cNvPr>
          <p:cNvSpPr txBox="1"/>
          <p:nvPr/>
        </p:nvSpPr>
        <p:spPr>
          <a:xfrm>
            <a:off x="399393" y="1237070"/>
            <a:ext cx="11583009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Existing Homes Sales Soar 9.7%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in February to 4.38 million units</a:t>
            </a:r>
            <a:r>
              <a:rPr lang="en-US" sz="2400" dirty="0">
                <a:solidFill>
                  <a:schemeClr val="tx1"/>
                </a:solidFill>
                <a:effectLst/>
                <a:latin typeface="+mj-lt"/>
              </a:rPr>
              <a:t> </a:t>
            </a:r>
            <a:br>
              <a:rPr lang="en-US" sz="24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24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2400" dirty="0">
                <a:solidFill>
                  <a:schemeClr val="tx1"/>
                </a:solidFill>
                <a:effectLst/>
                <a:latin typeface="+mj-lt"/>
              </a:rPr>
              <a:t>*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a still low 2.9-month supply at the current sales pace</a:t>
            </a:r>
            <a:r>
              <a:rPr lang="en-US" sz="2400" dirty="0">
                <a:solidFill>
                  <a:schemeClr val="tx1"/>
                </a:solidFill>
                <a:effectLst/>
                <a:latin typeface="+mj-lt"/>
              </a:rPr>
              <a:t> </a:t>
            </a:r>
            <a:br>
              <a:rPr lang="en-US" sz="24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24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2400" dirty="0">
                <a:solidFill>
                  <a:schemeClr val="tx1"/>
                </a:solidFill>
                <a:effectLst/>
                <a:latin typeface="+mj-lt"/>
              </a:rPr>
              <a:t>*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M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edian price higher are up 5.7% from the year before to $384,500.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US Construction Spending Falls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 0.3% in February according to the Commerce Department.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*Construction spending increased 10.7% year-on-year in February</a:t>
            </a:r>
            <a:r>
              <a:rPr lang="en-US" sz="2400" dirty="0">
                <a:solidFill>
                  <a:schemeClr val="tx1"/>
                </a:solidFill>
                <a:effectLst/>
                <a:latin typeface="+mj-lt"/>
              </a:rPr>
              <a:t> </a:t>
            </a:r>
            <a:br>
              <a:rPr lang="en-US" sz="24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24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2400" dirty="0">
                <a:solidFill>
                  <a:schemeClr val="tx1"/>
                </a:solidFill>
                <a:effectLst/>
                <a:latin typeface="+mj-lt"/>
              </a:rPr>
              <a:t>*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New Home Sales Drop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 0.3% in February in a surprising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decline at a 662,000 annual rate on a signed contract basis.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*A spike in mortgage rates to 7.0% gets the blame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*There was a 7.5% drop in prices of new homes sold to $405,000</a:t>
            </a: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6" name="Picture 5" descr="A row of signs in front of a building&#10;&#10;Description automatically generated">
            <a:extLst>
              <a:ext uri="{FF2B5EF4-FFF2-40B4-BE49-F238E27FC236}">
                <a16:creationId xmlns:a16="http://schemas.microsoft.com/office/drawing/2014/main" id="{9504EB38-03B4-0A88-DE08-2422E78BCEA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7806" y="3938954"/>
            <a:ext cx="4064595" cy="270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5765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8C34A-74A9-7A4F-8DE9-DDB46B42A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S&amp;P Case Shiller Turns Hot</a:t>
            </a:r>
            <a:br>
              <a:rPr lang="en-US" dirty="0"/>
            </a:br>
            <a:r>
              <a:rPr lang="en-US" sz="1800" b="1" i="1" dirty="0">
                <a:latin typeface="+mj-lt"/>
              </a:rPr>
              <a:t>S&amp;P Case Shiller Rises to +6.60% YOY in January,</a:t>
            </a:r>
            <a:r>
              <a:rPr lang="en-US" sz="1800" dirty="0">
                <a:latin typeface="+mj-lt"/>
              </a:rPr>
              <a:t> with its </a:t>
            </a:r>
            <a:r>
              <a:rPr lang="en-US" sz="1800" b="1" dirty="0">
                <a:latin typeface="+mj-lt"/>
              </a:rPr>
              <a:t>National Home Price Index</a:t>
            </a:r>
            <a:br>
              <a:rPr lang="en-US" sz="1800" dirty="0">
                <a:latin typeface="+mj-lt"/>
              </a:rPr>
            </a:br>
            <a:r>
              <a:rPr lang="en-US" sz="1800" dirty="0">
                <a:latin typeface="+mj-lt"/>
              </a:rPr>
              <a:t>San Diego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gained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+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Times New Roman" panose="02020603050405020304" pitchFamily="18" charset="0"/>
              </a:rPr>
              <a:t>11.1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%, 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Los Angeles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+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Times New Roman" panose="02020603050405020304" pitchFamily="18" charset="0"/>
              </a:rPr>
              <a:t>8.6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%,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and Detroit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+8.2%.</a:t>
            </a:r>
            <a:b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98E61-9A17-4F45-9ABF-56B2B305EA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AAFCABB7-C13F-FBDD-DC2E-C6912A8B2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171" y="1454009"/>
            <a:ext cx="8728364" cy="489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8709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7FFA7-1E61-2247-9AF0-2EE358895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Crown Castle International (CCI) </a:t>
            </a:r>
            <a:r>
              <a:rPr lang="en-US" sz="2800" dirty="0"/>
              <a:t>– </a:t>
            </a:r>
            <a:r>
              <a:rPr lang="en-US" sz="2000" dirty="0"/>
              <a:t>5.45% yielding 5G cell phone tower REIT</a:t>
            </a:r>
            <a:br>
              <a:rPr lang="en-US" sz="2000" dirty="0"/>
            </a:br>
            <a:r>
              <a:rPr lang="en-US" sz="2000" dirty="0"/>
              <a:t>Eliot Management Pushes up stock with activist bid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E1CDE2-30E8-2D7D-F839-8B770F8EF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6890" y="1445728"/>
            <a:ext cx="6198220" cy="513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2121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260664-005A-6605-1CAF-93D9C08E0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2756" y="1350773"/>
            <a:ext cx="6312777" cy="523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405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7365" y="457200"/>
            <a:ext cx="9911255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 – At top end of historic range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ClrTx/>
              <a:buNone/>
              <a:defRPr/>
            </a:pPr>
            <a:endParaRPr lang="en-US"/>
          </a:p>
        </p:txBody>
      </p:sp>
      <p:pic>
        <p:nvPicPr>
          <p:cNvPr id="6" name="Picture 5" descr="A close-up of a speedometer&#10;&#10;Description automatically generated">
            <a:extLst>
              <a:ext uri="{FF2B5EF4-FFF2-40B4-BE49-F238E27FC236}">
                <a16:creationId xmlns:a16="http://schemas.microsoft.com/office/drawing/2014/main" id="{33D57D7C-985D-88B3-73FB-DC79ACD57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7031" y="1977962"/>
            <a:ext cx="7772400" cy="418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8608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8E0F1-B288-D0E2-EF6A-178C1A8CD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AB8ACD-A4A5-C75B-FA73-BA61E63CD2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room with a telescope and chairs&#10;&#10;Description automatically generated">
            <a:extLst>
              <a:ext uri="{FF2B5EF4-FFF2-40B4-BE49-F238E27FC236}">
                <a16:creationId xmlns:a16="http://schemas.microsoft.com/office/drawing/2014/main" id="{997E9D88-8734-DD3A-EAB1-1F553BB047F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05186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1981200" y="-7350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b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533400" y="2255700"/>
            <a:ext cx="96774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– buy any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 sell dollar rallies, buy currencies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*Energy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 - buy $12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42245-0124-0C42-A571-6921CFE7DF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00" y="1828800"/>
            <a:ext cx="3012382" cy="45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86855"/>
      </p:ext>
    </p:extLst>
  </p:cSld>
  <p:clrMapOvr>
    <a:masterClrMapping/>
  </p:clrMapOvr>
  <p:transition spd="slow">
    <p:cut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5E22C-D62D-7DD6-7D1D-151E2BA25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A87718-765B-332C-ABBC-973F45C945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pool with blue water&#10;&#10;Description automatically generated">
            <a:extLst>
              <a:ext uri="{FF2B5EF4-FFF2-40B4-BE49-F238E27FC236}">
                <a16:creationId xmlns:a16="http://schemas.microsoft.com/office/drawing/2014/main" id="{A445620A-B92F-E82C-0E4B-4A44D87A05E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26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12930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990600" y="525153"/>
            <a:ext cx="8305800" cy="36658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12:00 EST Wednesday, April 17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Key West, Florida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questions at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support@madhedgefundtrader.com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990600" y="4225159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</a:rPr>
              <a:t>Good Luck and Good Trading</a:t>
            </a:r>
            <a:r>
              <a:rPr lang="en-US" sz="3200" b="1" dirty="0">
                <a:solidFill>
                  <a:schemeClr val="dk1"/>
                </a:solidFill>
              </a:rPr>
              <a:t>!</a:t>
            </a:r>
          </a:p>
        </p:txBody>
      </p:sp>
      <p:pic>
        <p:nvPicPr>
          <p:cNvPr id="3" name="Picture 2" descr="A person standing in front of a vase&#10;&#10;Description automatically generated">
            <a:extLst>
              <a:ext uri="{FF2B5EF4-FFF2-40B4-BE49-F238E27FC236}">
                <a16:creationId xmlns:a16="http://schemas.microsoft.com/office/drawing/2014/main" id="{E773452F-5986-ED42-A94C-DA0B9A558C3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6510" y="808672"/>
            <a:ext cx="5615940" cy="421195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4F199-CE47-D590-C870-FAAF2231A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C84FEC-9CEC-9779-BE4B-9724EC1758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G_4615.MOV" descr="IMG_4615.MOV">
            <a:hlinkClick r:id="" action="ppaction://media"/>
            <a:extLst>
              <a:ext uri="{FF2B5EF4-FFF2-40B4-BE49-F238E27FC236}">
                <a16:creationId xmlns:a16="http://schemas.microsoft.com/office/drawing/2014/main" id="{91DB4002-F5CA-95D2-A7A3-2ED6449BC0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7463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A5B47-AF3A-A0F0-CF91-D009D1594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The New Range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B9103E7-29BC-B7A0-93C0-288DA36C9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27983" y="2119215"/>
            <a:ext cx="2001015" cy="11430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SELL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1E5DAB41-39A9-6097-F07D-0143003A57B5}"/>
              </a:ext>
            </a:extLst>
          </p:cNvPr>
          <p:cNvSpPr txBox="1">
            <a:spLocks/>
          </p:cNvSpPr>
          <p:nvPr/>
        </p:nvSpPr>
        <p:spPr>
          <a:xfrm>
            <a:off x="9823799" y="4488608"/>
            <a:ext cx="2105199" cy="11430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91425" rIns="91425" bIns="91425" rtlCol="0" anchor="ctr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742950" marR="0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1143000" marR="0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6002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20574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5146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9718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4290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8862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2400" dirty="0"/>
              <a:t>BUY</a:t>
            </a:r>
          </a:p>
        </p:txBody>
      </p:sp>
      <p:pic>
        <p:nvPicPr>
          <p:cNvPr id="4" name="Picture 3" descr="A graph showing the price of a stock market&#10;&#10;Description automatically generated">
            <a:extLst>
              <a:ext uri="{FF2B5EF4-FFF2-40B4-BE49-F238E27FC236}">
                <a16:creationId xmlns:a16="http://schemas.microsoft.com/office/drawing/2014/main" id="{281B6356-CC79-1806-34BE-00EE9E4BD90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1399" y="1494406"/>
            <a:ext cx="7772400" cy="508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1880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ED7C-DA81-364D-B7B8-A27F8E3A6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Weekly Jobless Claims – Falling</a:t>
            </a:r>
            <a:br>
              <a:rPr lang="en-US" sz="2800" b="1" dirty="0"/>
            </a:br>
            <a:r>
              <a:rPr lang="en-US" sz="2400" b="1" dirty="0">
                <a:solidFill>
                  <a:srgbClr val="00B050"/>
                </a:solidFill>
              </a:rPr>
              <a:t> 210,000 – -2,000</a:t>
            </a:r>
            <a:br>
              <a:rPr lang="en-US" sz="1800" dirty="0"/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796AD-BF31-7043-BD51-CE8609039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A9B91D39-A90F-FAAB-1721-96A49ED6C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047" y="1636999"/>
            <a:ext cx="8861368" cy="487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345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2057400" y="555078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Stocks – Commodities Lovefest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317600" y="1123627"/>
            <a:ext cx="11772261" cy="548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8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/>
            </a:br>
            <a:br>
              <a:rPr lang="en-US" sz="1800" dirty="0"/>
            </a:br>
            <a:br>
              <a:rPr lang="en-US" sz="2000" dirty="0"/>
            </a:br>
            <a:br>
              <a:rPr lang="en-US" dirty="0"/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ABD925-29D0-2C18-50F5-1EB8EA655525}"/>
              </a:ext>
            </a:extLst>
          </p:cNvPr>
          <p:cNvSpPr txBox="1"/>
          <p:nvPr/>
        </p:nvSpPr>
        <p:spPr>
          <a:xfrm>
            <a:off x="470808" y="1240878"/>
            <a:ext cx="11619053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It’s Been Four Years Since the Covid Low,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and stocks have averaged a 25% a year return since then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China Bans AMD and Intel Processors,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for government use in retaliation for the ban on high performing NVIDIA chips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Boeing CEO Resigns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. David Calhoun learned the hard way that you can’t cost cut your way to prosperity </a:t>
            </a:r>
          </a:p>
          <a:p>
            <a:endParaRPr lang="en-US" sz="1800" dirty="0">
              <a:solidFill>
                <a:schemeClr val="tx1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Chipotle Announces 50:1 stock Split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 prompting a 3.5% rally in the stock</a:t>
            </a:r>
            <a:r>
              <a:rPr lang="en-US" sz="2400" dirty="0">
                <a:solidFill>
                  <a:schemeClr val="tx1"/>
                </a:solidFill>
                <a:effectLst/>
                <a:latin typeface="+mj-lt"/>
              </a:rPr>
              <a:t> </a:t>
            </a:r>
            <a:br>
              <a:rPr lang="en-US" sz="24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24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2400" dirty="0">
                <a:solidFill>
                  <a:schemeClr val="tx1"/>
                </a:solidFill>
                <a:effectLst/>
                <a:latin typeface="+mj-lt"/>
              </a:rPr>
              <a:t>*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Shell is Moving into the Charging Business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 which has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much higher margins that selling gasoline</a:t>
            </a:r>
            <a:r>
              <a:rPr lang="en-US" sz="2400" dirty="0">
                <a:solidFill>
                  <a:schemeClr val="tx1"/>
                </a:solidFill>
                <a:effectLst/>
                <a:latin typeface="+mj-lt"/>
              </a:rPr>
              <a:t> </a:t>
            </a:r>
            <a:br>
              <a:rPr lang="en-US" sz="24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24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2400" dirty="0">
                <a:solidFill>
                  <a:schemeClr val="tx1"/>
                </a:solidFill>
                <a:effectLst/>
                <a:latin typeface="+mj-lt"/>
              </a:rPr>
              <a:t>*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Reddit Deal Blows Out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 in the First Big IPO of 2024,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up 35% at the opening</a:t>
            </a:r>
            <a:r>
              <a:rPr lang="en-US" sz="2400" dirty="0">
                <a:solidFill>
                  <a:schemeClr val="tx1"/>
                </a:solidFill>
                <a:effectLst/>
                <a:latin typeface="+mj-lt"/>
              </a:rPr>
              <a:t> </a:t>
            </a:r>
            <a:br>
              <a:rPr lang="en-US" sz="24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24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400" dirty="0">
                <a:effectLst/>
              </a:rPr>
            </a:b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" name="Picture 3" descr="A large crowd of people at a concert&#10;&#10;Description automatically generated">
            <a:extLst>
              <a:ext uri="{FF2B5EF4-FFF2-40B4-BE49-F238E27FC236}">
                <a16:creationId xmlns:a16="http://schemas.microsoft.com/office/drawing/2014/main" id="{722388EA-4B56-FB1A-3452-121B0BDC04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3450" y="3880338"/>
            <a:ext cx="4120950" cy="272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36076"/>
      </p:ext>
    </p:extLst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1066800" y="47277"/>
            <a:ext cx="10058400" cy="15679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 – New High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7404D81-3F97-7040-BD91-DEC331C9F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1F4A80-E6CB-184A-99D2-C23AB65113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8129" y="47277"/>
            <a:ext cx="1674141" cy="1674141"/>
          </a:xfrm>
          <a:prstGeom prst="rect">
            <a:avLst/>
          </a:prstGeom>
        </p:spPr>
      </p:pic>
      <p:sp>
        <p:nvSpPr>
          <p:cNvPr id="16" name="Left Arrow Callout 15">
            <a:extLst>
              <a:ext uri="{FF2B5EF4-FFF2-40B4-BE49-F238E27FC236}">
                <a16:creationId xmlns:a16="http://schemas.microsoft.com/office/drawing/2014/main" id="{C80064A2-5D10-AB2C-3397-720E88F1BC99}"/>
              </a:ext>
            </a:extLst>
          </p:cNvPr>
          <p:cNvSpPr/>
          <p:nvPr/>
        </p:nvSpPr>
        <p:spPr>
          <a:xfrm>
            <a:off x="9445334" y="2713998"/>
            <a:ext cx="2263999" cy="1237466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665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$504</a:t>
            </a:r>
            <a:br>
              <a:rPr lang="en-US" sz="2000" dirty="0"/>
            </a:br>
            <a:r>
              <a:rPr lang="en-US" sz="2000" dirty="0"/>
              <a:t>-4%</a:t>
            </a:r>
            <a:br>
              <a:rPr lang="en-US" sz="2000" dirty="0"/>
            </a:br>
            <a:r>
              <a:rPr lang="en-US" sz="2000" dirty="0"/>
              <a:t>1</a:t>
            </a:r>
            <a:r>
              <a:rPr lang="en-US" sz="2000" baseline="30000" dirty="0"/>
              <a:t>st</a:t>
            </a:r>
            <a:r>
              <a:rPr lang="en-US" sz="2000" dirty="0"/>
              <a:t> support</a:t>
            </a:r>
          </a:p>
        </p:txBody>
      </p:sp>
      <p:sp>
        <p:nvSpPr>
          <p:cNvPr id="4" name="Left Arrow Callout 3">
            <a:extLst>
              <a:ext uri="{FF2B5EF4-FFF2-40B4-BE49-F238E27FC236}">
                <a16:creationId xmlns:a16="http://schemas.microsoft.com/office/drawing/2014/main" id="{6393A579-5B90-8547-958A-D00F17470B85}"/>
              </a:ext>
            </a:extLst>
          </p:cNvPr>
          <p:cNvSpPr/>
          <p:nvPr/>
        </p:nvSpPr>
        <p:spPr>
          <a:xfrm>
            <a:off x="9729330" y="608992"/>
            <a:ext cx="2263999" cy="1375128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Yearend</a:t>
            </a:r>
            <a:br>
              <a:rPr lang="en-US" sz="2000" dirty="0"/>
            </a:br>
            <a:r>
              <a:rPr lang="en-US" sz="2000" dirty="0"/>
              <a:t>Target </a:t>
            </a:r>
            <a:br>
              <a:rPr lang="en-US" sz="2000" dirty="0"/>
            </a:br>
            <a:r>
              <a:rPr lang="en-US" sz="2000" dirty="0"/>
              <a:t>$600 +25%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F192B1F-BE65-5A8B-42C9-8EFDFB51C59B}"/>
              </a:ext>
            </a:extLst>
          </p:cNvPr>
          <p:cNvCxnSpPr>
            <a:cxnSpLocks/>
          </p:cNvCxnSpPr>
          <p:nvPr/>
        </p:nvCxnSpPr>
        <p:spPr>
          <a:xfrm flipV="1">
            <a:off x="7582579" y="1328972"/>
            <a:ext cx="2130515" cy="154835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77FF881-F702-67A6-3E63-408536F2DB75}"/>
              </a:ext>
            </a:extLst>
          </p:cNvPr>
          <p:cNvCxnSpPr>
            <a:cxnSpLocks/>
          </p:cNvCxnSpPr>
          <p:nvPr/>
        </p:nvCxnSpPr>
        <p:spPr>
          <a:xfrm flipV="1">
            <a:off x="6410394" y="2285881"/>
            <a:ext cx="764815" cy="363534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5" name="Picture 1" descr="Chart">
            <a:extLst>
              <a:ext uri="{FF2B5EF4-FFF2-40B4-BE49-F238E27FC236}">
                <a16:creationId xmlns:a16="http://schemas.microsoft.com/office/drawing/2014/main" id="{D2633AD2-7037-BB2E-CC93-BC4909756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762" y="1121318"/>
            <a:ext cx="7037447" cy="526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829F899-02B5-3923-5EC8-A46514B07BD9}"/>
              </a:ext>
            </a:extLst>
          </p:cNvPr>
          <p:cNvCxnSpPr>
            <a:cxnSpLocks/>
          </p:cNvCxnSpPr>
          <p:nvPr/>
        </p:nvCxnSpPr>
        <p:spPr>
          <a:xfrm>
            <a:off x="1066800" y="2877323"/>
            <a:ext cx="8197009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12C9C93-0992-E662-DCF3-1AD5284E7731}"/>
              </a:ext>
            </a:extLst>
          </p:cNvPr>
          <p:cNvCxnSpPr>
            <a:cxnSpLocks/>
          </p:cNvCxnSpPr>
          <p:nvPr/>
        </p:nvCxnSpPr>
        <p:spPr>
          <a:xfrm>
            <a:off x="6781647" y="2320023"/>
            <a:ext cx="887101" cy="601942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0031545"/>
      </p:ext>
    </p:extLst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41013" y="485877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Short S&amp;P 500 (SDS)-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hedge for long stocks and bonds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2X position has a hedge against longs and bond shorts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202AD1-1CA1-B010-196A-99CFA862FA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7156" y="1776059"/>
            <a:ext cx="5261517" cy="436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96315"/>
      </p:ext>
    </p:extLst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 – Bargain of the Century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168A8A-A83B-E67B-9537-421A726B33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9192" y="1219200"/>
            <a:ext cx="6153615" cy="510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20207"/>
      </p:ext>
    </p:extLst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 ($INDU)-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262DC3-8F9E-5FEB-B381-0B29ABD46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8015" y="1315093"/>
            <a:ext cx="6086707" cy="504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12574"/>
      </p:ext>
    </p:extLst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18890" y="522748"/>
            <a:ext cx="81534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Russell 2000 (</a:t>
            </a:r>
            <a:r>
              <a:rPr lang="en-US" sz="2400" dirty="0">
                <a:solidFill>
                  <a:schemeClr val="tx1"/>
                </a:solidFill>
                <a:ea typeface="Calibri"/>
                <a:sym typeface="Calibri"/>
              </a:rPr>
              <a:t>IWM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)- 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10/$137-$142 vertical bull call spread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10/$153-$156 vertical bear put spread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B5D4A6-7688-50BD-2673-59A61F14A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9504" y="1589548"/>
            <a:ext cx="5752171" cy="476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D5B56-69F7-294F-1C4B-46C52E6CC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3073D0-59C7-1A83-9A8A-B1A0A5D3B7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car parked in the snow&#10;&#10;Description automatically generated">
            <a:extLst>
              <a:ext uri="{FF2B5EF4-FFF2-40B4-BE49-F238E27FC236}">
                <a16:creationId xmlns:a16="http://schemas.microsoft.com/office/drawing/2014/main" id="{71F1C4E5-C7AC-FC4D-C7DB-475DFE9F78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7919" y="0"/>
            <a:ext cx="94961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1910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sz="2400" dirty="0"/>
              <a:t>NASDAQ (QQQ) –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5/$335-$345 put spread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(QQQ) 1/$290-$300 put spread, took profits on long (QQQ) 4/$330-$335 put spread 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(QQQ) 3/$340-$345 put spread, covered long (QQQ) $325-$330 put spread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6085AC-DBB1-4C85-2AEF-985CA80786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2578" y="2018802"/>
            <a:ext cx="5506844" cy="456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9CA31-BF8F-FBC4-40C6-AC2FBC312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China (FXI)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CEAFB7-5AC9-5FBF-A0A0-1F49FD459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420217"/>
            <a:ext cx="6330462" cy="5247249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F2D93CA-916A-468B-3A91-844740D529B9}"/>
              </a:ext>
            </a:extLst>
          </p:cNvPr>
          <p:cNvCxnSpPr>
            <a:cxnSpLocks/>
          </p:cNvCxnSpPr>
          <p:nvPr/>
        </p:nvCxnSpPr>
        <p:spPr>
          <a:xfrm>
            <a:off x="2726464" y="3800104"/>
            <a:ext cx="8197009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82576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3F0B5-8FFD-BFC0-1C1C-82079640D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Japan ($NIKK)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97CDE6-6DC4-FF2E-4842-F9A7447A76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620" y="1417637"/>
            <a:ext cx="5908288" cy="489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7017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C85C6-6297-C755-61B6-7AAF6776B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C4BF07-D7E4-6416-0171-AE80E2BEDC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room with red furniture and airplanes in the background&#10;&#10;Description automatically generated">
            <a:extLst>
              <a:ext uri="{FF2B5EF4-FFF2-40B4-BE49-F238E27FC236}">
                <a16:creationId xmlns:a16="http://schemas.microsoft.com/office/drawing/2014/main" id="{4506F554-F272-5385-9C00-769603E9170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286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224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444" y="8836"/>
            <a:ext cx="12192000" cy="905564"/>
            <a:chOff x="0" y="0"/>
            <a:chExt cx="9376341" cy="1724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76341" cy="1724607"/>
            </a:xfrm>
            <a:custGeom>
              <a:avLst/>
              <a:gdLst/>
              <a:ahLst/>
              <a:cxnLst/>
              <a:rect l="l" t="t" r="r" b="b"/>
              <a:pathLst>
                <a:path w="9376341" h="1724607">
                  <a:moveTo>
                    <a:pt x="0" y="0"/>
                  </a:moveTo>
                  <a:lnTo>
                    <a:pt x="9376341" y="0"/>
                  </a:lnTo>
                  <a:lnTo>
                    <a:pt x="9376341" y="1724607"/>
                  </a:lnTo>
                  <a:lnTo>
                    <a:pt x="0" y="1724607"/>
                  </a:lnTo>
                  <a:close/>
                </a:path>
              </a:pathLst>
            </a:custGeom>
            <a:solidFill>
              <a:srgbClr val="061D3B">
                <a:alpha val="96863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541406" y="105204"/>
            <a:ext cx="1334668" cy="133466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497693" y="17778"/>
            <a:ext cx="1422094" cy="1422094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668000" y="235593"/>
            <a:ext cx="1061193" cy="1061189"/>
            <a:chOff x="-60692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-60692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AutoShape 8"/>
          <p:cNvSpPr/>
          <p:nvPr/>
        </p:nvSpPr>
        <p:spPr>
          <a:xfrm flipV="1">
            <a:off x="-12294" y="602685"/>
            <a:ext cx="10553699" cy="16157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29782" y="136955"/>
            <a:ext cx="6321588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</a:pPr>
            <a:r>
              <a:rPr lang="en-US" sz="2406" spc="192">
                <a:solidFill>
                  <a:srgbClr val="FFFFFF"/>
                </a:solidFill>
                <a:latin typeface="Glacial Indifference"/>
              </a:rPr>
              <a:t>THE MAD HEDGE FUND TRADER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F274CD8-7985-2342-B091-AF521598516C}"/>
              </a:ext>
            </a:extLst>
          </p:cNvPr>
          <p:cNvSpPr txBox="1">
            <a:spLocks/>
          </p:cNvSpPr>
          <p:nvPr/>
        </p:nvSpPr>
        <p:spPr>
          <a:xfrm>
            <a:off x="315926" y="1019472"/>
            <a:ext cx="10972800" cy="1143000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r>
              <a:rPr lang="en-US" sz="2800" b="1" dirty="0"/>
              <a:t>The Barbell Portfolio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93F93B8-B94B-8D4A-822D-56D94EEEC0E4}"/>
              </a:ext>
            </a:extLst>
          </p:cNvPr>
          <p:cNvSpPr txBox="1">
            <a:spLocks/>
          </p:cNvSpPr>
          <p:nvPr/>
        </p:nvSpPr>
        <p:spPr>
          <a:xfrm>
            <a:off x="0" y="1690986"/>
            <a:ext cx="10972800" cy="4526100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03200"/>
            <a:r>
              <a:rPr lang="en-US" sz="2800" b="1" dirty="0"/>
              <a:t>*75% Big Tech – 2% of US workforce, 25% of market cap and   25% of US earnings</a:t>
            </a:r>
            <a:br>
              <a:rPr lang="en-US" sz="2800" b="1" dirty="0"/>
            </a:br>
            <a:br>
              <a:rPr lang="en-US" sz="2800" b="1" dirty="0"/>
            </a:br>
            <a:r>
              <a:rPr lang="en-US" sz="2800" b="1" dirty="0"/>
              <a:t>25% Domestic Recovery, including: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Railroads, airlines, cruise lines,</a:t>
            </a:r>
            <a:br>
              <a:rPr lang="en-US" sz="2400" dirty="0"/>
            </a:br>
            <a:r>
              <a:rPr lang="en-US" sz="2400" dirty="0"/>
              <a:t>Couriers, steel companies</a:t>
            </a:r>
            <a:br>
              <a:rPr lang="en-US" sz="2400" dirty="0"/>
            </a:br>
            <a:r>
              <a:rPr lang="en-US" sz="2400" dirty="0"/>
              <a:t>Banks, commodities</a:t>
            </a:r>
            <a:br>
              <a:rPr lang="en-US" sz="2400" dirty="0"/>
            </a:br>
            <a:r>
              <a:rPr lang="en-US" sz="2400" dirty="0"/>
              <a:t>Construction</a:t>
            </a:r>
            <a:br>
              <a:rPr lang="en-US" sz="2400" dirty="0"/>
            </a:br>
            <a:r>
              <a:rPr lang="en-US" sz="2400" dirty="0"/>
              <a:t>Credit Card Companies</a:t>
            </a:r>
            <a:br>
              <a:rPr lang="en-US" sz="2400" dirty="0"/>
            </a:br>
            <a:r>
              <a:rPr lang="en-US" sz="2400" dirty="0"/>
              <a:t>Hotels, casinos</a:t>
            </a:r>
            <a:br>
              <a:rPr lang="en-US" sz="2400" dirty="0"/>
            </a:br>
            <a:r>
              <a:rPr lang="en-US" sz="2400" dirty="0"/>
              <a:t>Online Ticket Sales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FD541A8-07CA-324C-B275-BD881BBE3DB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295481"/>
            <a:ext cx="4419600" cy="311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9425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090246" y="-199292"/>
            <a:ext cx="105918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(MSFT)-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Microsoft Beats Estimates, with the steady growth of its azure cloud business</a:t>
            </a:r>
            <a:r>
              <a:rPr lang="en-US" sz="3200" dirty="0">
                <a:effectLst/>
                <a:latin typeface="+mj-lt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Microsoft Tops $3 Trillion Valuation, cementing its hold on the AI lead. 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2/$330-$340 call spread,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12/$320-$330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 9/$235-$245 call spread, took profits on long 7/$220-$210 call spread,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6/$220-$230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2/$200-$210 bear put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69A6C4-98B1-6A05-27E4-1132A1836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0032" y="1920425"/>
            <a:ext cx="5517852" cy="457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Meta (META)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Meta Rockets 21%, on a $50 billion stock buyback and its first ever dividend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9/$290-$300 vertical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9/$190-$200 vertical bear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F62F5E-C11F-E6C8-9D8E-B2660ED994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9914" y="1882317"/>
            <a:ext cx="5752171" cy="476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620110" y="237067"/>
            <a:ext cx="10794124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Apple (AAPL)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Apple to Roll Out New AI Strategy, at its June 14 developers conference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The Dept of Justice Goes After Apple on Antitrust, on its 61.3% share of the US smart phone market</a:t>
            </a:r>
            <a:r>
              <a:rPr lang="en-US" sz="4000" dirty="0">
                <a:effectLst/>
                <a:latin typeface="+mj-lt"/>
              </a:rPr>
              <a:t> </a:t>
            </a:r>
            <a:r>
              <a:rPr lang="en-US" sz="3200" dirty="0">
                <a:effectLst/>
                <a:latin typeface="+mj-lt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1/$145-$155 put spread,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10/$165-$175 put spread 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 took profits on </a:t>
            </a:r>
            <a:r>
              <a:rPr lang="en-US" sz="1800" dirty="0">
                <a:solidFill>
                  <a:srgbClr val="00A64B"/>
                </a:solidFill>
              </a:rPr>
              <a:t>long 6/$155-$165 put spread, </a:t>
            </a:r>
            <a:r>
              <a:rPr lang="en-US" sz="1800" dirty="0">
                <a:solidFill>
                  <a:srgbClr val="FF0000"/>
                </a:solidFill>
              </a:rPr>
              <a:t>stopped out of long 6/$125-135 call spread,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</a:t>
            </a:r>
            <a:r>
              <a:rPr lang="en-US" sz="1800" dirty="0">
                <a:solidFill>
                  <a:srgbClr val="00A64B"/>
                </a:solidFill>
              </a:rPr>
              <a:t>long 6/$110-$120 call spread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>
                <a:solidFill>
                  <a:srgbClr val="00B050"/>
                </a:solidFill>
              </a:rPr>
              <a:t>took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profits on </a:t>
            </a:r>
            <a:r>
              <a:rPr lang="en-US" sz="1800" dirty="0">
                <a:solidFill>
                  <a:srgbClr val="00A64B"/>
                </a:solidFill>
              </a:rPr>
              <a:t>long 2/$180-$190 put spread</a:t>
            </a: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319081-19F4-E601-85B1-E72F6649D07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8627" y="2340880"/>
            <a:ext cx="4956788" cy="410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A7EF3-597E-0CC9-81AA-EC3C4B5B0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7019AF-9D03-B740-B008-799D32B7CD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A screenshot of a phone market share&#10;&#10;Description automatically generated">
            <a:extLst>
              <a:ext uri="{FF2B5EF4-FFF2-40B4-BE49-F238E27FC236}">
                <a16:creationId xmlns:a16="http://schemas.microsoft.com/office/drawing/2014/main" id="{AD612380-5773-0A6D-B52E-50D9B8362F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42" y="293011"/>
            <a:ext cx="12131257" cy="64537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23751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83127" y="457200"/>
            <a:ext cx="1159680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 (GOOGL) – Back in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Google to Delete Browsing Data, after a class action settlement over privacy</a:t>
            </a:r>
            <a:r>
              <a:rPr lang="en-US" sz="3200" dirty="0"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long 12/$110-$120 call spread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12/$1,200-$1,230 bull call spread</a:t>
            </a:r>
            <a: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 took profits on long 9/$1,030-$1,080 vertical bull call spread</a:t>
            </a: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C7FA32-835B-AB50-1140-4AAE5C02CCA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4921" y="2132019"/>
            <a:ext cx="5150005" cy="426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F1D4A-3058-B245-C3D5-0D22E701B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89856F-7371-9FBB-1D1B-6DC5DAC9B5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holding a drink&#10;&#10;Description automatically generated">
            <a:extLst>
              <a:ext uri="{FF2B5EF4-FFF2-40B4-BE49-F238E27FC236}">
                <a16:creationId xmlns:a16="http://schemas.microsoft.com/office/drawing/2014/main" id="{8B0B63B8-326B-F002-3367-4968019780D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690" y="11430"/>
            <a:ext cx="7772400" cy="675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5738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795647" y="398585"/>
            <a:ext cx="1059278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 (AMZN)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Amazon is getting added to the Dow Average, opening it up to massive index buying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3/$155-$160 bull call spread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 took profits on long 2/$130-$135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AF0940-82A4-B661-F6F7-720CC18D2A7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5977" y="1950222"/>
            <a:ext cx="5440046" cy="450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35050C-0F29-D14C-59CE-87C6FCCA0969}"/>
              </a:ext>
            </a:extLst>
          </p:cNvPr>
          <p:cNvSpPr txBox="1"/>
          <p:nvPr/>
        </p:nvSpPr>
        <p:spPr>
          <a:xfrm>
            <a:off x="1425489" y="199788"/>
            <a:ext cx="9341019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Tesla (TSLA) </a:t>
            </a:r>
            <a:r>
              <a:rPr lang="en-US" sz="2800" dirty="0">
                <a:latin typeface="+mj-lt"/>
              </a:rPr>
              <a:t>–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Tesla Q1 Sales are Disastrous</a:t>
            </a:r>
            <a:r>
              <a:rPr lang="en-US" sz="3200" dirty="0">
                <a:effectLst/>
                <a:latin typeface="+mj-lt"/>
              </a:rPr>
              <a:t> </a:t>
            </a:r>
            <a:br>
              <a:rPr lang="en-US" sz="2400" dirty="0">
                <a:effectLst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long 4/$140-4150 call spread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, </a:t>
            </a:r>
            <a:r>
              <a:rPr lang="en-US" sz="1800" dirty="0">
                <a:solidFill>
                  <a:srgbClr val="00A64B"/>
                </a:solidFill>
                <a:effectLst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long 10/$200-$210 call spread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B050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latin typeface="+mj-lt"/>
              </a:rPr>
              <a:t>long 6/$120-$130 call spread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, </a:t>
            </a:r>
            <a:r>
              <a:rPr lang="en-US" sz="1800" dirty="0">
                <a:solidFill>
                  <a:srgbClr val="FF0000"/>
                </a:solidFill>
                <a:latin typeface="+mj-lt"/>
              </a:rPr>
              <a:t>stopped out of long 6/$210-$220 put spread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long 5/$110-$120 call spread, took profits on long 5/$220-$230 put spread</a:t>
            </a:r>
            <a:endParaRPr lang="en-U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5B9D77-F693-6597-0305-2841F40F2E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9124" y="1851787"/>
            <a:ext cx="5573751" cy="462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40126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BCB56-5614-9C1F-9DC3-95E3B9DFF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53814F-53B2-68DD-19EF-722EA81DC5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A graph with numbers and a number&#10;&#10;Description automatically generated">
            <a:extLst>
              <a:ext uri="{FF2B5EF4-FFF2-40B4-BE49-F238E27FC236}">
                <a16:creationId xmlns:a16="http://schemas.microsoft.com/office/drawing/2014/main" id="{4E2EDE21-B88E-75DC-D1C7-25315C13C1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8483" y="439450"/>
            <a:ext cx="10438732" cy="5763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98369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723900" y="706186"/>
            <a:ext cx="10744200" cy="11250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Netflix (NFLX)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Netflix Soars on Big Subscriber Beat, up 8.6% on an add of 13 million new subscribers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2400" dirty="0">
                <a:effectLst/>
              </a:rPr>
            </a:br>
            <a:br>
              <a:rPr lang="en-US" sz="2400" dirty="0"/>
            </a:br>
            <a:endParaRPr lang="en-US" sz="2400" dirty="0">
              <a:ea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733C79-5A21-3D72-ECAE-E51F5B439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8763" y="1831257"/>
            <a:ext cx="5774473" cy="4786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732067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38199" y="380999"/>
            <a:ext cx="10570029" cy="15929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457200" lvl="0" indent="-457200">
              <a:buClr>
                <a:schemeClr val="dk1"/>
              </a:buClr>
              <a:buSzPct val="25000"/>
              <a:buFont typeface="+mj-lt"/>
              <a:buAutoNum type="alphaLcParenR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 (NVDA) – Double Position-63% Implied on options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1" dirty="0">
                <a:effectLst/>
                <a:latin typeface="+mj-lt"/>
                <a:ea typeface="Times New Roman" panose="02020603050405020304" pitchFamily="18" charset="0"/>
              </a:rPr>
              <a:t>The NVIDIA Developer Conference is on this week,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in San Jose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long 3/$600-$610,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long 3/$600-$610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long 2/$350-$360 call spread, took profits on long 2/$360-$370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long 10/$370-$380 call spread – took profits on long 11/$370-$380 call spread </a:t>
            </a:r>
            <a:b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3/$260-$270 put spread, took profits on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long 10/$95-$100 call spread</a:t>
            </a:r>
            <a:br>
              <a:rPr lang="en-US" sz="1800" dirty="0"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</a:rPr>
              <a:t>took profits on long 7/$120-$130 call spread, 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long 6/$120-$130 call spread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5DACB1-7525-3035-7BE2-581B3942B0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2510" y="2610914"/>
            <a:ext cx="4926980" cy="4083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41890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02888" y="228600"/>
            <a:ext cx="10537902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 (PANW)- 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Hacking never goes out of fashion</a:t>
            </a:r>
            <a:b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Palo Alto Networks Disappoints</a:t>
            </a:r>
            <a:b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2/$260-$270 call spread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10/$130-$140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C2516C-72A8-CE4A-3AB3-0BA102624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1066" y="1722385"/>
            <a:ext cx="5729868" cy="474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41948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Advanced Micro Devices (AMD)- Recession fears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programable logic devices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2/$75-$80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CB7724-AE44-E03B-D7C0-DF198269F4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1427" y="1752600"/>
            <a:ext cx="5529146" cy="458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 (CRM)- Massive Online Migration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Salesforce Soars 16%, on better-than-expected guidance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B050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effectLst/>
                <a:latin typeface="+mj-lt"/>
              </a:rPr>
              <a:t>long 12/$185-$195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9/$125-$130 vertical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8/$125-$130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205001-C129-397F-CC78-B7608B4D68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9124" y="1985602"/>
            <a:ext cx="5573751" cy="462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 (ADBE)- Cloud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AEB047-F318-D922-29F6-0F6C6A94EE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1176" y="1676400"/>
            <a:ext cx="5952893" cy="493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65113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665018" y="533400"/>
            <a:ext cx="10759044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Snowflake (SNOW)- Blockbuster AI Earnings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Snowflake Crashes, down 20%, on weak guidance. CEO Frank Slootman is retiring</a:t>
            </a:r>
            <a:r>
              <a:rPr lang="en-US" sz="3200" dirty="0">
                <a:effectLst/>
                <a:latin typeface="+mj-lt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4/$150-$255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12/$135-$140 call spread</a:t>
            </a: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3500A51-FD4C-CC3E-9F6D-5F1000954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729" y="1970339"/>
            <a:ext cx="5484541" cy="454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220050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2209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371600" y="1676400"/>
            <a:ext cx="8305800" cy="480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-4.28%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     *July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+0.44%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+7.42%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   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-4.70%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b="1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+6.23%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    *September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+00%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-2.00%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MTD.               *October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-5.37%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      +0.30%%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Final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*November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+15.37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+3.01% 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-2.27%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*2024 YTD </a:t>
            </a:r>
            <a:r>
              <a:rPr lang="en-US" sz="2000" b="1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+9.38%,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versus </a:t>
            </a:r>
            <a:r>
              <a:rPr lang="en-US" sz="2000" b="1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+8.59%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the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S&amp;P 500 and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+686.00%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*Versus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84.63% for all of 2022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*Versus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79.79% for all of 2023</a:t>
            </a: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b="1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b="1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51.40%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16 years</a:t>
            </a: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20200" y="1943099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4796037"/>
      </p:ext>
    </p:extLst>
  </p:cSld>
  <p:clrMapOvr>
    <a:masterClrMapping/>
  </p:clrMapOvr>
  <p:transition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38200" y="381000"/>
            <a:ext cx="104394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Ultra Technology ETF (ROM) – 2X Long Technology ETF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10/$62-65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222D50-BE52-1265-B6E7-BADC6E249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3478" y="1676400"/>
            <a:ext cx="6000597" cy="497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921760"/>
      </p:ext>
    </p:extLst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65E0B-1FDE-BE4D-D6E7-C8152FF60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1198D8-9952-C692-15F2-12B1CD3FFB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ool in a resort&#10;&#10;Description automatically generated with medium confidence">
            <a:extLst>
              <a:ext uri="{FF2B5EF4-FFF2-40B4-BE49-F238E27FC236}">
                <a16:creationId xmlns:a16="http://schemas.microsoft.com/office/drawing/2014/main" id="{D385BDEA-C846-1D6D-A57C-1AEAAE2867F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8338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EE290-8620-E44F-B34C-8D5D6A274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The Second Half of the Barbell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D575CE-B87A-6849-80FB-D9B4B0F97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417637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*Bets on a domestic recovery in 2022 Q4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*Upside potential in 2024 far greater than tech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*Some of these have not moved for 5 or 10 years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*Focuses on economically sensitive cyclical industries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*Makes a great counterweight to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high-growth technology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*We could spend all of the next ten years rotating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between the two groups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A5B89D-3A51-744C-A09A-6149553A09D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8200" y="4194493"/>
            <a:ext cx="3429000" cy="238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949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515815" y="178676"/>
            <a:ext cx="11488616" cy="2031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Boeing (BA) – 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Boeing is Leasing 36 Airbuses, the meet its own unfilled orders caused by production delays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stopped out of long 2/$190-$200 call spread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5/$17-$175 call spread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32057F-70A9-C6FA-1B22-20E416ED6C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670" y="1668132"/>
            <a:ext cx="5640659" cy="4675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Package Delivery- United Parcel Service (UPS) – strike averted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11/$130-$140 call spread</a:t>
            </a: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BD2EED-FB26-8E5E-2C53-11ED90FF91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8083" y="1775216"/>
            <a:ext cx="5908288" cy="489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06769"/>
      </p:ext>
    </p:extLst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Caterpillar (CAT)- Ag + Infrastructure + Housing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12/$220-$230 calls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– expires in 2 trading days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12/$145-$150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11/$125-$135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5553EF-3D7A-D4A4-FBBD-AE7265E215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3410" y="1910184"/>
            <a:ext cx="5417634" cy="4490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91623"/>
      </p:ext>
    </p:extLst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05103" y="183931"/>
            <a:ext cx="1154035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rmAutofit fontScale="90000"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Freeport McMoRan - (FCX)- Coming Copper Crisis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4/$37-$40 call spread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$48-$51 put spread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 profits on long 6/$32-$35 call spread 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4/$30-$33 call spread, took profits on long 10/$20-$23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D75042-74A5-164A-817C-AD9D7ED60D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7251" y="1500549"/>
            <a:ext cx="5997498" cy="4971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131667"/>
      </p:ext>
    </p:extLst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557049" y="651640"/>
            <a:ext cx="11098924" cy="120869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 Disney (DIS) -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Disney Beats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Disney Settles with Florida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6B506B-5791-2CE0-1E91-D8491DEAD9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6652" y="1765546"/>
            <a:ext cx="5778696" cy="478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30399"/>
      </p:ext>
    </p:extLst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138F99-1B28-84F9-BB62-D91E03B6B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8874" y="1489101"/>
            <a:ext cx="5930590" cy="491579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Union Pacific RR (UNP)- Big Stuff to Ship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5/$200-$210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11/$150-$160 call spread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14A0A4-5E78-05AA-296A-7D5C828F69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0275" y="1870273"/>
            <a:ext cx="5551449" cy="4601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88918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FA7CC-72AA-D139-A331-FA7896F2F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AA1136-43DB-C30E-DCB6-E5E44E465C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graph of a stock market&#10;&#10;Description automatically generated with medium confidence">
            <a:extLst>
              <a:ext uri="{FF2B5EF4-FFF2-40B4-BE49-F238E27FC236}">
                <a16:creationId xmlns:a16="http://schemas.microsoft.com/office/drawing/2014/main" id="{F999CEF2-4E62-6B64-35EC-029DFE53CCA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178" y="480435"/>
            <a:ext cx="10194021" cy="621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117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Wal-Mart (WMT)-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11/$125-$130 bear put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10/$119-$121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8/$114-$117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45819E-5E25-2FFF-70A4-16B084B0C7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4519" y="1755540"/>
            <a:ext cx="5662961" cy="4693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2781"/>
      </p:ext>
    </p:extLst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318911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Delta Airlines (DAL) – Travel is Back!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Delta Posts Strong Earnings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on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Robust international travel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</a:t>
            </a:r>
            <a: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long 2/$35-$38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EF2F79-50CD-563D-7CDD-34CF13338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1066" y="1789666"/>
            <a:ext cx="5729868" cy="474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 Sector SPDR (XTN)- Worst Hit Sector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206516-BB78-F06D-19F5-4D17DFC7DD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1495" y="1565710"/>
            <a:ext cx="6109010" cy="506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F696D4-A766-2276-7FAB-F6BDA6B6D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5739" y="1219200"/>
            <a:ext cx="6220522" cy="515612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Amgen (AMGN)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11/$185-$200 bull call spread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1C0CF3-9873-E55B-8F9F-26395D6A4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1495" y="1489510"/>
            <a:ext cx="6109010" cy="506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79783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 (GS)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Earnings Down but Less than Expected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12/$330-$350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11/$330-$350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 loss on long 11/$385-$395 call spreads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E82CB4-5C04-0B80-AFA6-97C18F4298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1427" y="1893953"/>
            <a:ext cx="5529146" cy="458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12644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Morgan Stanley (MS) –</a:t>
            </a:r>
            <a:r>
              <a:rPr lang="en-US" sz="2000" b="1" i="1" dirty="0"/>
              <a:t>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Highest Capital ratio net of mark to market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CEO to Step Down in a Year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4/$65-$70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B33EF6-CF32-CC31-3C9F-23B74A632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9124" y="1856980"/>
            <a:ext cx="5573751" cy="462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10563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156138" y="533400"/>
            <a:ext cx="9054662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 Morgan Chase (JPM)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Monster Earnings Surprise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CEO Jamie Diamond Sell $150 Million in (JPM) Shares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4/$105-$115 call spread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/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83CA60-7A18-43FA-1A8F-736FDDE77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1966" y="1663704"/>
            <a:ext cx="5908288" cy="489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315692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398585" y="381000"/>
            <a:ext cx="1124243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Bank of America (BAC) </a:t>
            </a:r>
            <a:r>
              <a:rPr lang="en-US" sz="28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– </a:t>
            </a:r>
            <a:r>
              <a:rPr lang="en-US" sz="1800" b="1" i="1" dirty="0">
                <a:effectLst/>
                <a:latin typeface="+mn-lt"/>
                <a:ea typeface="Times New Roman" panose="02020603050405020304" pitchFamily="18" charset="0"/>
              </a:rPr>
              <a:t>Bank of America Rips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, on a great earnings report</a:t>
            </a:r>
            <a:r>
              <a:rPr lang="en-US" sz="3600" dirty="0">
                <a:effectLst/>
                <a:latin typeface="+mn-lt"/>
              </a:rPr>
              <a:t>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4/$20-$23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2C87A3-9DD1-55E4-F076-A25914956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2202" y="1676400"/>
            <a:ext cx="5975195" cy="495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969903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Citigroup (C)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4/$30-$35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99437F-8119-8132-EC3E-3D1590A38A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8082" y="1676400"/>
            <a:ext cx="5885985" cy="487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506918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7BFBD-D53E-0E10-80D7-95F992E48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417B7A-3B45-6E9C-F843-4686CAD660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graph of a growing graph&#10;&#10;Description automatically generated with medium confidence">
            <a:extLst>
              <a:ext uri="{FF2B5EF4-FFF2-40B4-BE49-F238E27FC236}">
                <a16:creationId xmlns:a16="http://schemas.microsoft.com/office/drawing/2014/main" id="{3E08166D-BC04-2F83-73E6-231D141EFBA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421" y="274637"/>
            <a:ext cx="10877356" cy="658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7685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Charles Schwab (SCHW)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LEAPS up 67% in three months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4/$30-$35 call spread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5079CE-D2B8-1EA0-008C-3CAB6195E2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8402" y="1693127"/>
            <a:ext cx="5975195" cy="495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439461"/>
      </p:ext>
    </p:extLst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Interactive Brokers (IBKR) – Best Risk Control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4/$60-$65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9B1E87-4374-3B6D-E5D8-D71453A60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310" y="1676400"/>
            <a:ext cx="5841380" cy="484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229930"/>
      </p:ext>
    </p:extLst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SPDR Metals &amp; Mining ETF (XME)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2/$28-$30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9326E2-D810-9015-549F-4D98B73AF6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4519" y="1783035"/>
            <a:ext cx="5662961" cy="4693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431317"/>
      </p:ext>
    </p:extLst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Blackrock (BLK)-Asset Collection Boom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3/$770-$790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3/$310-$340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C08ACE-243F-CF3E-666A-2E7264C5A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7973" y="1838494"/>
            <a:ext cx="5596054" cy="4638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873532"/>
      </p:ext>
    </p:extLst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713679" y="170793"/>
            <a:ext cx="1079438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Visa (V) – Inflation boost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Visa and MasterCard Reach Antitrust Settlement with the US government. 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2/$240-$250 bull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10/$160-$170 bull call spread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6/$150-$160 bull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EE0863-54E6-FEEB-A1F3-BB77DE308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2578" y="1929548"/>
            <a:ext cx="5506844" cy="456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56804"/>
      </p:ext>
    </p:extLst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 SPDR (XLY)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FD48D5-A62A-28FD-3CCC-D13B1738C1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7251" y="1505741"/>
            <a:ext cx="5997498" cy="497125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165647" y="453571"/>
            <a:ext cx="10615448" cy="16219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Berkshire Hathaway (BRKB)- Natural Barbell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to Top $1 Trillion in a Year, up from the current $900 billion</a:t>
            </a:r>
            <a:r>
              <a:rPr lang="en-US" sz="1800" dirty="0">
                <a:effectLst/>
                <a:latin typeface="+mj-lt"/>
              </a:rPr>
              <a:t> </a:t>
            </a:r>
            <a:br>
              <a:rPr lang="en-US" sz="2400" dirty="0">
                <a:effectLst/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12/$320-$330 call spread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long 4/$260-$270 call spread, </a:t>
            </a:r>
            <a:r>
              <a:rPr lang="en-US" sz="18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cs typeface="Calibri"/>
                <a:sym typeface="Calibri"/>
              </a:rPr>
              <a:t>long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1/$290-$300 call spread</a:t>
            </a: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cs typeface="Calibri"/>
                <a:sym typeface="Calibri"/>
              </a:rPr>
              <a:t>long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10/$220-$230 call spread,</a:t>
            </a:r>
            <a:r>
              <a:rPr lang="en-US" sz="1800" dirty="0">
                <a:solidFill>
                  <a:schemeClr val="tx1"/>
                </a:solidFill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>
                <a:solidFill>
                  <a:srgbClr val="00B050"/>
                </a:solidFill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ea typeface="Calibri"/>
                <a:cs typeface="Calibri" panose="020F0502020204030204" pitchFamily="34" charset="0"/>
                <a:sym typeface="Calibri"/>
              </a:rPr>
              <a:t>long 7/$220-$230 call spread</a:t>
            </a: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long 7/$220-$230 call spread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long 6/$260-$270 call spread</a:t>
            </a: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+mj-lt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11DF2A-9BD7-DA93-B676-F8D2F6D166F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1692" y="2536372"/>
            <a:ext cx="4882376" cy="4046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226466"/>
      </p:ext>
    </p:extLst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 (HEDJ)-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955AA3-1CAE-B027-902B-CD8FFCFB4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7680" y="1119376"/>
            <a:ext cx="6376639" cy="528552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76EBB4-88F4-4FF6-634C-BF46C0B5FF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8831" y="1286161"/>
            <a:ext cx="6354337" cy="526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7106"/>
      </p:ext>
    </p:extLst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586153" y="550984"/>
            <a:ext cx="11289323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Emerging Markets (EEM) - Pro trade,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Dollar, Long Recovery Play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Traders are Lining up for a Big Emerging Market Bet. Falling US interest rates will bring a weak US dollar and runaway bull markets in most emerging markets, which have remained unchanged for more than a decade</a:t>
            </a:r>
            <a:r>
              <a:rPr lang="en-US" sz="2800" dirty="0">
                <a:effectLst/>
                <a:latin typeface="+mj-lt"/>
              </a:rPr>
              <a:t> </a:t>
            </a:r>
            <a:endParaRPr lang="en-US" sz="20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DC0AB1-8B41-DD64-5B34-FF1A56D0DE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1427" y="1977970"/>
            <a:ext cx="5529146" cy="458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30826"/>
      </p:ext>
    </p:extLst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4A79E0C-D03C-894E-8D0C-D6C1DECB54F1}"/>
              </a:ext>
            </a:extLst>
          </p:cNvPr>
          <p:cNvSpPr txBox="1"/>
          <p:nvPr/>
        </p:nvSpPr>
        <p:spPr>
          <a:xfrm>
            <a:off x="8364146" y="2170158"/>
            <a:ext cx="25939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Expiration Value</a:t>
            </a:r>
            <a:br>
              <a:rPr lang="en-US" sz="2400" b="1" dirty="0"/>
            </a:br>
            <a:r>
              <a:rPr lang="en-US" sz="2400" b="1" dirty="0">
                <a:solidFill>
                  <a:srgbClr val="00A64B"/>
                </a:solidFill>
              </a:rPr>
              <a:t>+9.52%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32160A-02C6-392E-55B2-BB485B314BB1}"/>
              </a:ext>
            </a:extLst>
          </p:cNvPr>
          <p:cNvSpPr txBox="1"/>
          <p:nvPr/>
        </p:nvSpPr>
        <p:spPr>
          <a:xfrm>
            <a:off x="1968306" y="-91999"/>
            <a:ext cx="779572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en-US" sz="2400" b="1" dirty="0"/>
            </a:br>
            <a:br>
              <a:rPr lang="en-US" sz="2400" b="1" dirty="0"/>
            </a:br>
            <a:r>
              <a:rPr lang="en-US" sz="2400" b="1" dirty="0"/>
              <a:t>Portfolio Review – Aggressive Long</a:t>
            </a:r>
            <a:br>
              <a:rPr lang="en-US" sz="2400" b="1" dirty="0"/>
            </a:br>
            <a:r>
              <a:rPr lang="en-US" sz="2400" b="1" dirty="0"/>
              <a:t>60% Long, 40% cash</a:t>
            </a:r>
            <a:br>
              <a:rPr lang="en-US" sz="2400" b="1" dirty="0"/>
            </a:br>
            <a:br>
              <a:rPr lang="en-US" sz="2400" b="1" dirty="0"/>
            </a:br>
            <a:br>
              <a:rPr lang="en-US" sz="2400" b="1" dirty="0"/>
            </a:br>
            <a:endParaRPr lang="en-US" sz="2400" b="1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ADA99A9-0589-0F99-6B83-153104D6E3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0359057"/>
              </p:ext>
            </p:extLst>
          </p:nvPr>
        </p:nvGraphicFramePr>
        <p:xfrm>
          <a:off x="774206" y="1843635"/>
          <a:ext cx="4621634" cy="4525965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3569814">
                  <a:extLst>
                    <a:ext uri="{9D8B030D-6E8A-4147-A177-3AD203B41FA5}">
                      <a16:colId xmlns:a16="http://schemas.microsoft.com/office/drawing/2014/main" val="3439714301"/>
                    </a:ext>
                  </a:extLst>
                </a:gridCol>
                <a:gridCol w="1051820">
                  <a:extLst>
                    <a:ext uri="{9D8B030D-6E8A-4147-A177-3AD203B41FA5}">
                      <a16:colId xmlns:a16="http://schemas.microsoft.com/office/drawing/2014/main" val="293356984"/>
                    </a:ext>
                  </a:extLst>
                </a:gridCol>
              </a:tblGrid>
              <a:tr h="3017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sng" strike="noStrike" dirty="0">
                          <a:effectLst/>
                        </a:rPr>
                        <a:t>Risk On</a:t>
                      </a:r>
                      <a:endParaRPr lang="en-US" sz="1700" b="1" i="0" u="sng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359" marR="7359" marT="73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 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359" marR="7359" marT="7359" marB="0" anchor="b"/>
                </a:tc>
                <a:extLst>
                  <a:ext uri="{0D108BD9-81ED-4DB2-BD59-A6C34878D82A}">
                    <a16:rowId xmlns:a16="http://schemas.microsoft.com/office/drawing/2014/main" val="1253837452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sng" strike="noStrike">
                          <a:effectLst/>
                        </a:rPr>
                        <a:t> </a:t>
                      </a:r>
                      <a:endParaRPr lang="en-US" sz="17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359" marR="7359" marT="73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 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359" marR="7359" marT="7359" marB="0" anchor="b"/>
                </a:tc>
                <a:extLst>
                  <a:ext uri="{0D108BD9-81ED-4DB2-BD59-A6C34878D82A}">
                    <a16:rowId xmlns:a16="http://schemas.microsoft.com/office/drawing/2014/main" val="761828541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u="none" strike="noStrike">
                          <a:effectLst/>
                        </a:rPr>
                        <a:t>(FCX) 4/$37-$40 call spread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359" marR="7359" marT="73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10.00%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359" marR="7359" marT="7359" marB="0" anchor="b"/>
                </a:tc>
                <a:extLst>
                  <a:ext uri="{0D108BD9-81ED-4DB2-BD59-A6C34878D82A}">
                    <a16:rowId xmlns:a16="http://schemas.microsoft.com/office/drawing/2014/main" val="620378281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u="none" strike="noStrike">
                          <a:effectLst/>
                        </a:rPr>
                        <a:t>(XOM) 4/$100-$105 call spread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359" marR="7359" marT="73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10.00%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359" marR="7359" marT="7359" marB="0" anchor="b"/>
                </a:tc>
                <a:extLst>
                  <a:ext uri="{0D108BD9-81ED-4DB2-BD59-A6C34878D82A}">
                    <a16:rowId xmlns:a16="http://schemas.microsoft.com/office/drawing/2014/main" val="2919474459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u="none" strike="noStrike">
                          <a:effectLst/>
                        </a:rPr>
                        <a:t>(OXY) 4/$59-$62 call spread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359" marR="7359" marT="73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10.00%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359" marR="7359" marT="7359" marB="0" anchor="b"/>
                </a:tc>
                <a:extLst>
                  <a:ext uri="{0D108BD9-81ED-4DB2-BD59-A6C34878D82A}">
                    <a16:rowId xmlns:a16="http://schemas.microsoft.com/office/drawing/2014/main" val="682106044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u="none" strike="noStrike">
                          <a:effectLst/>
                        </a:rPr>
                        <a:t>(WPM) 4/$39-$42 call spread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359" marR="7359" marT="73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10.00%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359" marR="7359" marT="7359" marB="0" anchor="b"/>
                </a:tc>
                <a:extLst>
                  <a:ext uri="{0D108BD9-81ED-4DB2-BD59-A6C34878D82A}">
                    <a16:rowId xmlns:a16="http://schemas.microsoft.com/office/drawing/2014/main" val="2272263961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u="none" strike="noStrike">
                          <a:effectLst/>
                        </a:rPr>
                        <a:t>(TSLA) 4$140-$150 call spread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359" marR="7359" marT="73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10.00%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359" marR="7359" marT="7359" marB="0" anchor="b"/>
                </a:tc>
                <a:extLst>
                  <a:ext uri="{0D108BD9-81ED-4DB2-BD59-A6C34878D82A}">
                    <a16:rowId xmlns:a16="http://schemas.microsoft.com/office/drawing/2014/main" val="1674213134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u="none" strike="noStrike">
                          <a:effectLst/>
                        </a:rPr>
                        <a:t>(GLD) 4/$194-$197 call spread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359" marR="7359" marT="73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10.00%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359" marR="7359" marT="7359" marB="0" anchor="b"/>
                </a:tc>
                <a:extLst>
                  <a:ext uri="{0D108BD9-81ED-4DB2-BD59-A6C34878D82A}">
                    <a16:rowId xmlns:a16="http://schemas.microsoft.com/office/drawing/2014/main" val="900146735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u="none" strike="noStrike">
                          <a:effectLst/>
                        </a:rPr>
                        <a:t> 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359" marR="7359" marT="73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 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359" marR="7359" marT="7359" marB="0" anchor="b"/>
                </a:tc>
                <a:extLst>
                  <a:ext uri="{0D108BD9-81ED-4DB2-BD59-A6C34878D82A}">
                    <a16:rowId xmlns:a16="http://schemas.microsoft.com/office/drawing/2014/main" val="282189958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sng" strike="noStrike">
                          <a:effectLst/>
                        </a:rPr>
                        <a:t>Risk Off</a:t>
                      </a:r>
                      <a:endParaRPr lang="en-US" sz="17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359" marR="7359" marT="73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 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359" marR="7359" marT="7359" marB="0" anchor="b"/>
                </a:tc>
                <a:extLst>
                  <a:ext uri="{0D108BD9-81ED-4DB2-BD59-A6C34878D82A}">
                    <a16:rowId xmlns:a16="http://schemas.microsoft.com/office/drawing/2014/main" val="2158249125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sng" strike="noStrike">
                          <a:effectLst/>
                        </a:rPr>
                        <a:t> </a:t>
                      </a:r>
                      <a:endParaRPr lang="en-US" sz="17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359" marR="7359" marT="73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 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359" marR="7359" marT="7359" marB="0" anchor="b"/>
                </a:tc>
                <a:extLst>
                  <a:ext uri="{0D108BD9-81ED-4DB2-BD59-A6C34878D82A}">
                    <a16:rowId xmlns:a16="http://schemas.microsoft.com/office/drawing/2014/main" val="3830676429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NO POSITIONS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359" marR="7359" marT="73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0.00%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359" marR="7359" marT="7359" marB="0" anchor="b"/>
                </a:tc>
                <a:extLst>
                  <a:ext uri="{0D108BD9-81ED-4DB2-BD59-A6C34878D82A}">
                    <a16:rowId xmlns:a16="http://schemas.microsoft.com/office/drawing/2014/main" val="3187550962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 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359" marR="7359" marT="73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 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359" marR="7359" marT="7359" marB="0" anchor="b"/>
                </a:tc>
                <a:extLst>
                  <a:ext uri="{0D108BD9-81ED-4DB2-BD59-A6C34878D82A}">
                    <a16:rowId xmlns:a16="http://schemas.microsoft.com/office/drawing/2014/main" val="72995676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7359" marR="7359" marT="73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 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359" marR="7359" marT="7359" marB="0" anchor="b"/>
                </a:tc>
                <a:extLst>
                  <a:ext uri="{0D108BD9-81ED-4DB2-BD59-A6C34878D82A}">
                    <a16:rowId xmlns:a16="http://schemas.microsoft.com/office/drawing/2014/main" val="3554632724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Total Net Position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359" marR="7359" marT="73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 dirty="0">
                          <a:effectLst/>
                        </a:rPr>
                        <a:t>60.00%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359" marR="7359" marT="7359" marB="0" anchor="b"/>
                </a:tc>
                <a:extLst>
                  <a:ext uri="{0D108BD9-81ED-4DB2-BD59-A6C34878D82A}">
                    <a16:rowId xmlns:a16="http://schemas.microsoft.com/office/drawing/2014/main" val="1153291425"/>
                  </a:ext>
                </a:extLst>
              </a:tr>
            </a:tbl>
          </a:graphicData>
        </a:graphic>
      </p:graphicFrame>
      <p:pic>
        <p:nvPicPr>
          <p:cNvPr id="7" name="Picture 6" descr="A circular chart with different colored sections&#10;&#10;Description automatically generated with medium confidence">
            <a:extLst>
              <a:ext uri="{FF2B5EF4-FFF2-40B4-BE49-F238E27FC236}">
                <a16:creationId xmlns:a16="http://schemas.microsoft.com/office/drawing/2014/main" id="{F6DC1EDF-922E-8989-DC7E-347566FBA26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16" y="3197860"/>
            <a:ext cx="3052004" cy="2968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90CDD-C014-E67E-556A-2523A69D3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BCC40-CF38-0886-8C50-6C1F9606DC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A person standing in front of a plane&#10;&#10;Description automatically generated">
            <a:extLst>
              <a:ext uri="{FF2B5EF4-FFF2-40B4-BE49-F238E27FC236}">
                <a16:creationId xmlns:a16="http://schemas.microsoft.com/office/drawing/2014/main" id="{9B084163-7D58-1B98-9B99-A381E1CFF00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334" y="0"/>
            <a:ext cx="102953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07120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441960" y="1291118"/>
            <a:ext cx="11308080" cy="47558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*Rising inflation and heating economy cut bond support off at the knees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*Higher for longer seems to be the new Fed mantra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*However, Jay Powell still promising three rate cuts this year, but they will be at the back end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*So bonds will remain week but may only have $2 of downside left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*A much weaker Europe 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Moves Towards Interest Rate Cuts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*US National Debt 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is Rising by $1 Trillion Every 100 Days.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A trillion here, a trillion there, sooner or later </a:t>
            </a:r>
            <a:r>
              <a:rPr lang="en-US" sz="2000" dirty="0" err="1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tha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t adds up to a lot of money. </a:t>
            </a:r>
            <a:b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F388A-175F-0D45-84CB-4FFDB83A2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sz="2800" dirty="0"/>
              <a:t>Bonds – Slap in the Face</a:t>
            </a:r>
            <a:endParaRPr lang="en-US" sz="2400" dirty="0"/>
          </a:p>
        </p:txBody>
      </p:sp>
      <p:pic>
        <p:nvPicPr>
          <p:cNvPr id="5" name="Picture 4" descr="A person and person fighting&#10;&#10;Description automatically generated">
            <a:extLst>
              <a:ext uri="{FF2B5EF4-FFF2-40B4-BE49-F238E27FC236}">
                <a16:creationId xmlns:a16="http://schemas.microsoft.com/office/drawing/2014/main" id="{64AEC16E-EB5C-68B2-DBBE-78F62187E43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8188" y="3627492"/>
            <a:ext cx="3784212" cy="262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436408"/>
      </p:ext>
    </p:extLst>
  </p:cSld>
  <p:clrMapOvr>
    <a:masterClrMapping/>
  </p:clrMapOvr>
  <p:transition spd="slow">
    <p:wip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81864"/>
            <a:ext cx="12192000" cy="1869788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Testing two months Lows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4/$87-$90 call spread took profits on long 2/$90-$93 call spread,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dirty="0">
                <a:solidFill>
                  <a:srgbClr val="00B050"/>
                </a:solidFill>
                <a:effectLst/>
                <a:latin typeface="+mj-lt"/>
              </a:rPr>
              <a:t>Took profits in $100-$103 put spread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,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12/$95-$98 put spread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dirty="0">
                <a:solidFill>
                  <a:srgbClr val="00B050"/>
                </a:solidFill>
              </a:rPr>
              <a:t> took profits on </a:t>
            </a:r>
            <a:r>
              <a:rPr lang="en-US" sz="1800" dirty="0">
                <a:solidFill>
                  <a:srgbClr val="00B050"/>
                </a:solidFill>
                <a:effectLst/>
                <a:latin typeface="+mj-lt"/>
              </a:rPr>
              <a:t>long 12/$79-$82 call spread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, </a:t>
            </a:r>
            <a:r>
              <a:rPr lang="en-US" sz="1800" dirty="0">
                <a:solidFill>
                  <a:srgbClr val="00B050"/>
                </a:solidFill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latin typeface="+mj-lt"/>
              </a:rPr>
              <a:t>long 11/$76-79 call spread, </a:t>
            </a:r>
            <a:br>
              <a:rPr lang="en-US" sz="1800" dirty="0">
                <a:solidFill>
                  <a:srgbClr val="00A64B"/>
                </a:solidFill>
                <a:latin typeface="+mj-lt"/>
              </a:rPr>
            </a:br>
            <a:br>
              <a:rPr lang="en-US" sz="24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2000" dirty="0">
                <a:solidFill>
                  <a:srgbClr val="00A64B"/>
                </a:solidFill>
              </a:rPr>
            </a:b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7358A8-CB58-45EA-AFE0-99F246FD6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2217" y="1740871"/>
            <a:ext cx="5707566" cy="473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99611"/>
            <a:ext cx="8229600" cy="1143000"/>
          </a:xfrm>
        </p:spPr>
        <p:txBody>
          <a:bodyPr/>
          <a:lstStyle/>
          <a:p>
            <a:br>
              <a:rPr lang="en-US" sz="2400" dirty="0"/>
            </a:br>
            <a:r>
              <a:rPr lang="en-US" sz="2400" dirty="0"/>
              <a:t>Ten Year Treasury Yield ($TNX) – 4.42%</a:t>
            </a:r>
            <a:br>
              <a:rPr lang="en-US" sz="2400" dirty="0"/>
            </a:br>
            <a:br>
              <a:rPr lang="en-US" sz="2400" dirty="0"/>
            </a:b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0F7815-DC27-6715-6A54-6EB9EAEE52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8991" y="1342611"/>
            <a:ext cx="6214018" cy="5150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(JNK) 6.35% Yield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9AD691-474A-9D66-B0AB-229479B452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1495" y="1295400"/>
            <a:ext cx="6109010" cy="506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3.07%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E5F1DE-E3F7-EEAB-8D33-FDFAFAB263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9983" y="1219200"/>
            <a:ext cx="6332034" cy="524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801064"/>
      </p:ext>
    </p:extLst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6.35%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49D573-1516-C7DA-3388-0B3325A43A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0773" y="1219200"/>
            <a:ext cx="6510454" cy="539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53971"/>
      </p:ext>
    </p:extLst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(TBT)-Out of Favor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1D8063-D047-4496-79B6-47E04112FE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8041" y="1371600"/>
            <a:ext cx="6175917" cy="511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Anally Capital Management (NLY) – Leveraged REIT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Yield 13.63%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12/$15-$16 call spread</a:t>
            </a:r>
            <a:endParaRPr lang="en-US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186162-49EB-A17D-189E-A40EFD601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2217" y="1651661"/>
            <a:ext cx="5707566" cy="473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89513"/>
      </p:ext>
    </p:extLst>
  </p:cSld>
  <p:clrMapOvr>
    <a:masterClrMapping/>
  </p:clrMapOvr>
  <p:transition spd="slow">
    <p:cut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B90ED-FA26-2FBA-BE91-0DDE4FF25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0C7FDF-BD33-E1FF-3395-34D0633607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tone pillars with text on them&#10;&#10;Description automatically generated">
            <a:extLst>
              <a:ext uri="{FF2B5EF4-FFF2-40B4-BE49-F238E27FC236}">
                <a16:creationId xmlns:a16="http://schemas.microsoft.com/office/drawing/2014/main" id="{19EA2138-65AA-0803-DC56-45FF1FB76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2096" y="0"/>
            <a:ext cx="8619203" cy="6851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0332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br>
              <a:rPr lang="en-US" sz="2800" b="1" i="1" dirty="0"/>
            </a:br>
            <a:endParaRPr lang="en-US" sz="1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143001"/>
            <a:ext cx="11811000" cy="5543736"/>
          </a:xfrm>
        </p:spPr>
        <p:txBody>
          <a:bodyPr/>
          <a:lstStyle/>
          <a:p>
            <a:pPr marL="203200" indent="0">
              <a:buNone/>
            </a:pP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*The trade is now out of </a:t>
            </a: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big tech and into commodities, precious metals, and energy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*But technology stocks won’t crash, just have a sideways </a:t>
            </a: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“time” correction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*If you sell in May and go away, </a:t>
            </a: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what do you do in April?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*Bonds 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and other falling interest rate plays go back into the penalty box on a heating economy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*All economic data is globa</a:t>
            </a: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ll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y slowing, </a:t>
            </a: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except for the US,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 with </a:t>
            </a:r>
            <a:r>
              <a:rPr lang="en-US" sz="20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the only good economy in the world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*US dollar </a:t>
            </a: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approaches multiyear high on rising rates</a:t>
            </a: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</a:rPr>
              <a:t>*Buy stocks and bonds but </a:t>
            </a:r>
            <a:r>
              <a:rPr lang="en-US" sz="2000" b="1" dirty="0">
                <a:solidFill>
                  <a:schemeClr val="tx1"/>
                </a:solidFill>
                <a:latin typeface="+mj-lt"/>
              </a:rPr>
              <a:t>only after substantial dips</a:t>
            </a: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6" name="Picture 5" descr="A person wearing headphones&#10;&#10;Description automatically generated with medium confidence">
            <a:extLst>
              <a:ext uri="{FF2B5EF4-FFF2-40B4-BE49-F238E27FC236}">
                <a16:creationId xmlns:a16="http://schemas.microsoft.com/office/drawing/2014/main" id="{9B521974-2212-F14A-BB5B-94214332B44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7808" y="3998473"/>
            <a:ext cx="3634192" cy="285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8354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 US Dollar Powers On</a:t>
            </a: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16973" y="990600"/>
            <a:ext cx="9677400" cy="541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Japanese Yen Hits New 34-Year Low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 at ¥151.97 to the US dollar with the Bank of Japan suggesting that interest rates will stay lower for longer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*Last week the central bank raised rates for the first time in 17 years. Japanese stocks will love it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Chinese Yuan Crashes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 suffering worst day in two months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*Declining exports, collapsing foreign investment,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minimal population growth, it all adds up to a weaker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Chinese currency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*It’s the bitter fruit of 40 years of one child only policy.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Avoid (FXI) like some bad chop suey.</a:t>
            </a:r>
            <a:r>
              <a:rPr lang="en-US" sz="2400" dirty="0">
                <a:solidFill>
                  <a:schemeClr val="tx1"/>
                </a:solidFill>
                <a:effectLst/>
                <a:latin typeface="+mj-lt"/>
              </a:rPr>
              <a:t> 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*However, eventual  </a:t>
            </a: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alling interest rates guarantee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a falling dollar for 2024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A gold dollar sign on top of a stack of coins&#10;&#10;Description automatically generated">
            <a:extLst>
              <a:ext uri="{FF2B5EF4-FFF2-40B4-BE49-F238E27FC236}">
                <a16:creationId xmlns:a16="http://schemas.microsoft.com/office/drawing/2014/main" id="{F296DF3B-BAF8-5B1F-56CE-80CE51DA4F8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2911" y="3716215"/>
            <a:ext cx="5178995" cy="2913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585894"/>
      </p:ext>
    </p:extLst>
  </p:cSld>
  <p:clrMapOvr>
    <a:masterClrMapping/>
  </p:clrMapOvr>
  <p:transition spd="slow">
    <p:cut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19200" y="381000"/>
            <a:ext cx="12192000" cy="46879"/>
            <a:chOff x="0" y="0"/>
            <a:chExt cx="9376341" cy="1724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76341" cy="1724607"/>
            </a:xfrm>
            <a:custGeom>
              <a:avLst/>
              <a:gdLst/>
              <a:ahLst/>
              <a:cxnLst/>
              <a:rect l="l" t="t" r="r" b="b"/>
              <a:pathLst>
                <a:path w="9376341" h="1724607">
                  <a:moveTo>
                    <a:pt x="0" y="0"/>
                  </a:moveTo>
                  <a:lnTo>
                    <a:pt x="9376341" y="0"/>
                  </a:lnTo>
                  <a:lnTo>
                    <a:pt x="9376341" y="1724607"/>
                  </a:lnTo>
                  <a:lnTo>
                    <a:pt x="0" y="1724607"/>
                  </a:lnTo>
                  <a:close/>
                </a:path>
              </a:pathLst>
            </a:custGeom>
            <a:solidFill>
              <a:srgbClr val="061D3B">
                <a:alpha val="96863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84301" y="35831"/>
            <a:ext cx="1243925" cy="1243925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975666" y="127198"/>
            <a:ext cx="1061193" cy="1061189"/>
            <a:chOff x="-60692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-60692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29782" y="47575"/>
            <a:ext cx="6321588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</a:pPr>
            <a:r>
              <a:rPr lang="en-US" sz="2406" spc="192" dirty="0">
                <a:solidFill>
                  <a:srgbClr val="003D6A"/>
                </a:solidFill>
                <a:latin typeface="Glacial Indifference"/>
              </a:rPr>
              <a:t>THE MAD HEDGE FUND TRADER</a:t>
            </a:r>
          </a:p>
        </p:txBody>
      </p:sp>
      <p:sp>
        <p:nvSpPr>
          <p:cNvPr id="8" name="Shape 359">
            <a:extLst>
              <a:ext uri="{FF2B5EF4-FFF2-40B4-BE49-F238E27FC236}">
                <a16:creationId xmlns:a16="http://schemas.microsoft.com/office/drawing/2014/main" id="{BF7785F1-B11E-2F4D-954D-E995CDFDBFDE}"/>
              </a:ext>
            </a:extLst>
          </p:cNvPr>
          <p:cNvSpPr txBox="1">
            <a:spLocks/>
          </p:cNvSpPr>
          <p:nvPr/>
        </p:nvSpPr>
        <p:spPr>
          <a:xfrm>
            <a:off x="168588" y="546598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 (FXA) 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Major Long-Term Bottom is In Targeting Parity – A call option on a global synchronized recovery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Down Arrow Callout 9">
            <a:extLst>
              <a:ext uri="{FF2B5EF4-FFF2-40B4-BE49-F238E27FC236}">
                <a16:creationId xmlns:a16="http://schemas.microsoft.com/office/drawing/2014/main" id="{6D1E6246-2B90-614A-9571-486C52AA7D14}"/>
              </a:ext>
            </a:extLst>
          </p:cNvPr>
          <p:cNvSpPr/>
          <p:nvPr/>
        </p:nvSpPr>
        <p:spPr>
          <a:xfrm>
            <a:off x="10607988" y="1247825"/>
            <a:ext cx="1143000" cy="1012371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1:1</a:t>
            </a:r>
          </a:p>
        </p:txBody>
      </p:sp>
      <p:sp>
        <p:nvSpPr>
          <p:cNvPr id="13" name="Left Arrow Callout 12">
            <a:extLst>
              <a:ext uri="{FF2B5EF4-FFF2-40B4-BE49-F238E27FC236}">
                <a16:creationId xmlns:a16="http://schemas.microsoft.com/office/drawing/2014/main" id="{CB8C500C-BBD9-564F-B999-2E17ACB71E3C}"/>
              </a:ext>
            </a:extLst>
          </p:cNvPr>
          <p:cNvSpPr/>
          <p:nvPr/>
        </p:nvSpPr>
        <p:spPr>
          <a:xfrm>
            <a:off x="7444366" y="4700270"/>
            <a:ext cx="1644024" cy="1014729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BUY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9D2FB15-22E2-8D43-850C-8D9B3F5343D2}"/>
              </a:ext>
            </a:extLst>
          </p:cNvPr>
          <p:cNvCxnSpPr>
            <a:cxnSpLocks/>
          </p:cNvCxnSpPr>
          <p:nvPr/>
        </p:nvCxnSpPr>
        <p:spPr>
          <a:xfrm flipV="1">
            <a:off x="6675687" y="2265842"/>
            <a:ext cx="4584310" cy="2235137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CBB24845-825A-28DD-5FB8-123EE8327AC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577" y="1594592"/>
            <a:ext cx="5419903" cy="4492497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8827DE5-04F1-3C3B-E95E-49A26DD9292A}"/>
              </a:ext>
            </a:extLst>
          </p:cNvPr>
          <p:cNvCxnSpPr>
            <a:cxnSpLocks/>
          </p:cNvCxnSpPr>
          <p:nvPr/>
        </p:nvCxnSpPr>
        <p:spPr>
          <a:xfrm>
            <a:off x="6096000" y="4144108"/>
            <a:ext cx="579687" cy="35687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893102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E8CAB0-2218-6E9C-78D1-683C7E3BDA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1134" y="1085624"/>
            <a:ext cx="6309732" cy="523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443185"/>
      </p:ext>
    </p:extLst>
  </p:cSld>
  <p:clrMapOvr>
    <a:masterClrMapping/>
  </p:clrMapOvr>
  <p:transition spd="slow">
    <p:cut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(FXE)-</a:t>
            </a: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6" name="Down Arrow Callout 5">
            <a:extLst>
              <a:ext uri="{FF2B5EF4-FFF2-40B4-BE49-F238E27FC236}">
                <a16:creationId xmlns:a16="http://schemas.microsoft.com/office/drawing/2014/main" id="{92ACD874-47DB-E0ED-D0CF-ACE9587E7379}"/>
              </a:ext>
            </a:extLst>
          </p:cNvPr>
          <p:cNvSpPr/>
          <p:nvPr/>
        </p:nvSpPr>
        <p:spPr>
          <a:xfrm>
            <a:off x="8458200" y="762000"/>
            <a:ext cx="1371600" cy="14478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2023 </a:t>
            </a:r>
            <a:br>
              <a:rPr lang="en-US" sz="2000" dirty="0"/>
            </a:br>
            <a:r>
              <a:rPr lang="en-US" sz="2000" dirty="0"/>
              <a:t>Target</a:t>
            </a:r>
            <a:br>
              <a:rPr lang="en-US" sz="2000" dirty="0"/>
            </a:br>
            <a:r>
              <a:rPr lang="en-US" sz="2000" dirty="0"/>
              <a:t>25%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039CD5-F276-FB0E-8F4C-788764FAA4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347261"/>
            <a:ext cx="5867400" cy="4863422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8E1F53E-D243-CBBB-28B8-96FE47FBE97A}"/>
              </a:ext>
            </a:extLst>
          </p:cNvPr>
          <p:cNvCxnSpPr>
            <a:cxnSpLocks/>
          </p:cNvCxnSpPr>
          <p:nvPr/>
        </p:nvCxnSpPr>
        <p:spPr>
          <a:xfrm flipV="1">
            <a:off x="6189785" y="2286000"/>
            <a:ext cx="2649415" cy="1418492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6072825"/>
      </p:ext>
    </p:extLst>
  </p:cSld>
  <p:clrMapOvr>
    <a:masterClrMapping/>
  </p:clrMapOvr>
  <p:transition spd="slow">
    <p:cut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 (FXB)-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1800" dirty="0">
              <a:latin typeface="Calibri"/>
              <a:ea typeface="Calibri"/>
              <a:cs typeface="Calibri"/>
            </a:endParaRPr>
          </a:p>
        </p:txBody>
      </p:sp>
      <p:sp>
        <p:nvSpPr>
          <p:cNvPr id="3" name="Down Arrow Callout 2">
            <a:extLst>
              <a:ext uri="{FF2B5EF4-FFF2-40B4-BE49-F238E27FC236}">
                <a16:creationId xmlns:a16="http://schemas.microsoft.com/office/drawing/2014/main" id="{4BF40178-3327-E230-650E-C086E04A96BA}"/>
              </a:ext>
            </a:extLst>
          </p:cNvPr>
          <p:cNvSpPr/>
          <p:nvPr/>
        </p:nvSpPr>
        <p:spPr>
          <a:xfrm>
            <a:off x="8458200" y="775138"/>
            <a:ext cx="1371600" cy="14478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2023 </a:t>
            </a:r>
            <a:br>
              <a:rPr lang="en-US" sz="2000" dirty="0"/>
            </a:br>
            <a:r>
              <a:rPr lang="en-US" sz="2000" dirty="0"/>
              <a:t>Target</a:t>
            </a:r>
            <a:br>
              <a:rPr lang="en-US" sz="2000" dirty="0"/>
            </a:br>
            <a:r>
              <a:rPr lang="en-US" sz="2000" dirty="0"/>
              <a:t>15%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416CB4-6DF7-63A9-4F5E-7C0E6D52C0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941" y="1662514"/>
            <a:ext cx="5640659" cy="4675479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EA8603E-FE3F-10F0-3A88-98FBB12FD2E9}"/>
              </a:ext>
            </a:extLst>
          </p:cNvPr>
          <p:cNvCxnSpPr>
            <a:cxnSpLocks/>
          </p:cNvCxnSpPr>
          <p:nvPr/>
        </p:nvCxnSpPr>
        <p:spPr>
          <a:xfrm flipV="1">
            <a:off x="5720862" y="2209800"/>
            <a:ext cx="3042138" cy="1482969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6072950"/>
      </p:ext>
    </p:extLst>
  </p:cSld>
  <p:clrMapOvr>
    <a:masterClrMapping/>
  </p:clrMapOvr>
  <p:transition spd="slow">
    <p:cut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1981200" y="9525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Currencies (CEW)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Down Arrow Callout 2">
            <a:extLst>
              <a:ext uri="{FF2B5EF4-FFF2-40B4-BE49-F238E27FC236}">
                <a16:creationId xmlns:a16="http://schemas.microsoft.com/office/drawing/2014/main" id="{0DFF2895-CC50-235C-2906-63FB828F1A65}"/>
              </a:ext>
            </a:extLst>
          </p:cNvPr>
          <p:cNvSpPr/>
          <p:nvPr/>
        </p:nvSpPr>
        <p:spPr>
          <a:xfrm>
            <a:off x="8367408" y="1295400"/>
            <a:ext cx="1371600" cy="14478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2023 </a:t>
            </a:r>
            <a:br>
              <a:rPr lang="en-US" sz="2000" dirty="0"/>
            </a:br>
            <a:r>
              <a:rPr lang="en-US" sz="2000" dirty="0"/>
              <a:t>Target</a:t>
            </a:r>
            <a:br>
              <a:rPr lang="en-US" sz="2000" dirty="0"/>
            </a:br>
            <a:r>
              <a:rPr lang="en-US" sz="2000" dirty="0"/>
              <a:t>40%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B6C8C2-0DDD-7C9D-9E21-8D00E14479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1501" y="3886200"/>
            <a:ext cx="4800600" cy="27003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5D3D36E-2726-D7C5-5E97-E4792DCF5C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054" y="1562100"/>
            <a:ext cx="5685816" cy="4712909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6097DB2-3994-0B9C-60E3-5C9D04979464}"/>
              </a:ext>
            </a:extLst>
          </p:cNvPr>
          <p:cNvCxnSpPr>
            <a:cxnSpLocks/>
          </p:cNvCxnSpPr>
          <p:nvPr/>
        </p:nvCxnSpPr>
        <p:spPr>
          <a:xfrm flipV="1">
            <a:off x="5521569" y="2743200"/>
            <a:ext cx="2845839" cy="996462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2502358"/>
      </p:ext>
    </p:extLst>
  </p:cSld>
  <p:clrMapOvr>
    <a:masterClrMapping/>
  </p:clrMapOvr>
  <p:transition spd="slow">
    <p:cut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00D24-6FF8-60F7-836E-073295A11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14F7B4-AE34-800C-A549-53C94945A7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Villa Vizcaya with a body of water&#10;&#10;Description automatically generated">
            <a:extLst>
              <a:ext uri="{FF2B5EF4-FFF2-40B4-BE49-F238E27FC236}">
                <a16:creationId xmlns:a16="http://schemas.microsoft.com/office/drawing/2014/main" id="{8EA0256D-8B35-3E1B-322D-9D6C2B4F95F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33929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1524000" y="225552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&amp; Commodities –New Highs for the Year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2019300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/>
          </a:p>
          <a:p>
            <a:pPr lvl="0">
              <a:buClr>
                <a:srgbClr val="000000"/>
              </a:buClr>
              <a:buSzPct val="25000"/>
            </a:pPr>
            <a:br>
              <a:rPr lang="en-US" sz="18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endParaRPr lang="en-US" sz="1600">
              <a:solidFill>
                <a:srgbClr val="FF0000"/>
              </a:solidFill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246186" y="723900"/>
            <a:ext cx="11598794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br>
              <a:rPr lang="en-US" sz="1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*A global commodity rally has dragged oil up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*US continues to dominate markets 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with 13 million barrels/day production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*In the meantime, coal has plunged from 50% to 19% of US electricity output in 20 years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*Electrification 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of the US economy will continue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to be a driving theme. 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The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Uranium Shortage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is Getting Extreme, with yellow cake up 112%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in a year. </a:t>
            </a:r>
            <a:r>
              <a:rPr lang="en-US" sz="18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  <a:ea typeface="Times New Roman" panose="02020603050405020304" pitchFamily="18" charset="0"/>
              </a:rPr>
              <a:t>owners of left-for-dead uranium mines are restarting operations</a:t>
            </a:r>
            <a:br>
              <a:rPr lang="en-US" sz="18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  <a:ea typeface="Times New Roman" panose="02020603050405020304" pitchFamily="18" charset="0"/>
              </a:rPr>
              <a:t> to capitalize on rising demand for the nuclear fuel. 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AI is Finding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New Copper Deposits</a:t>
            </a:r>
            <a:r>
              <a:rPr lang="en-US" sz="2800" b="1" dirty="0">
                <a:solidFill>
                  <a:schemeClr val="tx1"/>
                </a:solidFill>
                <a:effectLst/>
                <a:latin typeface="+mj-lt"/>
              </a:rPr>
              <a:t> 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" name="Picture 3" descr="Several black barrels with a graph&#10;&#10;Description automatically generated">
            <a:extLst>
              <a:ext uri="{FF2B5EF4-FFF2-40B4-BE49-F238E27FC236}">
                <a16:creationId xmlns:a16="http://schemas.microsoft.com/office/drawing/2014/main" id="{2688FD77-466B-3AD0-AA8D-4E193729EF5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0308" y="4357438"/>
            <a:ext cx="4044462" cy="227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212194"/>
      </p:ext>
    </p:extLst>
  </p:cSld>
  <p:clrMapOvr>
    <a:masterClrMapping/>
  </p:clrMapOvr>
  <p:transition spd="slow">
    <p:wipe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Oil-($WTIC)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6EA3F3-4D52-7727-5887-96C244189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8402" y="1318313"/>
            <a:ext cx="5975195" cy="495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10644" y="-56444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51AAE1-4744-3E1F-2148-B545791B0F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9192" y="1326541"/>
            <a:ext cx="6153615" cy="510066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4330A-4979-1D22-A473-2A041B524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Why are Commodities so Hot?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DE7B9B-7E9A-4423-EE55-C05D7BF5B8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2000" dirty="0"/>
              <a:t>*Traders are afraid to chase big tech after a huge five month run and are using them to rotate into laggard sectors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*Commodities, precious metals, and energy have not moved for a year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*Traders are willing to bet on falling interest rates, even if they don’t fall until the end of the year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*Commodities, precious metals, and energy</a:t>
            </a:r>
            <a:br>
              <a:rPr lang="en-US" sz="2000" dirty="0"/>
            </a:br>
            <a:r>
              <a:rPr lang="en-US" sz="2000" dirty="0"/>
              <a:t> are all great falling interest rates plays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*They are also great plays on a recovering global recovery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*They are also great plays on a falling dollar,</a:t>
            </a:r>
            <a:br>
              <a:rPr lang="en-US" sz="2000" dirty="0"/>
            </a:br>
            <a:r>
              <a:rPr lang="en-US" sz="2000" dirty="0"/>
              <a:t> pressured by rising US debt, now at $35 trillion</a:t>
            </a:r>
          </a:p>
        </p:txBody>
      </p:sp>
      <p:pic>
        <p:nvPicPr>
          <p:cNvPr id="5" name="Picture 4" descr="A logo with flames on it&#10;&#10;Description automatically generated">
            <a:extLst>
              <a:ext uri="{FF2B5EF4-FFF2-40B4-BE49-F238E27FC236}">
                <a16:creationId xmlns:a16="http://schemas.microsoft.com/office/drawing/2014/main" id="{3E36DA60-60CD-DFE8-091B-4D8878090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8585" y="3826814"/>
            <a:ext cx="3563815" cy="275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42754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 (XLE)-No Performance!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6506F6-FE3D-5024-D0F8-E23A87B30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9553" y="1295400"/>
            <a:ext cx="5952893" cy="493428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37160" y="483476"/>
            <a:ext cx="1104138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ExxonMobile (XOM)-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Exxon Moves Big into Lithium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with the construction of a major mining operation in Arkansas</a:t>
            </a:r>
            <a:r>
              <a:rPr lang="en-US" sz="1800" dirty="0"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Long 4/$100-$105 call spread </a:t>
            </a:r>
            <a:br>
              <a:rPr lang="en-US" sz="1800" dirty="0">
                <a:solidFill>
                  <a:srgbClr val="FF0000"/>
                </a:solidFill>
                <a:effectLst/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12/$120-$125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CA41CA-1884-9B66-564A-3704662C0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5780" y="1852382"/>
            <a:ext cx="5707566" cy="473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571500" y="252248"/>
            <a:ext cx="1078992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Occidental Petroleum (OXY)- Buffet’s a Buyer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4/$59-$62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2/$55-$60 call spread, took profits on long 12/$77.50-$82.50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242D97-87F7-59F1-EB6C-5A5137914D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310" y="1540743"/>
            <a:ext cx="5841380" cy="484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660311"/>
      </p:ext>
    </p:extLst>
  </p:cSld>
  <p:clrMapOvr>
    <a:masterClrMapping/>
  </p:clrMapOvr>
  <p:transition spd="slow">
    <p:cut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 – Free Fall on Warm Winter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January 2025 $7-8 Call Spread LEAPS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ABD39C-1D79-5565-FC0F-4564059D28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4949" y="1485880"/>
            <a:ext cx="6042102" cy="500823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422910" y="0"/>
            <a:ext cx="1096137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Cameco (CCJ) – Global Uranium Renaissance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Uranium Goes Nuclear, with yellow cake prices up 45% since May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long 12/$35-$38 call spread,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long 5/$20-$23 bull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58640A-44FF-61FF-72BF-5AB825F033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2688" y="1733833"/>
            <a:ext cx="5796776" cy="4804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652995"/>
      </p:ext>
    </p:extLst>
  </p:cSld>
  <p:clrMapOvr>
    <a:masterClrMapping/>
  </p:clrMapOvr>
  <p:transition spd="slow">
    <p:cut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B3A65-7C46-7375-BD5B-80EE148CF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0E5B71-EB8F-2587-1C28-1CE6C684C4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kitchen with pots from the ceiling&#10;&#10;Description automatically generated">
            <a:extLst>
              <a:ext uri="{FF2B5EF4-FFF2-40B4-BE49-F238E27FC236}">
                <a16:creationId xmlns:a16="http://schemas.microsoft.com/office/drawing/2014/main" id="{7DDBD94A-BF59-2D72-D349-D6B3D61DDE8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00303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1513840" y="30480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 New All-</a:t>
            </a:r>
            <a:r>
              <a:rPr lang="en-US" sz="28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Tme</a:t>
            </a: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Highs</a:t>
            </a:r>
            <a:endParaRPr lang="en-US"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251460" y="1417639"/>
            <a:ext cx="1017778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picture containing text, person, indoor, pastry&#10;&#10;Description automatically generated">
            <a:extLst>
              <a:ext uri="{FF2B5EF4-FFF2-40B4-BE49-F238E27FC236}">
                <a16:creationId xmlns:a16="http://schemas.microsoft.com/office/drawing/2014/main" id="{0E985182-1909-350F-38CA-D252E1D5B41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7159" y="3429217"/>
            <a:ext cx="3143381" cy="31239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8C750D-DF05-371F-CD9D-CE1E2B0A3C3B}"/>
              </a:ext>
            </a:extLst>
          </p:cNvPr>
          <p:cNvSpPr txBox="1"/>
          <p:nvPr/>
        </p:nvSpPr>
        <p:spPr>
          <a:xfrm>
            <a:off x="694062" y="1511423"/>
            <a:ext cx="9840686" cy="56630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*Precious metals have a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great week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on flight to safety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*Gold looking forward to falling interest rates later in 2024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*Miners </a:t>
            </a:r>
            <a:r>
              <a:rPr lang="en-US" sz="1800" b="1" dirty="0" err="1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are</a:t>
            </a:r>
            <a:r>
              <a:rPr lang="en-US" sz="1800" dirty="0" err="1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l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 playing catch up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*Investors are picking up gold as a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</a:rPr>
              <a:t>hedge for 2024 volatility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*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Gold headed for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$3,000 by 2025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 but back off first from new all-time highs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*Silver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is the better play with a higher beta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*Russia and China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ar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e also stockpiling gold to sidestep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international sanctions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880562"/>
      </p:ext>
    </p:extLst>
  </p:cSld>
  <p:clrMapOvr>
    <a:masterClrMapping/>
  </p:clrMapOvr>
  <p:transition spd="slow">
    <p:wipe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 - Deflation call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4/$194-$197 call spread,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5/$165-$170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E4DE2C-B352-89B1-4ABA-F0F597190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4137" y="1460604"/>
            <a:ext cx="5823725" cy="482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98796"/>
      </p:ext>
    </p:extLst>
  </p:cSld>
  <p:clrMapOvr>
    <a:masterClrMapping/>
  </p:clrMapOvr>
  <p:transition spd="slow">
    <p:cut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B3B31B-888E-BF03-F8B8-1B6251C9B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0453" y="1066800"/>
            <a:ext cx="6287429" cy="521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 Gold (GOLD)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1/$15.50-$16.50 call spread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6D666A-FA97-8851-B19E-8584F7A335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2756" y="1330951"/>
            <a:ext cx="6309732" cy="523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6554</TotalTime>
  <Words>4711</Words>
  <Application>Microsoft Macintosh PowerPoint</Application>
  <PresentationFormat>Widescreen</PresentationFormat>
  <Paragraphs>165</Paragraphs>
  <Slides>114</Slides>
  <Notes>83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114</vt:i4>
      </vt:variant>
    </vt:vector>
  </HeadingPairs>
  <TitlesOfParts>
    <vt:vector size="121" baseType="lpstr">
      <vt:lpstr>Arial</vt:lpstr>
      <vt:lpstr>Calibri</vt:lpstr>
      <vt:lpstr>Glacial Indifference</vt:lpstr>
      <vt:lpstr>Helvetica</vt:lpstr>
      <vt:lpstr>Helvetica Neue</vt:lpstr>
      <vt:lpstr>Times New Roman</vt:lpstr>
      <vt:lpstr>Office Theme</vt:lpstr>
      <vt:lpstr> The Mad Hedge Fund Trader “The Three Margarita Webinar” </vt:lpstr>
      <vt:lpstr>PowerPoint Presentation</vt:lpstr>
      <vt:lpstr>PowerPoint Presentation</vt:lpstr>
      <vt:lpstr>  Trade Alert Performance   </vt:lpstr>
      <vt:lpstr>PowerPoint Presentation</vt:lpstr>
      <vt:lpstr>PowerPoint Presentation</vt:lpstr>
      <vt:lpstr>PowerPoint Presentation</vt:lpstr>
      <vt:lpstr>The Method to My Madness </vt:lpstr>
      <vt:lpstr>Why are Commodities so Hot?</vt:lpstr>
      <vt:lpstr>The Global Economy – A One Hit Wonder</vt:lpstr>
      <vt:lpstr>The Mad Hedge Profit Predictor Market Timing Index – At top end of historic range An artificial intelligence driven algorithm that analyzes 30 different economic, technical, and momentum driven indicators </vt:lpstr>
      <vt:lpstr>The New Range</vt:lpstr>
      <vt:lpstr> Weekly Jobless Claims – Falling  210,000 – -2,000 </vt:lpstr>
      <vt:lpstr>Stocks – Commodities Lovefest </vt:lpstr>
      <vt:lpstr>            S&amp;P 500 – New High                </vt:lpstr>
      <vt:lpstr>ProShares Ultra Short S&amp;P 500 (SDS)-  a great hedge for long stocks and bonds long 2X position has a hedge against longs and bond shorts</vt:lpstr>
      <vt:lpstr>(VIX) – Bargain of the Century  </vt:lpstr>
      <vt:lpstr> Dow Average ($INDU)-</vt:lpstr>
      <vt:lpstr>Russell 2000 (IWM)-  took profits on Long 10/$137-$142 vertical bull call spread took profits on Long 10/$153-$156 vertical bear put spread </vt:lpstr>
      <vt:lpstr>NASDAQ (QQQ) – took profits on Long 5/$335-$345 put spread took profits on long (QQQ) 1/$290-$300 put spread, took profits on long (QQQ) 4/$330-$335 put spread  took profits on long (QQQ) 3/$340-$345 put spread, covered long (QQQ) $325-$330 put spread </vt:lpstr>
      <vt:lpstr>China (FXI)</vt:lpstr>
      <vt:lpstr>Japan ($NIKK)</vt:lpstr>
      <vt:lpstr>PowerPoint Presentation</vt:lpstr>
      <vt:lpstr>PowerPoint Presentation</vt:lpstr>
      <vt:lpstr>    Microsoft (MSFT)- Microsoft Beats Estimates, with the steady growth of its azure cloud business  Microsoft Tops $3 Trillion Valuation, cementing its hold on the AI lead.  Took profits on long 2/$330-$340 call spread, took profits on long 12/$320-$330 call spread took profits on long  9/$235-$245 call spread, took profits on long 7/$220-$210 call spread,  took profits on long 6/$220-$230 call spread, took profits on long 2/$200-$210 bear put spread   </vt:lpstr>
      <vt:lpstr>Meta (META) Meta Rockets 21%, on a $50 billion stock buyback and its first ever dividend took profits on Long 9/$290-$300 vertical bear put spread stopped out of Long 9/$190-$200 vertical bear put spread  </vt:lpstr>
      <vt:lpstr>  Apple (AAPL) Apple to Roll Out New AI Strategy, at its June 14 developers conference The Dept of Justice Goes After Apple on Antitrust, on its 61.3% share of the US smart phone market   took profits on long 1/$145-$155 put spread, Took profits on long 10/$165-$175 put spread   took profits on long 6/$155-$165 put spread, stopped out of long 6/$125-135 call spread,  took profits on long 6/$110-$120 call spread, took profits on long 2/$180-$190 put spread</vt:lpstr>
      <vt:lpstr>PowerPoint Presentation</vt:lpstr>
      <vt:lpstr>Alphabet (GOOGL) – Back in Play Google to Delete Browsing Data, after a class action settlement over privacy  took profits on long 12/$110-$120 call spread  took profits on long 12/$1,200-$1,230 bull call spread, took profits on long 9/$1,030-$1,080 vertical bull call spread</vt:lpstr>
      <vt:lpstr> Amazon (AMZN) –  Amazon is getting added to the Dow Average, opening it up to massive index buying long 3/$155-$160 bull call spread , took profits on long 2/$130-$135 bull call spread </vt:lpstr>
      <vt:lpstr>PowerPoint Presentation</vt:lpstr>
      <vt:lpstr>PowerPoint Presentation</vt:lpstr>
      <vt:lpstr>Netflix (NFLX) –  Netflix Soars on Big Subscriber Beat, up 8.6% on an add of 13 million new subscribers   </vt:lpstr>
      <vt:lpstr> NVIDIA (NVDA) – Double Position-63% Implied on options The NVIDIA Developer Conference is on this week, in San Jose took profits on long 3/$600-$610, took profits on long 3/$600-$610 took profits on long 2/$350-$360 call spread, took profits on long 2/$360-$370 call spread took profits on long 10/$370-$380 call spread – took profits on long 11/$370-$380 call spread  took profits on long 3/$260-$270 put spread, took profits on long 10/$95-$100 call spread took profits on long 7/$120-$130 call spread, took profits on  long 6/$120-$130 call spread </vt:lpstr>
      <vt:lpstr>Palo Alto Networks (PANW)- Hacking never goes out of fashion Palo Alto Networks Disappoints took profits on long 2/$260-$270 call spread, took profits on long 10/$130-$140 call spread</vt:lpstr>
      <vt:lpstr>  Advanced Micro Devices (AMD)- Recession fears programable logic devices took profits on long 2/$75-$80 call spread  </vt:lpstr>
      <vt:lpstr>Salesforce (CRM)- Massive Online Migration Salesforce Soars 16%, on better-than-expected guidance  took profits on long 12/$185-$195 call spread took profits on long 9/$125-$130 vertical bull call spread took profits on long 8/$125-$130 vertical bull call spread </vt:lpstr>
      <vt:lpstr>Adobe (ADBE)- Cloud play The Quality Non-China tech play </vt:lpstr>
      <vt:lpstr>Snowflake (SNOW)- Blockbuster AI Earnings Snowflake Crashes, down 20%, on weak guidance. CEO Frank Slootman is retiring  stopped out of long 4/$150-$255 call spread, took profits on long 12/$135-$140 call spread</vt:lpstr>
      <vt:lpstr>ProShares Ultra Technology ETF (ROM) – 2X Long Technology ETF took profits on long 10/$62-65 call spread</vt:lpstr>
      <vt:lpstr>PowerPoint Presentation</vt:lpstr>
      <vt:lpstr>The Second Half of the Barbell</vt:lpstr>
      <vt:lpstr>Boeing (BA) –  Boeing is Leasing 36 Airbuses, the meet its own unfilled orders caused by production delays stopped out of long 2/$190-$200 call spread, took profits on long 5/$17-$175 call spread  </vt:lpstr>
      <vt:lpstr>Package Delivery- United Parcel Service (UPS) – strike averted took profits on long 11/$130-$140 call spread</vt:lpstr>
      <vt:lpstr> Caterpillar (CAT)- Ag + Infrastructure + Housing long 12/$220-$230 calls – expires in 2 trading days took profits on long 12/$145-$150 call spread took profits on long 11/$125-$135 call spread  </vt:lpstr>
      <vt:lpstr>  Freeport McMoRan - (FCX)- Coming Copper Crisis long 4/$37-$40 call spread, stopped out of long $48-$51 put spread, profits on long 6/$32-$35 call spread  took profits on long 4/$30-$33 call spread, took profits on long 10/$20-$23 call spread   </vt:lpstr>
      <vt:lpstr> Walt Disney (DIS) -Disney Beats Disney Settles with Florida   </vt:lpstr>
      <vt:lpstr>Industrials Sector SPDR (XLI)- (GE), (MMM), (UNP), (UTX), (BA), (HON)</vt:lpstr>
      <vt:lpstr>  Union Pacific RR (UNP)- Big Stuff to Ship took profits on long 5/$200-$210 call spread took profits on 11/$150-$160 call spread </vt:lpstr>
      <vt:lpstr>  Wal-Mart (WMT)- took profit on Long 11/$125-$130 bear put spread took profit on Long 10/$119-$121 bear put spread took profits on Long 8/$114-$117 bear put spread  </vt:lpstr>
      <vt:lpstr> Delta Airlines (DAL) – Travel is Back! Delta Posts Strong Earnings on Robust international travel stopped out of long 2/$35-$38 call spread </vt:lpstr>
      <vt:lpstr>Transports Sector SPDR (XTN)- Worst Hit Sector (ALGT),  (ALK), (JBLU), (LUV), (CHRW), (DAL) </vt:lpstr>
      <vt:lpstr>Health Care Sector (XLV) (JNJ), (PFE), (MRK), (GILD), (ACT), (AMGN)  </vt:lpstr>
      <vt:lpstr>Amgen (AMGN) took profits on long 11/$185-$200 bull call spread</vt:lpstr>
      <vt:lpstr>Goldman Sachs (GS) – Earnings Down but Less than Expected  took profits 12/$330-$350 call spread took profits 11/$330-$350 call spread stop loss on long 11/$385-$395 call spreads  </vt:lpstr>
      <vt:lpstr>Morgan Stanley (MS) – Highest Capital ratio net of mark to market  CEO to Step Down in a Year took profits on long 4/$65-$70 call spread </vt:lpstr>
      <vt:lpstr>  JP Morgan Chase (JPM) – Monster Earnings Surprise CEO Jamie Diamond Sell $150 Million in (JPM) Shares took profits on long 4/$105-$115 call spread      </vt:lpstr>
      <vt:lpstr>Bank of America (BAC) – Bank of America Rips, on a great earnings report  took profits on long 4/$20-$23 call spread </vt:lpstr>
      <vt:lpstr>Citigroup (C) –  took profits on long 4/$30-$35 call spread </vt:lpstr>
      <vt:lpstr>Charles Schwab (SCHW) – LEAPS up 67% in three months took profits on long 4/$30-$35 call spread  </vt:lpstr>
      <vt:lpstr>Interactive Brokers (IBKR) – Best Risk Control took profits on long 4/$60-$65 call spread </vt:lpstr>
      <vt:lpstr> SPDR Metals &amp; Mining ETF (XME) –  long 2/$28-$30 call spread</vt:lpstr>
      <vt:lpstr>Blackrock (BLK)-Asset Collection Boom took profits on long 3/$770-$790 call spread took profits on long 3/$310-$340 call spread </vt:lpstr>
      <vt:lpstr>Visa (V) – Inflation boost Visa and MasterCard Reach Antitrust Settlement with the US government.  took profits on long 2/$240-$250 bull call spread  took profits on long 10/$160-$170 bull call spread, took profits on long 6/$150-$160 bull call spread</vt:lpstr>
      <vt:lpstr>Consumer Discretionary SPDR (XLY) (DIS), (AMZN), (HD), (CMCSA), (MCD), (SBUX) </vt:lpstr>
      <vt:lpstr> Berkshire Hathaway (BRKB)- Natural Barbell to Top $1 Trillion in a Year, up from the current $900 billion  took profits on long 12/$320-$330 call spread  took profits on long 4/$260-$270 call spread, took profits on long 1/$290-$300 call spread took profits on long 10/$220-$230 call spread, took profits on long 7/$220-$230 call spread took profits on long 7/$220-$230 call spread, took profits on long 6/$260-$270 call spread  </vt:lpstr>
      <vt:lpstr>Europe Hedged Equity (HEDJ)- </vt:lpstr>
      <vt:lpstr>Japan (DXJ)- </vt:lpstr>
      <vt:lpstr> Emerging Markets (EEM) - Pro trade, Weak Dollar, Long Recovery Play Traders are Lining up for a Big Emerging Market Bet. Falling US interest rates will bring a weak US dollar and runaway bull markets in most emerging markets, which have remained unchanged for more than a decade </vt:lpstr>
      <vt:lpstr>PowerPoint Presentation</vt:lpstr>
      <vt:lpstr>Bonds – Slap in the Face</vt:lpstr>
      <vt:lpstr>                Treasury ETF (TLT) – Testing two months Lows took profits on long 4/$87-$90 call spread took profits on long 2/$90-$93 call spread,  Took profits in $100-$103 put spread, took profits on long 12/$95-$98 put spread   took profits on long 12/$79-$82 call spread, took profits on long 11/$76-79 call spread,                         </vt:lpstr>
      <vt:lpstr> Ten Year Treasury Yield ($TNX) – 4.42%  </vt:lpstr>
      <vt:lpstr> Junk Bonds (JNK) 6.35% Yield  </vt:lpstr>
      <vt:lpstr>Municipal Bonds (MUB) 3.07% Yield-  </vt:lpstr>
      <vt:lpstr>Emerging Market Debt (ELD) 6.35% Yield-  </vt:lpstr>
      <vt:lpstr>2X Short Treasuries (TBT)-Out of Favor</vt:lpstr>
      <vt:lpstr>Anally Capital Management (NLY) – Leveraged REIT Play Yield 13.63% took profits on long 12/$15-$16 call spread</vt:lpstr>
      <vt:lpstr>PowerPoint Presentation</vt:lpstr>
      <vt:lpstr>Foreign Currencies –  US Dollar Powers On</vt:lpstr>
      <vt:lpstr>PowerPoint Presentation</vt:lpstr>
      <vt:lpstr>   Japanese Yen (FXY)   </vt:lpstr>
      <vt:lpstr>Euro (FXE)-</vt:lpstr>
      <vt:lpstr> British Pound (FXB)- </vt:lpstr>
      <vt:lpstr>Emerging Market Currencies (CEW)   </vt:lpstr>
      <vt:lpstr>PowerPoint Presentation</vt:lpstr>
      <vt:lpstr>Energy &amp; Commodities –New Highs for the Year</vt:lpstr>
      <vt:lpstr>Oil-($WTIC)</vt:lpstr>
      <vt:lpstr>  United States Oil Fund (USO) </vt:lpstr>
      <vt:lpstr>Energy Select Sector SPDR (XLE)-No Performance! (XOM), (CVX), (SLB), (KMI), (EOG), (COP) </vt:lpstr>
      <vt:lpstr>ExxonMobile (XOM)- Exxon Moves Big into Lithium, with the construction of a major mining operation in Arkansas  Long 4/$100-$105 call spread  took profits on long 12/$120-$125 put spread </vt:lpstr>
      <vt:lpstr>Occidental Petroleum (OXY)- Buffet’s a Buyer long 4/$59-$62 call spread  took profits on long 2/$55-$60 call spread, took profits on long 12/$77.50-$82.50 put spread </vt:lpstr>
      <vt:lpstr>Natural Gas (UNG) – Free Fall on Warm Winter took profits on Long January 2025 $7-8 Call Spread LEAPS</vt:lpstr>
      <vt:lpstr>  Cameco (CCJ) – Global Uranium Renaissance Uranium Goes Nuclear, with yellow cake prices up 45% since May took profits on long 12/$35-$38 call spread,  took profits on long 5/$20-$23 bull call spread</vt:lpstr>
      <vt:lpstr>PowerPoint Presentation</vt:lpstr>
      <vt:lpstr>Precious Metals – New All-Tme Highs</vt:lpstr>
      <vt:lpstr> Gold (GLD) - Deflation call Long 4/$194-$197 call spread, took profits on long 5/$165-$170 bull call spread   </vt:lpstr>
      <vt:lpstr> Market Vectors Gold Miners ETF- (GDX) –   </vt:lpstr>
      <vt:lpstr> Barrick Gold (GOLD) took profit on long 1/$15.50-$16.50 call spread </vt:lpstr>
      <vt:lpstr> Newmont Mining- (NEM)- took profits on long $55-60 call spread</vt:lpstr>
      <vt:lpstr> Silver- (SLV)- took profits on long 11/$19-$20 call spread </vt:lpstr>
      <vt:lpstr>  Silver Miners - (SIL)-  </vt:lpstr>
      <vt:lpstr>  Wheaton Precious Metals - (WPM)- took profits on long 1/$36-$39 call spread </vt:lpstr>
      <vt:lpstr> Platinum- (PPLT)- 556,000-ounce shortage this year took profits on long 1/$36-$39 call spread </vt:lpstr>
      <vt:lpstr>PowerPoint Presentation</vt:lpstr>
      <vt:lpstr>Real Estate – Hottest Spring in Years</vt:lpstr>
      <vt:lpstr>S&amp;P Case Shiller Turns Hot S&amp;P Case Shiller Rises to +6.60% YOY in January, with its National Home Price Index San Diego gained +11.1%, Los Angeles +8.6%, and Detroit +8.2%.  </vt:lpstr>
      <vt:lpstr>Crown Castle International (CCI) – 5.45% yielding 5G cell phone tower REIT Eliot Management Pushes up stock with activist bid</vt:lpstr>
      <vt:lpstr>US Home Construction Index (ITB) (DHI), (LEN), (PHM), (TOL), (NVR)   </vt:lpstr>
      <vt:lpstr>PowerPoint Presentation</vt:lpstr>
      <vt:lpstr>Trade Sheet- So What Do We Do About All This?</vt:lpstr>
      <vt:lpstr>PowerPoint Presentation</vt:lpstr>
      <vt:lpstr>       Next Strategy Webinar   12:00 EST Wednesday, April 17  from Key West, Florida      email me questions at support@madhedgefundtrader.com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Microsoft Office User</cp:lastModifiedBy>
  <cp:revision>945</cp:revision>
  <cp:lastPrinted>2022-01-05T03:44:27Z</cp:lastPrinted>
  <dcterms:created xsi:type="dcterms:W3CDTF">2015-02-05T17:12:57Z</dcterms:created>
  <dcterms:modified xsi:type="dcterms:W3CDTF">2024-04-03T21:05:27Z</dcterms:modified>
</cp:coreProperties>
</file>