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135"/>
  </p:notesMasterIdLst>
  <p:sldIdLst>
    <p:sldId id="256" r:id="rId2"/>
    <p:sldId id="1757" r:id="rId3"/>
    <p:sldId id="1703" r:id="rId4"/>
    <p:sldId id="1745" r:id="rId5"/>
    <p:sldId id="888" r:id="rId6"/>
    <p:sldId id="1579" r:id="rId7"/>
    <p:sldId id="1578" r:id="rId8"/>
    <p:sldId id="1696" r:id="rId9"/>
    <p:sldId id="1746" r:id="rId10"/>
    <p:sldId id="605" r:id="rId11"/>
    <p:sldId id="1651" r:id="rId12"/>
    <p:sldId id="1118" r:id="rId13"/>
    <p:sldId id="1076" r:id="rId14"/>
    <p:sldId id="1705" r:id="rId15"/>
    <p:sldId id="898" r:id="rId16"/>
    <p:sldId id="1695" r:id="rId17"/>
    <p:sldId id="1689" r:id="rId18"/>
    <p:sldId id="1734" r:id="rId19"/>
    <p:sldId id="1397" r:id="rId20"/>
    <p:sldId id="1033" r:id="rId21"/>
    <p:sldId id="1073" r:id="rId22"/>
    <p:sldId id="1744" r:id="rId23"/>
    <p:sldId id="1026" r:id="rId24"/>
    <p:sldId id="570" r:id="rId25"/>
    <p:sldId id="280" r:id="rId26"/>
    <p:sldId id="1511" r:id="rId27"/>
    <p:sldId id="1512" r:id="rId28"/>
    <p:sldId id="1544" r:id="rId29"/>
    <p:sldId id="1741" r:id="rId30"/>
    <p:sldId id="1545" r:id="rId31"/>
    <p:sldId id="1297" r:id="rId32"/>
    <p:sldId id="1542" r:id="rId33"/>
    <p:sldId id="563" r:id="rId34"/>
    <p:sldId id="835" r:id="rId35"/>
    <p:sldId id="613" r:id="rId36"/>
    <p:sldId id="1523" r:id="rId37"/>
    <p:sldId id="831" r:id="rId38"/>
    <p:sldId id="811" r:id="rId39"/>
    <p:sldId id="1047" r:id="rId40"/>
    <p:sldId id="1399" r:id="rId41"/>
    <p:sldId id="1072" r:id="rId42"/>
    <p:sldId id="764" r:id="rId43"/>
    <p:sldId id="765" r:id="rId44"/>
    <p:sldId id="1071" r:id="rId45"/>
    <p:sldId id="1501" r:id="rId46"/>
    <p:sldId id="1195" r:id="rId47"/>
    <p:sldId id="1743" r:id="rId48"/>
    <p:sldId id="1747" r:id="rId49"/>
    <p:sldId id="1748" r:id="rId50"/>
    <p:sldId id="1070" r:id="rId51"/>
    <p:sldId id="1717" r:id="rId52"/>
    <p:sldId id="1718" r:id="rId53"/>
    <p:sldId id="1719" r:id="rId54"/>
    <p:sldId id="1720" r:id="rId55"/>
    <p:sldId id="1721" r:id="rId56"/>
    <p:sldId id="1722" r:id="rId57"/>
    <p:sldId id="1723" r:id="rId58"/>
    <p:sldId id="1726" r:id="rId59"/>
    <p:sldId id="1727" r:id="rId60"/>
    <p:sldId id="1724" r:id="rId61"/>
    <p:sldId id="840" r:id="rId62"/>
    <p:sldId id="1738" r:id="rId63"/>
    <p:sldId id="1068" r:id="rId64"/>
    <p:sldId id="1069" r:id="rId65"/>
    <p:sldId id="1566" r:id="rId66"/>
    <p:sldId id="1400" r:id="rId67"/>
    <p:sldId id="893" r:id="rId68"/>
    <p:sldId id="289" r:id="rId69"/>
    <p:sldId id="1054" r:id="rId70"/>
    <p:sldId id="994" r:id="rId71"/>
    <p:sldId id="1742" r:id="rId72"/>
    <p:sldId id="830" r:id="rId73"/>
    <p:sldId id="481" r:id="rId74"/>
    <p:sldId id="290" r:id="rId75"/>
    <p:sldId id="1133" r:id="rId76"/>
    <p:sldId id="1049" r:id="rId77"/>
    <p:sldId id="336" r:id="rId78"/>
    <p:sldId id="1699" r:id="rId79"/>
    <p:sldId id="1749" r:id="rId80"/>
    <p:sldId id="1728" r:id="rId81"/>
    <p:sldId id="654" r:id="rId82"/>
    <p:sldId id="659" r:id="rId83"/>
    <p:sldId id="655" r:id="rId84"/>
    <p:sldId id="1425" r:id="rId85"/>
    <p:sldId id="657" r:id="rId86"/>
    <p:sldId id="656" r:id="rId87"/>
    <p:sldId id="1500" r:id="rId88"/>
    <p:sldId id="1700" r:id="rId89"/>
    <p:sldId id="1750" r:id="rId90"/>
    <p:sldId id="1731" r:id="rId91"/>
    <p:sldId id="1411" r:id="rId92"/>
    <p:sldId id="1412" r:id="rId93"/>
    <p:sldId id="1413" r:id="rId94"/>
    <p:sldId id="1414" r:id="rId95"/>
    <p:sldId id="1415" r:id="rId96"/>
    <p:sldId id="1572" r:id="rId97"/>
    <p:sldId id="1751" r:id="rId98"/>
    <p:sldId id="1732" r:id="rId99"/>
    <p:sldId id="388" r:id="rId100"/>
    <p:sldId id="312" r:id="rId101"/>
    <p:sldId id="380" r:id="rId102"/>
    <p:sldId id="747" r:id="rId103"/>
    <p:sldId id="1422" r:id="rId104"/>
    <p:sldId id="313" r:id="rId105"/>
    <p:sldId id="1217" r:id="rId106"/>
    <p:sldId id="1592" r:id="rId107"/>
    <p:sldId id="1693" r:id="rId108"/>
    <p:sldId id="1752" r:id="rId109"/>
    <p:sldId id="1690" r:id="rId110"/>
    <p:sldId id="1691" r:id="rId111"/>
    <p:sldId id="907" r:id="rId112"/>
    <p:sldId id="650" r:id="rId113"/>
    <p:sldId id="729" r:id="rId114"/>
    <p:sldId id="737" r:id="rId115"/>
    <p:sldId id="1733" r:id="rId116"/>
    <p:sldId id="999" r:id="rId117"/>
    <p:sldId id="1000" r:id="rId118"/>
    <p:sldId id="1451" r:id="rId119"/>
    <p:sldId id="1701" r:id="rId120"/>
    <p:sldId id="1753" r:id="rId121"/>
    <p:sldId id="1130" r:id="rId122"/>
    <p:sldId id="1132" r:id="rId123"/>
    <p:sldId id="1005" r:id="rId124"/>
    <p:sldId id="1006" r:id="rId125"/>
    <p:sldId id="1586" r:id="rId126"/>
    <p:sldId id="1736" r:id="rId127"/>
    <p:sldId id="1754" r:id="rId128"/>
    <p:sldId id="1577" r:id="rId129"/>
    <p:sldId id="1755" r:id="rId130"/>
    <p:sldId id="335" r:id="rId131"/>
    <p:sldId id="1702" r:id="rId132"/>
    <p:sldId id="1756" r:id="rId133"/>
    <p:sldId id="1230" r:id="rId134"/>
  </p:sldIdLst>
  <p:sldSz cx="12192000" cy="6858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B99BF4-BA60-4A15-9A4B-F0404E8DD7C7}" v="5" dt="2022-08-08T18:22:47.371"/>
    <p1510:client id="{2A49D33B-BD4E-4F16-A640-95B620BCB31D}" v="259" dt="2022-05-18T04:05:11.174"/>
    <p1510:client id="{30AAA2A0-D879-44B4-89D9-EC2AF480F0EA}" v="186" dt="2022-05-18T03:17:05.048"/>
    <p1510:client id="{8AF07DB9-B9C9-4DF0-8B45-8B33AC6E0FA6}" v="383" dt="2022-09-07T05:03:13.219"/>
    <p1510:client id="{FC6544FC-1042-4A7A-9FD0-68CC14C7B1C4}" v="4" dt="2022-05-18T02:05:45.613"/>
  </p1510:revLst>
</p1510:revInfo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15"/>
    <p:restoredTop sz="92350"/>
  </p:normalViewPr>
  <p:slideViewPr>
    <p:cSldViewPr snapToGrid="0">
      <p:cViewPr varScale="1">
        <p:scale>
          <a:sx n="100" d="100"/>
          <a:sy n="100" d="100"/>
        </p:scale>
        <p:origin x="1128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notesMaster" Target="notesMasters/notesMaster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485522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609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>
          <a:extLst>
            <a:ext uri="{FF2B5EF4-FFF2-40B4-BE49-F238E27FC236}">
              <a16:creationId xmlns:a16="http://schemas.microsoft.com/office/drawing/2014/main" id="{9C9971B9-E349-9364-2BC0-7C4CCDC99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>
            <a:extLst>
              <a:ext uri="{FF2B5EF4-FFF2-40B4-BE49-F238E27FC236}">
                <a16:creationId xmlns:a16="http://schemas.microsoft.com/office/drawing/2014/main" id="{778A7917-0D20-3205-0E89-F63A06CAC98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59" name="Shape 259">
            <a:extLst>
              <a:ext uri="{FF2B5EF4-FFF2-40B4-BE49-F238E27FC236}">
                <a16:creationId xmlns:a16="http://schemas.microsoft.com/office/drawing/2014/main" id="{E5FE94DB-5E23-8AC5-CD12-D66145A3A9B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749041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071934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3750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931407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>
          <a:extLst>
            <a:ext uri="{FF2B5EF4-FFF2-40B4-BE49-F238E27FC236}">
              <a16:creationId xmlns:a16="http://schemas.microsoft.com/office/drawing/2014/main" id="{1E46299A-4F02-A5CC-CE84-F06C0ACAD8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>
            <a:extLst>
              <a:ext uri="{FF2B5EF4-FFF2-40B4-BE49-F238E27FC236}">
                <a16:creationId xmlns:a16="http://schemas.microsoft.com/office/drawing/2014/main" id="{7721ED51-6C29-93EF-0799-F40D0F889B6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29" name="Shape 329">
            <a:extLst>
              <a:ext uri="{FF2B5EF4-FFF2-40B4-BE49-F238E27FC236}">
                <a16:creationId xmlns:a16="http://schemas.microsoft.com/office/drawing/2014/main" id="{02BC3E61-9CDD-E6EC-53F8-3D5DEC40A92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361604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02832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80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493148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598025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094222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814781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82676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484434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95695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B7FA51F0-1085-2828-22C9-0D2866AF58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A4FF6D98-ED0C-9AD9-2744-40ABEA67E84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58E4945A-98E3-CFA1-3923-6BCA92D1644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0464838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C3FFAC80-D141-2072-936B-7135EC73D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F3D6C06E-D7BC-BC6B-FE07-05A0BA175E5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A2E55A69-64F8-5BA9-0D19-335DE07FB2F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5301238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844E743A-AA03-1D46-AE6C-4189AA689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11BFFB16-1F9C-E1D8-B08F-96ACC267B86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039C4AC6-89DE-2B83-07CF-AC32A3662E7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7869963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3F481D27-244C-6CA1-B86B-5560CEA2C0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C3844CB6-716F-F67A-FEC2-B91006E8E4E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C6A9D42A-3B33-A67A-1DE0-02683446EB4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7972552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73D0E9DF-179C-925E-5097-2DCB8BA117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2EFC149F-7A79-0DDE-D706-9251395ABA2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D0E3D4AF-5D73-0776-1944-7AB6FEF9671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8289744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01663627-7EAA-27EF-5203-E25507CEEA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F2558063-63DC-2644-B207-D2146F4CA61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6C0FEB3B-37F2-3BFA-E5AD-18C9D608E24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239907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373915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706B9741-75C3-957B-F202-EA39E9CA59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835F7219-FCA8-4B1E-6D62-B50322418AF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0F85F3A6-C4CF-AE31-5043-1BA22C5222F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1070303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6BF1D1BF-37E0-25A4-FE0B-05186275B1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2B68310D-C3DD-D39B-50D7-8DCA21282EC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31742B2C-B8D6-58B0-F57F-7809210EF1D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671154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D8426419-534A-E4C2-2391-F0A6318C70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C8F6D616-C05C-6811-771E-E640BE882F2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5FC5B777-6107-0A54-C2A0-C7C9F5C6C08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074257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05A5C02A-B001-BE3F-66DF-A02A047451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F2CB57E2-833D-B4AB-A205-3F63CCBF75B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62B2D96D-7B24-3904-6EF4-DAA7D0DBE60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1030935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1F700449-311D-F6A7-9AC5-141FA7E052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8D84E15B-3B3E-38BC-196E-DEA6A7B8C17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7F8CA8A5-D58B-F914-3403-B28096AD8EA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732263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>
          <a:extLst>
            <a:ext uri="{FF2B5EF4-FFF2-40B4-BE49-F238E27FC236}">
              <a16:creationId xmlns:a16="http://schemas.microsoft.com/office/drawing/2014/main" id="{F4CB48FD-3168-2235-8EC9-3628A448A2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>
            <a:extLst>
              <a:ext uri="{FF2B5EF4-FFF2-40B4-BE49-F238E27FC236}">
                <a16:creationId xmlns:a16="http://schemas.microsoft.com/office/drawing/2014/main" id="{E69D4068-7538-C78A-4543-0D7A1799CE3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>
            <a:extLst>
              <a:ext uri="{FF2B5EF4-FFF2-40B4-BE49-F238E27FC236}">
                <a16:creationId xmlns:a16="http://schemas.microsoft.com/office/drawing/2014/main" id="{F24D0FAE-D84D-DA79-03AA-2F54D6DB974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9950760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8448808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3324240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294402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91814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0992422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3940300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4675357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3794952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>
          <a:extLst>
            <a:ext uri="{FF2B5EF4-FFF2-40B4-BE49-F238E27FC236}">
              <a16:creationId xmlns:a16="http://schemas.microsoft.com/office/drawing/2014/main" id="{788F1FB4-36AB-37C9-DB88-45965A5FF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>
            <a:extLst>
              <a:ext uri="{FF2B5EF4-FFF2-40B4-BE49-F238E27FC236}">
                <a16:creationId xmlns:a16="http://schemas.microsoft.com/office/drawing/2014/main" id="{33A32429-5F85-C297-A9DB-1CE88A786AF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>
            <a:extLst>
              <a:ext uri="{FF2B5EF4-FFF2-40B4-BE49-F238E27FC236}">
                <a16:creationId xmlns:a16="http://schemas.microsoft.com/office/drawing/2014/main" id="{71CCE20D-FF12-DD1A-1808-294E36134AD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4031436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859712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0616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2116244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>
          <a:extLst>
            <a:ext uri="{FF2B5EF4-FFF2-40B4-BE49-F238E27FC236}">
              <a16:creationId xmlns:a16="http://schemas.microsoft.com/office/drawing/2014/main" id="{123E51D6-1AAF-C9CC-7287-9E907428E0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>
            <a:extLst>
              <a:ext uri="{FF2B5EF4-FFF2-40B4-BE49-F238E27FC236}">
                <a16:creationId xmlns:a16="http://schemas.microsoft.com/office/drawing/2014/main" id="{973C4E02-68FE-BB26-86BF-F2CDB2B1DEF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>
            <a:extLst>
              <a:ext uri="{FF2B5EF4-FFF2-40B4-BE49-F238E27FC236}">
                <a16:creationId xmlns:a16="http://schemas.microsoft.com/office/drawing/2014/main" id="{62DB03F2-0726-8B5E-BE8D-1B48690A51D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5798246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3819093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>
          <a:extLst>
            <a:ext uri="{FF2B5EF4-FFF2-40B4-BE49-F238E27FC236}">
              <a16:creationId xmlns:a16="http://schemas.microsoft.com/office/drawing/2014/main" id="{F981E1DD-8AF0-EDF3-67B0-C174508C9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>
            <a:extLst>
              <a:ext uri="{FF2B5EF4-FFF2-40B4-BE49-F238E27FC236}">
                <a16:creationId xmlns:a16="http://schemas.microsoft.com/office/drawing/2014/main" id="{A9E6A2E7-F3D2-D13E-9BA5-9AF787E5E19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>
            <a:extLst>
              <a:ext uri="{FF2B5EF4-FFF2-40B4-BE49-F238E27FC236}">
                <a16:creationId xmlns:a16="http://schemas.microsoft.com/office/drawing/2014/main" id="{B941091C-8729-7B5F-7F8E-BEEB05A98BA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5121666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6258877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1031025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7513809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60457962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>
          <a:extLst>
            <a:ext uri="{FF2B5EF4-FFF2-40B4-BE49-F238E27FC236}">
              <a16:creationId xmlns:a16="http://schemas.microsoft.com/office/drawing/2014/main" id="{FC87D327-4950-E98D-28CD-071308D50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>
            <a:extLst>
              <a:ext uri="{FF2B5EF4-FFF2-40B4-BE49-F238E27FC236}">
                <a16:creationId xmlns:a16="http://schemas.microsoft.com/office/drawing/2014/main" id="{D6B0FCF3-16F2-1785-3FD5-D2B6641D8EF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>
            <a:extLst>
              <a:ext uri="{FF2B5EF4-FFF2-40B4-BE49-F238E27FC236}">
                <a16:creationId xmlns:a16="http://schemas.microsoft.com/office/drawing/2014/main" id="{AD26344B-BBA1-798D-AE0C-E9379B29407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9400498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4729730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>
          <a:extLst>
            <a:ext uri="{FF2B5EF4-FFF2-40B4-BE49-F238E27FC236}">
              <a16:creationId xmlns:a16="http://schemas.microsoft.com/office/drawing/2014/main" id="{55C9CE1B-DE69-6CD9-F93F-39FA5AE99C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>
            <a:extLst>
              <a:ext uri="{FF2B5EF4-FFF2-40B4-BE49-F238E27FC236}">
                <a16:creationId xmlns:a16="http://schemas.microsoft.com/office/drawing/2014/main" id="{2B6E264C-9172-079B-9F03-8B3A862FD74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>
            <a:extLst>
              <a:ext uri="{FF2B5EF4-FFF2-40B4-BE49-F238E27FC236}">
                <a16:creationId xmlns:a16="http://schemas.microsoft.com/office/drawing/2014/main" id="{34C715A0-F10D-D795-18BB-3CC4456363C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88116563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22579938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80968-8DF7-4BB7-1765-EAD62FFFB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A6E796-B577-4332-7C72-2C7043B306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CC4899-B6D2-420E-AB1A-471BE448D6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B6AEDB-78E4-1CBE-F4C8-4447B917E23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347413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33904427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26357310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440110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6714737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410644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260410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377733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800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828801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3833018" y="-1623219"/>
            <a:ext cx="4525961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2389718" y="4800601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1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1" y="273051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09601" y="1535112"/>
            <a:ext cx="5386916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609601" y="2174875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6193367" y="1535112"/>
            <a:ext cx="538903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09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197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737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9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9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9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9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9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9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9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9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0.png"/><Relationship Id="rId5" Type="http://schemas.openxmlformats.org/officeDocument/2006/relationships/image" Target="../media/image159.jpeg"/><Relationship Id="rId4" Type="http://schemas.openxmlformats.org/officeDocument/2006/relationships/image" Target="../media/image37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0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9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4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6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168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7.jpeg"/><Relationship Id="rId5" Type="http://schemas.openxmlformats.org/officeDocument/2006/relationships/image" Target="../media/image37.png"/><Relationship Id="rId4" Type="http://schemas.openxmlformats.org/officeDocument/2006/relationships/image" Target="../media/image134.sv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0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2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4.png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9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9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9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9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9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3.png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g"/><Relationship Id="rId1" Type="http://schemas.openxmlformats.org/officeDocument/2006/relationships/slideLayout" Target="../slideLayouts/slideLayout9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9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9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madhedgefundtrader.com" TargetMode="External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8.jpeg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9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9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19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7" Type="http://schemas.openxmlformats.org/officeDocument/2006/relationships/image" Target="../media/image38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8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gi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9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6.png"/><Relationship Id="rId5" Type="http://schemas.openxmlformats.org/officeDocument/2006/relationships/image" Target="../media/image135.jpeg"/><Relationship Id="rId4" Type="http://schemas.openxmlformats.org/officeDocument/2006/relationships/image" Target="../media/image37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8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0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2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4.pn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9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362200" y="304800"/>
            <a:ext cx="79248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ea typeface="Calibri"/>
              </a:rPr>
              <a:t>The Mad Hedge Fund Trader</a:t>
            </a:r>
            <a:br>
              <a:rPr lang="en-US" sz="2800" dirty="0">
                <a:solidFill>
                  <a:schemeClr val="dk1"/>
                </a:solidFill>
                <a:ea typeface="Calibri"/>
              </a:rPr>
            </a:br>
            <a:r>
              <a:rPr lang="en-US" sz="2800" dirty="0">
                <a:solidFill>
                  <a:schemeClr val="dk1"/>
                </a:solidFill>
                <a:ea typeface="Calibri"/>
              </a:rPr>
              <a:t>“Rocketing Back Up to Zero”</a:t>
            </a:r>
            <a:br>
              <a:rPr lang="en-US" sz="2800" dirty="0">
                <a:latin typeface="Calibri"/>
                <a:ea typeface="Calibri"/>
                <a:cs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1905000" y="5105402"/>
            <a:ext cx="8229600" cy="126386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 algn="ctr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Incline Village, NV </a:t>
            </a:r>
            <a:r>
              <a:rPr lang="en-US" sz="280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May 14, </a:t>
            </a:r>
            <a:r>
              <a:rPr lang="en-US" sz="2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2025</a:t>
            </a:r>
            <a:b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3" name="Picture 2" descr="A group of people standing next to a rocket&#10;&#10;AI-generated content may be incorrect.">
            <a:extLst>
              <a:ext uri="{FF2B5EF4-FFF2-40B4-BE49-F238E27FC236}">
                <a16:creationId xmlns:a16="http://schemas.microsoft.com/office/drawing/2014/main" id="{CE9D1CC7-8C64-67C0-5886-CD24354163A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615781" y="2122653"/>
            <a:ext cx="2960437" cy="222032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4A79E0C-D03C-894E-8D0C-D6C1DECB54F1}"/>
              </a:ext>
            </a:extLst>
          </p:cNvPr>
          <p:cNvSpPr txBox="1"/>
          <p:nvPr/>
        </p:nvSpPr>
        <p:spPr>
          <a:xfrm>
            <a:off x="7657824" y="2170158"/>
            <a:ext cx="25939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Expiration Value</a:t>
            </a:r>
            <a:br>
              <a:rPr lang="en-US" sz="2400" b="1" dirty="0"/>
            </a:br>
            <a:r>
              <a:rPr lang="en-US" sz="2400" b="1" dirty="0">
                <a:solidFill>
                  <a:srgbClr val="00A64B"/>
                </a:solidFill>
              </a:rPr>
              <a:t>+37.41%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32160A-02C6-392E-55B2-BB485B314BB1}"/>
              </a:ext>
            </a:extLst>
          </p:cNvPr>
          <p:cNvSpPr txBox="1"/>
          <p:nvPr/>
        </p:nvSpPr>
        <p:spPr>
          <a:xfrm>
            <a:off x="849086" y="-164533"/>
            <a:ext cx="1066950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en-US" sz="2400" b="1" dirty="0"/>
            </a:br>
            <a:br>
              <a:rPr lang="en-US" sz="2400" b="1" dirty="0"/>
            </a:br>
            <a:r>
              <a:rPr lang="en-US" sz="2400" b="1" dirty="0"/>
              <a:t>Portfolio Review – Big Bet We Don’t Go to New Highs by June 20</a:t>
            </a:r>
            <a:br>
              <a:rPr lang="en-US" sz="2400" b="1"/>
            </a:br>
            <a:r>
              <a:rPr lang="en-US" sz="2400" b="1"/>
              <a:t>0</a:t>
            </a:r>
            <a:r>
              <a:rPr lang="en-US" sz="2400" b="1" dirty="0"/>
              <a:t>% risk on</a:t>
            </a:r>
            <a:r>
              <a:rPr lang="en-US" sz="2400" b="1"/>
              <a:t>, 80</a:t>
            </a:r>
            <a:r>
              <a:rPr lang="en-US" sz="2400" b="1" dirty="0"/>
              <a:t>% risk off, 20% cash</a:t>
            </a:r>
            <a:br>
              <a:rPr lang="en-US" sz="2400" b="1" dirty="0"/>
            </a:br>
            <a:br>
              <a:rPr lang="en-US" sz="2400" b="1" dirty="0"/>
            </a:br>
            <a:br>
              <a:rPr lang="en-US" sz="2400" b="1" dirty="0"/>
            </a:br>
            <a:endParaRPr lang="en-US" sz="2400" b="1" dirty="0"/>
          </a:p>
        </p:txBody>
      </p:sp>
      <p:pic>
        <p:nvPicPr>
          <p:cNvPr id="8" name="Picture 7" descr="A circular object with different colored squares&#10;&#10;AI-generated content may be incorrect.">
            <a:extLst>
              <a:ext uri="{FF2B5EF4-FFF2-40B4-BE49-F238E27FC236}">
                <a16:creationId xmlns:a16="http://schemas.microsoft.com/office/drawing/2014/main" id="{8D4965C9-B7B6-E528-D4DC-3BF811AF373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1060" y="3057857"/>
            <a:ext cx="3537465" cy="3579914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36D60C2-1BE1-5651-6B0E-A670685A72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5565965"/>
              </p:ext>
            </p:extLst>
          </p:nvPr>
        </p:nvGraphicFramePr>
        <p:xfrm>
          <a:off x="673408" y="1512802"/>
          <a:ext cx="4396630" cy="4525971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3300071">
                  <a:extLst>
                    <a:ext uri="{9D8B030D-6E8A-4147-A177-3AD203B41FA5}">
                      <a16:colId xmlns:a16="http://schemas.microsoft.com/office/drawing/2014/main" val="2069252723"/>
                    </a:ext>
                  </a:extLst>
                </a:gridCol>
                <a:gridCol w="1096559">
                  <a:extLst>
                    <a:ext uri="{9D8B030D-6E8A-4147-A177-3AD203B41FA5}">
                      <a16:colId xmlns:a16="http://schemas.microsoft.com/office/drawing/2014/main" val="3258047771"/>
                    </a:ext>
                  </a:extLst>
                </a:gridCol>
              </a:tblGrid>
              <a:tr h="2382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sng" strike="noStrike">
                          <a:effectLst/>
                        </a:rPr>
                        <a:t>Risk On</a:t>
                      </a:r>
                      <a:endParaRPr lang="en-US" sz="15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201" marR="5201" marT="52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201" marR="5201" marT="5201" marB="0" anchor="b"/>
                </a:tc>
                <a:extLst>
                  <a:ext uri="{0D108BD9-81ED-4DB2-BD59-A6C34878D82A}">
                    <a16:rowId xmlns:a16="http://schemas.microsoft.com/office/drawing/2014/main" val="1640117421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sng" strike="noStrike" dirty="0">
                          <a:effectLst/>
                        </a:rPr>
                        <a:t> </a:t>
                      </a:r>
                      <a:endParaRPr lang="en-US" sz="1500" b="1" i="0" u="sng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201" marR="5201" marT="52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201" marR="5201" marT="5201" marB="0" anchor="b"/>
                </a:tc>
                <a:extLst>
                  <a:ext uri="{0D108BD9-81ED-4DB2-BD59-A6C34878D82A}">
                    <a16:rowId xmlns:a16="http://schemas.microsoft.com/office/drawing/2014/main" val="128597921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NO POSITIONS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201" marR="5201" marT="52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0.00%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201" marR="5201" marT="5201" marB="0" anchor="b"/>
                </a:tc>
                <a:extLst>
                  <a:ext uri="{0D108BD9-81ED-4DB2-BD59-A6C34878D82A}">
                    <a16:rowId xmlns:a16="http://schemas.microsoft.com/office/drawing/2014/main" val="141823317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201" marR="5201" marT="52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201" marR="5201" marT="5201" marB="0" anchor="b"/>
                </a:tc>
                <a:extLst>
                  <a:ext uri="{0D108BD9-81ED-4DB2-BD59-A6C34878D82A}">
                    <a16:rowId xmlns:a16="http://schemas.microsoft.com/office/drawing/2014/main" val="1720046293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201" marR="5201" marT="52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201" marR="5201" marT="5201" marB="0" anchor="b"/>
                </a:tc>
                <a:extLst>
                  <a:ext uri="{0D108BD9-81ED-4DB2-BD59-A6C34878D82A}">
                    <a16:rowId xmlns:a16="http://schemas.microsoft.com/office/drawing/2014/main" val="1884848324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sng" strike="noStrike">
                          <a:effectLst/>
                        </a:rPr>
                        <a:t>Risk Off</a:t>
                      </a:r>
                      <a:endParaRPr lang="en-US" sz="15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201" marR="5201" marT="52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201" marR="5201" marT="5201" marB="0" anchor="b"/>
                </a:tc>
                <a:extLst>
                  <a:ext uri="{0D108BD9-81ED-4DB2-BD59-A6C34878D82A}">
                    <a16:rowId xmlns:a16="http://schemas.microsoft.com/office/drawing/2014/main" val="966800650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sng" strike="noStrike">
                          <a:effectLst/>
                        </a:rPr>
                        <a:t> </a:t>
                      </a:r>
                      <a:endParaRPr lang="en-US" sz="15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201" marR="5201" marT="52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201" marR="5201" marT="5201" marB="0" anchor="b"/>
                </a:tc>
                <a:extLst>
                  <a:ext uri="{0D108BD9-81ED-4DB2-BD59-A6C34878D82A}">
                    <a16:rowId xmlns:a16="http://schemas.microsoft.com/office/drawing/2014/main" val="2327509926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(GLD) 5/$275-$285 call spread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201" marR="5201" marT="52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-10.00%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201" marR="5201" marT="5201" marB="0" anchor="b"/>
                </a:tc>
                <a:extLst>
                  <a:ext uri="{0D108BD9-81ED-4DB2-BD59-A6C34878D82A}">
                    <a16:rowId xmlns:a16="http://schemas.microsoft.com/office/drawing/2014/main" val="180567317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(GLD) 6/$275-$285 call spread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201" marR="5201" marT="52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-10.00%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201" marR="5201" marT="5201" marB="0" anchor="b"/>
                </a:tc>
                <a:extLst>
                  <a:ext uri="{0D108BD9-81ED-4DB2-BD59-A6C34878D82A}">
                    <a16:rowId xmlns:a16="http://schemas.microsoft.com/office/drawing/2014/main" val="3457927738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(SPY) 6/$610-$620 call spread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201" marR="5201" marT="52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-10.00%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201" marR="5201" marT="5201" marB="0" anchor="b"/>
                </a:tc>
                <a:extLst>
                  <a:ext uri="{0D108BD9-81ED-4DB2-BD59-A6C34878D82A}">
                    <a16:rowId xmlns:a16="http://schemas.microsoft.com/office/drawing/2014/main" val="3414851689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(MSTR) 6/$500-$510 put spread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201" marR="5201" marT="52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-10.00%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201" marR="5201" marT="5201" marB="0" anchor="b"/>
                </a:tc>
                <a:extLst>
                  <a:ext uri="{0D108BD9-81ED-4DB2-BD59-A6C34878D82A}">
                    <a16:rowId xmlns:a16="http://schemas.microsoft.com/office/drawing/2014/main" val="1417673787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(NVDA) 6/$140-$145 put spread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201" marR="5201" marT="52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-10.00%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201" marR="5201" marT="5201" marB="0" anchor="b"/>
                </a:tc>
                <a:extLst>
                  <a:ext uri="{0D108BD9-81ED-4DB2-BD59-A6C34878D82A}">
                    <a16:rowId xmlns:a16="http://schemas.microsoft.com/office/drawing/2014/main" val="1102894557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(AAPL) 6/$220-$230 put spread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201" marR="5201" marT="52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-10.00%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201" marR="5201" marT="5201" marB="0" anchor="b"/>
                </a:tc>
                <a:extLst>
                  <a:ext uri="{0D108BD9-81ED-4DB2-BD59-A6C34878D82A}">
                    <a16:rowId xmlns:a16="http://schemas.microsoft.com/office/drawing/2014/main" val="3026989761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(QQQ) 6/$540-$550 put spread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201" marR="5201" marT="52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-10.00%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201" marR="5201" marT="5201" marB="0" anchor="b"/>
                </a:tc>
                <a:extLst>
                  <a:ext uri="{0D108BD9-81ED-4DB2-BD59-A6C34878D82A}">
                    <a16:rowId xmlns:a16="http://schemas.microsoft.com/office/drawing/2014/main" val="3442613361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(TLT) 6/$80-$83 call spread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201" marR="5201" marT="52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-10.00%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201" marR="5201" marT="5201" marB="0" anchor="b"/>
                </a:tc>
                <a:extLst>
                  <a:ext uri="{0D108BD9-81ED-4DB2-BD59-A6C34878D82A}">
                    <a16:rowId xmlns:a16="http://schemas.microsoft.com/office/drawing/2014/main" val="1360468298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201" marR="5201" marT="52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201" marR="5201" marT="5201" marB="0" anchor="b"/>
                </a:tc>
                <a:extLst>
                  <a:ext uri="{0D108BD9-81ED-4DB2-BD59-A6C34878D82A}">
                    <a16:rowId xmlns:a16="http://schemas.microsoft.com/office/drawing/2014/main" val="873111487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Total Net Position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201" marR="5201" marT="52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-80.00%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201" marR="5201" marT="5201" marB="0" anchor="b"/>
                </a:tc>
                <a:extLst>
                  <a:ext uri="{0D108BD9-81ED-4DB2-BD59-A6C34878D82A}">
                    <a16:rowId xmlns:a16="http://schemas.microsoft.com/office/drawing/2014/main" val="3019869787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201" marR="5201" marT="52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201" marR="5201" marT="5201" marB="0" anchor="b"/>
                </a:tc>
                <a:extLst>
                  <a:ext uri="{0D108BD9-81ED-4DB2-BD59-A6C34878D82A}">
                    <a16:rowId xmlns:a16="http://schemas.microsoft.com/office/drawing/2014/main" val="1617570367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Total Gross Position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201" marR="5201" marT="52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</a:rPr>
                        <a:t>80.00%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201" marR="5201" marT="5201" marB="0" anchor="b"/>
                </a:tc>
                <a:extLst>
                  <a:ext uri="{0D108BD9-81ED-4DB2-BD59-A6C34878D82A}">
                    <a16:rowId xmlns:a16="http://schemas.microsoft.com/office/drawing/2014/main" val="17716138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10644" y="-56444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70F3E5-8BFF-A11D-6D12-12B9FDF72C5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6629" y="1213757"/>
            <a:ext cx="6863443" cy="512470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 (XLE)-No Performance!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66BAED9-A52E-4846-4295-68F672760DF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5728" y="1295400"/>
            <a:ext cx="6520543" cy="486867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37160" y="483476"/>
            <a:ext cx="1104138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ExxonMobil (XOM)-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Exxon Moves Big into Lithium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with the construction of a major mining operation in Arkansas</a:t>
            </a:r>
            <a:r>
              <a:rPr lang="en-US" sz="1800" dirty="0"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4/$100-$105 call spread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12/$120-$125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5F9C37-8805-B251-3C6E-4194607EF6B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1558" y="1664348"/>
            <a:ext cx="6308271" cy="471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571500" y="252248"/>
            <a:ext cx="1078992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Occidental Petroleum (OXY)- Buffet’s a Buyer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4/$59-$62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2/$55-$60 call spread, took profits on long 12/$77.50-$82.50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510FFE-AEFE-FFCB-86F4-A2B4E867D46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4545" y="1475014"/>
            <a:ext cx="6683829" cy="499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660311"/>
      </p:ext>
    </p:extLst>
  </p:cSld>
  <p:clrMapOvr>
    <a:masterClrMapping/>
  </p:clrMapOvr>
  <p:transition spd="slow">
    <p:cut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3071639" y="195943"/>
            <a:ext cx="6463367" cy="8585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 – Free Fall on Warm Winter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January 2025 $7-8 Call Spread LEAPS</a:t>
            </a:r>
          </a:p>
        </p:txBody>
      </p:sp>
      <p:pic>
        <p:nvPicPr>
          <p:cNvPr id="1026" name="Picture 2" descr="Chart">
            <a:extLst>
              <a:ext uri="{FF2B5EF4-FFF2-40B4-BE49-F238E27FC236}">
                <a16:creationId xmlns:a16="http://schemas.microsoft.com/office/drawing/2014/main" id="{ACE921DE-5E5A-864E-6F56-EC50490ED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3091" y="1143000"/>
            <a:ext cx="7380461" cy="5519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422910" y="0"/>
            <a:ext cx="1096137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Cameco (CCJ) – Global Uranium Renaissance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to Reopen Three Mile Island to power AI data centers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long 12/$41-$44 call spread,</a:t>
            </a:r>
            <a:br>
              <a:rPr lang="en-US" sz="1800" dirty="0">
                <a:solidFill>
                  <a:srgbClr val="00A64B"/>
                </a:solidFill>
                <a:effectLst/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long 12/$35-$38 call spread,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long 5/$20-$23 bull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080758-08DF-B8F3-762F-2879EEB7816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1171" y="1834243"/>
            <a:ext cx="6181181" cy="4615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652995"/>
      </p:ext>
    </p:extLst>
  </p:cSld>
  <p:clrMapOvr>
    <a:masterClrMapping/>
  </p:clrMapOvr>
  <p:transition spd="slow">
    <p:cut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>
          <a:extLst>
            <a:ext uri="{FF2B5EF4-FFF2-40B4-BE49-F238E27FC236}">
              <a16:creationId xmlns:a16="http://schemas.microsoft.com/office/drawing/2014/main" id="{199C0AB9-9EAA-98B4-C0D8-942DD13ACE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>
            <a:extLst>
              <a:ext uri="{FF2B5EF4-FFF2-40B4-BE49-F238E27FC236}">
                <a16:creationId xmlns:a16="http://schemas.microsoft.com/office/drawing/2014/main" id="{67A2978D-DD74-23AA-695C-36B10A71BB2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5315" y="87086"/>
            <a:ext cx="1096137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Vistra Corp. (VST) – Global Uranium Renaissance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2/$100-$110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000138-DEE2-E091-560C-5AB51C027AA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7178" y="1719944"/>
            <a:ext cx="6177643" cy="461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77121"/>
      </p:ext>
    </p:extLst>
  </p:cSld>
  <p:clrMapOvr>
    <a:masterClrMapping/>
  </p:clrMapOvr>
  <p:transition spd="slow">
    <p:cut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6A63E-8549-60CF-FB98-50DB0F78E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6F5F39-8175-E2BA-D462-A632E0CB6E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le of rusty cars&#10;&#10;AI-generated content may be incorrect.">
            <a:extLst>
              <a:ext uri="{FF2B5EF4-FFF2-40B4-BE49-F238E27FC236}">
                <a16:creationId xmlns:a16="http://schemas.microsoft.com/office/drawing/2014/main" id="{86043A7C-282F-C631-37BF-3FDBE1869D9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0967" y="0"/>
            <a:ext cx="9456549" cy="673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10487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EA2D2-481D-50DD-356E-8A85B374C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DF9E98-0410-E3E5-1BAC-0090F3F554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rusty cars with sunflowers on top&#10;&#10;AI-generated content may be incorrect.">
            <a:extLst>
              <a:ext uri="{FF2B5EF4-FFF2-40B4-BE49-F238E27FC236}">
                <a16:creationId xmlns:a16="http://schemas.microsoft.com/office/drawing/2014/main" id="{ADE0CB67-FF5E-C58E-19EC-776C3D83843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17579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56DA6F-1F2B-E691-D431-CC5D75C91B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548C58-CE17-E391-60A0-75C2DB6F55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*Gold takes a break after a massive 35% rally 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since the election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*My target is still  $5,000.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 </a:t>
            </a:r>
            <a:br>
              <a:rPr lang="en-US" sz="1800" dirty="0">
                <a:solidFill>
                  <a:srgbClr val="FF0000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*Rising US interest rates have also delivered a hit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Q1 Gold Inflows Hit Three Year High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 according to the World Gold Council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*Gold ETFs saw an inflow of 226.5 metric tonnes worth $21.1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billion in the first quarter,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*Central bank buying and Chinese savings demand continues 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unabated with China devaluing its currency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*Keep buying all (GLD) metal dips.</a:t>
            </a:r>
            <a:br>
              <a:rPr lang="en-US" sz="1800" b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hape 492">
            <a:extLst>
              <a:ext uri="{FF2B5EF4-FFF2-40B4-BE49-F238E27FC236}">
                <a16:creationId xmlns:a16="http://schemas.microsoft.com/office/drawing/2014/main" id="{36E8090C-1E8A-03CB-AB29-19E20F239B7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 Profit Taking</a:t>
            </a:r>
            <a:endParaRPr lang="en-US"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A picture containing text, person, indoor, pastry&#10;&#10;Description automatically generated">
            <a:extLst>
              <a:ext uri="{FF2B5EF4-FFF2-40B4-BE49-F238E27FC236}">
                <a16:creationId xmlns:a16="http://schemas.microsoft.com/office/drawing/2014/main" id="{E5A03EED-F1C3-C94F-F094-FE5914DDCD0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2151" y="3464704"/>
            <a:ext cx="3247278" cy="3227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9493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br>
              <a:rPr lang="en-US" sz="2800" b="1" i="1" dirty="0"/>
            </a:br>
            <a:endParaRPr lang="en-US" sz="1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0" y="1039626"/>
            <a:ext cx="11723914" cy="5543736"/>
          </a:xfrm>
        </p:spPr>
        <p:txBody>
          <a:bodyPr/>
          <a:lstStyle/>
          <a:p>
            <a:pPr marL="203200" indent="0">
              <a:buNone/>
            </a:pPr>
            <a:r>
              <a:rPr lang="en-US" sz="1800" b="1" i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*Stocks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</a:rPr>
              <a:t> are expensive again, back at century highs in valuations,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as administration gives up on trade war with China, but punitive tariffs remain with Mexico and Canada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</a:rPr>
              <a:t>*After retirement funds saw a 20%-30% meltdown in two months, enormous pressure was put of the present to talk stocks back up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, which they have been doing every day since.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*New money isn’t coming into market,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</a:rPr>
              <a:t>as investors are still scared to death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. It’s mostly short covering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*That means a </a:t>
            </a:r>
            <a:r>
              <a:rPr lang="en-US" sz="18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recession is still on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, but it may take another month to show up in the data</a:t>
            </a:r>
            <a:br>
              <a:rPr lang="en-US" sz="1800" b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*Mag 7 is leading 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the rally as it always would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*Safety assets </a:t>
            </a: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like gold, bonds, and foreign currency get dumped</a:t>
            </a:r>
            <a:br>
              <a:rPr lang="en-US" sz="20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*Oil </a:t>
            </a: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rallies big on recovery homes</a:t>
            </a:r>
            <a:br>
              <a:rPr lang="en-US" sz="20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20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US Dollar bounces on recovery hopes</a:t>
            </a:r>
            <a:br>
              <a:rPr lang="en-US" sz="20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4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6" name="Picture 5" descr="A person wearing headphones&#10;&#10;Description automatically generated with medium confidence">
            <a:extLst>
              <a:ext uri="{FF2B5EF4-FFF2-40B4-BE49-F238E27FC236}">
                <a16:creationId xmlns:a16="http://schemas.microsoft.com/office/drawing/2014/main" id="{9B521974-2212-F14A-BB5B-94214332B44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6028" y="4476452"/>
            <a:ext cx="3026725" cy="238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55611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1075EB-64D7-057E-4681-265A614111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9DA03A6-CFCE-0C85-1BC8-25A2BBCF70CA}"/>
              </a:ext>
            </a:extLst>
          </p:cNvPr>
          <p:cNvGrpSpPr/>
          <p:nvPr/>
        </p:nvGrpSpPr>
        <p:grpSpPr>
          <a:xfrm>
            <a:off x="-1219200" y="381000"/>
            <a:ext cx="12192000" cy="46879"/>
            <a:chOff x="0" y="0"/>
            <a:chExt cx="9376341" cy="1724607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E02FA55C-AD16-31F3-53FE-1F642E76D29D}"/>
                </a:ext>
              </a:extLst>
            </p:cNvPr>
            <p:cNvSpPr/>
            <p:nvPr/>
          </p:nvSpPr>
          <p:spPr>
            <a:xfrm>
              <a:off x="0" y="0"/>
              <a:ext cx="9376341" cy="1724607"/>
            </a:xfrm>
            <a:custGeom>
              <a:avLst/>
              <a:gdLst/>
              <a:ahLst/>
              <a:cxnLst/>
              <a:rect l="l" t="t" r="r" b="b"/>
              <a:pathLst>
                <a:path w="9376341" h="1724607">
                  <a:moveTo>
                    <a:pt x="0" y="0"/>
                  </a:moveTo>
                  <a:lnTo>
                    <a:pt x="9376341" y="0"/>
                  </a:lnTo>
                  <a:lnTo>
                    <a:pt x="9376341" y="1724607"/>
                  </a:lnTo>
                  <a:lnTo>
                    <a:pt x="0" y="1724607"/>
                  </a:lnTo>
                  <a:close/>
                </a:path>
              </a:pathLst>
            </a:custGeom>
            <a:solidFill>
              <a:srgbClr val="061D3B">
                <a:alpha val="96863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id="{0503877A-841A-5FA4-EE72-6F9B05B232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84301" y="35831"/>
            <a:ext cx="1243925" cy="1243925"/>
          </a:xfrm>
          <a:prstGeom prst="rect">
            <a:avLst/>
          </a:prstGeom>
        </p:spPr>
      </p:pic>
      <p:grpSp>
        <p:nvGrpSpPr>
          <p:cNvPr id="6" name="Group 6">
            <a:extLst>
              <a:ext uri="{FF2B5EF4-FFF2-40B4-BE49-F238E27FC236}">
                <a16:creationId xmlns:a16="http://schemas.microsoft.com/office/drawing/2014/main" id="{493D4441-9243-D0A6-D1B3-0FA868A7281B}"/>
              </a:ext>
            </a:extLst>
          </p:cNvPr>
          <p:cNvGrpSpPr>
            <a:grpSpLocks noChangeAspect="1"/>
          </p:cNvGrpSpPr>
          <p:nvPr/>
        </p:nvGrpSpPr>
        <p:grpSpPr>
          <a:xfrm>
            <a:off x="10975666" y="127198"/>
            <a:ext cx="1061193" cy="1061189"/>
            <a:chOff x="-60692" y="0"/>
            <a:chExt cx="6350000" cy="6349975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FF091280-1D83-AE10-06E5-2AE33C5C137A}"/>
                </a:ext>
              </a:extLst>
            </p:cNvPr>
            <p:cNvSpPr/>
            <p:nvPr/>
          </p:nvSpPr>
          <p:spPr>
            <a:xfrm>
              <a:off x="-60692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>
            <a:extLst>
              <a:ext uri="{FF2B5EF4-FFF2-40B4-BE49-F238E27FC236}">
                <a16:creationId xmlns:a16="http://schemas.microsoft.com/office/drawing/2014/main" id="{5E2D17D1-3CFF-A473-CADF-A2E7F5CE8E28}"/>
              </a:ext>
            </a:extLst>
          </p:cNvPr>
          <p:cNvSpPr txBox="1"/>
          <p:nvPr/>
        </p:nvSpPr>
        <p:spPr>
          <a:xfrm>
            <a:off x="129782" y="47575"/>
            <a:ext cx="6321588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</a:pPr>
            <a:r>
              <a:rPr lang="en-US" sz="2406" spc="192" dirty="0">
                <a:solidFill>
                  <a:srgbClr val="003D6A"/>
                </a:solidFill>
                <a:latin typeface="Glacial Indifference"/>
              </a:rPr>
              <a:t>THE MAD HEDGE FUND TRADER</a:t>
            </a:r>
          </a:p>
        </p:txBody>
      </p:sp>
      <p:sp>
        <p:nvSpPr>
          <p:cNvPr id="8" name="Shape 499">
            <a:extLst>
              <a:ext uri="{FF2B5EF4-FFF2-40B4-BE49-F238E27FC236}">
                <a16:creationId xmlns:a16="http://schemas.microsoft.com/office/drawing/2014/main" id="{34745F0F-778B-E2FA-72F9-E0968C75F05D}"/>
              </a:ext>
            </a:extLst>
          </p:cNvPr>
          <p:cNvSpPr txBox="1">
            <a:spLocks/>
          </p:cNvSpPr>
          <p:nvPr/>
        </p:nvSpPr>
        <p:spPr>
          <a:xfrm>
            <a:off x="508575" y="831516"/>
            <a:ext cx="1080783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pPr algn="ctr"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(GLD)-A New Leg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6/$275-$285 call spread-expires in 26 trading days,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5/$275-$285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 profits on long 10/$230-$235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10/$220-$225 call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8/$210-215 call spread,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7/$200-205 call spread,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Long 6/$207.5-$212.5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4/$194-$197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5/$165-$170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Down Arrow Callout 9">
            <a:extLst>
              <a:ext uri="{FF2B5EF4-FFF2-40B4-BE49-F238E27FC236}">
                <a16:creationId xmlns:a16="http://schemas.microsoft.com/office/drawing/2014/main" id="{CD483296-BF04-9822-EA94-279C22F10C59}"/>
              </a:ext>
            </a:extLst>
          </p:cNvPr>
          <p:cNvSpPr/>
          <p:nvPr/>
        </p:nvSpPr>
        <p:spPr>
          <a:xfrm>
            <a:off x="9936672" y="2301246"/>
            <a:ext cx="1633491" cy="1517496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$5,000</a:t>
            </a:r>
            <a:br>
              <a:rPr lang="en-US" sz="2000" dirty="0"/>
            </a:br>
            <a:r>
              <a:rPr lang="en-US" sz="2000" dirty="0"/>
              <a:t>in 2028</a:t>
            </a:r>
            <a:br>
              <a:rPr lang="en-US" sz="2000" dirty="0"/>
            </a:br>
            <a:r>
              <a:rPr lang="en-US" sz="2000" dirty="0"/>
              <a:t>+66%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8708F55-47BB-E265-3272-022334E01D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8800" y="4194944"/>
            <a:ext cx="2377211" cy="2377211"/>
          </a:xfrm>
          <a:prstGeom prst="rect">
            <a:avLst/>
          </a:prstGeom>
        </p:spPr>
      </p:pic>
      <p:sp>
        <p:nvSpPr>
          <p:cNvPr id="18" name="Right Arrow Callout 17">
            <a:extLst>
              <a:ext uri="{FF2B5EF4-FFF2-40B4-BE49-F238E27FC236}">
                <a16:creationId xmlns:a16="http://schemas.microsoft.com/office/drawing/2014/main" id="{FE8D55D0-8529-8014-F196-17CD4B779C35}"/>
              </a:ext>
            </a:extLst>
          </p:cNvPr>
          <p:cNvSpPr/>
          <p:nvPr/>
        </p:nvSpPr>
        <p:spPr>
          <a:xfrm>
            <a:off x="533400" y="4697557"/>
            <a:ext cx="1450804" cy="101171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825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BUY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83A046-1564-77F5-2B22-36BC7EE96CB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7252" y="2376820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85785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782198" y="228600"/>
            <a:ext cx="10344838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 –Falling Rate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10/$230-$235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10/$220-$225 call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8/$210-215 call spread,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7/$200-205 call spread,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Long 6/$207.5-$212.5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4/$194-$197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5/$165-$170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3C25A3-3181-8EDC-3CAF-599579A37D9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3902" y="4754880"/>
            <a:ext cx="2999232" cy="18745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49EA7F-91A0-CC26-F6E7-0DE9216C912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4971" y="2160814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98796"/>
      </p:ext>
    </p:extLst>
  </p:cSld>
  <p:clrMapOvr>
    <a:masterClrMapping/>
  </p:clrMapOvr>
  <p:transition spd="slow">
    <p:cut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696686" y="337457"/>
            <a:ext cx="10798628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6/$207.50-$212.50 call spread, took profit on long 7/$200-$205 call spread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3C79B7-A2D2-0723-72B8-1B9CD9353E8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2878" y="1540329"/>
            <a:ext cx="6406243" cy="478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 Gold (GOLD)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1/$15.50-$16.50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A6164F-844A-0038-D9B4-A4CEAA9278C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0206" y="4911522"/>
            <a:ext cx="3257775" cy="15745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663DAC-89DA-DF0F-2F47-541737AD836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3871" y="1328057"/>
            <a:ext cx="6455229" cy="481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121229" y="0"/>
            <a:ext cx="9089571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Mining- (NEM)-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Sometimes you Just Get Lucky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10/$47-$50 call spread, took profits on long $55-60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62C3FE-072E-45FD-3C38-3F31D447E53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9703" y="4547287"/>
            <a:ext cx="4425367" cy="19523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08243F-0CE4-F888-1AF2-B67B13ED01F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114" y="1491343"/>
            <a:ext cx="6504214" cy="485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3AA360-9B45-E27E-03A1-02AD29062F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4E0A7537-F905-8CD4-1819-49433AF7E7F4}"/>
              </a:ext>
            </a:extLst>
          </p:cNvPr>
          <p:cNvGrpSpPr/>
          <p:nvPr/>
        </p:nvGrpSpPr>
        <p:grpSpPr>
          <a:xfrm>
            <a:off x="-1219200" y="381000"/>
            <a:ext cx="12192000" cy="46879"/>
            <a:chOff x="0" y="0"/>
            <a:chExt cx="9376341" cy="1724607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6298E30C-CA74-9118-4554-E02577D16CEA}"/>
                </a:ext>
              </a:extLst>
            </p:cNvPr>
            <p:cNvSpPr/>
            <p:nvPr/>
          </p:nvSpPr>
          <p:spPr>
            <a:xfrm>
              <a:off x="0" y="0"/>
              <a:ext cx="9376341" cy="1724607"/>
            </a:xfrm>
            <a:custGeom>
              <a:avLst/>
              <a:gdLst/>
              <a:ahLst/>
              <a:cxnLst/>
              <a:rect l="l" t="t" r="r" b="b"/>
              <a:pathLst>
                <a:path w="9376341" h="1724607">
                  <a:moveTo>
                    <a:pt x="0" y="0"/>
                  </a:moveTo>
                  <a:lnTo>
                    <a:pt x="9376341" y="0"/>
                  </a:lnTo>
                  <a:lnTo>
                    <a:pt x="9376341" y="1724607"/>
                  </a:lnTo>
                  <a:lnTo>
                    <a:pt x="0" y="1724607"/>
                  </a:lnTo>
                  <a:close/>
                </a:path>
              </a:pathLst>
            </a:custGeom>
            <a:solidFill>
              <a:srgbClr val="061D3B">
                <a:alpha val="96863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id="{F9F84047-247D-CC4A-4C98-F9EED1473C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884301" y="35831"/>
            <a:ext cx="1243925" cy="1243925"/>
          </a:xfrm>
          <a:prstGeom prst="rect">
            <a:avLst/>
          </a:prstGeom>
        </p:spPr>
      </p:pic>
      <p:grpSp>
        <p:nvGrpSpPr>
          <p:cNvPr id="6" name="Group 6">
            <a:extLst>
              <a:ext uri="{FF2B5EF4-FFF2-40B4-BE49-F238E27FC236}">
                <a16:creationId xmlns:a16="http://schemas.microsoft.com/office/drawing/2014/main" id="{08DA19BB-4750-EDC9-79E2-AE65FA451059}"/>
              </a:ext>
            </a:extLst>
          </p:cNvPr>
          <p:cNvGrpSpPr>
            <a:grpSpLocks noChangeAspect="1"/>
          </p:cNvGrpSpPr>
          <p:nvPr/>
        </p:nvGrpSpPr>
        <p:grpSpPr>
          <a:xfrm>
            <a:off x="10975666" y="127198"/>
            <a:ext cx="1061193" cy="1061189"/>
            <a:chOff x="-60692" y="0"/>
            <a:chExt cx="6350000" cy="6349975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754E7EAC-FE22-3C2C-C9A0-4B18D95A6A02}"/>
                </a:ext>
              </a:extLst>
            </p:cNvPr>
            <p:cNvSpPr/>
            <p:nvPr/>
          </p:nvSpPr>
          <p:spPr>
            <a:xfrm>
              <a:off x="-60692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>
            <a:extLst>
              <a:ext uri="{FF2B5EF4-FFF2-40B4-BE49-F238E27FC236}">
                <a16:creationId xmlns:a16="http://schemas.microsoft.com/office/drawing/2014/main" id="{546ED1DF-2C1F-5B61-85AF-A5E3798E64CF}"/>
              </a:ext>
            </a:extLst>
          </p:cNvPr>
          <p:cNvSpPr txBox="1"/>
          <p:nvPr/>
        </p:nvSpPr>
        <p:spPr>
          <a:xfrm>
            <a:off x="129782" y="47575"/>
            <a:ext cx="6321588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</a:pPr>
            <a:r>
              <a:rPr lang="en-US" sz="2406" spc="192" dirty="0">
                <a:solidFill>
                  <a:srgbClr val="003D6A"/>
                </a:solidFill>
                <a:latin typeface="Glacial Indifference"/>
              </a:rPr>
              <a:t>THE MAD HEDGE FUND TRADER</a:t>
            </a:r>
          </a:p>
        </p:txBody>
      </p:sp>
      <p:sp>
        <p:nvSpPr>
          <p:cNvPr id="8" name="Shape 513">
            <a:extLst>
              <a:ext uri="{FF2B5EF4-FFF2-40B4-BE49-F238E27FC236}">
                <a16:creationId xmlns:a16="http://schemas.microsoft.com/office/drawing/2014/main" id="{03200B51-5FCD-3FFC-190D-D482063A8C12}"/>
              </a:ext>
            </a:extLst>
          </p:cNvPr>
          <p:cNvSpPr txBox="1">
            <a:spLocks/>
          </p:cNvSpPr>
          <p:nvPr/>
        </p:nvSpPr>
        <p:spPr>
          <a:xfrm>
            <a:off x="314787" y="517363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iShares Silver Trust (SLV) 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Better Play Industrial demand, solar panels, electric cars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Left Arrow Callout 9">
            <a:extLst>
              <a:ext uri="{FF2B5EF4-FFF2-40B4-BE49-F238E27FC236}">
                <a16:creationId xmlns:a16="http://schemas.microsoft.com/office/drawing/2014/main" id="{24F35F61-224C-3FB8-9D29-A573DBD28996}"/>
              </a:ext>
            </a:extLst>
          </p:cNvPr>
          <p:cNvSpPr/>
          <p:nvPr/>
        </p:nvSpPr>
        <p:spPr>
          <a:xfrm>
            <a:off x="9702493" y="1273789"/>
            <a:ext cx="2363616" cy="1696756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2025</a:t>
            </a:r>
            <a:br>
              <a:rPr lang="en-US" sz="2400" dirty="0"/>
            </a:br>
            <a:r>
              <a:rPr lang="en-US" sz="2400" dirty="0"/>
              <a:t>Target</a:t>
            </a:r>
            <a:br>
              <a:rPr lang="en-US" sz="2400" dirty="0"/>
            </a:br>
            <a:r>
              <a:rPr lang="en-US" sz="2400" dirty="0"/>
              <a:t>$50</a:t>
            </a:r>
            <a:br>
              <a:rPr lang="en-US" sz="2400" dirty="0"/>
            </a:br>
            <a:r>
              <a:rPr lang="en-US" sz="2400" dirty="0"/>
              <a:t>+50%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5570461-3F02-A9FF-A6BB-C29418F8AFC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8806" y="3696244"/>
            <a:ext cx="2777003" cy="2777003"/>
          </a:xfrm>
          <a:prstGeom prst="rect">
            <a:avLst/>
          </a:prstGeom>
        </p:spPr>
      </p:pic>
      <p:sp>
        <p:nvSpPr>
          <p:cNvPr id="14" name="Left Arrow Callout 13">
            <a:extLst>
              <a:ext uri="{FF2B5EF4-FFF2-40B4-BE49-F238E27FC236}">
                <a16:creationId xmlns:a16="http://schemas.microsoft.com/office/drawing/2014/main" id="{87177386-E7D0-0331-1051-FD31AB92DCFB}"/>
              </a:ext>
            </a:extLst>
          </p:cNvPr>
          <p:cNvSpPr/>
          <p:nvPr/>
        </p:nvSpPr>
        <p:spPr>
          <a:xfrm>
            <a:off x="2461195" y="5482647"/>
            <a:ext cx="1524000" cy="9906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5740DC-7303-7471-BD54-A33F6AFBA77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191" y="1710747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98835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Silver Miners - (SIL)-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2F6A25-2221-FC1C-0C88-48BED9A0668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8084" y="4137746"/>
            <a:ext cx="3891643" cy="25892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B0A4C2-5C8A-93FF-4AF6-B81C1D6962B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0343" y="1409700"/>
            <a:ext cx="6259286" cy="46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75236"/>
      </p:ext>
    </p:extLst>
  </p:cSld>
  <p:clrMapOvr>
    <a:masterClrMapping/>
  </p:clrMapOvr>
  <p:transition spd="slow">
    <p:cut/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903383" y="0"/>
            <a:ext cx="10289753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Wheaton Precious Metals - (WPM)- LEAPS Approaching Max Profit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4/$39-$42 call spread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1/$36-$39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FEC022-4B06-52C3-DDD9-2AED72A1CC1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1698" y="5441092"/>
            <a:ext cx="4461132" cy="10667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5713E1-514A-90DB-50E9-97B23DAB538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756" y="1572986"/>
            <a:ext cx="6289213" cy="469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60176"/>
      </p:ext>
    </p:extLst>
  </p:cSld>
  <p:clrMapOvr>
    <a:masterClrMapping/>
  </p:clrMapOvr>
  <p:transition spd="slow">
    <p:cut/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Platinum- (PPLT)- 556,000-ounce shortage this year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1/$36-$39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00EB75-EDC1-A30B-FDDE-83FBDD7FE02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7942" y="4139291"/>
            <a:ext cx="3385457" cy="2539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59A097-380D-5ACD-62D3-02D332BFC5B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714" y="1345293"/>
            <a:ext cx="6667500" cy="49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351806"/>
      </p:ext>
    </p:extLst>
  </p:cSld>
  <p:clrMapOvr>
    <a:masterClrMapping/>
  </p:clrMapOvr>
  <p:transition spd="slow">
    <p:cut/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75ACD-4640-87EA-D2A9-DE8EAF568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D0E850-35A6-0DB1-8A92-384BFCDBEC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men in military uniforms&#10;&#10;AI-generated content may be incorrect.">
            <a:extLst>
              <a:ext uri="{FF2B5EF4-FFF2-40B4-BE49-F238E27FC236}">
                <a16:creationId xmlns:a16="http://schemas.microsoft.com/office/drawing/2014/main" id="{10A9951A-3488-EB47-70B7-1F773A0A64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3999" y="-1"/>
            <a:ext cx="9028671" cy="677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395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963839" y="123096"/>
            <a:ext cx="96012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Confusion</a:t>
            </a:r>
            <a:endParaRPr lang="en-US" sz="2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4AC9FE-0319-C442-BB1F-0F148EBC9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5430" y="1317170"/>
            <a:ext cx="11483302" cy="4929695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US Q1 GDP Crashes in Q1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down 0.3%, the first installment of a recession</a:t>
            </a:r>
            <a:b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*Inflation 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comes in cool at 2.3% for April, indicating that the recession is still on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Fed Leaves Interest Rates Unchanged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at 4.25%-4.50%, supported by a consistently rising inflation rate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Trump </a:t>
            </a:r>
            <a:r>
              <a:rPr lang="en-US" sz="1800" b="1" i="1" dirty="0">
                <a:latin typeface="+mj-lt"/>
                <a:ea typeface="Times New Roman" panose="02020603050405020304" pitchFamily="18" charset="0"/>
              </a:rPr>
              <a:t>has been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Negotiating with Himself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and the stock market, first demanding 145%, then 80%, and 30% by Monday, nearly where they were during the Biden administration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Used Car Prices are Soaring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as tariff fleeing consumers shun expensive new cars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Nearly All US Exports are in Free Fall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ISM Manufacturing Index 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Says the Recession is Here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Consumer Confidence Collapses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hitting a 15 Year Low</a:t>
            </a:r>
            <a:b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UPS Lays Off 20,000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latin typeface="+mj-lt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endParaRPr lang="en-US" sz="1800" dirty="0"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4ECC89-EAF2-AF6E-1887-EE4A0431A4F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9463" y="4260136"/>
            <a:ext cx="3248526" cy="239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7561"/>
      </p:ext>
    </p:extLst>
  </p:cSld>
  <p:clrMapOvr>
    <a:masterClrMapping/>
  </p:clrMapOvr>
  <p:transition spd="slow">
    <p:cut/>
  </p:transition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DAB38-7B3C-189C-CD98-7E19FFE7F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C7D49F-6F22-0E19-8935-9103342051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in a yellow jacket holding a roll of paper&#10;&#10;AI-generated content may be incorrect.">
            <a:extLst>
              <a:ext uri="{FF2B5EF4-FFF2-40B4-BE49-F238E27FC236}">
                <a16:creationId xmlns:a16="http://schemas.microsoft.com/office/drawing/2014/main" id="{4DDD4D16-CD81-F41A-6E68-C696F58CEA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40508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C7FF-25FB-D34B-940C-E3108D505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2800" cy="861150"/>
          </a:xfrm>
        </p:spPr>
        <p:txBody>
          <a:bodyPr/>
          <a:lstStyle/>
          <a:p>
            <a:r>
              <a:rPr lang="en-US" sz="2400" b="1" dirty="0"/>
              <a:t>Real Estate – Dead in the Water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950EF-1709-2C4B-8680-4D1BCCA34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7519" y="1237070"/>
            <a:ext cx="11504883" cy="5006250"/>
          </a:xfrm>
        </p:spPr>
        <p:txBody>
          <a:bodyPr/>
          <a:lstStyle/>
          <a:p>
            <a:pPr marL="203200" indent="0">
              <a:buNone/>
            </a:pPr>
            <a:br>
              <a:rPr lang="en-US" sz="180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b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b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b="1" i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b="1" i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</a:rPr>
            </a:br>
            <a:br>
              <a:rPr lang="en-US" sz="18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b="1"/>
            </a:br>
            <a:br>
              <a:rPr lang="en-US" sz="1800" b="1"/>
            </a:br>
            <a:br>
              <a:rPr lang="en-US" sz="1800" b="1"/>
            </a:br>
            <a:br>
              <a:rPr lang="en-US" sz="1800"/>
            </a:br>
            <a:br>
              <a:rPr lang="en-US" sz="1800"/>
            </a:br>
            <a:br>
              <a:rPr lang="en-US" sz="1800"/>
            </a:br>
            <a:br>
              <a:rPr lang="en-US" sz="1800"/>
            </a:br>
            <a:br>
              <a:rPr lang="en-US" sz="2000">
                <a:solidFill>
                  <a:schemeClr val="tx1"/>
                </a:solidFill>
              </a:rPr>
            </a:br>
            <a:br>
              <a:rPr lang="en-US" sz="2000">
                <a:solidFill>
                  <a:schemeClr val="tx1"/>
                </a:solidFill>
              </a:rPr>
            </a:br>
            <a:br>
              <a:rPr lang="en-US" sz="2000"/>
            </a:br>
            <a:br>
              <a:rPr lang="en-US" sz="1800"/>
            </a:br>
            <a:br>
              <a:rPr lang="en-US" sz="1800">
                <a:solidFill>
                  <a:srgbClr val="FF0000"/>
                </a:solidFill>
              </a:rPr>
            </a:br>
            <a:br>
              <a:rPr lang="en-US"/>
            </a:br>
            <a:br>
              <a:rPr lang="en-US" sz="1800">
                <a:solidFill>
                  <a:schemeClr val="tx1"/>
                </a:solidFill>
              </a:rPr>
            </a:br>
            <a:br>
              <a:rPr lang="en-US" sz="1800">
                <a:solidFill>
                  <a:schemeClr val="tx1"/>
                </a:solidFill>
              </a:rPr>
            </a:br>
            <a:endParaRPr lang="en-US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7681EF-FD28-A06F-49B5-61F9E4857BFF}"/>
              </a:ext>
            </a:extLst>
          </p:cNvPr>
          <p:cNvSpPr txBox="1"/>
          <p:nvPr/>
        </p:nvSpPr>
        <p:spPr>
          <a:xfrm>
            <a:off x="477519" y="1237070"/>
            <a:ext cx="11504883" cy="4985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New Homes are Now Cheaper than Existing Homes, for the first time</a:t>
            </a:r>
            <a:b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*A 30% rise in existing inventories has made the difference</a:t>
            </a:r>
            <a:b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*New home builders can more easily discount with free upgrades and offer loan buy downs</a:t>
            </a:r>
            <a:b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*Some 40% of homes on the market have seen price drops, and time on the market is growing</a:t>
            </a:r>
            <a:b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Existing Homes Sales Hit 16 Year Low</a:t>
            </a:r>
            <a:br>
              <a:rPr lang="en-US" sz="2000" b="1" i="1" dirty="0">
                <a:latin typeface="+mj-lt"/>
                <a:ea typeface="Times New Roman" panose="02020603050405020304" pitchFamily="18" charset="0"/>
              </a:rPr>
            </a:br>
            <a:br>
              <a:rPr lang="en-US" sz="2000" b="1" i="1" dirty="0">
                <a:latin typeface="+mj-lt"/>
                <a:ea typeface="Times New Roman" panose="02020603050405020304" pitchFamily="18" charset="0"/>
              </a:rPr>
            </a:br>
            <a:r>
              <a:rPr lang="en-US" sz="2000" b="1" i="1" dirty="0"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Sales of previously owned US homes fell 5.9%</a:t>
            </a:r>
            <a:b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in March to an annualized rate</a:t>
            </a:r>
            <a:b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of 4.02 million, the weakest March since 2009</a:t>
            </a:r>
            <a:b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*Trade war has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demoloished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all confidence in a housing recovery</a:t>
            </a:r>
            <a:endParaRPr lang="en-US" sz="20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0500F2-0D35-2059-1E1D-E5DC7B8C09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7711" y="4247147"/>
            <a:ext cx="3744691" cy="246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5765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8C34A-74A9-7A4F-8DE9-DDB46B42A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S&amp;P Case Shiller Slows</a:t>
            </a:r>
            <a:br>
              <a:rPr lang="en-US" dirty="0"/>
            </a:br>
            <a:r>
              <a:rPr lang="en-US" sz="1800" b="1" i="1" dirty="0">
                <a:latin typeface="+mj-lt"/>
              </a:rPr>
              <a:t>S&amp;P Case Shiller Rises to +4.1% YOY in February,</a:t>
            </a:r>
            <a:r>
              <a:rPr lang="en-US" sz="1800" dirty="0">
                <a:latin typeface="+mj-lt"/>
              </a:rPr>
              <a:t> with its </a:t>
            </a:r>
            <a:r>
              <a:rPr lang="en-US" sz="1800" b="1" dirty="0">
                <a:latin typeface="+mj-lt"/>
              </a:rPr>
              <a:t>National Home Price Index</a:t>
            </a:r>
            <a:br>
              <a:rPr lang="en-US" sz="1800" dirty="0">
                <a:latin typeface="+mj-lt"/>
              </a:rPr>
            </a:br>
            <a:r>
              <a:rPr lang="en-US" sz="1800" dirty="0">
                <a:latin typeface="+mj-lt"/>
              </a:rPr>
              <a:t>New York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gained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+7.7%, 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Chicago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+7.0%,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and Cleveland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+6.6%.</a:t>
            </a:r>
            <a:b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Washington DC was down 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-1.1%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98E61-9A17-4F45-9ABF-56B2B305EA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1E3BCA-243C-28B4-F357-59475B3958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7824" y="1805568"/>
            <a:ext cx="65024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87093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7FFA7-1E61-2247-9AF0-2EE358895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Crown Castle International (CCI) </a:t>
            </a:r>
            <a:r>
              <a:rPr lang="en-US" sz="2800" dirty="0"/>
              <a:t>– </a:t>
            </a:r>
            <a:r>
              <a:rPr lang="en-US" sz="2000" dirty="0"/>
              <a:t>6.62% yielding 5G cell phone tower REIT</a:t>
            </a:r>
            <a:br>
              <a:rPr lang="en-US" sz="2000" dirty="0"/>
            </a:br>
            <a:r>
              <a:rPr lang="en-US" sz="2000" dirty="0"/>
              <a:t>Eliot Management Pushes up stock with activist bid</a:t>
            </a:r>
            <a:br>
              <a:rPr lang="en-US" sz="2000" dirty="0"/>
            </a:br>
            <a:r>
              <a:rPr lang="en-US" sz="2000" dirty="0">
                <a:solidFill>
                  <a:srgbClr val="00A64B"/>
                </a:solidFill>
              </a:rPr>
              <a:t>took profits on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8/$90-$95 call spread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7D063B-BDD3-43C0-CF48-16E1710A334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3114" y="4747055"/>
            <a:ext cx="2012090" cy="20120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9D453C-EB78-9D70-3728-12ACB54BB1A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9915" y="1572985"/>
            <a:ext cx="6422571" cy="479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21212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D75D42-1651-F9B4-5D24-7EDE40CB086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8271" y="1230086"/>
            <a:ext cx="6863443" cy="512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4051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45AE14-F84D-37FE-18F4-54BCD10C92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8D2F4-FC8B-3F04-A407-BA494ED63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400" b="1" dirty="0"/>
            </a:br>
            <a:r>
              <a:rPr lang="en-US" sz="2400" b="1" dirty="0">
                <a:latin typeface="+mj-lt"/>
              </a:rPr>
              <a:t>DH Horton (DHI)</a:t>
            </a:r>
            <a:br>
              <a:rPr lang="en-US" sz="2400" dirty="0">
                <a:latin typeface="+mj-lt"/>
              </a:rPr>
            </a:b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Horton Bombs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with the stock dropping some 11% in Tuesday morning trading after the U.S.'s largest homebuilder issued its fiscal 2025 guidance 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  <a:latin typeface="+mj-lt"/>
              </a:rPr>
              <a:t>took profits on long 11/$165-$175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326673-4CC3-B087-217B-F0F65FE84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9481" y="4374936"/>
            <a:ext cx="2208427" cy="22084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791E1A-9845-F305-D32A-BF3AA3A5BB8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7014" y="1629347"/>
            <a:ext cx="6634843" cy="495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918067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9A4FB-69A3-CA5A-C88D-14F368B04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963539-5FB7-E0F8-D518-701BBBEBE5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A group of people standing under a bridge&#10;&#10;AI-generated content may be incorrect.">
            <a:extLst>
              <a:ext uri="{FF2B5EF4-FFF2-40B4-BE49-F238E27FC236}">
                <a16:creationId xmlns:a16="http://schemas.microsoft.com/office/drawing/2014/main" id="{8E2D597D-3ED2-051D-91AF-440D76EBC3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20" y="0"/>
            <a:ext cx="10951850" cy="674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28642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FB2F2-7277-6028-2436-2863074FE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D14105-5A35-90D6-190E-A5DAC981B5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standing on a road with a broken bridge&#10;&#10;AI-generated content may be incorrect.">
            <a:extLst>
              <a:ext uri="{FF2B5EF4-FFF2-40B4-BE49-F238E27FC236}">
                <a16:creationId xmlns:a16="http://schemas.microsoft.com/office/drawing/2014/main" id="{B0B779A5-28C4-A12C-9A1F-5DB6E0619F7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158814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3998C-4E2F-00C5-D3DC-B45BAA271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 The Recession Trade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18BAD3-A174-5959-45C7-9FD612E449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–sell rallies</a:t>
            </a:r>
            <a:b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 – </a:t>
            </a:r>
            <a:r>
              <a:rPr lang="en-US" sz="3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buy dips</a:t>
            </a:r>
            <a:b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 - stand aside</a:t>
            </a:r>
            <a:b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 – buy dips</a:t>
            </a:r>
            <a:b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 buy dips</a:t>
            </a:r>
            <a:b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*Energy – stand aside</a:t>
            </a:r>
            <a:b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 – </a:t>
            </a:r>
            <a:r>
              <a:rPr lang="en-US" sz="3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sell over $50</a:t>
            </a:r>
            <a:b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 – stand aside</a:t>
            </a:r>
            <a:b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937F6F-830C-AB8A-345F-E72A954A6FF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00" y="1828800"/>
            <a:ext cx="3012382" cy="45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451792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27826-6A9E-4C8D-1695-60493468C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0F9D7E-93C5-B9D8-A43B-3C0D27B8EF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omb on the ground&#10;&#10;AI-generated content may be incorrect.">
            <a:extLst>
              <a:ext uri="{FF2B5EF4-FFF2-40B4-BE49-F238E27FC236}">
                <a16:creationId xmlns:a16="http://schemas.microsoft.com/office/drawing/2014/main" id="{CF68A9FC-CED8-49C9-B279-2254C18415F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6839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7365" y="457200"/>
            <a:ext cx="9911255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 – From 2 to 71 in a Month!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6C9DED4C-3C72-71D7-356F-FD93DC3FB1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6371" y="2472843"/>
            <a:ext cx="2035629" cy="11430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SELL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2792F0CD-FAAF-46C3-DBDC-1EB2C6633D3D}"/>
              </a:ext>
            </a:extLst>
          </p:cNvPr>
          <p:cNvSpPr txBox="1">
            <a:spLocks/>
          </p:cNvSpPr>
          <p:nvPr/>
        </p:nvSpPr>
        <p:spPr>
          <a:xfrm>
            <a:off x="10144372" y="4684549"/>
            <a:ext cx="2047628" cy="1314315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91425" rIns="91425" bIns="91425" rtlCol="0" anchor="ctr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742950" marR="0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1143000" marR="0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6002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20574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5146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9718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4290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8862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2400" dirty="0"/>
              <a:t>BUY</a:t>
            </a:r>
          </a:p>
        </p:txBody>
      </p:sp>
      <p:pic>
        <p:nvPicPr>
          <p:cNvPr id="7" name="Picture 6" descr="A graph showing the price of a stock market&#10;&#10;AI-generated content may be incorrect.">
            <a:extLst>
              <a:ext uri="{FF2B5EF4-FFF2-40B4-BE49-F238E27FC236}">
                <a16:creationId xmlns:a16="http://schemas.microsoft.com/office/drawing/2014/main" id="{F7DCEED4-3371-C5EC-85C4-14273ACFB6A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427" y="1662538"/>
            <a:ext cx="9135124" cy="509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86089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276921" y="559312"/>
            <a:ext cx="8305800" cy="36658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12:00 EST Wednesday, May 28, 2025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Incline Village, NV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questions at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support@madhedgefundtrader.com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990600" y="4225159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>
                <a:solidFill>
                  <a:schemeClr val="dk1"/>
                </a:solidFill>
              </a:rPr>
              <a:t>Good Luck and Good Trading</a:t>
            </a:r>
            <a:r>
              <a:rPr lang="en-US" sz="3200" b="1">
                <a:solidFill>
                  <a:schemeClr val="dk1"/>
                </a:solidFill>
              </a:rPr>
              <a:t>!</a:t>
            </a:r>
          </a:p>
        </p:txBody>
      </p:sp>
      <p:pic>
        <p:nvPicPr>
          <p:cNvPr id="3" name="Picture 2" descr="A person standing next to a wall with a person on it&#10;&#10;AI-generated content may be incorrect.">
            <a:extLst>
              <a:ext uri="{FF2B5EF4-FFF2-40B4-BE49-F238E27FC236}">
                <a16:creationId xmlns:a16="http://schemas.microsoft.com/office/drawing/2014/main" id="{6F5780AF-1356-54DD-C388-7C238056D2B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242048" y="707136"/>
            <a:ext cx="5657088" cy="424281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74408-1504-606B-ED98-F947C5FA0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17F8BA-FA4C-780C-90C8-1FD209B4EF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person holding a bouquet of roses&#10;&#10;AI-generated content may be incorrect.">
            <a:extLst>
              <a:ext uri="{FF2B5EF4-FFF2-40B4-BE49-F238E27FC236}">
                <a16:creationId xmlns:a16="http://schemas.microsoft.com/office/drawing/2014/main" id="{523B9CF8-3761-68FD-CD8C-FF08B512AF7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994930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2D44D-B783-67A9-5F7C-C612EB853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0983E5-B8DD-C0DF-A1F5-1D3211464B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Full moon over a forest of trees&#10;&#10;AI-generated content may be incorrect.">
            <a:extLst>
              <a:ext uri="{FF2B5EF4-FFF2-40B4-BE49-F238E27FC236}">
                <a16:creationId xmlns:a16="http://schemas.microsoft.com/office/drawing/2014/main" id="{7C7EB2FC-CE4E-9E6F-AA8D-DE70D3165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699071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4F199-CE47-D590-C870-FAAF2231A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C84FEC-9CEC-9779-BE4B-9724EC1758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G_4615.MOV" descr="IMG_4615.MOV">
            <a:hlinkClick r:id="" action="ppaction://media"/>
            <a:extLst>
              <a:ext uri="{FF2B5EF4-FFF2-40B4-BE49-F238E27FC236}">
                <a16:creationId xmlns:a16="http://schemas.microsoft.com/office/drawing/2014/main" id="{91DB4002-F5CA-95D2-A7A3-2ED6449BC0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7463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D58C7-8A81-D49F-27E5-6A8D66FE3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6259F-6502-0AAF-07F2-0167577E41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-up of a speedometer&#10;&#10;AI-generated content may be incorrect.">
            <a:extLst>
              <a:ext uri="{FF2B5EF4-FFF2-40B4-BE49-F238E27FC236}">
                <a16:creationId xmlns:a16="http://schemas.microsoft.com/office/drawing/2014/main" id="{13B3E714-8FE1-6973-A49B-C12B0576A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762000"/>
            <a:ext cx="10472058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1922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ED7C-DA81-364D-B7B8-A27F8E3A6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Weekly Jobless Claims – 4 Month Low</a:t>
            </a:r>
            <a:br>
              <a:rPr lang="en-US" sz="2800" b="1" dirty="0"/>
            </a:br>
            <a:r>
              <a:rPr lang="en-US" sz="2400" b="1" dirty="0">
                <a:solidFill>
                  <a:srgbClr val="00A64B"/>
                </a:solidFill>
              </a:rPr>
              <a:t>-13,000 to 228,000</a:t>
            </a:r>
            <a:br>
              <a:rPr lang="en-US" sz="1800" dirty="0"/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796AD-BF31-7043-BD51-CE8609039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213216-9A6E-829C-CD61-0FE136EB1BF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8096" y="1637000"/>
            <a:ext cx="5031059" cy="503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345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08A67-142B-C3C9-04B2-6232D8055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DA884-F485-F461-1F4A-C4859C00A1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erson and child standing in a room with a broken arm&#10;&#10;AI-generated content may be incorrect.">
            <a:extLst>
              <a:ext uri="{FF2B5EF4-FFF2-40B4-BE49-F238E27FC236}">
                <a16:creationId xmlns:a16="http://schemas.microsoft.com/office/drawing/2014/main" id="{180B6CDD-D8A4-8DBC-24EF-AD1E74AB4E4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0923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593558" y="-136393"/>
            <a:ext cx="10972800" cy="1143000"/>
          </a:xfr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r>
              <a:rPr lang="en-US" sz="2400" b="1" dirty="0">
                <a:sym typeface="Calibri"/>
              </a:rPr>
              <a:t>Stocks – China Shock</a:t>
            </a:r>
            <a:br>
              <a:rPr lang="en-US" dirty="0">
                <a:sym typeface="Calibri"/>
              </a:rPr>
            </a:br>
            <a:endParaRPr lang="en-US" dirty="0"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03200" lvl="0" indent="0">
              <a:buNone/>
            </a:pP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/>
            </a:br>
            <a:r>
              <a:rPr lang="en-US" dirty="0"/>
              <a:t> </a:t>
            </a: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endParaRPr lang="en-US" dirty="0"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ABD925-29D0-2C18-50F5-1EB8EA655525}"/>
              </a:ext>
            </a:extLst>
          </p:cNvPr>
          <p:cNvSpPr txBox="1"/>
          <p:nvPr/>
        </p:nvSpPr>
        <p:spPr>
          <a:xfrm>
            <a:off x="381000" y="1216738"/>
            <a:ext cx="11430000" cy="58631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  <a:t>*Trump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  <a:t>whipsaws the market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  <a:t>again after folding on most China demands, PE Multiple now at 23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  <a:t>*Shorts rush to cover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  <a:t>with most institutions just sitting and watch with their mouths hanging open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  <a:t>*Volatility Index ($VIX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  <a:t>) craters from $30 to$17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</a:br>
            <a:b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Warren Buffet Retires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handing over day-to-day management of Berkshire Hathaway (BRK/B) to Greg Abel</a:t>
            </a:r>
            <a:r>
              <a:rPr lang="en-US" sz="1800" dirty="0"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+mj-lt"/>
              </a:rPr>
            </a:br>
            <a:br>
              <a:rPr lang="en-US" sz="1800" b="1" dirty="0">
                <a:effectLst/>
                <a:latin typeface="+mj-lt"/>
              </a:rPr>
            </a:br>
            <a:r>
              <a:rPr lang="en-US" sz="1800" b="1" dirty="0">
                <a:effectLst/>
                <a:latin typeface="+mj-lt"/>
              </a:rPr>
              <a:t>*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Microsoft Goes Ballistic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with the second 10% move in a month. Indications are that AI spending is continuing unabated</a:t>
            </a:r>
            <a:r>
              <a:rPr lang="en-US" sz="1800" dirty="0"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+mj-lt"/>
              </a:rPr>
            </a:br>
            <a:br>
              <a:rPr lang="en-US" sz="1800" dirty="0">
                <a:effectLst/>
                <a:latin typeface="+mj-lt"/>
              </a:rPr>
            </a:br>
            <a:r>
              <a:rPr lang="en-US" sz="1800" b="1" dirty="0">
                <a:effectLst/>
                <a:latin typeface="+mj-lt"/>
              </a:rPr>
              <a:t>*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General Motors </a:t>
            </a:r>
            <a:r>
              <a:rPr lang="en-US" sz="18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to take $5 Billion Hit on Tariffs</a:t>
            </a:r>
            <a:r>
              <a:rPr lang="en-US" sz="1800" dirty="0"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+mj-lt"/>
              </a:rPr>
            </a:br>
            <a:br>
              <a:rPr lang="en-US" sz="1800" b="1" dirty="0">
                <a:effectLst/>
                <a:latin typeface="+mj-lt"/>
              </a:rPr>
            </a:br>
            <a:r>
              <a:rPr lang="en-US" sz="1800" b="1" dirty="0">
                <a:effectLst/>
                <a:latin typeface="+mj-lt"/>
              </a:rPr>
              <a:t>*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MacDonalds Reports </a:t>
            </a:r>
            <a:r>
              <a:rPr lang="en-US" sz="18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Worst Same Store Sales in Five Years</a:t>
            </a:r>
            <a:r>
              <a:rPr lang="en-US" sz="1800" dirty="0">
                <a:effectLst/>
                <a:latin typeface="+mj-lt"/>
              </a:rPr>
              <a:t> </a:t>
            </a:r>
            <a:b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  <a:t>*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Bitcoin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Recovers $100,000, for the first time since early February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Disney 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Pops 10% on Surprise Revenue Beat</a:t>
            </a:r>
            <a:b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Palantir (PLTR) </a:t>
            </a:r>
            <a:r>
              <a:rPr lang="en-US" sz="18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Crashes 14%,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on fears of collapsing international business</a:t>
            </a:r>
            <a:r>
              <a:rPr lang="en-US" sz="1800" dirty="0">
                <a:effectLst/>
                <a:latin typeface="+mj-lt"/>
              </a:rPr>
              <a:t> </a:t>
            </a:r>
            <a:b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</a:rPr>
            </a:br>
            <a:endParaRPr lang="en-US" sz="1800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7D7BA5-1A3B-09BA-BDBD-F6C27022933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1558" y="4090737"/>
            <a:ext cx="3423741" cy="228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008592"/>
      </p:ext>
    </p:extLst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>
          <a:extLst>
            <a:ext uri="{FF2B5EF4-FFF2-40B4-BE49-F238E27FC236}">
              <a16:creationId xmlns:a16="http://schemas.microsoft.com/office/drawing/2014/main" id="{5EAC41C3-DA9A-1791-E0B7-545D96E1DF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>
            <a:extLst>
              <a:ext uri="{FF2B5EF4-FFF2-40B4-BE49-F238E27FC236}">
                <a16:creationId xmlns:a16="http://schemas.microsoft.com/office/drawing/2014/main" id="{816675F7-870E-5127-8D29-4D922175D3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The Ultimate Hedge – Defensive stocks only go down at a slower  rate</a:t>
            </a:r>
            <a:br>
              <a:rPr lang="en-US" sz="2800" b="1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90 - day US Treasury Bills (Warren Buffet owns $300 billion)</a:t>
            </a:r>
            <a:br>
              <a:rPr lang="en-US" dirty="0">
                <a:sym typeface="Calibri"/>
              </a:rPr>
            </a:br>
            <a:endParaRPr lang="en-US" dirty="0">
              <a:sym typeface="Calibri"/>
            </a:endParaRPr>
          </a:p>
        </p:txBody>
      </p:sp>
      <p:sp>
        <p:nvSpPr>
          <p:cNvPr id="212" name="Shape 212">
            <a:extLst>
              <a:ext uri="{FF2B5EF4-FFF2-40B4-BE49-F238E27FC236}">
                <a16:creationId xmlns:a16="http://schemas.microsoft.com/office/drawing/2014/main" id="{98F6B670-5D16-EEFB-42FC-F9D95FF77D7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407978"/>
            <a:ext cx="10972800" cy="4526100"/>
          </a:xfr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03200" lvl="0" indent="0">
              <a:buNone/>
            </a:pPr>
            <a:r>
              <a:rPr lang="en-US" sz="2000" b="1" dirty="0"/>
              <a:t>*Government Guaranteed principal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*Endless liquidity,</a:t>
            </a:r>
            <a:br>
              <a:rPr lang="en-US" sz="2000" b="1" dirty="0"/>
            </a:br>
            <a:r>
              <a:rPr lang="en-US" sz="2000" b="1" dirty="0"/>
              <a:t>trade like water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*100% collateral value for margin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*Lock in guaranteed income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*Can be sold at any time to earn</a:t>
            </a:r>
            <a:br>
              <a:rPr lang="en-US" sz="2000" b="1" dirty="0"/>
            </a:br>
            <a:r>
              <a:rPr lang="en-US" sz="2000" b="1" dirty="0"/>
              <a:t>full interest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*Will survive any bear market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*Ask your broker how to buy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/>
            </a:br>
            <a:r>
              <a:rPr lang="en-US" dirty="0"/>
              <a:t> </a:t>
            </a: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endParaRPr lang="en-US" dirty="0">
              <a:sym typeface="Calibri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7C91C7B-B5B7-0535-80F8-02D73D3432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2990" y="22803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" name="Picture 5" descr="A graph showing a curve&#10;&#10;AI-generated content may be incorrect.">
            <a:extLst>
              <a:ext uri="{FF2B5EF4-FFF2-40B4-BE49-F238E27FC236}">
                <a16:creationId xmlns:a16="http://schemas.microsoft.com/office/drawing/2014/main" id="{6AF190C1-CE96-FC4D-712A-8BBE9E4F8F6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0" y="2222433"/>
            <a:ext cx="6019800" cy="371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198040"/>
      </p:ext>
    </p:extLst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1066800" y="47277"/>
            <a:ext cx="10058400" cy="15679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 – Downside Targets – down 10% on year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</a:rPr>
              <a:t>long 6/$610-$620 put spread-expires in 26 days</a:t>
            </a:r>
            <a:b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7404D81-3F97-7040-BD91-DEC331C9F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1F4A80-E6CB-184A-99D2-C23AB651135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8129" y="47277"/>
            <a:ext cx="1674141" cy="1674141"/>
          </a:xfrm>
          <a:prstGeom prst="rect">
            <a:avLst/>
          </a:prstGeom>
        </p:spPr>
      </p:pic>
      <p:sp>
        <p:nvSpPr>
          <p:cNvPr id="16" name="Left Arrow Callout 15">
            <a:extLst>
              <a:ext uri="{FF2B5EF4-FFF2-40B4-BE49-F238E27FC236}">
                <a16:creationId xmlns:a16="http://schemas.microsoft.com/office/drawing/2014/main" id="{C80064A2-5D10-AB2C-3397-720E88F1BC99}"/>
              </a:ext>
            </a:extLst>
          </p:cNvPr>
          <p:cNvSpPr/>
          <p:nvPr/>
        </p:nvSpPr>
        <p:spPr>
          <a:xfrm>
            <a:off x="9521509" y="2044899"/>
            <a:ext cx="2670491" cy="1335406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665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$613</a:t>
            </a:r>
            <a:br>
              <a:rPr lang="en-US" sz="2000" dirty="0"/>
            </a:br>
            <a:r>
              <a:rPr lang="en-US" sz="2000" dirty="0"/>
              <a:t>0%</a:t>
            </a:r>
            <a:br>
              <a:rPr lang="en-US" sz="2000" dirty="0"/>
            </a:br>
            <a:r>
              <a:rPr lang="en-US" sz="2000" dirty="0"/>
              <a:t>1</a:t>
            </a:r>
            <a:r>
              <a:rPr lang="en-US" sz="2000" baseline="30000" dirty="0"/>
              <a:t>st</a:t>
            </a:r>
            <a:r>
              <a:rPr lang="en-US" sz="2000" dirty="0"/>
              <a:t> resistance</a:t>
            </a:r>
          </a:p>
        </p:txBody>
      </p:sp>
      <p:sp>
        <p:nvSpPr>
          <p:cNvPr id="10" name="Left Arrow Callout 9">
            <a:extLst>
              <a:ext uri="{FF2B5EF4-FFF2-40B4-BE49-F238E27FC236}">
                <a16:creationId xmlns:a16="http://schemas.microsoft.com/office/drawing/2014/main" id="{5DF9A354-6724-8165-0D84-CE2656589758}"/>
              </a:ext>
            </a:extLst>
          </p:cNvPr>
          <p:cNvSpPr/>
          <p:nvPr/>
        </p:nvSpPr>
        <p:spPr>
          <a:xfrm>
            <a:off x="9619479" y="3450060"/>
            <a:ext cx="2572521" cy="1427820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665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$540</a:t>
            </a:r>
            <a:br>
              <a:rPr lang="en-US" sz="2000" dirty="0"/>
            </a:br>
            <a:r>
              <a:rPr lang="en-US" sz="2000" dirty="0"/>
              <a:t>-11.9%</a:t>
            </a:r>
            <a:br>
              <a:rPr lang="en-US" sz="2000" dirty="0"/>
            </a:br>
            <a:r>
              <a:rPr lang="en-US" sz="2000" dirty="0"/>
              <a:t>1</a:t>
            </a:r>
            <a:r>
              <a:rPr lang="en-US" sz="2000" baseline="30000" dirty="0"/>
              <a:t>st</a:t>
            </a:r>
            <a:r>
              <a:rPr lang="en-US" sz="2000" dirty="0"/>
              <a:t> support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51ACDA-E45D-F120-F250-19A313F6B5D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1662458"/>
            <a:ext cx="6700480" cy="5003025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FD8BE42-99AC-DF00-FEC3-8D421E6AFCEC}"/>
              </a:ext>
            </a:extLst>
          </p:cNvPr>
          <p:cNvCxnSpPr>
            <a:cxnSpLocks/>
          </p:cNvCxnSpPr>
          <p:nvPr/>
        </p:nvCxnSpPr>
        <p:spPr>
          <a:xfrm flipV="1">
            <a:off x="1066800" y="2832981"/>
            <a:ext cx="8327572" cy="4701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283476E-FE44-82DE-79E9-5CD83577BB20}"/>
              </a:ext>
            </a:extLst>
          </p:cNvPr>
          <p:cNvCxnSpPr>
            <a:cxnSpLocks/>
          </p:cNvCxnSpPr>
          <p:nvPr/>
        </p:nvCxnSpPr>
        <p:spPr>
          <a:xfrm flipV="1">
            <a:off x="1291907" y="4116959"/>
            <a:ext cx="8327572" cy="4701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C37F3D0-3E9A-B6B4-49D9-7E84968479A5}"/>
              </a:ext>
            </a:extLst>
          </p:cNvPr>
          <p:cNvCxnSpPr>
            <a:cxnSpLocks/>
          </p:cNvCxnSpPr>
          <p:nvPr/>
        </p:nvCxnSpPr>
        <p:spPr>
          <a:xfrm flipV="1">
            <a:off x="1396181" y="5496363"/>
            <a:ext cx="8327572" cy="4701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Left Arrow Callout 7">
            <a:extLst>
              <a:ext uri="{FF2B5EF4-FFF2-40B4-BE49-F238E27FC236}">
                <a16:creationId xmlns:a16="http://schemas.microsoft.com/office/drawing/2014/main" id="{4B949C27-C2E9-681D-58C0-82DB3DF30E79}"/>
              </a:ext>
            </a:extLst>
          </p:cNvPr>
          <p:cNvSpPr/>
          <p:nvPr/>
        </p:nvSpPr>
        <p:spPr>
          <a:xfrm>
            <a:off x="9723753" y="4947635"/>
            <a:ext cx="2468247" cy="1427820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665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$480</a:t>
            </a:r>
            <a:br>
              <a:rPr lang="en-US" sz="2000" dirty="0"/>
            </a:br>
            <a:r>
              <a:rPr lang="en-US" sz="2000" dirty="0"/>
              <a:t>-21.7%</a:t>
            </a:r>
            <a:br>
              <a:rPr lang="en-US" sz="2000" dirty="0"/>
            </a:br>
            <a:r>
              <a:rPr lang="en-US" sz="2000" dirty="0"/>
              <a:t>1</a:t>
            </a:r>
            <a:r>
              <a:rPr lang="en-US" sz="2000" baseline="30000" dirty="0"/>
              <a:t>st</a:t>
            </a:r>
            <a:r>
              <a:rPr lang="en-US" sz="2000" dirty="0"/>
              <a:t> support</a:t>
            </a:r>
          </a:p>
        </p:txBody>
      </p:sp>
    </p:spTree>
    <p:extLst>
      <p:ext uri="{BB962C8B-B14F-4D97-AF65-F5344CB8AC3E}">
        <p14:creationId xmlns:p14="http://schemas.microsoft.com/office/powerpoint/2010/main" val="1130031545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CE813-C3EC-A68C-4E6D-7B3AE385D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797A13-E873-7313-413B-63C991392A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MG_2803">
            <a:hlinkClick r:id="" action="ppaction://media"/>
            <a:extLst>
              <a:ext uri="{FF2B5EF4-FFF2-40B4-BE49-F238E27FC236}">
                <a16:creationId xmlns:a16="http://schemas.microsoft.com/office/drawing/2014/main" id="{0A29024F-CDC2-2F98-3EAE-BC4C99BF09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38" y="4763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249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939114" y="394624"/>
            <a:ext cx="10280821" cy="64158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 -2X Short S&amp;P 500 (SDS)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2X hedge for falling long stocks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D7A9EF-3661-BE1D-4917-BEFBDD6ED81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9593" y="1246414"/>
            <a:ext cx="6732814" cy="502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96315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838199" y="228600"/>
            <a:ext cx="11005457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Volatility Index Hits Four Year High at $65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the most since the 2020 pandemic. That implies a 2% move in the S&amp;P 500 (SPX) every day for the next 30 days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5A1C44-0684-5E67-05D9-0C489793D4D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9978" y="1219200"/>
            <a:ext cx="7092043" cy="529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20207"/>
      </p:ext>
    </p:extLst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>
          <a:extLst>
            <a:ext uri="{FF2B5EF4-FFF2-40B4-BE49-F238E27FC236}">
              <a16:creationId xmlns:a16="http://schemas.microsoft.com/office/drawing/2014/main" id="{E0C27E49-51EC-5848-32F2-F81D5C71CB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>
            <a:extLst>
              <a:ext uri="{FF2B5EF4-FFF2-40B4-BE49-F238E27FC236}">
                <a16:creationId xmlns:a16="http://schemas.microsoft.com/office/drawing/2014/main" id="{4FEC11DB-291C-E2C6-F14E-07A9EBBADF4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199" y="228600"/>
            <a:ext cx="11005457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(SVXY) –Short Volatility ETF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bought at </a:t>
            </a:r>
            <a:r>
              <a:rPr lang="en-US" sz="2000" dirty="0">
                <a:solidFill>
                  <a:srgbClr val="00A64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$36.31 - $32.74 = $3.57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B984CD-8C09-5E1E-87DF-6BF0DF90FE4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8514" y="1083128"/>
            <a:ext cx="6830786" cy="510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57124"/>
      </p:ext>
    </p:extLst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 ($INDU)-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92322F-156E-7C79-6C56-B33CF8F1CD4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0928" y="1262743"/>
            <a:ext cx="6896100" cy="514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12574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18890" y="522748"/>
            <a:ext cx="81534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Russell 2000 (</a:t>
            </a:r>
            <a:r>
              <a:rPr lang="en-US" sz="2400" dirty="0">
                <a:solidFill>
                  <a:schemeClr val="tx1"/>
                </a:solidFill>
                <a:ea typeface="Calibri"/>
                <a:sym typeface="Calibri"/>
              </a:rPr>
              <a:t>IWM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)- 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10/$137-$142 vertical bull call spread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10/$153-$156 vertical bear put spread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15F6B1-48FF-C7FF-CA8F-C90E61B67E0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9593" y="1589548"/>
            <a:ext cx="6732814" cy="502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sz="2400" dirty="0"/>
              <a:t>NASDAQ (QQQ) – Down 15%</a:t>
            </a:r>
            <a:br>
              <a:rPr lang="en-US" sz="2400" dirty="0"/>
            </a:br>
            <a:r>
              <a:rPr lang="en-US" sz="1800" dirty="0">
                <a:solidFill>
                  <a:schemeClr val="tx1"/>
                </a:solidFill>
              </a:rPr>
              <a:t>long 6/$540-$550-$345 put spread-expires in 26 days, </a:t>
            </a:r>
            <a:r>
              <a:rPr lang="en-US" sz="1800" dirty="0">
                <a:solidFill>
                  <a:srgbClr val="00A64B"/>
                </a:solidFill>
              </a:rPr>
              <a:t>took profits on Long 5/$335-$345 put spread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(QQQ) /$540-$550 put spread, took profits on long (QQQ) 4/$330-$335 put spread 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(QQQ) 3/$340-$345 put spread, covered long (QQQ) $325-$330 put spread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3CB869-2614-6E7C-50D2-8BACBD8B80C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7886" y="1654629"/>
            <a:ext cx="6438900" cy="480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9CA31-BF8F-FBC4-40C6-AC2FBC312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China (FXI) + 36%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234DDB-A703-8C2C-10EF-601419C45A1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7258" y="1417637"/>
            <a:ext cx="6651171" cy="496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2576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3F0B5-8FFD-BFC0-1C1C-82079640D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Japan ($NIKK) – down 10%</a:t>
            </a:r>
            <a:br>
              <a:rPr lang="en-US" sz="2400" b="1" dirty="0"/>
            </a:b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C2F53F-C8A9-B360-7095-A177346EE37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3071" y="1262743"/>
            <a:ext cx="6585857" cy="491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7017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 (HEDJ)- +19%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ACF0FA-A649-23F7-922E-447C8B35F83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4085" y="1295400"/>
            <a:ext cx="6683829" cy="499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988824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>
          <a:extLst>
            <a:ext uri="{FF2B5EF4-FFF2-40B4-BE49-F238E27FC236}">
              <a16:creationId xmlns:a16="http://schemas.microsoft.com/office/drawing/2014/main" id="{B12B7DCE-ED81-0BA1-3743-E1D67EE459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>
            <a:extLst>
              <a:ext uri="{FF2B5EF4-FFF2-40B4-BE49-F238E27FC236}">
                <a16:creationId xmlns:a16="http://schemas.microsoft.com/office/drawing/2014/main" id="{FBB75CEA-EE03-0ACE-960D-5DF58A04965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German Dax (DAX)- +30%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DA6FE0-02B3-D085-1404-A48D0A37958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0607" y="1099457"/>
            <a:ext cx="6830786" cy="510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796330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5B14A-B379-DBCD-7DE6-0A7266334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7E919C-F2EC-BF73-A97E-BA1AF34E16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holding an object in a field&#10;&#10;AI-generated content may be incorrect.">
            <a:extLst>
              <a:ext uri="{FF2B5EF4-FFF2-40B4-BE49-F238E27FC236}">
                <a16:creationId xmlns:a16="http://schemas.microsoft.com/office/drawing/2014/main" id="{C9713AE4-6335-8D40-01FB-5291402C6E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0655" y="0"/>
            <a:ext cx="59106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0837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586153" y="550984"/>
            <a:ext cx="11289323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Emerging Markets (EEM) - </a:t>
            </a:r>
            <a:r>
              <a:rPr lang="en-US" sz="24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+8%</a:t>
            </a:r>
            <a:b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Dollar, Long Recovery Play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DDA409-511A-3EA4-36DB-61F70C6217E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5921" y="1304232"/>
            <a:ext cx="6700157" cy="500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546407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444" y="8836"/>
            <a:ext cx="12192000" cy="905564"/>
            <a:chOff x="0" y="0"/>
            <a:chExt cx="9376341" cy="1724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76341" cy="1724607"/>
            </a:xfrm>
            <a:custGeom>
              <a:avLst/>
              <a:gdLst/>
              <a:ahLst/>
              <a:cxnLst/>
              <a:rect l="l" t="t" r="r" b="b"/>
              <a:pathLst>
                <a:path w="9376341" h="1724607">
                  <a:moveTo>
                    <a:pt x="0" y="0"/>
                  </a:moveTo>
                  <a:lnTo>
                    <a:pt x="9376341" y="0"/>
                  </a:lnTo>
                  <a:lnTo>
                    <a:pt x="9376341" y="1724607"/>
                  </a:lnTo>
                  <a:lnTo>
                    <a:pt x="0" y="1724607"/>
                  </a:lnTo>
                  <a:close/>
                </a:path>
              </a:pathLst>
            </a:custGeom>
            <a:solidFill>
              <a:srgbClr val="061D3B">
                <a:alpha val="96863"/>
              </a:srgbClr>
            </a:solidFill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541406" y="105204"/>
            <a:ext cx="1334668" cy="133466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497693" y="17778"/>
            <a:ext cx="1422094" cy="1422094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668000" y="235593"/>
            <a:ext cx="1061193" cy="1061189"/>
            <a:chOff x="-60692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-60692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8" name="AutoShape 8"/>
          <p:cNvSpPr/>
          <p:nvPr/>
        </p:nvSpPr>
        <p:spPr>
          <a:xfrm flipV="1">
            <a:off x="-12294" y="602685"/>
            <a:ext cx="10553699" cy="16157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sp>
        <p:nvSpPr>
          <p:cNvPr id="9" name="TextBox 9"/>
          <p:cNvSpPr txBox="1"/>
          <p:nvPr/>
        </p:nvSpPr>
        <p:spPr>
          <a:xfrm>
            <a:off x="129782" y="136955"/>
            <a:ext cx="6321588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</a:pPr>
            <a:r>
              <a:rPr lang="en-US" sz="2406" spc="192" dirty="0">
                <a:solidFill>
                  <a:srgbClr val="FFFFFF"/>
                </a:solidFill>
                <a:latin typeface="Glacial Indifference"/>
              </a:rPr>
              <a:t>THE MAD HEDGE FUND TRADER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F274CD8-7985-2342-B091-AF521598516C}"/>
              </a:ext>
            </a:extLst>
          </p:cNvPr>
          <p:cNvSpPr txBox="1">
            <a:spLocks/>
          </p:cNvSpPr>
          <p:nvPr/>
        </p:nvSpPr>
        <p:spPr>
          <a:xfrm>
            <a:off x="315926" y="1019472"/>
            <a:ext cx="10972800" cy="1143000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r>
              <a:rPr lang="en-US" sz="2800" b="1" dirty="0"/>
              <a:t>The Barbell Portfolio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93F93B8-B94B-8D4A-822D-56D94EEEC0E4}"/>
              </a:ext>
            </a:extLst>
          </p:cNvPr>
          <p:cNvSpPr txBox="1">
            <a:spLocks/>
          </p:cNvSpPr>
          <p:nvPr/>
        </p:nvSpPr>
        <p:spPr>
          <a:xfrm>
            <a:off x="0" y="1690986"/>
            <a:ext cx="10972800" cy="4526100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03200"/>
            <a:r>
              <a:rPr lang="en-US" sz="2800" b="1" dirty="0"/>
              <a:t>*75% Big Tech – 2% of US workforce, 25% of market cap and   25% of US earnings</a:t>
            </a:r>
            <a:br>
              <a:rPr lang="en-US" sz="2800" b="1" dirty="0"/>
            </a:br>
            <a:br>
              <a:rPr lang="en-US" sz="2800" b="1" dirty="0"/>
            </a:br>
            <a:r>
              <a:rPr lang="en-US" sz="2800" b="1" dirty="0"/>
              <a:t>25% Domestic Recovery, including: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Railroads, airlines, cruise lines,</a:t>
            </a:r>
            <a:br>
              <a:rPr lang="en-US" sz="2400" dirty="0"/>
            </a:br>
            <a:r>
              <a:rPr lang="en-US" sz="2400" dirty="0"/>
              <a:t>Couriers, steel companies</a:t>
            </a:r>
            <a:br>
              <a:rPr lang="en-US" sz="2400" dirty="0"/>
            </a:br>
            <a:r>
              <a:rPr lang="en-US" sz="2400" dirty="0"/>
              <a:t>Banks, commodities</a:t>
            </a:r>
            <a:br>
              <a:rPr lang="en-US" sz="2400" dirty="0"/>
            </a:br>
            <a:r>
              <a:rPr lang="en-US" sz="2400" dirty="0"/>
              <a:t>Construction</a:t>
            </a:r>
            <a:br>
              <a:rPr lang="en-US" sz="2400" dirty="0"/>
            </a:br>
            <a:r>
              <a:rPr lang="en-US" sz="2400" dirty="0"/>
              <a:t>Credit Card Companies</a:t>
            </a:r>
            <a:br>
              <a:rPr lang="en-US" sz="2400" dirty="0"/>
            </a:br>
            <a:r>
              <a:rPr lang="en-US" sz="2400" dirty="0"/>
              <a:t>Hotels, casinos</a:t>
            </a:r>
            <a:br>
              <a:rPr lang="en-US" sz="2400" dirty="0"/>
            </a:br>
            <a:r>
              <a:rPr lang="en-US" sz="2400" dirty="0"/>
              <a:t>Online Ticket Sales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FD541A8-07CA-324C-B275-BD881BBE3DB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295481"/>
            <a:ext cx="4419600" cy="311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9425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-108857" y="359227"/>
            <a:ext cx="12095210" cy="15929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457200" lvl="0" indent="-457200">
              <a:buClr>
                <a:schemeClr val="dk1"/>
              </a:buClr>
              <a:buSzPct val="25000"/>
              <a:buFont typeface="+mj-lt"/>
              <a:buAutoNum type="alphaLcParenR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 (NVDA) – Blackwell Chips @ $70,000 each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Big Deal in Saudi Arabia with sale of 18,000 Blackwells-but not enough to replace China</a:t>
            </a:r>
            <a:br>
              <a:rPr lang="en-US" sz="180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long 6/$140-$145 puts spread,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5/$70-$75 call spread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3/$88-$90 call spread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, took profits on long 4/$140-$145 puts spread</a:t>
            </a:r>
            <a:br>
              <a:rPr lang="en-US" sz="1800" dirty="0">
                <a:solidFill>
                  <a:srgbClr val="00A64B"/>
                </a:solidFill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  took profits on Long 2/$90-$95 call spread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12/$117-$120 call spread</a:t>
            </a:r>
            <a:b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826014-63D5-EFFE-3C18-D5AAB3EA09C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3711" y="4905830"/>
            <a:ext cx="3292642" cy="18493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15CD8E-A507-CCB5-F8FA-3734F9658F7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6143" y="1952170"/>
            <a:ext cx="6112329" cy="456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334273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090246" y="-199292"/>
            <a:ext cx="105918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(MSFT)-</a:t>
            </a: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Microsoft Bombs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Microsoft Blows Up on Cloud Guidance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5/$430-$440 put spread</a:t>
            </a:r>
            <a:b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2/$330-$340 call spread,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12/$320-$330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 9/$235-$245 call spread, took profits on long 7/$220-$210 call spread,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CF07DA-94FD-B249-9297-2A1956950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6463" y="4238368"/>
            <a:ext cx="4624220" cy="26196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F00B08-3B80-3313-CB13-D4BD580DACA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2375" y="1838068"/>
            <a:ext cx="6429375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-76200" y="381000"/>
            <a:ext cx="118872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Meta (META)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Meta Beats, on improving ad sales, a preeminent AI user</a:t>
            </a:r>
            <a:r>
              <a:rPr lang="en-US" sz="3200" dirty="0">
                <a:effectLst/>
                <a:latin typeface="+mj-lt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8/$420-$430 call spread took profits on Long 5/$360-$370 vertical bull call spread, took profits on Long 9/$290-$300 vertical bear put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9/$190-$200 vertical bear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7B9FF2-2A1F-FACE-3A0A-2AEEE190A2A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7125" y="4476132"/>
            <a:ext cx="2269256" cy="21841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167057-AB99-B644-FC12-4F6693F4BE2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1800" y="1981200"/>
            <a:ext cx="5981700" cy="446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620109" y="237067"/>
            <a:ext cx="1121958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Apple (AAPL)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Apple Tanks on Falling Search Revenues</a:t>
            </a:r>
            <a:br>
              <a:rPr lang="en-US" sz="18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</a:rPr>
              <a:t>long 6/$220-$230 put spread-expires in 26 days,</a:t>
            </a:r>
            <a:r>
              <a:rPr lang="en-US" sz="1800" dirty="0">
                <a:solidFill>
                  <a:srgbClr val="00A64B"/>
                </a:solidFill>
                <a:effectLst/>
                <a:latin typeface="+mn-lt"/>
                <a:ea typeface="Times New Roman" panose="02020603050405020304" pitchFamily="18" charset="0"/>
              </a:rPr>
              <a:t>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5/$225-$235 vertical bear put spread,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Long 8/$160-$170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Long 6/$200-$210 bear put spread,</a:t>
            </a:r>
            <a:b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4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42142C-1EB1-A659-3EE4-9A507145260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1071" y="5043129"/>
            <a:ext cx="2804984" cy="15778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98CA22-A308-A81E-C09B-E0F220C0BBC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9911" y="1572985"/>
            <a:ext cx="6491160" cy="484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A7EF3-597E-0CC9-81AA-EC3C4B5B0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7019AF-9D03-B740-B008-799D32B7CD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A screenshot of a phone market share&#10;&#10;Description automatically generated">
            <a:extLst>
              <a:ext uri="{FF2B5EF4-FFF2-40B4-BE49-F238E27FC236}">
                <a16:creationId xmlns:a16="http://schemas.microsoft.com/office/drawing/2014/main" id="{AD612380-5773-0A6D-B52E-50D9B8362F1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42" y="293011"/>
            <a:ext cx="12131257" cy="64537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23751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83127" y="457200"/>
            <a:ext cx="1159680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 (GOOGL) – Breakup Target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Trump Administration to Pursue Alphabet Breakup, 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Alphabet’s Waymo Expands to Washington DC</a:t>
            </a:r>
            <a:r>
              <a:rPr lang="en-US" sz="2400" dirty="0">
                <a:effectLst/>
              </a:rPr>
              <a:t>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long 12/$110-$120 call spread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12/$1,200-$1,230 bull call spread</a:t>
            </a:r>
            <a: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 took profits on long 9/$1,030-$1,080 vertical bull call spread</a:t>
            </a: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668CBA-BF69-4F0A-3F3E-D89EA57E654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0497" y="4898424"/>
            <a:ext cx="2657732" cy="17718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69ADD3-D844-7B9C-4176-320F4CC9E5A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7885" y="1867378"/>
            <a:ext cx="6224431" cy="464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795647" y="398585"/>
            <a:ext cx="1059278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 (AMZN) – Antirust Target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Jeff Bezos to Sell $4.7 Billion of Amazon Stock</a:t>
            </a:r>
            <a:r>
              <a:rPr lang="en-US" sz="3200" dirty="0">
                <a:effectLst/>
                <a:latin typeface="+mj-lt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3/$155-$160 bull call spread , took profits on long 2/$130-$135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4C4A86-364F-8805-28CA-AA999FABE90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8204" y="5949289"/>
            <a:ext cx="2439773" cy="7357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0DF647-7EA6-5FEF-BC32-68DFDB6ECBE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8271" y="1817914"/>
            <a:ext cx="6275614" cy="468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35050C-0F29-D14C-59CE-87C6FCCA0969}"/>
              </a:ext>
            </a:extLst>
          </p:cNvPr>
          <p:cNvSpPr txBox="1"/>
          <p:nvPr/>
        </p:nvSpPr>
        <p:spPr>
          <a:xfrm>
            <a:off x="685799" y="275989"/>
            <a:ext cx="11134493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Tesla (TSLA) </a:t>
            </a:r>
            <a:r>
              <a:rPr lang="en-US" sz="2800" dirty="0">
                <a:latin typeface="+mj-lt"/>
              </a:rPr>
              <a:t>– </a:t>
            </a:r>
            <a:r>
              <a:rPr lang="en-US" sz="2000" dirty="0">
                <a:latin typeface="+mj-lt"/>
              </a:rPr>
              <a:t>Global Brand Destroyed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Tesla Supplier Panasonic Lays off 10,000, China Sales Down 6%, </a:t>
            </a:r>
            <a:br>
              <a:rPr lang="en-US" sz="2400" dirty="0">
                <a:effectLst/>
                <a:latin typeface="+mj-lt"/>
              </a:rPr>
            </a:br>
            <a:r>
              <a:rPr lang="en-US" sz="1800" dirty="0">
                <a:solidFill>
                  <a:srgbClr val="FF0000"/>
                </a:solidFill>
                <a:effectLst/>
                <a:latin typeface="+mj-lt"/>
              </a:rPr>
              <a:t>stopped out of </a:t>
            </a:r>
            <a:r>
              <a:rPr lang="en-US" sz="1800" dirty="0">
                <a:solidFill>
                  <a:srgbClr val="FF0000"/>
                </a:solidFill>
              </a:rPr>
              <a:t>long 6/$370-$380 put spread</a:t>
            </a:r>
            <a:r>
              <a:rPr lang="en-US" sz="1800" dirty="0">
                <a:solidFill>
                  <a:schemeClr val="tx1"/>
                </a:solidFill>
              </a:rPr>
              <a:t>,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 profits on long 4/160-$170 call spread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stopped out of long $310-$320 put spread at cost, took profits on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long 3/$350-$360 put spread,</a:t>
            </a:r>
            <a:br>
              <a:rPr lang="en-US" sz="1800" dirty="0">
                <a:solidFill>
                  <a:srgbClr val="00A64B"/>
                </a:solidFill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</a:rPr>
              <a:t> </a:t>
            </a:r>
            <a:r>
              <a:rPr lang="en-US" sz="1800" dirty="0">
                <a:solidFill>
                  <a:srgbClr val="FF0000"/>
                </a:solidFill>
                <a:latin typeface="+mj-lt"/>
              </a:rPr>
              <a:t>stopped out of 3/$210-$220 call spread, </a:t>
            </a: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 profits on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long 2/$300-$310 call spread, took profits on long 2/$300-$310 call spread,</a:t>
            </a:r>
            <a:br>
              <a:rPr lang="en-US" sz="1800" dirty="0">
                <a:solidFill>
                  <a:srgbClr val="00A64B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rgbClr val="00A64B"/>
                </a:solidFill>
                <a:latin typeface="+mj-lt"/>
              </a:rPr>
            </a:br>
            <a:br>
              <a:rPr lang="en-US" sz="1800" dirty="0">
                <a:solidFill>
                  <a:srgbClr val="00B050"/>
                </a:solidFill>
                <a:latin typeface="+mj-lt"/>
              </a:rPr>
            </a:br>
            <a:br>
              <a:rPr lang="en-US" sz="1800" dirty="0">
                <a:solidFill>
                  <a:srgbClr val="00A64B"/>
                </a:solidFill>
                <a:latin typeface="+mj-lt"/>
              </a:rPr>
            </a:br>
            <a:endParaRPr lang="en-U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231103-B053-6E20-254F-BB7659939EF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6450" y="4312507"/>
            <a:ext cx="1670112" cy="24145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3BDF30-3B55-C76C-5608-1056CF1700E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00" y="2398218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40126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BB790-109B-EB4A-788F-5E2D2BF3F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5FBAEA-8588-C022-AD07-A75DE92C64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people standing in front of a white archway&#10;&#10;AI-generated content may be incorrect.">
            <a:extLst>
              <a:ext uri="{FF2B5EF4-FFF2-40B4-BE49-F238E27FC236}">
                <a16:creationId xmlns:a16="http://schemas.microsoft.com/office/drawing/2014/main" id="{D35E670D-CD4F-FAAE-51D8-9D14C3D4F50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6637" y="0"/>
            <a:ext cx="54787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0725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0" y="706186"/>
            <a:ext cx="12065330" cy="11250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Netflix (NFLX)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Netflix Earnings Rocket</a:t>
            </a:r>
            <a:r>
              <a:rPr lang="en-US" sz="1800" dirty="0">
                <a:solidFill>
                  <a:srgbClr val="232A31"/>
                </a:solidFill>
                <a:effectLst/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, on the back of 19 million new subscriber</a:t>
            </a:r>
            <a:r>
              <a:rPr lang="en-US" sz="3200" dirty="0">
                <a:effectLst/>
                <a:latin typeface="+mj-lt"/>
              </a:rPr>
              <a:t> </a:t>
            </a:r>
            <a:br>
              <a:rPr lang="en-US" sz="2400" dirty="0">
                <a:effectLst/>
              </a:rPr>
            </a:br>
            <a:r>
              <a:rPr lang="en-US" sz="1800" dirty="0">
                <a:solidFill>
                  <a:srgbClr val="00A64B"/>
                </a:solidFill>
                <a:effectLst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long 4/800-$810 call spread</a:t>
            </a:r>
            <a:br>
              <a:rPr lang="en-US" sz="2400" dirty="0"/>
            </a:br>
            <a:endParaRPr lang="en-US" sz="2400" dirty="0">
              <a:ea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82FAC6-F069-328E-8D62-31EDECE0A87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3938" y="4596714"/>
            <a:ext cx="2136029" cy="21360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7078D0-DE30-E1BA-7314-FBE249B7050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0157" y="1867211"/>
            <a:ext cx="6114308" cy="456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732067"/>
      </p:ext>
    </p:extLst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02888" y="228600"/>
            <a:ext cx="10537902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 (PANW)- 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Hacking never goes out of fashion</a:t>
            </a:r>
            <a:b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Palo Alto Announced\s 2:1 Split</a:t>
            </a:r>
            <a:br>
              <a:rPr lang="en-US" sz="18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2/$260-$270 call spread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10/$130-$140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AAA928-7069-44F9-FD27-F3C14FE935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7503" y="4883236"/>
            <a:ext cx="2891480" cy="16264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2B4AF2-903E-9055-5BA4-6AD80CD70C8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1700" y="1616638"/>
            <a:ext cx="6553200" cy="489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41948"/>
      </p:ext>
    </p:extLst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Advanced Micro Devices (AMD)- Recession fears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programable logic devices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2/$75-$80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BA3BF3-7B5D-B097-23BB-B4BD0F06B89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0799" y="4747740"/>
            <a:ext cx="1702487" cy="19578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98104A-7B74-951D-9238-F20A3DD2946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8271" y="1475014"/>
            <a:ext cx="6814457" cy="508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395416" y="533400"/>
            <a:ext cx="114300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 (CRM)- Massive Online Migration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B050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effectLst/>
                <a:latin typeface="+mj-lt"/>
              </a:rPr>
              <a:t>long 12/$185-$195 call spread</a:t>
            </a:r>
            <a:r>
              <a:rPr lang="en-US" sz="2400" dirty="0">
                <a:solidFill>
                  <a:schemeClr val="dk1"/>
                </a:solidFill>
                <a:effectLst/>
                <a:latin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9/$125-$130 vertical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8/$125-$130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66BF51-A1E4-DE02-4FA7-0105C84E5EA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7292" y="4401065"/>
            <a:ext cx="2864708" cy="2864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E5F342-1D0E-4BED-3844-85C3AB6276C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8900" y="1676400"/>
            <a:ext cx="6324600" cy="472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 (ADBE)- Cloud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2BA711-476F-C15C-2697-CA963B95222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7180" y="4917988"/>
            <a:ext cx="2585858" cy="16161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49BC0A-2795-0960-D1BC-D4D513EAF7C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8029" y="1676400"/>
            <a:ext cx="6406243" cy="478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65113"/>
      </p:ext>
    </p:extLst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665018" y="533400"/>
            <a:ext cx="10759044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Snowflake (SNOW)- Blockbuster AI Earnings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4/$150-$255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12/$135-$140 call spread</a:t>
            </a: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F5CEEF-2DB4-8C7C-6279-0A53E0997F0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4638" y="5137322"/>
            <a:ext cx="2483708" cy="13970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178C43-14FE-F659-85EC-AE62BEF41DA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0929" y="1726697"/>
            <a:ext cx="6438899" cy="480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220050"/>
      </p:ext>
    </p:extLst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38200" y="381000"/>
            <a:ext cx="104394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Technology ETF (ROM) – 2X Long Technology ETF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10/$62-65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EE7C7E-0F44-3B63-70C6-B0C8140F301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3264" y="1425448"/>
            <a:ext cx="6765471" cy="505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921760"/>
      </p:ext>
    </p:extLst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E28618E0-8281-D738-18AB-DCFB0E82E3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61F3C2F8-B251-544A-304C-8EC35E8B31C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81000"/>
            <a:ext cx="104394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MicroStrategy (MSTR) – Long Bitcoin Play</a:t>
            </a:r>
            <a:br>
              <a:rPr lang="en-US" sz="36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6/$500-$510 put spread-expires in 26 trading days</a:t>
            </a:r>
            <a:br>
              <a:rPr lang="en-US" sz="36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5/$400-$410 put spread, took profits on long 5/$220-$230-$230 call spread,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long 5/$400-$410 put spread,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5/$400-$410 put spread, took profits on long 4/$340-$350 put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480E6D-362C-B6AC-8D04-9645752A027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1283" y="5440063"/>
            <a:ext cx="3022600" cy="1143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AB9FD6-0B3C-532B-6C4C-605BE7BD9B7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0929" y="1964872"/>
            <a:ext cx="5867400" cy="438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964125"/>
      </p:ext>
    </p:extLst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B7A65-DB8E-43D3-2A4C-BA7C3BB3F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42F064-5715-D34F-659F-F2D7598F22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flag on top of a building&#10;&#10;AI-generated content may be incorrect.">
            <a:extLst>
              <a:ext uri="{FF2B5EF4-FFF2-40B4-BE49-F238E27FC236}">
                <a16:creationId xmlns:a16="http://schemas.microsoft.com/office/drawing/2014/main" id="{B50D5DD1-CAE5-5DC6-0EB1-CCFAC03BB24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8919" y="0"/>
            <a:ext cx="72741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4179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0C083-D594-A832-2E32-CDA6FC381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74A44E-78B5-F928-2AA3-9E87423EF6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standing on a rusty tank&#10;&#10;AI-generated content may be incorrect.">
            <a:extLst>
              <a:ext uri="{FF2B5EF4-FFF2-40B4-BE49-F238E27FC236}">
                <a16:creationId xmlns:a16="http://schemas.microsoft.com/office/drawing/2014/main" id="{C034DD2A-2292-C473-250A-3038DC6CFC9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6857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2209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All-Time Highs!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371600" y="1676400"/>
            <a:ext cx="8305800" cy="480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+5.80%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    *July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+10.92%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+3.66%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Final.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   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2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+3.74%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b="1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+4.36%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*September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+10.28%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+0.95%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     *October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+7.59%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May        -4.21%  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      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*November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+18.96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+1.94% 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+3.26%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*2025 Year To Date </a:t>
            </a:r>
            <a:r>
              <a:rPr lang="en-US" sz="20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b="1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24.19%</a:t>
            </a:r>
            <a:br>
              <a:rPr lang="en-US" sz="20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+776.08%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*Versus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84.63% for all of 2022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*Versus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79.79% for all of 2023</a:t>
            </a: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*Versus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75.29% for all of 2024 </a:t>
            </a: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20200" y="1943099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4796037"/>
      </p:ext>
    </p:extLst>
  </p:cSld>
  <p:clrMapOvr>
    <a:masterClrMapping/>
  </p:clrMapOvr>
  <p:transition spd="slow">
    <p:cut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EE290-8620-E44F-B34C-8D5D6A274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The Second Half of the Barbell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D575CE-B87A-6849-80FB-D9B4B0F97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417637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*Bets on a domestic recovery in 2022 Q4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*Upside potential in 2024 far greater than tech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*Some of these have not moved for 5 or 10 years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*Focuses on economically sensitive cyclical industries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*Makes a great counterweight to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high-growth technology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*We could spend all of next ten years rotating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between the two groups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A5B89D-3A51-744C-A09A-6149553A09D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8200" y="4194493"/>
            <a:ext cx="3429000" cy="238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949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86CA49F3-DFBD-F468-C56B-68395322F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0D2472E8-EBF1-C625-980F-65D67EE9D2C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1114" y="381000"/>
            <a:ext cx="104394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 (GS)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Goldman Sachs Beats, with </a:t>
            </a:r>
            <a:r>
              <a:rPr lang="en-US" sz="1800" dirty="0">
                <a:solidFill>
                  <a:srgbClr val="171717"/>
                </a:solidFill>
                <a:effectLst/>
                <a:latin typeface="+mj-lt"/>
                <a:ea typeface="Times New Roman" panose="02020603050405020304" pitchFamily="18" charset="0"/>
              </a:rPr>
              <a:t>Revenues of $12.73 billion vs. $12.46 billion estimate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3/$380-$390 call spread,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profits on long 12/$330-$350 call spread,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11/$330-$350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5807EE-BD24-B7C2-B724-A20B88DFA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8925" y="4695568"/>
            <a:ext cx="2756139" cy="19686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2B3F7E-14C8-F706-4E06-19AD180A225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5857" y="1676400"/>
            <a:ext cx="6340929" cy="473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931069"/>
      </p:ext>
    </p:extLst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672F50F9-D223-9511-6B67-26119E45B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EDBE97CE-6C38-DCBB-B93C-177CE6EAA22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79714" y="381000"/>
            <a:ext cx="10297886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Morgan Stanley (MS)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Morgan Stanley Doubles Profits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1800" dirty="0">
                <a:solidFill>
                  <a:srgbClr val="171717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long $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Times New Roman" panose="02020603050405020304" pitchFamily="18" charset="0"/>
              </a:rPr>
              <a:t>12/210-$220 call spread,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$195-$205 call spread, took profits on long 4/$65-$70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5002C9-3493-B038-C1B3-0D7AAF5F8B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8287" y="4572000"/>
            <a:ext cx="1905000" cy="1905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9D607E-DA18-A1D8-18A4-BDBE37B88FE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4714" y="1801586"/>
            <a:ext cx="6422571" cy="479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656534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AC038F56-F8A6-5283-0B21-3C8B98D304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A30EDA15-260E-A736-320F-DF0C7330370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7709" y="533400"/>
            <a:ext cx="11899556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 Morgan Chase (JPM) – 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Jamie Diamond Sells 30% of JP Morgan Stock</a:t>
            </a:r>
            <a:r>
              <a:rPr lang="en-US" sz="4400" dirty="0">
                <a:effectLst/>
                <a:latin typeface="+mj-lt"/>
              </a:rPr>
              <a:t> </a:t>
            </a:r>
            <a:br>
              <a:rPr lang="en-US" sz="3600" dirty="0">
                <a:effectLst/>
                <a:latin typeface="+mj-lt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stopped out of 3/$235-$245 calls spread</a:t>
            </a:r>
            <a:r>
              <a:rPr lang="en-US" sz="1800" dirty="0">
                <a:solidFill>
                  <a:srgbClr val="171717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cs typeface="Times New Roman" panose="02020603050405020304" pitchFamily="18" charset="0"/>
              </a:rPr>
              <a:t>profits on long </a:t>
            </a:r>
            <a:r>
              <a:rPr lang="en-US" sz="1800" dirty="0">
                <a:solidFill>
                  <a:srgbClr val="00A64B"/>
                </a:solidFill>
                <a:effectLst/>
                <a:latin typeface="Calibri"/>
                <a:cs typeface="Calibri"/>
                <a:sym typeface="Calibri"/>
              </a:rPr>
              <a:t>12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/$210-$220 call spread,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cs typeface="Times New Roman" panose="02020603050405020304" pitchFamily="18" charset="0"/>
              </a:rPr>
              <a:t>took profits on long </a:t>
            </a:r>
            <a:r>
              <a:rPr lang="en-US" sz="1800" dirty="0">
                <a:solidFill>
                  <a:srgbClr val="00A64B"/>
                </a:solidFill>
                <a:effectLst/>
                <a:latin typeface="Calibri"/>
                <a:cs typeface="Calibri"/>
                <a:sym typeface="Calibri"/>
              </a:rPr>
              <a:t>11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/$195-$205 call spread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6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4/$215-225 put spread, </a:t>
            </a:r>
            <a:br>
              <a:rPr lang="en-US" sz="16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4/$105-$115 call spread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/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CBA94D-7E10-8562-7793-7FED0CF627F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1070" y="5013754"/>
            <a:ext cx="3010930" cy="16936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B5FB41-C8B6-7448-5193-EE634096CEC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8514" y="1828800"/>
            <a:ext cx="6112329" cy="456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11242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D34EE4FA-7361-BF7A-984E-0FE4ECB161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FDDC3725-41A3-3678-D018-7B7CD33691D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8585" y="381000"/>
            <a:ext cx="1124243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Bank of America (BAC) </a:t>
            </a:r>
            <a:r>
              <a:rPr lang="en-US" sz="28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– </a:t>
            </a:r>
            <a:r>
              <a:rPr lang="en-US" sz="18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Deregulation play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long long 12/$41-$44 call spread</a:t>
            </a:r>
            <a:r>
              <a:rPr lang="en-US" sz="2800" dirty="0">
                <a:solidFill>
                  <a:srgbClr val="00A64B"/>
                </a:solidFill>
                <a:effectLst/>
                <a:latin typeface="Calibri"/>
                <a:ea typeface="Times New Roman" panose="02020603050405020304" pitchFamily="18" charset="0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4/$20-$23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055CE6-6760-85A2-3063-2A8AFE842EF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0054" y="4934543"/>
            <a:ext cx="1940961" cy="19409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642134-D58B-7120-C177-1ECBDC89DE5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8900" y="1562100"/>
            <a:ext cx="6362700" cy="475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988783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5D7D354F-6B89-F9DC-9594-E2776A7886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A22F1080-BD1D-0BC3-0749-727717AECB6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677" y="381000"/>
            <a:ext cx="10794381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Citigroup (C)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long 12/$60-$65 call spread , took profits on long 4/$30-$35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54837E-73F1-ED16-5DA5-800AC49752D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9156" y="4784381"/>
            <a:ext cx="3286897" cy="18488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1430EC-2FDA-FF8D-83F2-70F0B225D9C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4114" y="1676400"/>
            <a:ext cx="6210300" cy="463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980603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C5BB7BB7-C8BD-BBFB-318E-E430B0C572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D7A20CEC-96B4-7F48-82CF-BACDE5FDC19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Charles Schwab (SCHW)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LEAPS expire at Max profit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4/$30-$35 call spread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5E9008-4D09-1EC9-57FB-6E5A4F2D9FD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5404" y="4672913"/>
            <a:ext cx="2061519" cy="20615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A54EFF-51E3-E222-7E34-BF97DB8335C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8785" y="1478280"/>
            <a:ext cx="6694714" cy="499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313671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D825597B-906B-ECC2-2B3E-F7FC54C9B5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2BB00544-607C-BC6D-9DF7-A2356C400F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7493" y="381000"/>
            <a:ext cx="10738624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Interactive Brokers (IBKR)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LEAPS expired at Max Profit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3/$160-$170 call spread,  out of long 8/$110-$115 call spread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long 4/$60-$65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C0C29E-CFF5-5F1A-8670-5EDDC9530D0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5081" y="5414319"/>
            <a:ext cx="3048000" cy="1143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1C68A9-20C8-8155-2DF5-A4988876B84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3328" y="1850571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095192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D4568F3C-B974-703F-8261-C2506292B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4EC08B59-3834-6D64-B22B-7BBA3D683DD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65647" y="453571"/>
            <a:ext cx="10615448" cy="16219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Berkshire Hathaway (BRKB)- Ultimate defensive stock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Berkshire Hathaway Builds Record Cash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at $334 billion</a:t>
            </a:r>
            <a:r>
              <a:rPr lang="en-US" sz="1800" dirty="0">
                <a:effectLst/>
                <a:latin typeface="+mj-lt"/>
              </a:rPr>
              <a:t> – Is the new T Bill proxy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+mj-lt"/>
              </a:rPr>
              <a:t>stopped out of 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</a:rPr>
              <a:t>long 12/$405-$415 call spread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,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12/$320-$330 call spread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long 4/$260-$270 call spread, </a:t>
            </a:r>
            <a:r>
              <a:rPr lang="en-US" sz="18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cs typeface="Calibri"/>
                <a:sym typeface="Calibri"/>
              </a:rPr>
              <a:t>long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1/$290-$300 call spread</a:t>
            </a: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+mj-lt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2147BD-D111-F447-1A9A-BE40CE318D4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9221" y="5178470"/>
            <a:ext cx="2674165" cy="15042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90A3BC-0DED-1FE3-DBAA-940670B2475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0672" y="2075542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447312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87E342B8-A096-11D8-3F08-2B52828C39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79E51D3D-64CC-94E7-31C3-A921680D06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8500" y="381000"/>
            <a:ext cx="106045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Blackrock (BLK)-Asset Collection Boom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12/$850-$860 call spread 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3/$770-$790 call spread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 took profits on long 3/$310-$340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642A75-415E-9D16-A19F-E92FE427390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8560" y="4750144"/>
            <a:ext cx="1905000" cy="1905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A0F57B-B8B1-7547-21F0-49BE455929C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6614" y="1676400"/>
            <a:ext cx="6308271" cy="471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28948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FCFFB-0CFE-8EFC-412C-764682A47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468D8F-81A7-F01B-0657-8AA25CC4A9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graph showing the growth of a stock market&#10;&#10;AI-generated content may be incorrect.">
            <a:extLst>
              <a:ext uri="{FF2B5EF4-FFF2-40B4-BE49-F238E27FC236}">
                <a16:creationId xmlns:a16="http://schemas.microsoft.com/office/drawing/2014/main" id="{AB269889-406A-F72D-C282-51396E7C8DE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49" y="25400"/>
            <a:ext cx="12173757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58106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2B4A934C-0498-9B71-35B6-913CE4E7CC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FCEE6560-2BF5-D2E7-3B4A-F0714B404B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SPDR Metals &amp; Mining ETF (XME)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2/$28-$30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1FA4AD-FBF2-E604-E479-FC41EFFD58B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00" y="1676400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81008"/>
      </p:ext>
    </p:extLst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515815" y="354522"/>
            <a:ext cx="11488616" cy="2031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Boeing (BA) –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Q3 $6 Billion Loss –b Strike Continues</a:t>
            </a:r>
            <a:b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Qatar Airways to Buy 100 Boeing Jets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2400" b="0" i="1" u="none" strike="noStrike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il pesce marcisce dalla testa”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07FE79-EBDA-AD85-8C3C-D83F2B46244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4155" y="4850137"/>
            <a:ext cx="2480276" cy="18925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90F051-FCDD-BEC7-27C1-E4304FCFF0B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0543" y="1842070"/>
            <a:ext cx="6242957" cy="466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>
          <a:extLst>
            <a:ext uri="{FF2B5EF4-FFF2-40B4-BE49-F238E27FC236}">
              <a16:creationId xmlns:a16="http://schemas.microsoft.com/office/drawing/2014/main" id="{152E542D-4871-ADEB-D7C1-D7046A40D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>
            <a:extLst>
              <a:ext uri="{FF2B5EF4-FFF2-40B4-BE49-F238E27FC236}">
                <a16:creationId xmlns:a16="http://schemas.microsoft.com/office/drawing/2014/main" id="{2D683ABA-7B1E-8D6B-3A6A-2871974D52F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5815" y="354522"/>
            <a:ext cx="11488616" cy="2031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General Motors (GM) – Worst Off Trade War Victim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stopped out of long 4/$52.50-$57.50 put spread at cost, long 3/$53-$56 put spread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3B3A01-6215-ED5D-4ABE-DE4A5875D5B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1264" y="4635843"/>
            <a:ext cx="2036805" cy="20368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638CC5-1CB7-F60E-FA35-02AB8EE1C94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9014" y="1703614"/>
            <a:ext cx="6193971" cy="462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786010"/>
      </p:ext>
    </p:extLst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Package Delivery- United Parcel Service (UPS) – strike averted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11/$130-$140 call spread</a:t>
            </a: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1CAA60-8B9D-1EAA-C89B-A03F96D9823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3718" y="4226011"/>
            <a:ext cx="2040947" cy="24219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B70BFD-AEA5-5153-BE1E-ECA8B326EEA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9914" y="1719942"/>
            <a:ext cx="6210300" cy="463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06769"/>
      </p:ext>
    </p:extLst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Caterpillar (CAT)- Ag + Infrastructure + Housing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8/$310-$320 call spread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 took profits on long 12/$220-$230 calls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12/$145-$150 call spread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11/$125-$135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B8CFA0-4C21-01E7-28E0-223C286CC90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4638" y="4876800"/>
            <a:ext cx="1694346" cy="16943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DAABE8-E042-30B6-6735-441DCE2CAD3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3586" y="1600200"/>
            <a:ext cx="6520543" cy="486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91623"/>
      </p:ext>
    </p:extLst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Deere &amp; Co. (DE)- Ag + Infrastructure + Housing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long 8/$330-$340 put spread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8/$330-$340 calls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B424F1-6501-9213-0876-9E138B82CE3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8461" y="4630057"/>
            <a:ext cx="2111803" cy="19313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91A11C-1247-AF53-DBC9-0868047FBDE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6628" y="1371600"/>
            <a:ext cx="6471557" cy="483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599161"/>
      </p:ext>
    </p:extLst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05103" y="183931"/>
            <a:ext cx="1154035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rmAutofit fontScale="90000"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Freeport McMoRan - (FCX)- Coming Copper Crisis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Freeport McMoRan Beats, 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helped by higher production and easing costs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4/$37-$40 call spread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5/$42-$45 call spread,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$48-$51 put spread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 profits on long 6/$32-$35 call spread 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4/$30-$33 call spread, took profits on long 10/$20-$23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4C757F-B609-8E7E-3D4C-03C67B5F6C2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685" y="4746171"/>
            <a:ext cx="4339772" cy="21698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8289DC-14A3-180F-46A6-B56F024E140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3316" y="1997529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131667"/>
      </p:ext>
    </p:extLst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675583" y="304800"/>
            <a:ext cx="11098924" cy="120869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 Disney (DIS) -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Disney Beats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Disney Dives on Earnings Bust, although streaming broke even versus an expected loss</a:t>
            </a:r>
            <a:r>
              <a:rPr lang="en-US" sz="1800" dirty="0">
                <a:effectLst/>
                <a:latin typeface="+mj-lt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5CE464-0F3D-3549-7FB4-0CCC7E7C9A6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3315" y="4731656"/>
            <a:ext cx="2467428" cy="18505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58495C-05A0-C83E-62E9-7CF0660B8E4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2957" y="1513491"/>
            <a:ext cx="6373586" cy="475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30399"/>
      </p:ext>
    </p:extLst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60FDE2-2861-2727-5583-61940A1B9E5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0543" y="1524000"/>
            <a:ext cx="6471557" cy="483209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Union Pacific RR (UNP)- Big Stuff to Ship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5/$200-$210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11/$150-$160 call spread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AA5562-EA39-E195-7056-4CE9ADF5D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6514" y="4262603"/>
            <a:ext cx="2182586" cy="24493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A1D3BD-D7D4-8CC3-8EA8-27F432F3D10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00" y="1817914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88918"/>
      </p:ext>
    </p:extLst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7A147-D1F4-C7D6-42F3-800B1C7E2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8E7D2B-AEC1-44B9-7448-F9ACB206B4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graph showing a number of numbers and a line&#10;&#10;AI-generated content may be incorrect.">
            <a:extLst>
              <a:ext uri="{FF2B5EF4-FFF2-40B4-BE49-F238E27FC236}">
                <a16:creationId xmlns:a16="http://schemas.microsoft.com/office/drawing/2014/main" id="{12C4CA2D-B651-1450-9424-7133E893F0A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8971"/>
            <a:ext cx="12012564" cy="640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20669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617838" y="228600"/>
            <a:ext cx="10787448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Walmart (WMT) – The New AI Stock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11/$125-$130 bear put spread, took profit on Long 10/$119-$121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8/$114-$117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F39427-949B-5F0B-8331-2615B9433D3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5942" y="5071110"/>
            <a:ext cx="2767619" cy="15582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7F1645-23B9-2C15-3669-D3008B6C1AA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9271" y="1883229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2781"/>
      </p:ext>
    </p:extLst>
  </p:cSld>
  <p:clrMapOvr>
    <a:masterClrMapping/>
  </p:clrMapOvr>
  <p:transition spd="slow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>
          <a:extLst>
            <a:ext uri="{FF2B5EF4-FFF2-40B4-BE49-F238E27FC236}">
              <a16:creationId xmlns:a16="http://schemas.microsoft.com/office/drawing/2014/main" id="{1DBF828D-9112-4F59-17CA-FB87F5F17B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>
            <a:extLst>
              <a:ext uri="{FF2B5EF4-FFF2-40B4-BE49-F238E27FC236}">
                <a16:creationId xmlns:a16="http://schemas.microsoft.com/office/drawing/2014/main" id="{8A77187E-804F-3A09-11FE-A14C3A88568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7838" y="228600"/>
            <a:ext cx="10787448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Costco (COST) – Permanent Compounder</a:t>
            </a:r>
            <a:b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4/$840-$850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004A4E-43FE-FBB2-565F-6ACEE34A84E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5650" y="5370286"/>
            <a:ext cx="3077835" cy="12591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408248-0A65-2395-686A-D8122672ADC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0829" y="1295400"/>
            <a:ext cx="6618514" cy="494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447562"/>
      </p:ext>
    </p:extLst>
  </p:cSld>
  <p:clrMapOvr>
    <a:masterClrMapping/>
  </p:clrMapOvr>
  <p:transition spd="slow">
    <p:cut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318911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Delta Airlines (DAL) – Recession Warning-Travel Collapse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The Non-Boeing Airline – uses Airbuses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438650-EF0B-7B37-9779-3BBBD3262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2457" y="4688953"/>
            <a:ext cx="3303815" cy="18501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8B4937-E731-EC95-42B8-BF8211857B6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0829" y="1540328"/>
            <a:ext cx="6471557" cy="483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 Sector SPDR (XTN)- Worst Hit Sector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D089474-3F8E-9913-3A56-C1C62919892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00" y="1524000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2595324" y="517538"/>
            <a:ext cx="7001351" cy="64567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 – Defensive Play and Cheap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200EA2-3003-D1EE-342D-1CB6257D6B2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2795" y="1163216"/>
            <a:ext cx="7001351" cy="522767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Amgen (AMGN)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11/$185-$200 bull call spread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B104FA-93C3-2334-DF14-DC83595C042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8856" y="4975679"/>
            <a:ext cx="3055257" cy="17185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73286D-C4FF-2A02-D2DF-F624B86E10C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0" y="1567769"/>
            <a:ext cx="6433458" cy="480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79783"/>
      </p:ext>
    </p:extLst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713679" y="170793"/>
            <a:ext cx="1079438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Visa (V) – Inflation boost</a:t>
            </a:r>
            <a:br>
              <a:rPr lang="en-US" sz="2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Justice Hits Visa (V) with Antitrust Suit,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with a 47% market share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2/$240-$250 bull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10/$160-$170 bull call spread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6/$150-$160 bull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770B3F-1E05-B8A1-A63A-D500D3D9879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0113" y="5044389"/>
            <a:ext cx="2667001" cy="16428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257B6C-073B-3C7D-A024-892A6FC9A9B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8885" y="2095500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56804"/>
      </p:ext>
    </p:extLst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 SPDR (XLY)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58C4C5-393B-A018-F805-BF429802F57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0221" y="1426029"/>
            <a:ext cx="6471557" cy="483209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D5AEF-A115-0AD1-E941-95532C4A65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wrecked car on the road&#10;&#10;AI-generated content may be incorrect.">
            <a:extLst>
              <a:ext uri="{FF2B5EF4-FFF2-40B4-BE49-F238E27FC236}">
                <a16:creationId xmlns:a16="http://schemas.microsoft.com/office/drawing/2014/main" id="{27AB70F7-580E-A71D-6177-D1562F44672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3999" y="-1"/>
            <a:ext cx="9028671" cy="677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34322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B6154-16E4-2E9C-6AAF-BADA67E65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FA9E6F-04E3-19D0-4D24-0B86C87307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pictures of men&#10;&#10;AI-generated content may be incorrect.">
            <a:extLst>
              <a:ext uri="{FF2B5EF4-FFF2-40B4-BE49-F238E27FC236}">
                <a16:creationId xmlns:a16="http://schemas.microsoft.com/office/drawing/2014/main" id="{1EDD73F2-DFDE-36F8-992F-613980C4278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6088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5C087-83AF-C5F7-039D-A68797496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C9BE65-8D1A-7BB0-AFDB-F1DEAA45F3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and person holding a certificate&#10;&#10;AI-generated content may be incorrect.">
            <a:extLst>
              <a:ext uri="{FF2B5EF4-FFF2-40B4-BE49-F238E27FC236}">
                <a16:creationId xmlns:a16="http://schemas.microsoft.com/office/drawing/2014/main" id="{DE5C753C-2F26-A5B9-B9D0-B24CE5FE586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7303" y="0"/>
            <a:ext cx="59773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76948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>
          <a:extLst>
            <a:ext uri="{FF2B5EF4-FFF2-40B4-BE49-F238E27FC236}">
              <a16:creationId xmlns:a16="http://schemas.microsoft.com/office/drawing/2014/main" id="{7208ABD5-EFD0-8D2B-32B0-44B073A49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>
            <a:extLst>
              <a:ext uri="{FF2B5EF4-FFF2-40B4-BE49-F238E27FC236}">
                <a16:creationId xmlns:a16="http://schemas.microsoft.com/office/drawing/2014/main" id="{273CE5F7-1CF1-0C29-E2B3-EF0E7A0253C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41960" y="1291118"/>
            <a:ext cx="11308080" cy="47558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*Trump cave on China trade puts recovery hopes back on, along with inflation</a:t>
            </a: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*Bonds recover sharply to a 4.50% yield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*Foreign investors panic sell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 abates, but but hey still own $38 trillion in US assets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*Confidence and the US brand are still permanently damaged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*Even just even a 10% selloff generates $3.8 trillion of selling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*Why own the US when Germany is doing so much better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 with no currency risk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*US Budget deficit set to double this year to $</a:t>
            </a:r>
            <a:r>
              <a:rPr lang="en-US" sz="180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5 trillion</a:t>
            </a: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highlight>
                  <a:srgbClr val="FFFFFF"/>
                </a:highlight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highlight>
                  <a:srgbClr val="FFFFFF"/>
                </a:highlight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*Avoid</a:t>
            </a:r>
            <a:r>
              <a:rPr lang="en-US" sz="20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(TLT), (JNK), (NLY), (SLRN) and REITS</a:t>
            </a:r>
            <a:br>
              <a:rPr lang="en-US" sz="1800" b="1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n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F3133B-21A2-AD7A-3F41-03B8D4963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sz="2800" dirty="0"/>
              <a:t>Bonds – Recovery Selloff 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BF9525-A14C-447D-286D-E7440FB378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3358" y="3585411"/>
            <a:ext cx="4600789" cy="3063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630577"/>
      </p:ext>
    </p:extLst>
  </p:cSld>
  <p:clrMapOvr>
    <a:masterClrMapping/>
  </p:clrMapOvr>
  <p:transition spd="slow">
    <p:wip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708" y="718952"/>
            <a:ext cx="12192000" cy="1869788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long 6/$80-$83 call spread-expires in 26 trading days, </a:t>
            </a:r>
            <a:r>
              <a:rPr lang="en-US" sz="1800" dirty="0">
                <a:solidFill>
                  <a:srgbClr val="00B050"/>
                </a:solidFill>
                <a:effectLst/>
                <a:latin typeface="+mj-lt"/>
              </a:rPr>
              <a:t>took profits on long 4/$84-</a:t>
            </a:r>
            <a:r>
              <a:rPr lang="en-US" sz="1800" dirty="0">
                <a:solidFill>
                  <a:srgbClr val="00B050"/>
                </a:solidFill>
                <a:latin typeface="+mj-lt"/>
              </a:rPr>
              <a:t>$87</a:t>
            </a:r>
            <a:r>
              <a:rPr lang="en-US" sz="1800" dirty="0">
                <a:solidFill>
                  <a:srgbClr val="00B050"/>
                </a:solidFill>
                <a:effectLst/>
                <a:latin typeface="+mj-lt"/>
              </a:rPr>
              <a:t> call spread </a:t>
            </a:r>
            <a:br>
              <a:rPr lang="en-US" sz="1800" dirty="0">
                <a:solidFill>
                  <a:srgbClr val="00A64B"/>
                </a:solidFill>
                <a:effectLst/>
                <a:latin typeface="+mj-lt"/>
              </a:rPr>
            </a:br>
            <a:r>
              <a:rPr lang="en-US" sz="1800" dirty="0">
                <a:solidFill>
                  <a:srgbClr val="FF0000"/>
                </a:solidFill>
                <a:effectLst/>
                <a:latin typeface="+mj-lt"/>
              </a:rPr>
              <a:t>stopped out of long 1/$82-$85 call spread,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10/$103-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$106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 put spread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6/$$94-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$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97 put spread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,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5/$82-$85 calls spread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rgbClr val="00A64B"/>
                </a:solidFill>
                <a:latin typeface="+mj-lt"/>
              </a:rPr>
            </a:br>
            <a:br>
              <a:rPr lang="en-US" sz="24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2000" dirty="0">
                <a:solidFill>
                  <a:srgbClr val="00A64B"/>
                </a:solidFill>
              </a:rPr>
            </a:b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8F7802-1EA4-D36A-0810-2B2DBA84D26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00" y="1871848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99611"/>
            <a:ext cx="8229600" cy="1143000"/>
          </a:xfrm>
        </p:spPr>
        <p:txBody>
          <a:bodyPr/>
          <a:lstStyle/>
          <a:p>
            <a:br>
              <a:rPr lang="en-US" sz="2400" dirty="0"/>
            </a:br>
            <a:r>
              <a:rPr lang="en-US" sz="2400" dirty="0"/>
              <a:t>Ten Year Treasury Yield ($TNX) – 4.15%</a:t>
            </a:r>
            <a:br>
              <a:rPr lang="en-US" sz="2400" dirty="0"/>
            </a:br>
            <a:br>
              <a:rPr lang="en-US" sz="2400" dirty="0"/>
            </a:b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0BEDA5-653A-81FA-23D5-51168CD4631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7950" y="1181100"/>
            <a:ext cx="6896100" cy="514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(JNK) 6.54% Yield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4127FF-B2B2-5E40-E22A-42042230171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7757" y="1295400"/>
            <a:ext cx="6716486" cy="501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4.21%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3DC903-79F3-4D51-A6A9-74455F3BD45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3264" y="1219200"/>
            <a:ext cx="6765471" cy="505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801064"/>
      </p:ext>
    </p:extLst>
  </p:cSld>
  <p:clrMapOvr>
    <a:masterClrMapping/>
  </p:clrMapOvr>
  <p:transition spd="slow">
    <p:cut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5.62%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35BCC0-5F3E-1FAC-FB6C-002789DC608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5921" y="1099457"/>
            <a:ext cx="6700157" cy="500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53971"/>
      </p:ext>
    </p:extLst>
  </p:cSld>
  <p:clrMapOvr>
    <a:masterClrMapping/>
  </p:clrMapOvr>
  <p:transition spd="slow">
    <p:cut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(TBT)-Out of Favor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6F55F7-4EF3-B370-9AE0-F92A9586E61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9593" y="1371600"/>
            <a:ext cx="6732814" cy="502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Anally Capital Management (NLY) – Leveraged REIT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Yield 13.25%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12/$15-$16 call spread</a:t>
            </a:r>
            <a:endParaRPr lang="en-US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6F1E42-C885-FDC1-AC73-7DF577BFB7F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4521" y="1703614"/>
            <a:ext cx="6242957" cy="466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89513"/>
      </p:ext>
    </p:extLst>
  </p:cSld>
  <p:clrMapOvr>
    <a:masterClrMapping/>
  </p:clrMapOvr>
  <p:transition spd="slow">
    <p:cut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3F998-36CF-E024-D3D6-32607BE9B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366145-D6FA-1F3F-1F4F-5C7D8A6E85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men holding flags&#10;&#10;AI-generated content may be incorrect.">
            <a:extLst>
              <a:ext uri="{FF2B5EF4-FFF2-40B4-BE49-F238E27FC236}">
                <a16:creationId xmlns:a16="http://schemas.microsoft.com/office/drawing/2014/main" id="{B12A0FC7-2189-E5BE-9B16-605C8D99DF4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33345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170D1-93DD-577A-17BF-0EAEB16F6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127019-0861-457D-295F-A50124C367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sitting on a tank&#10;&#10;AI-generated content may be incorrect.">
            <a:extLst>
              <a:ext uri="{FF2B5EF4-FFF2-40B4-BE49-F238E27FC236}">
                <a16:creationId xmlns:a16="http://schemas.microsoft.com/office/drawing/2014/main" id="{BFDA1FC4-C3D1-86E8-2F9A-0077F7CB7AE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2645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ABD1D-30CD-BC8D-B137-8CC885AD7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FD4EA1-F60A-21E1-654C-0E080A5E40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and a child sitting on a bed&#10;&#10;AI-generated content may be incorrect.">
            <a:extLst>
              <a:ext uri="{FF2B5EF4-FFF2-40B4-BE49-F238E27FC236}">
                <a16:creationId xmlns:a16="http://schemas.microsoft.com/office/drawing/2014/main" id="{E502F6FD-641E-BDB1-EDAD-D50DC48BC9C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9703" y="0"/>
            <a:ext cx="85525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75050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>
          <a:extLst>
            <a:ext uri="{FF2B5EF4-FFF2-40B4-BE49-F238E27FC236}">
              <a16:creationId xmlns:a16="http://schemas.microsoft.com/office/drawing/2014/main" id="{9A084604-604A-7A59-0549-002A672F22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>
            <a:extLst>
              <a:ext uri="{FF2B5EF4-FFF2-40B4-BE49-F238E27FC236}">
                <a16:creationId xmlns:a16="http://schemas.microsoft.com/office/drawing/2014/main" id="{6C3C7AC3-D0B4-0BC0-A884-E5B65676309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Trade War Relief 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>
            <a:extLst>
              <a:ext uri="{FF2B5EF4-FFF2-40B4-BE49-F238E27FC236}">
                <a16:creationId xmlns:a16="http://schemas.microsoft.com/office/drawing/2014/main" id="{F98BBE15-FEAC-947D-B7D8-736FECB7C4D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034143" y="990600"/>
            <a:ext cx="10384134" cy="541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*Trump cave in trade war brings US dollar rally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*Profit taking hits foreign currencies, which have had massive runs this year</a:t>
            </a: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*Interest rate differentials are back as the driver of currencies, with the US at a high 4.25%, at least for this week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*Next dollar weakness will come with evidence of a recession in weeks</a:t>
            </a:r>
            <a:br>
              <a:rPr lang="en-US" sz="20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*Flight to safety takes a vacation but it will be back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*Buy (FXA), (FXE), (FXB), (FXC), and (FXY)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b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4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B779BB-0A3E-0F28-6372-7E8BDFF9E64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6147" y="4279482"/>
            <a:ext cx="4378158" cy="246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973943"/>
      </p:ext>
    </p:extLst>
  </p:cSld>
  <p:clrMapOvr>
    <a:masterClrMapping/>
  </p:clrMapOvr>
  <p:transition spd="slow">
    <p:cut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19200" y="381000"/>
            <a:ext cx="12192000" cy="46879"/>
            <a:chOff x="0" y="0"/>
            <a:chExt cx="9376341" cy="1724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76341" cy="1724607"/>
            </a:xfrm>
            <a:custGeom>
              <a:avLst/>
              <a:gdLst/>
              <a:ahLst/>
              <a:cxnLst/>
              <a:rect l="l" t="t" r="r" b="b"/>
              <a:pathLst>
                <a:path w="9376341" h="1724607">
                  <a:moveTo>
                    <a:pt x="0" y="0"/>
                  </a:moveTo>
                  <a:lnTo>
                    <a:pt x="9376341" y="0"/>
                  </a:lnTo>
                  <a:lnTo>
                    <a:pt x="9376341" y="1724607"/>
                  </a:lnTo>
                  <a:lnTo>
                    <a:pt x="0" y="1724607"/>
                  </a:lnTo>
                  <a:close/>
                </a:path>
              </a:pathLst>
            </a:custGeom>
            <a:solidFill>
              <a:srgbClr val="061D3B">
                <a:alpha val="96863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84301" y="35831"/>
            <a:ext cx="1243925" cy="1243925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975666" y="127198"/>
            <a:ext cx="1061193" cy="1061189"/>
            <a:chOff x="-60692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-60692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29782" y="47575"/>
            <a:ext cx="6321588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</a:pPr>
            <a:r>
              <a:rPr lang="en-US" sz="2406" spc="192">
                <a:solidFill>
                  <a:srgbClr val="003D6A"/>
                </a:solidFill>
                <a:latin typeface="Glacial Indifference"/>
              </a:rPr>
              <a:t>THE MAD HEDGE FUND TRADER</a:t>
            </a:r>
          </a:p>
        </p:txBody>
      </p:sp>
      <p:sp>
        <p:nvSpPr>
          <p:cNvPr id="8" name="Shape 359">
            <a:extLst>
              <a:ext uri="{FF2B5EF4-FFF2-40B4-BE49-F238E27FC236}">
                <a16:creationId xmlns:a16="http://schemas.microsoft.com/office/drawing/2014/main" id="{BF7785F1-B11E-2F4D-954D-E995CDFDBFDE}"/>
              </a:ext>
            </a:extLst>
          </p:cNvPr>
          <p:cNvSpPr txBox="1">
            <a:spLocks/>
          </p:cNvSpPr>
          <p:nvPr/>
        </p:nvSpPr>
        <p:spPr>
          <a:xfrm>
            <a:off x="168588" y="546598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 (FXA) 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Major Long-Term Bottom is In Targeting Parity – A call option on a global synchronized recovery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 descr="A kangaroo standing on a dirt surface&#10;&#10;Description automatically generated">
            <a:extLst>
              <a:ext uri="{FF2B5EF4-FFF2-40B4-BE49-F238E27FC236}">
                <a16:creationId xmlns:a16="http://schemas.microsoft.com/office/drawing/2014/main" id="{64AB6708-0191-DF86-C63F-77F9DB71976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8054" y="3751385"/>
            <a:ext cx="3768969" cy="25126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B71828-3D0E-11BC-034E-D92D7A12DB3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557" y="1442730"/>
            <a:ext cx="6520543" cy="4868672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9D2FB15-22E2-8D43-850C-8D9B3F5343D2}"/>
              </a:ext>
            </a:extLst>
          </p:cNvPr>
          <p:cNvCxnSpPr>
            <a:cxnSpLocks/>
          </p:cNvCxnSpPr>
          <p:nvPr/>
        </p:nvCxnSpPr>
        <p:spPr>
          <a:xfrm flipV="1">
            <a:off x="4876800" y="3052387"/>
            <a:ext cx="4466492" cy="2116652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893102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 descr="A close-up of a currency note&#10;&#10;Description automatically generated">
            <a:extLst>
              <a:ext uri="{FF2B5EF4-FFF2-40B4-BE49-F238E27FC236}">
                <a16:creationId xmlns:a16="http://schemas.microsoft.com/office/drawing/2014/main" id="{B9F83AD5-238C-13CD-8BCC-43AF8A0D9B7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8060" y="4278923"/>
            <a:ext cx="4773940" cy="24291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0696D2-FDFA-A4C4-5893-CC273BDDF1F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861" y="1602941"/>
            <a:ext cx="6291943" cy="4697984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64D645B3-7C2C-85BA-6CBC-D6DE1F516A48}"/>
              </a:ext>
            </a:extLst>
          </p:cNvPr>
          <p:cNvCxnSpPr>
            <a:cxnSpLocks/>
          </p:cNvCxnSpPr>
          <p:nvPr/>
        </p:nvCxnSpPr>
        <p:spPr>
          <a:xfrm flipV="1">
            <a:off x="4651199" y="2724778"/>
            <a:ext cx="3749574" cy="245431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4443185"/>
      </p:ext>
    </p:extLst>
  </p:cSld>
  <p:clrMapOvr>
    <a:masterClrMapping/>
  </p:clrMapOvr>
  <p:transition spd="slow">
    <p:cut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(FXE)-</a:t>
            </a: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6" name="Picture 5" descr="A close-up of a currency note&#10;&#10;Description automatically generated">
            <a:extLst>
              <a:ext uri="{FF2B5EF4-FFF2-40B4-BE49-F238E27FC236}">
                <a16:creationId xmlns:a16="http://schemas.microsoft.com/office/drawing/2014/main" id="{948BFDA9-6F39-4D00-B5EA-B1AFA864854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6422" y="3925295"/>
            <a:ext cx="5076092" cy="263629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AE689B9-1A18-FC29-0F12-12F568637A6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99" y="1666289"/>
            <a:ext cx="6056571" cy="4522240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8E1F53E-D243-CBBB-28B8-96FE47FBE97A}"/>
              </a:ext>
            </a:extLst>
          </p:cNvPr>
          <p:cNvCxnSpPr>
            <a:cxnSpLocks/>
          </p:cNvCxnSpPr>
          <p:nvPr/>
        </p:nvCxnSpPr>
        <p:spPr>
          <a:xfrm flipV="1">
            <a:off x="4579610" y="2473569"/>
            <a:ext cx="3427252" cy="265264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6072825"/>
      </p:ext>
    </p:extLst>
  </p:cSld>
  <p:clrMapOvr>
    <a:masterClrMapping/>
  </p:clrMapOvr>
  <p:transition spd="slow">
    <p:cut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 (FXB)-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6" name="Picture 5" descr="A close up of a currency&#10;&#10;Description automatically generated">
            <a:extLst>
              <a:ext uri="{FF2B5EF4-FFF2-40B4-BE49-F238E27FC236}">
                <a16:creationId xmlns:a16="http://schemas.microsoft.com/office/drawing/2014/main" id="{C47C7DDC-254C-CE5E-09C7-608814F21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4154" y="4011943"/>
            <a:ext cx="4539882" cy="24491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06C3ACF-5DF7-0772-EEF3-61A92EA6F8F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275" y="1626375"/>
            <a:ext cx="6389914" cy="4771136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EA8603E-FE3F-10F0-3A88-98FBB12FD2E9}"/>
              </a:ext>
            </a:extLst>
          </p:cNvPr>
          <p:cNvCxnSpPr>
            <a:cxnSpLocks/>
          </p:cNvCxnSpPr>
          <p:nvPr/>
        </p:nvCxnSpPr>
        <p:spPr>
          <a:xfrm flipV="1">
            <a:off x="4747847" y="2264229"/>
            <a:ext cx="3242267" cy="2835309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6072950"/>
      </p:ext>
    </p:extLst>
  </p:cSld>
  <p:clrMapOvr>
    <a:masterClrMapping/>
  </p:clrMapOvr>
  <p:transition spd="slow">
    <p:cut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1981200" y="9525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Currencies (CEW)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B6C8C2-0DDD-7C9D-9E21-8D00E14479A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1396" y="3947984"/>
            <a:ext cx="4631494" cy="26052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B0C2EA5-1565-8C14-614D-98192C9F57E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215" y="1899138"/>
            <a:ext cx="5715000" cy="426720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6097DB2-3994-0B9C-60E3-5C9D04979464}"/>
              </a:ext>
            </a:extLst>
          </p:cNvPr>
          <p:cNvCxnSpPr>
            <a:cxnSpLocks/>
          </p:cNvCxnSpPr>
          <p:nvPr/>
        </p:nvCxnSpPr>
        <p:spPr>
          <a:xfrm flipV="1">
            <a:off x="4525108" y="2813538"/>
            <a:ext cx="4466492" cy="243840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2502358"/>
      </p:ext>
    </p:extLst>
  </p:cSld>
  <p:clrMapOvr>
    <a:masterClrMapping/>
  </p:clrMapOvr>
  <p:transition spd="slow">
    <p:cut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FEBC7-D734-4BB7-92AF-43A0D1AD0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362BA9-757E-8C07-2A02-92BD10A29C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car parked on the side of the road&#10;&#10;AI-generated content may be incorrect.">
            <a:extLst>
              <a:ext uri="{FF2B5EF4-FFF2-40B4-BE49-F238E27FC236}">
                <a16:creationId xmlns:a16="http://schemas.microsoft.com/office/drawing/2014/main" id="{268A623C-7938-B22A-59BF-13CDCFCDE8B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73884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8D11F-52E3-042C-28A2-5D96038D1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12F46B-6656-D0F1-FB2A-E8E2E90FEF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map of a city&#10;&#10;AI-generated content may be incorrect.">
            <a:extLst>
              <a:ext uri="{FF2B5EF4-FFF2-40B4-BE49-F238E27FC236}">
                <a16:creationId xmlns:a16="http://schemas.microsoft.com/office/drawing/2014/main" id="{62FB5684-64B4-FAE9-807C-FF1B0F26BE3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5655" y="0"/>
            <a:ext cx="31606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80213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1524000" y="225552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&amp; Commodities – Bounce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2019300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/>
          </a:p>
          <a:p>
            <a:pPr lvl="0">
              <a:buClr>
                <a:srgbClr val="000000"/>
              </a:buClr>
              <a:buSzPct val="25000"/>
            </a:pPr>
            <a:br>
              <a:rPr lang="en-US" sz="18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endParaRPr lang="en-US" sz="1600">
              <a:solidFill>
                <a:srgbClr val="FF0000"/>
              </a:solidFill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336173" y="1222248"/>
            <a:ext cx="11291053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85750" indent="-285750">
              <a:buClr>
                <a:srgbClr val="000000"/>
              </a:buClr>
              <a:buSzPct val="25000"/>
              <a:buFont typeface="Arial" panose="020B0604020202020204" pitchFamily="34" charset="0"/>
              <a:buChar char="•"/>
            </a:pP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*Trade war relief give oil a bounce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Oil Production has Peaked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thanks to the collapse in prices triggered by recession fears</a:t>
            </a:r>
            <a:b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*Saudi Arabia playing a market share game and increasing production is another factor</a:t>
            </a:r>
            <a:b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*We’re headed for $30 a barrel</a:t>
            </a:r>
            <a:b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*The U.S.-China trade war is dominating investor sentiment in moving</a:t>
            </a:r>
            <a:b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oil prices, superseding nuclear talks between the U.S. and Iran and</a:t>
            </a:r>
            <a:b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discord within the OPEC+ coalition</a:t>
            </a:r>
            <a:b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*Markets have been rocked by conflicting signals from U.S. over what</a:t>
            </a:r>
            <a:b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progress was being made to de-escalate a trade war that threatens</a:t>
            </a:r>
            <a:b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to sap global growth.</a:t>
            </a:r>
            <a:b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800" dirty="0">
                <a:solidFill>
                  <a:srgbClr val="FF0000"/>
                </a:solidFill>
                <a:effectLst/>
                <a:latin typeface="+mj-lt"/>
              </a:rPr>
            </a:br>
            <a:br>
              <a:rPr lang="en-US" sz="2000" b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0B2918-4E23-BB2B-1F75-B51C449B78C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1726" y="3295396"/>
            <a:ext cx="2324100" cy="349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199397"/>
      </p:ext>
    </p:extLst>
  </p:cSld>
  <p:clrMapOvr>
    <a:masterClrMapping/>
  </p:clrMapOvr>
  <p:transition spd="slow">
    <p:wipe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Oil-($WTIC)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572B71-1BD6-9419-662C-1CE4E9491E8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6935" y="1197429"/>
            <a:ext cx="6798129" cy="507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11550</TotalTime>
  <Words>5482</Words>
  <Application>Microsoft Macintosh PowerPoint</Application>
  <PresentationFormat>Widescreen</PresentationFormat>
  <Paragraphs>178</Paragraphs>
  <Slides>133</Slides>
  <Notes>93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133</vt:i4>
      </vt:variant>
    </vt:vector>
  </HeadingPairs>
  <TitlesOfParts>
    <vt:vector size="140" baseType="lpstr">
      <vt:lpstr>Arial</vt:lpstr>
      <vt:lpstr>Calibri</vt:lpstr>
      <vt:lpstr>Glacial Indifference</vt:lpstr>
      <vt:lpstr>Google Sans</vt:lpstr>
      <vt:lpstr>Helvetica</vt:lpstr>
      <vt:lpstr>Times New Roman</vt:lpstr>
      <vt:lpstr>Office Theme</vt:lpstr>
      <vt:lpstr> The Mad Hedge Fund Trader “Rocketing Back Up to Zero” </vt:lpstr>
      <vt:lpstr>PowerPoint Presentation</vt:lpstr>
      <vt:lpstr>PowerPoint Presentation</vt:lpstr>
      <vt:lpstr>PowerPoint Presentation</vt:lpstr>
      <vt:lpstr>  Trade Alert Performance New All-Time Highs!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Method to My Madness </vt:lpstr>
      <vt:lpstr>The Global Economy – Confusion</vt:lpstr>
      <vt:lpstr>The Mad Hedge Profit Predictor Market Timing Index – From 2 to 71 in a Month! An artificial intelligence driven algorithm that analyzes 30 different economic, technical, and momentum driven indicators </vt:lpstr>
      <vt:lpstr>PowerPoint Presentation</vt:lpstr>
      <vt:lpstr> Weekly Jobless Claims – 4 Month Low -13,000 to 228,000 </vt:lpstr>
      <vt:lpstr>PowerPoint Presentation</vt:lpstr>
      <vt:lpstr>Stocks – China Shock </vt:lpstr>
      <vt:lpstr>The Ultimate Hedge – Defensive stocks only go down at a slower  rate 90 - day US Treasury Bills (Warren Buffet owns $300 billion) </vt:lpstr>
      <vt:lpstr>            S&amp;P 500 – Downside Targets – down 10% on year long 6/$610-$620 put spread-expires in 26 days             </vt:lpstr>
      <vt:lpstr> ProShares  -2X Short S&amp;P 500 (SDS) - a great 2X hedge for falling long stocks  </vt:lpstr>
      <vt:lpstr>(VIX) –  Volatility Index Hits Four Year High at $65, the most since the 2020 pandemic. That implies a 2% move in the S&amp;P 500 (SPX) every day for the next 30 days </vt:lpstr>
      <vt:lpstr>(SVXY) –Short Volatility ETF bought at $36.31 - $32.74 = $3.57  </vt:lpstr>
      <vt:lpstr> Dow Average ($INDU)-</vt:lpstr>
      <vt:lpstr>Russell 2000 (IWM)-  took profits on Long 10/$137-$142 vertical bull call spread took profits on Long 10/$153-$156 vertical bear put spread </vt:lpstr>
      <vt:lpstr>NASDAQ (QQQ) – Down 15% long 6/$540-$550-$345 put spread-expires in 26 days, took profits on Long 5/$335-$345 put spread took profits on long (QQQ) /$540-$550 put spread, took profits on long (QQQ) 4/$330-$335 put spread  took profits on long (QQQ) 3/$340-$345 put spread, covered long (QQQ) $325-$330 put spread </vt:lpstr>
      <vt:lpstr>China (FXI) + 36%</vt:lpstr>
      <vt:lpstr>Japan ($NIKK) – down 10% </vt:lpstr>
      <vt:lpstr>Europe Hedged Equity (HEDJ)- +19% </vt:lpstr>
      <vt:lpstr>German Dax (DAX)- +30% </vt:lpstr>
      <vt:lpstr> Emerging Markets (EEM) - +8% Weak Dollar, Long Recovery Play </vt:lpstr>
      <vt:lpstr>PowerPoint Presentation</vt:lpstr>
      <vt:lpstr> NVIDIA (NVDA) – Blackwell Chips @ $70,000 each Big Deal in Saudi Arabia with sale of 18,000 Blackwells-but not enough to replace China long 6/$140-$145 puts spread, took profits on long 5/$70-$75 call spread took profits on long 3/$88-$90 call spread, took profits on long 4/$140-$145 puts spread   took profits on Long 2/$90-$95 call spread, took profits on Long 12/$117-$120 call spread   </vt:lpstr>
      <vt:lpstr>    Microsoft (MSFT)-Microsoft Bombs,  Microsoft Blows Up on Cloud Guidance  took profits on long 5/$430-$440 put spread Took profits on long 2/$330-$340 call spread, took profits on long 12/$320-$330 call spread took profits on long  9/$235-$245 call spread, took profits on long 7/$220-$210 call spread,     </vt:lpstr>
      <vt:lpstr>Meta (META) Meta Beats, on improving ad sales, a preeminent AI user  took profits on Long 8/$420-$430 call spread took profits on Long 5/$360-$370 vertical bull call spread, took profits on Long 9/$290-$300 vertical bear put spread, stopped out of Long 9/$190-$200 vertical bear put spread  </vt:lpstr>
      <vt:lpstr>  Apple (AAPL) Apple Tanks on Falling Search Revenues long 6/$220-$230 put spread-expires in 26 days, profits on Long 5/$225-$235 vertical bear put spread,  took profits on Long 8/$160-$170 call spread took profits on Long 6/$200-$210 bear put spread,   </vt:lpstr>
      <vt:lpstr>PowerPoint Presentation</vt:lpstr>
      <vt:lpstr>Alphabet (GOOGL) – Breakup Target Trump Administration to Pursue Alphabet Breakup, Alphabet’s Waymo Expands to Washington DC  took profits on long 12/$110-$120 call spread  took profits on long 12/$1,200-$1,230 bull call spread, took profits on long 9/$1,030-$1,080 vertical bull call spread</vt:lpstr>
      <vt:lpstr> Amazon (AMZN) – Antirust Target Jeff Bezos to Sell $4.7 Billion of Amazon Stock  took profits on long 3/$155-$160 bull call spread , took profits on long 2/$130-$135 bull call spread </vt:lpstr>
      <vt:lpstr>PowerPoint Presentation</vt:lpstr>
      <vt:lpstr>Netflix (NFLX) –  Netflix Earnings Rocket, on the back of 19 million new subscriber  took profits on long 4/800-$810 call spread </vt:lpstr>
      <vt:lpstr>Palo Alto Networks (PANW)- Hacking never goes out of fashion Palo Alto Announced\s 2:1 Split took profits on long 2/$260-$270 call spread, took profits on long 10/$130-$140 call spread</vt:lpstr>
      <vt:lpstr>  Advanced Micro Devices (AMD)- Recession fears programable logic devices took profits on long 2/$75-$80 call spread  </vt:lpstr>
      <vt:lpstr>Salesforce (CRM)- Massive Online Migration took profits on long 12/$185-$195 call spread, took profits on long 9/$125-$130 vertical bull call spread took profits on long 8/$125-$130 vertical bull call spread </vt:lpstr>
      <vt:lpstr>Adobe (ADBE)- Cloud play The Quality Non-China tech play </vt:lpstr>
      <vt:lpstr>Snowflake (SNOW)- Blockbuster AI Earnings stopped out of long 4/$150-$255 call spread, took profits on long 12/$135-$140 call spread</vt:lpstr>
      <vt:lpstr>ProShares Ultra Technology ETF (ROM) – 2X Long Technology ETF took profits on long 10/$62-65 call spread</vt:lpstr>
      <vt:lpstr>MicroStrategy (MSTR) – Long Bitcoin Play long 6/$500-$510 put spread-expires in 26 trading days took profits on long 5/$400-$410 put spread, took profits on long 5/$220-$230-$230 call spread,  took profits on long 5/$400-$410 put spread,  took profits on long 5/$400-$410 put spread, took profits on long 4/$340-$350 put spread</vt:lpstr>
      <vt:lpstr>PowerPoint Presentation</vt:lpstr>
      <vt:lpstr>PowerPoint Presentation</vt:lpstr>
      <vt:lpstr>The Second Half of the Barbell</vt:lpstr>
      <vt:lpstr> Goldman Sachs (GS) –  Goldman Sachs Beats, with Revenues of $12.73 billion vs. $12.46 billion estimate stopped out of 3/$380-$390 call spread, profits on long 12/$330-$350 call spread,   took profits on long 11/$330-$350 call spread   </vt:lpstr>
      <vt:lpstr>Morgan Stanley (MS)  Morgan Stanley Doubles Profits  took profits on long $12/210-$220 call spread, Took profits on long $195-$205 call spread, took profits on long 4/$65-$70 call spread </vt:lpstr>
      <vt:lpstr>  JP Morgan Chase (JPM) – Jamie Diamond Sells 30% of JP Morgan Stock  stopped out of 3/$235-$245 calls spread, profits on long 12/$210-$220 call spread,  took profits on long 11/$195-$205 call spread, took profits on 4/$215-225 put spread,  took profits on long 4/$105-$115 call spread      </vt:lpstr>
      <vt:lpstr>Bank of America (BAC) – Deregulation play took profits on long long 12/$41-$44 call spread, took profits on long 4/$20-$23 call spread </vt:lpstr>
      <vt:lpstr>Citigroup (C) –  took profits on long long 12/$60-$65 call spread , took profits on long 4/$30-$35 call spread </vt:lpstr>
      <vt:lpstr>Charles Schwab (SCHW) – LEAPS expire at Max profit took profits on long 4/$30-$35 call spread  </vt:lpstr>
      <vt:lpstr>Interactive Brokers (IBKR) – LEAPS expired at Max Profit stopped out of long 3/$160-$170 call spread,  out of long 8/$110-$115 call spread ,  took profits on long 4/$60-$65 call spread </vt:lpstr>
      <vt:lpstr> Berkshire Hathaway (BRKB)- Ultimate defensive stock Berkshire Hathaway Builds Record Cash, at $334 billion – Is the new T Bill proxy stopped out of long 12/$405-$415 call spread, took profits on long 12/$320-$330 call spread  took profits on long 4/$260-$270 call spread, took profits on long 1/$290-$300 call spread   </vt:lpstr>
      <vt:lpstr>Blackrock (BLK)-Asset Collection Boom took profits on long 12/$850-$860 call spread  took profits on long 3/$770-$790 call spread, took profits on long 3/$310-$340 call spread </vt:lpstr>
      <vt:lpstr> SPDR Metals &amp; Mining ETF (XME) –  long 2/$28-$30 call spread</vt:lpstr>
      <vt:lpstr>Boeing (BA) – Q3 $6 Billion Loss –b Strike Continues Qatar Airways to Buy 100 Boeing Jets  “il pesce marcisce dalla testa”   </vt:lpstr>
      <vt:lpstr>General Motors (GM) – Worst Off Trade War Victim stopped out of long 4/$52.50-$57.50 put spread at cost, long 3/$53-$56 put spread  </vt:lpstr>
      <vt:lpstr>Package Delivery- United Parcel Service (UPS) – strike averted took profits on long 11/$130-$140 call spread</vt:lpstr>
      <vt:lpstr> Caterpillar (CAT)- Ag + Infrastructure + Housing stopped out of long 8/$310-$320 call spread, took profits on long 12/$220-$230 calls spread took profits on long 12/$145-$150 call spread, took profits on long 11/$125-$135 call spread  </vt:lpstr>
      <vt:lpstr> Deere &amp; Co. (DE)- Ag + Infrastructure + Housing  took profits on long 8/$330-$340 put spread stopped out of long 8/$330-$340 calls spread   </vt:lpstr>
      <vt:lpstr>    Freeport McMoRan - (FCX)- Coming Copper Crisis Freeport McMoRan Beats, helped by higher production and easing costs took profits on long 4/$37-$40 call spread, took profits on long 5/$42-$45 call spread, stopped out of long $48-$51 put spread, profits on long 6/$32-$35 call spread  took profits on long 4/$30-$33 call spread, took profits on long 10/$20-$23 call spread   </vt:lpstr>
      <vt:lpstr> Walt Disney (DIS) -Disney Beats Disney Dives on Earnings Bust, although streaming broke even versus an expected loss   </vt:lpstr>
      <vt:lpstr>Industrials Sector SPDR (XLI)- (GE), (MMM), (UNP), (UTX), (BA), (HON)</vt:lpstr>
      <vt:lpstr>  Union Pacific RR (UNP)- Big Stuff to Ship took profits on long 5/$200-$210 call spread took profits on 11/$150-$160 call spread </vt:lpstr>
      <vt:lpstr>  Walmart (WMT) – The New AI Stock took profit on Long 11/$125-$130 bear put spread, took profit on Long 10/$119-$121 bear put spread took profits on Long 8/$114-$117 bear put spread  </vt:lpstr>
      <vt:lpstr>  Costco (COST) – Permanent Compounder took profits on long 4/$840-$850 call spread    </vt:lpstr>
      <vt:lpstr> Delta Airlines (DAL) – Recession Warning-Travel Collapse The Non-Boeing Airline – uses Airbuses  </vt:lpstr>
      <vt:lpstr>Transports Sector SPDR (XTN)- Worst Hit Sector (ALGT),  (ALK), (JBLU), (LUV), (CHRW), (DAL) </vt:lpstr>
      <vt:lpstr>Health Care Sector (XLV) – Defensive Play and Cheap (JNJ), (PFE), (MRK), (GILD), (ACT), (AMGN)  </vt:lpstr>
      <vt:lpstr>Amgen (AMGN) took profits on long 11/$185-$200 bull call spread</vt:lpstr>
      <vt:lpstr>Visa (V) – Inflation boost Justice Hits Visa (V) with Antitrust Suit, with a 47% market share took profits on long 2/$240-$250 bull call spread  took profits on long 10/$160-$170 bull call spread, took profits on long 6/$150-$160 bull call spread</vt:lpstr>
      <vt:lpstr>Consumer Discretionary SPDR (XLY) (DIS), (AMZN), (HD), (CMCSA), (MCD), (SBUX) </vt:lpstr>
      <vt:lpstr>PowerPoint Presentation</vt:lpstr>
      <vt:lpstr>PowerPoint Presentation</vt:lpstr>
      <vt:lpstr>Bonds – Recovery Selloff </vt:lpstr>
      <vt:lpstr>                 Treasury ETF (TLT) –  long 6/$80-$83 call spread-expires in 26 trading days, took profits on long 4/$84-$87 call spread  stopped out of long 1/$82-$85 call spread, took profits on long 10/$103-$106 put spread took profits on long 6/$$94-$97 put spread, took profits on long 5/$82-$85 calls spread                          </vt:lpstr>
      <vt:lpstr> Ten Year Treasury Yield ($TNX) – 4.15%  </vt:lpstr>
      <vt:lpstr> Junk Bonds (JNK) 6.54% Yield  </vt:lpstr>
      <vt:lpstr>Municipal Bonds (MUB) 4.21% Yield-  </vt:lpstr>
      <vt:lpstr>Emerging Market Debt (ELD) 5.62% Yield-  </vt:lpstr>
      <vt:lpstr>2X Short Treasuries (TBT)-Out of Favor</vt:lpstr>
      <vt:lpstr>Anally Capital Management (NLY) – Leveraged REIT Play Yield 13.25% took profits on long 12/$15-$16 call spread</vt:lpstr>
      <vt:lpstr>PowerPoint Presentation</vt:lpstr>
      <vt:lpstr>PowerPoint Presentation</vt:lpstr>
      <vt:lpstr>Foreign Currencies – Trade War Relief   </vt:lpstr>
      <vt:lpstr>PowerPoint Presentation</vt:lpstr>
      <vt:lpstr>   Japanese Yen (FXY)   </vt:lpstr>
      <vt:lpstr>Euro (FXE)-</vt:lpstr>
      <vt:lpstr> British Pound (FXB)- </vt:lpstr>
      <vt:lpstr>Emerging Market Currencies (CEW)   </vt:lpstr>
      <vt:lpstr>PowerPoint Presentation</vt:lpstr>
      <vt:lpstr>PowerPoint Presentation</vt:lpstr>
      <vt:lpstr>Energy &amp; Commodities – Bounce</vt:lpstr>
      <vt:lpstr>Oil-($WTIC)</vt:lpstr>
      <vt:lpstr>  United States Oil Fund (USO) </vt:lpstr>
      <vt:lpstr>Energy Select Sector SPDR (XLE)-No Performance! (XOM), (CVX), (SLB), (KMI), (EOG), (COP) </vt:lpstr>
      <vt:lpstr>ExxonMobil (XOM)- Exxon Moves Big into Lithium, with the construction of a major mining operation in Arkansas  took profits on Long 4/$100-$105 call spread, took profits on long 12/$120-$125 put spread </vt:lpstr>
      <vt:lpstr>Occidental Petroleum (OXY)- Buffet’s a Buyer took profits on long 4/$59-$62 call spread  took profits on long 2/$55-$60 call spread, took profits on long 12/$77.50-$82.50 put spread </vt:lpstr>
      <vt:lpstr>Natural Gas (UNG) – Free Fall on Warm Winter took profits on Long January 2025 $7-8 Call Spread LEAPS</vt:lpstr>
      <vt:lpstr>  Cameco (CCJ) – Global Uranium Renaissance Microsoft to Reopen Three Mile Island to power AI data centers took profits on long 12/$41-$44 call spread, took profits on long 12/$35-$38 call spread,  took profits on long 5/$20-$23 bull call spread</vt:lpstr>
      <vt:lpstr>  Vistra Corp. (VST) – Global Uranium Renaissance took profits on long 2/$100-$110 call spread</vt:lpstr>
      <vt:lpstr>PowerPoint Presentation</vt:lpstr>
      <vt:lpstr>PowerPoint Presentation</vt:lpstr>
      <vt:lpstr>Precious Metals – Profit Taking</vt:lpstr>
      <vt:lpstr>PowerPoint Presentation</vt:lpstr>
      <vt:lpstr>  Gold (GLD) –Falling Rate took profits on Long 10/$230-$235 call spread  took profits on Long 10/$220-$225 call spread, took profits on Long 8/$210-215 call spread, took profits on Long 7/$200-205 call spread, Long 6/$207.5-$212.5 call spread took profits on Long 4/$194-$197 call spread,  took profits on long 5/$165-$170 bull call spread   </vt:lpstr>
      <vt:lpstr> Market Vectors Gold Miners ETF- (GDX) –  took profit on long 6/$207.50-$212.50 call spread, took profit on long 7/$200-$205 call spread  </vt:lpstr>
      <vt:lpstr>  Barrick Gold (GOLD) took profit on long 1/$15.50-$16.50 call spread  </vt:lpstr>
      <vt:lpstr> Newmont Mining- (NEM)- Sometimes you Just Get Lucky took profits on long 10/$47-$50 call spread, took profits on long $55-60 call spread</vt:lpstr>
      <vt:lpstr>PowerPoint Presentation</vt:lpstr>
      <vt:lpstr>  Silver Miners - (SIL)-  </vt:lpstr>
      <vt:lpstr>  Wheaton Precious Metals - (WPM)- LEAPS Approaching Max Profit took profits on long 4/$39-$42 call spread , took profits on long 1/$36-$39 call spread </vt:lpstr>
      <vt:lpstr> Platinum- (PPLT)- 556,000-ounce shortage this year took profits on long 1/$36-$39 call spread </vt:lpstr>
      <vt:lpstr>PowerPoint Presentation</vt:lpstr>
      <vt:lpstr>PowerPoint Presentation</vt:lpstr>
      <vt:lpstr>Real Estate – Dead in the Water</vt:lpstr>
      <vt:lpstr>S&amp;P Case Shiller Slows S&amp;P Case Shiller Rises to +4.1% YOY in February, with its National Home Price Index New York gained +7.7%, Chicago +7.0%, and Cleveland +6.6%. Washington DC was down -1.1% </vt:lpstr>
      <vt:lpstr>Crown Castle International (CCI) – 6.62% yielding 5G cell phone tower REIT Eliot Management Pushes up stock with activist bid took profits on Long 8/$90-$95 call spread,</vt:lpstr>
      <vt:lpstr>US Home Construction Index (ITB) (DHI), (LEN), (PHM), (TOL), (NVR)   </vt:lpstr>
      <vt:lpstr> DH Horton (DHI) Horton Bombs, with the stock dropping some 11% in Tuesday morning trading after the U.S.'s largest homebuilder issued its fiscal 2025 guidance  took profits on long 11/$165-$175  </vt:lpstr>
      <vt:lpstr>PowerPoint Presentation</vt:lpstr>
      <vt:lpstr>PowerPoint Presentation</vt:lpstr>
      <vt:lpstr>Trade Sheet- The Recession Trade So What Do We Do About All This?</vt:lpstr>
      <vt:lpstr>PowerPoint Presentation</vt:lpstr>
      <vt:lpstr>       Next Strategy Webinar   12:00 EST Wednesday, May 28, 2025  from Incline Village, NV       email me questions at support@madhedgefundtrader.com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Microsoft Office User</cp:lastModifiedBy>
  <cp:revision>1202</cp:revision>
  <cp:lastPrinted>2022-01-05T03:44:27Z</cp:lastPrinted>
  <dcterms:created xsi:type="dcterms:W3CDTF">2015-02-05T17:12:57Z</dcterms:created>
  <dcterms:modified xsi:type="dcterms:W3CDTF">2025-05-14T19:25:36Z</dcterms:modified>
</cp:coreProperties>
</file>