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22"/>
  </p:notesMasterIdLst>
  <p:sldIdLst>
    <p:sldId id="256" r:id="rId2"/>
    <p:sldId id="1758" r:id="rId3"/>
    <p:sldId id="1703" r:id="rId4"/>
    <p:sldId id="888" r:id="rId5"/>
    <p:sldId id="1579" r:id="rId6"/>
    <p:sldId id="1578" r:id="rId7"/>
    <p:sldId id="1696" r:id="rId8"/>
    <p:sldId id="605" r:id="rId9"/>
    <p:sldId id="1651" r:id="rId10"/>
    <p:sldId id="1118" r:id="rId11"/>
    <p:sldId id="1076" r:id="rId12"/>
    <p:sldId id="1705" r:id="rId13"/>
    <p:sldId id="898" r:id="rId14"/>
    <p:sldId id="1695" r:id="rId15"/>
    <p:sldId id="1689" r:id="rId16"/>
    <p:sldId id="1734" r:id="rId17"/>
    <p:sldId id="1397" r:id="rId18"/>
    <p:sldId id="1033" r:id="rId19"/>
    <p:sldId id="1073" r:id="rId20"/>
    <p:sldId id="1744" r:id="rId21"/>
    <p:sldId id="1026" r:id="rId22"/>
    <p:sldId id="570" r:id="rId23"/>
    <p:sldId id="280" r:id="rId24"/>
    <p:sldId id="1511" r:id="rId25"/>
    <p:sldId id="1512" r:id="rId26"/>
    <p:sldId id="1544" r:id="rId27"/>
    <p:sldId id="1741" r:id="rId28"/>
    <p:sldId id="1545" r:id="rId29"/>
    <p:sldId id="1297" r:id="rId30"/>
    <p:sldId id="1542" r:id="rId31"/>
    <p:sldId id="563" r:id="rId32"/>
    <p:sldId id="835" r:id="rId33"/>
    <p:sldId id="613" r:id="rId34"/>
    <p:sldId id="1523" r:id="rId35"/>
    <p:sldId id="831" r:id="rId36"/>
    <p:sldId id="811" r:id="rId37"/>
    <p:sldId id="1047" r:id="rId38"/>
    <p:sldId id="1399" r:id="rId39"/>
    <p:sldId id="1072" r:id="rId40"/>
    <p:sldId id="764" r:id="rId41"/>
    <p:sldId id="765" r:id="rId42"/>
    <p:sldId id="1071" r:id="rId43"/>
    <p:sldId id="1501" r:id="rId44"/>
    <p:sldId id="1195" r:id="rId45"/>
    <p:sldId id="1743" r:id="rId46"/>
    <p:sldId id="1747" r:id="rId47"/>
    <p:sldId id="1070" r:id="rId48"/>
    <p:sldId id="1717" r:id="rId49"/>
    <p:sldId id="1718" r:id="rId50"/>
    <p:sldId id="1719" r:id="rId51"/>
    <p:sldId id="1720" r:id="rId52"/>
    <p:sldId id="1721" r:id="rId53"/>
    <p:sldId id="1722" r:id="rId54"/>
    <p:sldId id="1723" r:id="rId55"/>
    <p:sldId id="1726" r:id="rId56"/>
    <p:sldId id="1727" r:id="rId57"/>
    <p:sldId id="1724" r:id="rId58"/>
    <p:sldId id="840" r:id="rId59"/>
    <p:sldId id="1738" r:id="rId60"/>
    <p:sldId id="1068" r:id="rId61"/>
    <p:sldId id="1069" r:id="rId62"/>
    <p:sldId id="1566" r:id="rId63"/>
    <p:sldId id="1400" r:id="rId64"/>
    <p:sldId id="893" r:id="rId65"/>
    <p:sldId id="289" r:id="rId66"/>
    <p:sldId id="1054" r:id="rId67"/>
    <p:sldId id="994" r:id="rId68"/>
    <p:sldId id="1742" r:id="rId69"/>
    <p:sldId id="830" r:id="rId70"/>
    <p:sldId id="481" r:id="rId71"/>
    <p:sldId id="290" r:id="rId72"/>
    <p:sldId id="1133" r:id="rId73"/>
    <p:sldId id="1049" r:id="rId74"/>
    <p:sldId id="336" r:id="rId75"/>
    <p:sldId id="1699" r:id="rId76"/>
    <p:sldId id="1728" r:id="rId77"/>
    <p:sldId id="654" r:id="rId78"/>
    <p:sldId id="659" r:id="rId79"/>
    <p:sldId id="655" r:id="rId80"/>
    <p:sldId id="1425" r:id="rId81"/>
    <p:sldId id="657" r:id="rId82"/>
    <p:sldId id="656" r:id="rId83"/>
    <p:sldId id="1500" r:id="rId84"/>
    <p:sldId id="1757" r:id="rId85"/>
    <p:sldId id="1731" r:id="rId86"/>
    <p:sldId id="1411" r:id="rId87"/>
    <p:sldId id="1412" r:id="rId88"/>
    <p:sldId id="1413" r:id="rId89"/>
    <p:sldId id="1414" r:id="rId90"/>
    <p:sldId id="1415" r:id="rId91"/>
    <p:sldId id="1572" r:id="rId92"/>
    <p:sldId id="1732" r:id="rId93"/>
    <p:sldId id="388" r:id="rId94"/>
    <p:sldId id="312" r:id="rId95"/>
    <p:sldId id="380" r:id="rId96"/>
    <p:sldId id="747" r:id="rId97"/>
    <p:sldId id="1422" r:id="rId98"/>
    <p:sldId id="313" r:id="rId99"/>
    <p:sldId id="1217" r:id="rId100"/>
    <p:sldId id="1592" r:id="rId101"/>
    <p:sldId id="1693" r:id="rId102"/>
    <p:sldId id="1690" r:id="rId103"/>
    <p:sldId id="1691" r:id="rId104"/>
    <p:sldId id="650" r:id="rId105"/>
    <p:sldId id="729" r:id="rId106"/>
    <p:sldId id="737" r:id="rId107"/>
    <p:sldId id="1733" r:id="rId108"/>
    <p:sldId id="999" r:id="rId109"/>
    <p:sldId id="1000" r:id="rId110"/>
    <p:sldId id="1451" r:id="rId111"/>
    <p:sldId id="1701" r:id="rId112"/>
    <p:sldId id="1130" r:id="rId113"/>
    <p:sldId id="1132" r:id="rId114"/>
    <p:sldId id="1005" r:id="rId115"/>
    <p:sldId id="1006" r:id="rId116"/>
    <p:sldId id="1586" r:id="rId117"/>
    <p:sldId id="1577" r:id="rId118"/>
    <p:sldId id="335" r:id="rId119"/>
    <p:sldId id="1756" r:id="rId120"/>
    <p:sldId id="1230" r:id="rId121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2"/>
    <p:restoredTop sz="92357"/>
  </p:normalViewPr>
  <p:slideViewPr>
    <p:cSldViewPr snapToGrid="0">
      <p:cViewPr varScale="1">
        <p:scale>
          <a:sx n="100" d="100"/>
          <a:sy n="100" d="100"/>
        </p:scale>
        <p:origin x="1088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>
          <a:extLst>
            <a:ext uri="{FF2B5EF4-FFF2-40B4-BE49-F238E27FC236}">
              <a16:creationId xmlns:a16="http://schemas.microsoft.com/office/drawing/2014/main" id="{9C9971B9-E349-9364-2BC0-7C4CCDC9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>
            <a:extLst>
              <a:ext uri="{FF2B5EF4-FFF2-40B4-BE49-F238E27FC236}">
                <a16:creationId xmlns:a16="http://schemas.microsoft.com/office/drawing/2014/main" id="{778A7917-0D20-3205-0E89-F63A06CAC9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59" name="Shape 259">
            <a:extLst>
              <a:ext uri="{FF2B5EF4-FFF2-40B4-BE49-F238E27FC236}">
                <a16:creationId xmlns:a16="http://schemas.microsoft.com/office/drawing/2014/main" id="{E5FE94DB-5E23-8AC5-CD12-D66145A3A9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74904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75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3140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>
          <a:extLst>
            <a:ext uri="{FF2B5EF4-FFF2-40B4-BE49-F238E27FC236}">
              <a16:creationId xmlns:a16="http://schemas.microsoft.com/office/drawing/2014/main" id="{1E46299A-4F02-A5CC-CE84-F06C0ACAD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>
            <a:extLst>
              <a:ext uri="{FF2B5EF4-FFF2-40B4-BE49-F238E27FC236}">
                <a16:creationId xmlns:a16="http://schemas.microsoft.com/office/drawing/2014/main" id="{7721ED51-6C29-93EF-0799-F40D0F889B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29" name="Shape 329">
            <a:extLst>
              <a:ext uri="{FF2B5EF4-FFF2-40B4-BE49-F238E27FC236}">
                <a16:creationId xmlns:a16="http://schemas.microsoft.com/office/drawing/2014/main" id="{02BC3E61-9CDD-E6EC-53F8-3D5DEC40A9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36160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02832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49314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B7FA51F0-1085-2828-22C9-0D2866AF5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A4FF6D98-ED0C-9AD9-2744-40ABEA67E8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8E4945A-98E3-CFA1-3923-6BCA92D164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046483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C3FFAC80-D141-2072-936B-7135EC73D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3D6C06E-D7BC-BC6B-FE07-05A0BA175E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A2E55A69-64F8-5BA9-0D19-335DE07FB2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530123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844E743A-AA03-1D46-AE6C-4189AA689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11BFFB16-1F9C-E1D8-B08F-96ACC267B8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39C4AC6-89DE-2B83-07CF-AC32A3662E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786996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3F481D27-244C-6CA1-B86B-5560CEA2C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3844CB6-716F-F67A-FEC2-B91006E8E4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C6A9D42A-3B33-A67A-1DE0-02683446EB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797255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3D0E9DF-179C-925E-5097-2DCB8BA11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EFC149F-7A79-0DDE-D706-9251395ABA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D0E3D4AF-5D73-0776-1944-7AB6FEF967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28974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1663627-7EAA-27EF-5203-E25507CEE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558063-63DC-2644-B207-D2146F4CA6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C0FEB3B-37F2-3BFA-E5AD-18C9D608E2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23990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706B9741-75C3-957B-F202-EA39E9CA5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35F7219-FCA8-4B1E-6D62-B50322418A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0F85F3A6-C4CF-AE31-5043-1BA22C5222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107030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6BF1D1BF-37E0-25A4-FE0B-05186275B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2B68310D-C3DD-D39B-50D7-8DCA21282E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31742B2C-B8D6-58B0-F57F-7809210EF1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67115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D8426419-534A-E4C2-2391-F0A6318C7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C8F6D616-C05C-6811-771E-E640BE882F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5FC5B777-6107-0A54-C2A0-C7C9F5C6C0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07425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05A5C02A-B001-BE3F-66DF-A02A04745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F2CB57E2-833D-B4AB-A205-3F63CCBF75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62B2D96D-7B24-3904-6EF4-DAA7D0DBE6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103093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>
          <a:extLst>
            <a:ext uri="{FF2B5EF4-FFF2-40B4-BE49-F238E27FC236}">
              <a16:creationId xmlns:a16="http://schemas.microsoft.com/office/drawing/2014/main" id="{1F700449-311D-F6A7-9AC5-141FA7E05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extLst>
              <a:ext uri="{FF2B5EF4-FFF2-40B4-BE49-F238E27FC236}">
                <a16:creationId xmlns:a16="http://schemas.microsoft.com/office/drawing/2014/main" id="{8D84E15B-3B3E-38BC-196E-DEA6A7B8C1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>
            <a:extLst>
              <a:ext uri="{FF2B5EF4-FFF2-40B4-BE49-F238E27FC236}">
                <a16:creationId xmlns:a16="http://schemas.microsoft.com/office/drawing/2014/main" id="{7F8CA8A5-D58B-F914-3403-B28096AD8E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73226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>
          <a:extLst>
            <a:ext uri="{FF2B5EF4-FFF2-40B4-BE49-F238E27FC236}">
              <a16:creationId xmlns:a16="http://schemas.microsoft.com/office/drawing/2014/main" id="{F4CB48FD-3168-2235-8EC9-3628A448A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>
            <a:extLst>
              <a:ext uri="{FF2B5EF4-FFF2-40B4-BE49-F238E27FC236}">
                <a16:creationId xmlns:a16="http://schemas.microsoft.com/office/drawing/2014/main" id="{E69D4068-7538-C78A-4543-0D7A1799CE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>
            <a:extLst>
              <a:ext uri="{FF2B5EF4-FFF2-40B4-BE49-F238E27FC236}">
                <a16:creationId xmlns:a16="http://schemas.microsoft.com/office/drawing/2014/main" id="{F24D0FAE-D84D-DA79-03AA-2F54D6DB97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995076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29440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181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>
          <a:extLst>
            <a:ext uri="{FF2B5EF4-FFF2-40B4-BE49-F238E27FC236}">
              <a16:creationId xmlns:a16="http://schemas.microsoft.com/office/drawing/2014/main" id="{788F1FB4-36AB-37C9-DB88-45965A5FF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>
            <a:extLst>
              <a:ext uri="{FF2B5EF4-FFF2-40B4-BE49-F238E27FC236}">
                <a16:creationId xmlns:a16="http://schemas.microsoft.com/office/drawing/2014/main" id="{33A32429-5F85-C297-A9DB-1CE88A786A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>
            <a:extLst>
              <a:ext uri="{FF2B5EF4-FFF2-40B4-BE49-F238E27FC236}">
                <a16:creationId xmlns:a16="http://schemas.microsoft.com/office/drawing/2014/main" id="{71CCE20D-FF12-DD1A-1808-294E36134A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403143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61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>
          <a:extLst>
            <a:ext uri="{FF2B5EF4-FFF2-40B4-BE49-F238E27FC236}">
              <a16:creationId xmlns:a16="http://schemas.microsoft.com/office/drawing/2014/main" id="{123E51D6-1AAF-C9CC-7287-9E907428E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>
            <a:extLst>
              <a:ext uri="{FF2B5EF4-FFF2-40B4-BE49-F238E27FC236}">
                <a16:creationId xmlns:a16="http://schemas.microsoft.com/office/drawing/2014/main" id="{973C4E02-68FE-BB26-86BF-F2CDB2B1DE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>
            <a:extLst>
              <a:ext uri="{FF2B5EF4-FFF2-40B4-BE49-F238E27FC236}">
                <a16:creationId xmlns:a16="http://schemas.microsoft.com/office/drawing/2014/main" id="{62DB03F2-0726-8B5E-BE8D-1B48690A51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579824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>
          <a:extLst>
            <a:ext uri="{FF2B5EF4-FFF2-40B4-BE49-F238E27FC236}">
              <a16:creationId xmlns:a16="http://schemas.microsoft.com/office/drawing/2014/main" id="{F981E1DD-8AF0-EDF3-67B0-C174508C9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>
            <a:extLst>
              <a:ext uri="{FF2B5EF4-FFF2-40B4-BE49-F238E27FC236}">
                <a16:creationId xmlns:a16="http://schemas.microsoft.com/office/drawing/2014/main" id="{A9E6A2E7-F3D2-D13E-9BA5-9AF787E5E1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>
            <a:extLst>
              <a:ext uri="{FF2B5EF4-FFF2-40B4-BE49-F238E27FC236}">
                <a16:creationId xmlns:a16="http://schemas.microsoft.com/office/drawing/2014/main" id="{B941091C-8729-7B5F-7F8E-BEEB05A98B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121666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FC87D327-4950-E98D-28CD-071308D50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>
            <a:extLst>
              <a:ext uri="{FF2B5EF4-FFF2-40B4-BE49-F238E27FC236}">
                <a16:creationId xmlns:a16="http://schemas.microsoft.com/office/drawing/2014/main" id="{D6B0FCF3-16F2-1785-3FD5-D2B6641D8E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>
            <a:extLst>
              <a:ext uri="{FF2B5EF4-FFF2-40B4-BE49-F238E27FC236}">
                <a16:creationId xmlns:a16="http://schemas.microsoft.com/office/drawing/2014/main" id="{AD26344B-BBA1-798D-AE0C-E9379B2940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9400498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>
          <a:extLst>
            <a:ext uri="{FF2B5EF4-FFF2-40B4-BE49-F238E27FC236}">
              <a16:creationId xmlns:a16="http://schemas.microsoft.com/office/drawing/2014/main" id="{55C9CE1B-DE69-6CD9-F93F-39FA5AE99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>
            <a:extLst>
              <a:ext uri="{FF2B5EF4-FFF2-40B4-BE49-F238E27FC236}">
                <a16:creationId xmlns:a16="http://schemas.microsoft.com/office/drawing/2014/main" id="{2B6E264C-9172-079B-9F03-8B3A862FD7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>
            <a:extLst>
              <a:ext uri="{FF2B5EF4-FFF2-40B4-BE49-F238E27FC236}">
                <a16:creationId xmlns:a16="http://schemas.microsoft.com/office/drawing/2014/main" id="{34C715A0-F10D-D795-18BB-3CC4456363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8811656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1675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80968-8DF7-4BB7-1765-EAD62FFFB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A6E796-B577-4332-7C72-2C7043B306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CC4899-B6D2-420E-AB1A-471BE448D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6AEDB-78E4-1CBE-F4C8-4447B917E2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4741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6041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7773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7.png"/><Relationship Id="rId5" Type="http://schemas.openxmlformats.org/officeDocument/2006/relationships/image" Target="../media/image156.jpeg"/><Relationship Id="rId4" Type="http://schemas.openxmlformats.org/officeDocument/2006/relationships/image" Target="../media/image3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3.jpeg"/><Relationship Id="rId5" Type="http://schemas.openxmlformats.org/officeDocument/2006/relationships/image" Target="../media/image35.png"/><Relationship Id="rId4" Type="http://schemas.openxmlformats.org/officeDocument/2006/relationships/image" Target="../media/image133.sv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0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8.png"/><Relationship Id="rId4" Type="http://schemas.openxmlformats.org/officeDocument/2006/relationships/image" Target="../media/image177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0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2.jpe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8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3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3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“The Blind Man’s Market”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Incline Village, NV June 11, 2025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D574CC-CCD5-5ECA-BB47-F1721AC1C1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209" y="1544593"/>
            <a:ext cx="3323969" cy="332396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Slowing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430" y="1317170"/>
            <a:ext cx="11483302" cy="492969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700" b="1" i="1" dirty="0">
                <a:latin typeface="+mj-lt"/>
              </a:rPr>
              <a:t> Nonfarm Payroll Report is Comes in Weak,</a:t>
            </a:r>
            <a:r>
              <a:rPr lang="en-US" sz="1700" dirty="0">
                <a:latin typeface="+mj-lt"/>
              </a:rPr>
              <a:t> at 139,000 last month after a combined 95,000 in downward revisions to the prior two months. </a:t>
            </a:r>
            <a:br>
              <a:rPr lang="en-US" sz="1700" dirty="0">
                <a:latin typeface="+mj-lt"/>
              </a:rPr>
            </a:br>
            <a:br>
              <a:rPr lang="en-US" sz="1700" dirty="0">
                <a:latin typeface="+mj-lt"/>
              </a:rPr>
            </a:br>
            <a:r>
              <a:rPr lang="en-US" sz="1700" dirty="0">
                <a:latin typeface="+mj-lt"/>
              </a:rPr>
              <a:t>*The unemployment rate </a:t>
            </a:r>
            <a:r>
              <a:rPr lang="en-US" sz="1700" b="1" dirty="0">
                <a:latin typeface="+mj-lt"/>
              </a:rPr>
              <a:t>held at 4.2%, </a:t>
            </a:r>
            <a:br>
              <a:rPr lang="en-US" sz="1700" dirty="0">
                <a:latin typeface="+mj-lt"/>
              </a:rPr>
            </a:br>
            <a:br>
              <a:rPr lang="en-US" sz="1700" dirty="0">
                <a:latin typeface="+mj-lt"/>
              </a:rPr>
            </a:br>
            <a:r>
              <a:rPr lang="en-US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700" b="1" i="1" dirty="0">
                <a:latin typeface="+mj-lt"/>
              </a:rPr>
              <a:t> US Trade Deficit Shrinks at the Fastest Rate in History</a:t>
            </a:r>
            <a:r>
              <a:rPr lang="en-US" sz="1700" dirty="0">
                <a:latin typeface="+mj-lt"/>
              </a:rPr>
              <a:t>, as imports collapse </a:t>
            </a:r>
            <a:br>
              <a:rPr lang="en-US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700" b="1" i="1" dirty="0">
                <a:latin typeface="+mj-lt"/>
              </a:rPr>
              <a:t> Mass Government Firings are Clouding the Economic Data</a:t>
            </a:r>
            <a:r>
              <a:rPr lang="en-US" sz="1700" dirty="0">
                <a:latin typeface="+mj-lt"/>
              </a:rPr>
              <a:t>. </a:t>
            </a:r>
            <a:br>
              <a:rPr lang="en-US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700" b="1" i="1" dirty="0">
                <a:latin typeface="+mj-lt"/>
              </a:rPr>
              <a:t> U.S. Economic Output will Fall as a Result of New Tariffs on Foreign Goods</a:t>
            </a:r>
            <a:r>
              <a:rPr lang="en-US" sz="1700" dirty="0">
                <a:latin typeface="+mj-lt"/>
              </a:rPr>
              <a:t>, said the non-partisan Congressional Budget Office </a:t>
            </a:r>
            <a:br>
              <a:rPr lang="en-US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700" b="1" i="1" dirty="0">
                <a:latin typeface="+mj-lt"/>
              </a:rPr>
              <a:t>ADP Hits Two Year Low</a:t>
            </a:r>
            <a:r>
              <a:rPr lang="en-US" sz="1700" dirty="0">
                <a:latin typeface="+mj-lt"/>
              </a:rPr>
              <a:t>, as new hiring grinds to a halt </a:t>
            </a:r>
            <a:br>
              <a:rPr lang="en-US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700" b="1" i="1" dirty="0"/>
              <a:t>US Factory Orders Dive</a:t>
            </a:r>
            <a:r>
              <a:rPr lang="en-US" sz="1700" dirty="0"/>
              <a:t>, </a:t>
            </a:r>
            <a:br>
              <a:rPr lang="en-US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700" b="1" i="1" dirty="0">
                <a:latin typeface="+mj-lt"/>
              </a:rPr>
              <a:t>ISM Manufacturing </a:t>
            </a:r>
            <a:r>
              <a:rPr lang="en-US" sz="1700" i="1" dirty="0">
                <a:latin typeface="+mj-lt"/>
              </a:rPr>
              <a:t>Index Dow for a Fourth Month</a:t>
            </a:r>
            <a:r>
              <a:rPr lang="en-US" sz="1700" dirty="0">
                <a:latin typeface="+mj-lt"/>
              </a:rPr>
              <a:t> </a:t>
            </a:r>
            <a:br>
              <a:rPr lang="en-US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7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700" i="1" dirty="0">
                <a:latin typeface="+mj-lt"/>
              </a:rPr>
              <a:t> The US Economy Contracted at an Annualized Rate of </a:t>
            </a:r>
            <a:r>
              <a:rPr lang="en-US" sz="1700" b="1" i="1" dirty="0">
                <a:latin typeface="+mj-lt"/>
              </a:rPr>
              <a:t>-0.2% in Q1 2025</a:t>
            </a:r>
            <a:r>
              <a:rPr lang="en-US" sz="1700" b="1" dirty="0">
                <a:latin typeface="+mj-lt"/>
              </a:rPr>
              <a:t> </a:t>
            </a:r>
            <a:br>
              <a:rPr lang="en-US" sz="1800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7EBE89-AF7F-3011-889B-80163A8D7D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5088" y="4534930"/>
            <a:ext cx="3599957" cy="219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>
          <a:extLst>
            <a:ext uri="{FF2B5EF4-FFF2-40B4-BE49-F238E27FC236}">
              <a16:creationId xmlns:a16="http://schemas.microsoft.com/office/drawing/2014/main" id="{199C0AB9-9EAA-98B4-C0D8-942DD13A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>
            <a:extLst>
              <a:ext uri="{FF2B5EF4-FFF2-40B4-BE49-F238E27FC236}">
                <a16:creationId xmlns:a16="http://schemas.microsoft.com/office/drawing/2014/main" id="{67A2978D-DD74-23AA-695C-36B10A71BB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5315" y="87086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Vistra Corp. (VST)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2/$100-$110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074A11-DA9A-48C0-FFF2-9D05E72519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400" y="1638299"/>
            <a:ext cx="6413500" cy="478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7121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6A63E-8549-60CF-FB98-50DB0F78E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6F5F39-8175-E2BA-D462-A632E0CB6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eople standing outside a restaurant&#10;&#10;AI-generated content may be incorrect.">
            <a:extLst>
              <a:ext uri="{FF2B5EF4-FFF2-40B4-BE49-F238E27FC236}">
                <a16:creationId xmlns:a16="http://schemas.microsoft.com/office/drawing/2014/main" id="{F232EB87-3662-F611-E873-DAE932F2E1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0487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6DA6F-1F2B-E691-D431-CC5D75C91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48C58-CE17-E391-60A0-75C2DB6F5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4205" y="1637000"/>
            <a:ext cx="11835224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i="1" dirty="0">
                <a:solidFill>
                  <a:schemeClr val="tx1"/>
                </a:solidFill>
                <a:latin typeface="+mj-lt"/>
              </a:rPr>
              <a:t>Silver Hits 13 Year High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, at $35 an ounce and catching up with gold quickly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*Known both as a safe-haven asset and a vital industrial metal, silver has surged 24% so far in 2025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*Industrial uses account for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more than half of global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silver demand, according to the Silver Institute industry association, so the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recession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may be a drag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</a:rPr>
              <a:t>*$50 here we come!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i="1" dirty="0">
                <a:solidFill>
                  <a:schemeClr val="tx1"/>
                </a:solidFill>
                <a:latin typeface="+mj-lt"/>
              </a:rPr>
              <a:t>Gold is coiling for another move up as soon as stocks fall</a:t>
            </a:r>
            <a:br>
              <a:rPr lang="en-US" sz="2000" b="1" i="1" dirty="0">
                <a:solidFill>
                  <a:schemeClr val="tx1"/>
                </a:solidFill>
                <a:latin typeface="+mj-lt"/>
              </a:rPr>
            </a:br>
            <a:br>
              <a:rPr lang="en-US" sz="2000" b="1" i="1" dirty="0">
                <a:solidFill>
                  <a:schemeClr val="tx1"/>
                </a:solidFill>
                <a:latin typeface="+mj-lt"/>
              </a:rPr>
            </a:br>
            <a:r>
              <a:rPr lang="en-US" sz="2000" b="1" i="1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Credit downgrades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and eventual default have been the dream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 of gold bugs for the last 50 years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*My target is still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$5,000.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hape 492">
            <a:extLst>
              <a:ext uri="{FF2B5EF4-FFF2-40B4-BE49-F238E27FC236}">
                <a16:creationId xmlns:a16="http://schemas.microsoft.com/office/drawing/2014/main" id="{36E8090C-1E8A-03CB-AB29-19E20F239B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Profit Taking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E5A03EED-F1C3-C94F-F094-FE5914DDCD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0353" y="4287795"/>
            <a:ext cx="2419076" cy="240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4938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075EB-64D7-057E-4681-265A61411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0503877A-841A-5FA4-EE72-6F9B05B23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493D4441-9243-D0A6-D1B3-0FA868A7281B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F091280-1D83-AE10-06E5-2AE33C5C137A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E2D17D1-3CFF-A473-CADF-A2E7F5CE8E28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499">
            <a:extLst>
              <a:ext uri="{FF2B5EF4-FFF2-40B4-BE49-F238E27FC236}">
                <a16:creationId xmlns:a16="http://schemas.microsoft.com/office/drawing/2014/main" id="{34745F0F-778B-E2FA-72F9-E0968C75F05D}"/>
              </a:ext>
            </a:extLst>
          </p:cNvPr>
          <p:cNvSpPr txBox="1">
            <a:spLocks/>
          </p:cNvSpPr>
          <p:nvPr/>
        </p:nvSpPr>
        <p:spPr>
          <a:xfrm>
            <a:off x="508575" y="831516"/>
            <a:ext cx="1080783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algn="ctr">
              <a:buClr>
                <a:schemeClr val="dk1"/>
              </a:buClr>
              <a:buSzPct val="25000"/>
            </a:pP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Coiling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in long 6/$275-$285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5/$275-$285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profits on long 10/$230-$235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10/$220-$225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8/$210-215 call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7/$200-205 call spread,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6/$207.5-$212.5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CD483296-BF04-9822-EA94-279C22F10C59}"/>
              </a:ext>
            </a:extLst>
          </p:cNvPr>
          <p:cNvSpPr/>
          <p:nvPr/>
        </p:nvSpPr>
        <p:spPr>
          <a:xfrm>
            <a:off x="9872771" y="1777040"/>
            <a:ext cx="1633491" cy="151749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$5,000</a:t>
            </a:r>
            <a:br>
              <a:rPr lang="en-US" sz="2000" dirty="0"/>
            </a:br>
            <a:r>
              <a:rPr lang="en-US" sz="2000" dirty="0"/>
              <a:t>in 2028</a:t>
            </a:r>
            <a:br>
              <a:rPr lang="en-US" sz="2000" dirty="0"/>
            </a:br>
            <a:r>
              <a:rPr lang="en-US" sz="2000" dirty="0"/>
              <a:t>+66%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708F55-47BB-E265-3272-022334E01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4194944"/>
            <a:ext cx="2377211" cy="23772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69D018-C8FF-3AFF-63E4-28038D7AC1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2301246"/>
            <a:ext cx="5657335" cy="4224144"/>
          </a:xfrm>
          <a:prstGeom prst="rect">
            <a:avLst/>
          </a:prstGeom>
        </p:spPr>
      </p:pic>
      <p:sp>
        <p:nvSpPr>
          <p:cNvPr id="18" name="Right Arrow Callout 17">
            <a:extLst>
              <a:ext uri="{FF2B5EF4-FFF2-40B4-BE49-F238E27FC236}">
                <a16:creationId xmlns:a16="http://schemas.microsoft.com/office/drawing/2014/main" id="{FE8D55D0-8529-8014-F196-17CD4B779C35}"/>
              </a:ext>
            </a:extLst>
          </p:cNvPr>
          <p:cNvSpPr/>
          <p:nvPr/>
        </p:nvSpPr>
        <p:spPr>
          <a:xfrm>
            <a:off x="129782" y="5126519"/>
            <a:ext cx="1450804" cy="101171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2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D57E71E-F026-6383-8F64-6E4B889526F3}"/>
              </a:ext>
            </a:extLst>
          </p:cNvPr>
          <p:cNvCxnSpPr>
            <a:cxnSpLocks/>
          </p:cNvCxnSpPr>
          <p:nvPr/>
        </p:nvCxnSpPr>
        <p:spPr>
          <a:xfrm flipV="1">
            <a:off x="2540977" y="2431716"/>
            <a:ext cx="6627737" cy="320065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85785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696686" y="337457"/>
            <a:ext cx="1079862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6/$207.50-$212.50 call spread, took profit on long 7/$200-$205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E24E66-3062-A4D9-B30A-64FE9C5B68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1437834"/>
            <a:ext cx="6807200" cy="508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A6164F-844A-0038-D9B4-A4CEAA9278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206" y="4911522"/>
            <a:ext cx="3257775" cy="1574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3AAE49-0E5D-E9F4-52A2-45A663B230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0" y="1412886"/>
            <a:ext cx="6794500" cy="50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121229" y="0"/>
            <a:ext cx="9089571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Sometimes you Just Get Lucky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10/$47-$50 call spread, took profits on long $55-60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62C3FE-072E-45FD-3C38-3F31D447E5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703" y="4547287"/>
            <a:ext cx="4425367" cy="1952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4FEC96-4169-82F9-48E1-AD9B675CB8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00" y="1447799"/>
            <a:ext cx="6572698" cy="490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AA360-9B45-E27E-03A1-02AD29062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E0A7537-F905-8CD4-1819-49433AF7E7F4}"/>
              </a:ext>
            </a:extLst>
          </p:cNvPr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298E30C-CA74-9118-4554-E02577D16CEA}"/>
                </a:ext>
              </a:extLst>
            </p:cNvPr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F9F84047-247D-CC4A-4C98-F9EED1473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08DA19BB-4750-EDC9-79E2-AE65FA451059}"/>
              </a:ext>
            </a:extLst>
          </p:cNvPr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54E7EAC-FE22-3C2C-C9A0-4B18D95A6A02}"/>
                </a:ext>
              </a:extLst>
            </p:cNvPr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546ED1DF-2C1F-5B61-85AF-A5E3798E64CF}"/>
              </a:ext>
            </a:extLst>
          </p:cNvPr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513">
            <a:extLst>
              <a:ext uri="{FF2B5EF4-FFF2-40B4-BE49-F238E27FC236}">
                <a16:creationId xmlns:a16="http://schemas.microsoft.com/office/drawing/2014/main" id="{03200B51-5FCD-3FFC-190D-D482063A8C12}"/>
              </a:ext>
            </a:extLst>
          </p:cNvPr>
          <p:cNvSpPr txBox="1">
            <a:spLocks/>
          </p:cNvSpPr>
          <p:nvPr/>
        </p:nvSpPr>
        <p:spPr>
          <a:xfrm>
            <a:off x="314787" y="517363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iShares Silver Trust (SLV)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Better Play Industrial demand, solar panels, electric cars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24F35F61-224C-3FB8-9D29-A573DBD28996}"/>
              </a:ext>
            </a:extLst>
          </p:cNvPr>
          <p:cNvSpPr/>
          <p:nvPr/>
        </p:nvSpPr>
        <p:spPr>
          <a:xfrm>
            <a:off x="9702493" y="1273789"/>
            <a:ext cx="2363616" cy="169675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2025</a:t>
            </a:r>
            <a:br>
              <a:rPr lang="en-US" sz="2400" dirty="0"/>
            </a:br>
            <a:r>
              <a:rPr lang="en-US" sz="2400" dirty="0"/>
              <a:t>Target</a:t>
            </a:r>
            <a:br>
              <a:rPr lang="en-US" sz="2400" dirty="0"/>
            </a:br>
            <a:r>
              <a:rPr lang="en-US" sz="2400" dirty="0"/>
              <a:t>$50</a:t>
            </a:r>
            <a:br>
              <a:rPr lang="en-US" sz="2400" dirty="0"/>
            </a:br>
            <a:r>
              <a:rPr lang="en-US" sz="2400" dirty="0"/>
              <a:t>+50%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70461-3F02-A9FF-A6BB-C29418F8AFC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8806" y="3696244"/>
            <a:ext cx="2777003" cy="2777003"/>
          </a:xfrm>
          <a:prstGeom prst="rect">
            <a:avLst/>
          </a:prstGeom>
        </p:spPr>
      </p:pic>
      <p:sp>
        <p:nvSpPr>
          <p:cNvPr id="14" name="Left Arrow Callout 13">
            <a:extLst>
              <a:ext uri="{FF2B5EF4-FFF2-40B4-BE49-F238E27FC236}">
                <a16:creationId xmlns:a16="http://schemas.microsoft.com/office/drawing/2014/main" id="{87177386-E7D0-0331-1051-FD31AB92DCFB}"/>
              </a:ext>
            </a:extLst>
          </p:cNvPr>
          <p:cNvSpPr/>
          <p:nvPr/>
        </p:nvSpPr>
        <p:spPr>
          <a:xfrm>
            <a:off x="2461195" y="5482647"/>
            <a:ext cx="1524000" cy="9906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BB15C-8A1F-9436-7565-ACEBA383C7A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83" y="1969044"/>
            <a:ext cx="4936082" cy="368560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C72608F-2C52-26ED-1D73-1A595163C0D7}"/>
              </a:ext>
            </a:extLst>
          </p:cNvPr>
          <p:cNvCxnSpPr>
            <a:cxnSpLocks/>
          </p:cNvCxnSpPr>
          <p:nvPr/>
        </p:nvCxnSpPr>
        <p:spPr>
          <a:xfrm flipV="1">
            <a:off x="841425" y="2451058"/>
            <a:ext cx="8418598" cy="272157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98835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2F6A25-2221-FC1C-0C88-48BED9A066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084" y="4137746"/>
            <a:ext cx="3891643" cy="2589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599D7A-10EE-D5C9-9BB6-CCCA9A4965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295399"/>
            <a:ext cx="6769100" cy="505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903383" y="0"/>
            <a:ext cx="10289753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 LEAPS Approaching Max Profit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4/$39-$42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6/$75-$80 call spread-expires in 7 trading days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FEC022-4B06-52C3-DDD9-2AED72A1CC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698" y="5441092"/>
            <a:ext cx="4461132" cy="1066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0D1709-3174-2074-A9E4-1DA4D7D5B9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70" y="1536700"/>
            <a:ext cx="6480402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New Range?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6C9DED4C-3C72-71D7-356F-FD93DC3FB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6371" y="2472843"/>
            <a:ext cx="203562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792F0CD-FAAF-46C3-DBDC-1EB2C6633D3D}"/>
              </a:ext>
            </a:extLst>
          </p:cNvPr>
          <p:cNvSpPr txBox="1">
            <a:spLocks/>
          </p:cNvSpPr>
          <p:nvPr/>
        </p:nvSpPr>
        <p:spPr>
          <a:xfrm>
            <a:off x="10144372" y="4684549"/>
            <a:ext cx="2047628" cy="1314315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7" name="Picture 6" descr="A graph showing the price of a stock market&#10;&#10;AI-generated content may be incorrect.">
            <a:extLst>
              <a:ext uri="{FF2B5EF4-FFF2-40B4-BE49-F238E27FC236}">
                <a16:creationId xmlns:a16="http://schemas.microsoft.com/office/drawing/2014/main" id="{89B618A0-07F9-A980-FE74-A4A6974654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1972" y="1756254"/>
            <a:ext cx="7772400" cy="510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00EB75-EDC1-A30B-FDDE-83FBDD7FE0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7942" y="4139291"/>
            <a:ext cx="3385457" cy="2539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866AD8-A33F-1A9B-4C1E-4706545E71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800" y="1346199"/>
            <a:ext cx="6578600" cy="491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75ACD-4640-87EA-D2A9-DE8EAF568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D0E850-35A6-0DB1-8A92-384BFCDBEC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walking in front of a restaurant&#10;&#10;AI-generated content may be incorrect.">
            <a:extLst>
              <a:ext uri="{FF2B5EF4-FFF2-40B4-BE49-F238E27FC236}">
                <a16:creationId xmlns:a16="http://schemas.microsoft.com/office/drawing/2014/main" id="{A4E62BF6-06D9-B50A-B2EF-3481FF3164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957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Deader than Dead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>
                <a:solidFill>
                  <a:srgbClr val="FF0000"/>
                </a:solidFill>
                <a:latin typeface="+mj-lt"/>
              </a:rPr>
            </a:br>
            <a:br>
              <a:rPr lang="en-US" sz="1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/>
            </a:br>
            <a:br>
              <a:rPr lang="en-US" sz="1800" b="1"/>
            </a:br>
            <a:br>
              <a:rPr lang="en-US" sz="1800" b="1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1800"/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>
                <a:solidFill>
                  <a:schemeClr val="tx1"/>
                </a:solidFill>
              </a:rPr>
            </a:br>
            <a:br>
              <a:rPr lang="en-US" sz="2000"/>
            </a:br>
            <a:br>
              <a:rPr lang="en-US" sz="1800"/>
            </a:br>
            <a:br>
              <a:rPr lang="en-US" sz="1800">
                <a:solidFill>
                  <a:srgbClr val="FF0000"/>
                </a:solidFill>
              </a:rPr>
            </a:br>
            <a:br>
              <a:rPr lang="en-US"/>
            </a:br>
            <a:br>
              <a:rPr lang="en-US" sz="1800">
                <a:solidFill>
                  <a:schemeClr val="tx1"/>
                </a:solidFill>
              </a:rPr>
            </a:br>
            <a:br>
              <a:rPr lang="en-US" sz="1800">
                <a:solidFill>
                  <a:schemeClr val="tx1"/>
                </a:solidFill>
              </a:rPr>
            </a:br>
            <a:endParaRPr lang="en-US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477519" y="1237070"/>
            <a:ext cx="11504883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i="1" dirty="0">
                <a:latin typeface="+mj-lt"/>
              </a:rPr>
              <a:t>Apartment Rents are Slowing</a:t>
            </a:r>
            <a:r>
              <a:rPr lang="en-US" sz="2000" dirty="0">
                <a:latin typeface="+mj-lt"/>
              </a:rPr>
              <a:t>, up only 0.4% in May and down 0.5% YOY, usually a strong period.</a:t>
            </a:r>
            <a:br>
              <a:rPr lang="en-US" sz="2000" dirty="0">
                <a:latin typeface="+mj-lt"/>
              </a:rPr>
            </a:b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*The effect on property REITS has been pronounced</a:t>
            </a:r>
            <a:br>
              <a:rPr lang="en-US" sz="2000" dirty="0">
                <a:latin typeface="+mj-lt"/>
              </a:rPr>
            </a:b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*The national median monthly rent is now $1,398 a month. Vacancies are at 7%, the highest since 2017. Oversupply is the issue</a:t>
            </a:r>
            <a:br>
              <a:rPr lang="en-US" sz="20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i="1" dirty="0">
                <a:latin typeface="+mj-lt"/>
              </a:rPr>
              <a:t>Housing Stocks Plunge to One Year Lows</a:t>
            </a:r>
            <a:r>
              <a:rPr lang="en-US" sz="1800" dirty="0">
                <a:latin typeface="+mj-lt"/>
              </a:rPr>
              <a:t>, on spike in long bond and mortgage rates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*Construction spending Collapsed in April, down 0.9%, for both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 single and multifamily homes. Another red flag for the economy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2000" dirty="0">
                <a:latin typeface="+mj-lt"/>
              </a:rPr>
              <a:t>*</a:t>
            </a:r>
            <a:r>
              <a:rPr lang="en-US" sz="2000" b="1" i="1" dirty="0">
                <a:latin typeface="+mj-lt"/>
              </a:rPr>
              <a:t>More Office Space is Disappearing than being Built</a:t>
            </a:r>
            <a:r>
              <a:rPr lang="en-US" sz="2000" dirty="0">
                <a:latin typeface="+mj-lt"/>
              </a:rPr>
              <a:t>,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 for the first time in 25 years</a:t>
            </a:r>
            <a:br>
              <a:rPr lang="en-US" sz="2000" dirty="0">
                <a:latin typeface="+mj-lt"/>
              </a:rPr>
            </a:br>
            <a:br>
              <a:rPr lang="en-US" sz="2000" dirty="0">
                <a:latin typeface="+mj-lt"/>
              </a:rPr>
            </a:br>
            <a:r>
              <a:rPr lang="en-US" sz="1800" dirty="0">
                <a:latin typeface="+mj-lt"/>
              </a:rPr>
              <a:t>* </a:t>
            </a:r>
            <a:r>
              <a:rPr lang="en-US" sz="1800" b="1" i="1" dirty="0">
                <a:latin typeface="+mj-lt"/>
              </a:rPr>
              <a:t>Pending Home Sales Hit Three Year Low</a:t>
            </a:r>
            <a:r>
              <a:rPr lang="en-US" sz="1800" dirty="0">
                <a:latin typeface="+mj-lt"/>
              </a:rPr>
              <a:t> 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0378B-51EC-0678-56F1-9572B7983A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330" y="4164222"/>
            <a:ext cx="4247072" cy="238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Slows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+4.1% YOY in February,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New York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+7.7%,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Chicago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+7.0%,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Cleveland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+6.6%.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Washington DC was down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-1.1%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E3BCA-243C-28B4-F357-59475B3958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824" y="1805568"/>
            <a:ext cx="6502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6.62%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8/$90-$95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D063B-BDD3-43C0-CF48-16E1710A33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3114" y="4747055"/>
            <a:ext cx="2012090" cy="2012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652156-91A3-7AC0-A6ED-8F10FBE99B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700" y="1663699"/>
            <a:ext cx="6337300" cy="473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FD1A2A-CEDC-B705-69DE-39D60DBFB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7721" y="4460789"/>
            <a:ext cx="3861550" cy="21225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8AF646-5BCC-FA7B-9AB9-ABBBA1F8570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346" y="2821719"/>
            <a:ext cx="1988204" cy="1491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40D7E7-CFFF-3A8C-A279-5601A28E4F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900" y="1417637"/>
            <a:ext cx="6438900" cy="480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AE14-F84D-37FE-18F4-54BCD10C9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8D2F4-FC8B-3F04-A407-BA494ED6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400" b="1" dirty="0"/>
            </a:br>
            <a:r>
              <a:rPr lang="en-US" sz="2400" b="1" dirty="0">
                <a:latin typeface="+mj-lt"/>
              </a:rPr>
              <a:t>DH Horton (DHI)</a:t>
            </a:r>
            <a:br>
              <a:rPr lang="en-US" sz="2400" dirty="0">
                <a:latin typeface="+mj-lt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Horton Bombs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stock dropping some 11% in Tuesday morning trading after the U.S.'s largest homebuilder issued its fiscal 2025 guidance 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11/$165-$175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26673-4CC3-B087-217B-F0F65FE8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481" y="4374936"/>
            <a:ext cx="2208427" cy="22084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CD26B0-515A-F5EB-12B8-4E69ED2E39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361" y="1549400"/>
            <a:ext cx="6361339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1806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998C-4E2F-00C5-D3DC-B45BAA27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 The Recession Trade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8BAD3-A174-5959-45C7-9FD612E44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–sell rallies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</a:t>
            </a:r>
            <a:r>
              <a:rPr lang="en-US" sz="3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sell rallies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 - 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– </a:t>
            </a:r>
            <a:r>
              <a:rPr lang="en-US" sz="3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sell over $50</a:t>
            </a:r>
            <a:b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stand aside</a:t>
            </a:r>
            <a:br>
              <a:rPr lang="en-US" sz="2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37F6F-830C-AB8A-345F-E72A954A6F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5179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276921" y="559312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June 25, 2025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Incline Village,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>
                <a:solidFill>
                  <a:schemeClr val="dk1"/>
                </a:solidFill>
              </a:rPr>
              <a:t>Good Luck and Good Trading</a:t>
            </a:r>
            <a:r>
              <a:rPr lang="en-US" sz="3200" b="1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sitting in a chair in front of a mountain&#10;&#10;AI-generated content may be incorrect.">
            <a:extLst>
              <a:ext uri="{FF2B5EF4-FFF2-40B4-BE49-F238E27FC236}">
                <a16:creationId xmlns:a16="http://schemas.microsoft.com/office/drawing/2014/main" id="{56F76061-46C3-11F1-8DE9-EF2CD4CC0B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077631" y="2012556"/>
            <a:ext cx="4040717" cy="303053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2D44D-B783-67A9-5F7C-C612EB853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983E5-B8DD-C0DF-A1F5-1D3211464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ew of a lake with trees and mountains&#10;&#10;AI-generated content may be incorrect.">
            <a:extLst>
              <a:ext uri="{FF2B5EF4-FFF2-40B4-BE49-F238E27FC236}">
                <a16:creationId xmlns:a16="http://schemas.microsoft.com/office/drawing/2014/main" id="{E4963037-B243-5B88-E106-1052DD8617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99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D58C7-8A81-D49F-27E5-6A8D66FE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6259F-6502-0AAF-07F2-0167577E41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speedometer&#10;&#10;AI-generated content may be incorrect.">
            <a:extLst>
              <a:ext uri="{FF2B5EF4-FFF2-40B4-BE49-F238E27FC236}">
                <a16:creationId xmlns:a16="http://schemas.microsoft.com/office/drawing/2014/main" id="{D320540C-7722-AAD2-A198-EC6BD8164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761999"/>
            <a:ext cx="10196679" cy="549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9227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8 Month High</a:t>
            </a:r>
            <a:br>
              <a:rPr lang="en-US" sz="2800" b="1" dirty="0"/>
            </a:br>
            <a:r>
              <a:rPr lang="en-US" sz="2400" b="1" dirty="0">
                <a:solidFill>
                  <a:srgbClr val="FF0000"/>
                </a:solidFill>
              </a:rPr>
              <a:t>+8,000 to 247,000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13216-9A6E-829C-CD61-0FE136EB1B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096" y="1637000"/>
            <a:ext cx="5031059" cy="50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08A67-142B-C3C9-04B2-6232D8055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DA884-F485-F461-1F4A-C4859C00A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mall village in the mountains&#10;&#10;AI-generated content may be incorrect.">
            <a:extLst>
              <a:ext uri="{FF2B5EF4-FFF2-40B4-BE49-F238E27FC236}">
                <a16:creationId xmlns:a16="http://schemas.microsoft.com/office/drawing/2014/main" id="{67A7CA9E-1D02-0E55-207F-6028B2B9FC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92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93558" y="-136393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400" b="1" dirty="0">
                <a:sym typeface="Calibri"/>
              </a:rPr>
              <a:t>Stocks – A Buyback Game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381000" y="1216738"/>
            <a:ext cx="11430000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*A house bill that brings $664 billion in corporate tax cuts and therefor stock buybacks is powering the bull market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*That is on top of $1.2 trillion is existing buybacks budgeted for 2025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Cambria" panose="02040503050406030204" pitchFamily="18" charset="0"/>
              </a:rPr>
              <a:t>*</a:t>
            </a:r>
            <a:r>
              <a:rPr lang="en-US" sz="2000" i="1" dirty="0">
                <a:solidFill>
                  <a:schemeClr val="tx1"/>
                </a:solidFill>
                <a:latin typeface="+mj-lt"/>
              </a:rPr>
              <a:t>US Factories are Shutting Down on Rare Earths Shortages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2000" i="1" dirty="0"/>
              <a:t>Sports Betting Stocks Tank, </a:t>
            </a:r>
            <a:r>
              <a:rPr lang="en-US" sz="2000" dirty="0"/>
              <a:t>after Illinois imposes a 25% betting tax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i="1" dirty="0"/>
              <a:t>Meta to Buy Nuclear Power Plant from Constellation</a:t>
            </a:r>
            <a:br>
              <a:rPr lang="en-US" sz="2000" i="1" dirty="0"/>
            </a:br>
            <a:br>
              <a:rPr lang="en-US" sz="2000" i="1" dirty="0"/>
            </a:br>
            <a:r>
              <a:rPr lang="en-US" sz="2000" i="1" dirty="0"/>
              <a:t>*Money is Fleeing Equity Funds.</a:t>
            </a:r>
            <a:r>
              <a:rPr lang="en-US" sz="2000" dirty="0"/>
              <a:t>  U.S. equity funds faced a second successive weekly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i="1" dirty="0"/>
              <a:t> Best Buy Cuts Earnings Outlook due to Chinese Tariffs</a:t>
            </a:r>
            <a:br>
              <a:rPr lang="en-US" sz="2000" i="1" dirty="0"/>
            </a:br>
            <a:br>
              <a:rPr lang="en-US" sz="2000" i="1" dirty="0"/>
            </a:br>
            <a:r>
              <a:rPr lang="en-US" sz="2000" i="1" dirty="0"/>
              <a:t>*</a:t>
            </a:r>
            <a:r>
              <a:rPr lang="en-US" sz="2000" b="1" i="1" dirty="0"/>
              <a:t>The 60/40 Portfolio is Dead for Now</a:t>
            </a:r>
            <a:r>
              <a:rPr lang="en-US" sz="2000" dirty="0"/>
              <a:t>, with both stocks</a:t>
            </a:r>
            <a:br>
              <a:rPr lang="en-US" sz="2000" dirty="0"/>
            </a:br>
            <a:r>
              <a:rPr lang="en-US" sz="2000" dirty="0"/>
              <a:t> and bonds going down at the same time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</a:t>
            </a:r>
            <a:r>
              <a:rPr lang="en-US" sz="2000" b="1" i="1" dirty="0"/>
              <a:t>US Steel (X) Takeover Goes Through</a:t>
            </a:r>
            <a:r>
              <a:rPr lang="en-US" sz="2000" dirty="0"/>
              <a:t>, at $55 a share with</a:t>
            </a:r>
            <a:br>
              <a:rPr lang="en-US" sz="2000" dirty="0"/>
            </a:br>
            <a:r>
              <a:rPr lang="en-US" sz="2000" dirty="0"/>
              <a:t> Nippon Steel investing $14 billion of investment over the next</a:t>
            </a:r>
            <a:br>
              <a:rPr lang="en-US" sz="2000" dirty="0"/>
            </a:br>
            <a:r>
              <a:rPr lang="en-US" sz="2000" dirty="0"/>
              <a:t> 14 months to modernize antiquated technology 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endParaRPr lang="en-US" sz="18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1D13E4-15FB-CCC4-2D92-1B2935D4AE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480" y="4601809"/>
            <a:ext cx="3575220" cy="19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08592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>
          <a:extLst>
            <a:ext uri="{FF2B5EF4-FFF2-40B4-BE49-F238E27FC236}">
              <a16:creationId xmlns:a16="http://schemas.microsoft.com/office/drawing/2014/main" id="{5EAC41C3-DA9A-1791-E0B7-545D96E1D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>
            <a:extLst>
              <a:ext uri="{FF2B5EF4-FFF2-40B4-BE49-F238E27FC236}">
                <a16:creationId xmlns:a16="http://schemas.microsoft.com/office/drawing/2014/main" id="{816675F7-870E-5127-8D29-4D922175D3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The Ultimate Hedge – Defensive stocks only go down at a slower  rate</a:t>
            </a:r>
            <a:br>
              <a:rPr lang="en-US" sz="28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90 - day US Treasury Bills (Warren Buffet owns $300 billion)</a:t>
            </a: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212" name="Shape 212">
            <a:extLst>
              <a:ext uri="{FF2B5EF4-FFF2-40B4-BE49-F238E27FC236}">
                <a16:creationId xmlns:a16="http://schemas.microsoft.com/office/drawing/2014/main" id="{98F6B670-5D16-EEFB-42FC-F9D95FF77D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07978"/>
            <a:ext cx="10972800" cy="4526100"/>
          </a:xfr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03200" lvl="0" indent="0">
              <a:buNone/>
            </a:pPr>
            <a:r>
              <a:rPr lang="en-US" sz="2000" b="1" dirty="0"/>
              <a:t>*Government Guaranteed principal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*Endless liquidity,</a:t>
            </a:r>
            <a:br>
              <a:rPr lang="en-US" sz="2000" b="1" dirty="0"/>
            </a:br>
            <a:r>
              <a:rPr lang="en-US" sz="2000" b="1" dirty="0"/>
              <a:t>trade like water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*100% collateral value for margin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*Lock in guaranteed income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*Can be sold at any time to earn</a:t>
            </a:r>
            <a:br>
              <a:rPr lang="en-US" sz="2000" b="1" dirty="0"/>
            </a:br>
            <a:r>
              <a:rPr lang="en-US" sz="2000" b="1" dirty="0"/>
              <a:t>full interest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*Will survive any bear market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*Ask your broker how to buy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/>
            </a:br>
            <a:r>
              <a:rPr lang="en-US" dirty="0"/>
              <a:t> </a:t>
            </a: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br>
              <a:rPr lang="en-US" dirty="0">
                <a:sym typeface="Calibri"/>
              </a:rPr>
            </a:br>
            <a:endParaRPr lang="en-US" dirty="0">
              <a:sym typeface="Calibri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7C91C7B-B5B7-0535-80F8-02D73D343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990" y="22803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FF611D-23D2-4476-641C-678E86D479CE}"/>
              </a:ext>
            </a:extLst>
          </p:cNvPr>
          <p:cNvSpPr txBox="1"/>
          <p:nvPr/>
        </p:nvSpPr>
        <p:spPr>
          <a:xfrm>
            <a:off x="7994821" y="1551669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4.40% Yield</a:t>
            </a:r>
          </a:p>
        </p:txBody>
      </p:sp>
      <p:pic>
        <p:nvPicPr>
          <p:cNvPr id="5" name="Picture 4" descr="A graph showing a line&#10;&#10;AI-generated content may be incorrect.">
            <a:extLst>
              <a:ext uri="{FF2B5EF4-FFF2-40B4-BE49-F238E27FC236}">
                <a16:creationId xmlns:a16="http://schemas.microsoft.com/office/drawing/2014/main" id="{3480A2BC-37FA-E6A8-1C84-1602007701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025" y="2485838"/>
            <a:ext cx="6218576" cy="32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98040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Downside Targets – down 10% on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</a:rPr>
              <a:t>long 6/$610-$620 put spread-expires in 6 days, </a:t>
            </a:r>
            <a:r>
              <a:rPr lang="en-US" sz="1800" dirty="0">
                <a:solidFill>
                  <a:srgbClr val="00A64B"/>
                </a:solidFill>
              </a:rPr>
              <a:t>took profits on 6/$610-$620 put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521509" y="2044899"/>
            <a:ext cx="2670491" cy="133540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$613</a:t>
            </a:r>
            <a:br>
              <a:rPr lang="en-US" sz="2000" dirty="0"/>
            </a:br>
            <a:r>
              <a:rPr lang="en-US" sz="2000" dirty="0"/>
              <a:t>-1.3%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resistance</a:t>
            </a: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5DF9A354-6724-8165-0D84-CE2656589758}"/>
              </a:ext>
            </a:extLst>
          </p:cNvPr>
          <p:cNvSpPr/>
          <p:nvPr/>
        </p:nvSpPr>
        <p:spPr>
          <a:xfrm>
            <a:off x="9619479" y="3450060"/>
            <a:ext cx="2572521" cy="142782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$540</a:t>
            </a:r>
            <a:br>
              <a:rPr lang="en-US" sz="2000" dirty="0"/>
            </a:br>
            <a:r>
              <a:rPr lang="en-US" sz="2000" dirty="0"/>
              <a:t>-11.9%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4B949C27-C2E9-681D-58C0-82DB3DF30E79}"/>
              </a:ext>
            </a:extLst>
          </p:cNvPr>
          <p:cNvSpPr/>
          <p:nvPr/>
        </p:nvSpPr>
        <p:spPr>
          <a:xfrm>
            <a:off x="9723753" y="4947635"/>
            <a:ext cx="2468247" cy="1427820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$480</a:t>
            </a:r>
            <a:br>
              <a:rPr lang="en-US" sz="2000" dirty="0"/>
            </a:br>
            <a:r>
              <a:rPr lang="en-US" sz="2000" dirty="0"/>
              <a:t>-21.7%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3231EC-F6A0-297F-2B34-6AE37DFFFCC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1505464"/>
            <a:ext cx="6754823" cy="504360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D8BE42-99AC-DF00-FEC3-8D421E6AFCEC}"/>
              </a:ext>
            </a:extLst>
          </p:cNvPr>
          <p:cNvCxnSpPr>
            <a:cxnSpLocks/>
          </p:cNvCxnSpPr>
          <p:nvPr/>
        </p:nvCxnSpPr>
        <p:spPr>
          <a:xfrm flipV="1">
            <a:off x="1066800" y="2924070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283476E-FE44-82DE-79E9-5CD83577BB20}"/>
              </a:ext>
            </a:extLst>
          </p:cNvPr>
          <p:cNvCxnSpPr>
            <a:cxnSpLocks/>
          </p:cNvCxnSpPr>
          <p:nvPr/>
        </p:nvCxnSpPr>
        <p:spPr>
          <a:xfrm flipV="1">
            <a:off x="1291907" y="4116959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37F3D0-3E9A-B6B4-49D9-7E84968479A5}"/>
              </a:ext>
            </a:extLst>
          </p:cNvPr>
          <p:cNvCxnSpPr>
            <a:cxnSpLocks/>
          </p:cNvCxnSpPr>
          <p:nvPr/>
        </p:nvCxnSpPr>
        <p:spPr>
          <a:xfrm flipV="1">
            <a:off x="1396181" y="5051846"/>
            <a:ext cx="8327572" cy="4701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939114" y="394624"/>
            <a:ext cx="10280821" cy="6415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 -2X Short S&amp;P 500 (SDS)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2X hedge for falling long stocks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C6F270-39A2-6738-1099-8AB1901D60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375" y="1159934"/>
            <a:ext cx="746125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Volatility Index Hits Four Year High at $65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most since the 2020 pandemic. That implies a 2% move in the S&amp;P 500 (SPX) every day for the next 30 days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77A7C8-E856-9975-233A-99BEEA23DD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777" y="1219200"/>
            <a:ext cx="7226300" cy="539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6F11B-EB22-5D18-0F81-65D427F8E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7A3BA-6C8B-A351-11B6-625475FB77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 algn="ctr">
              <a:buNone/>
            </a:pPr>
            <a:r>
              <a:rPr lang="en-US" sz="4000" b="1" dirty="0"/>
              <a:t>Thursday, June 19 is Juneteenth</a:t>
            </a:r>
            <a:br>
              <a:rPr lang="en-US" sz="4000" b="1" dirty="0"/>
            </a:br>
            <a:br>
              <a:rPr lang="en-US" sz="4000" b="1" dirty="0"/>
            </a:br>
            <a:r>
              <a:rPr lang="en-US" sz="4000" b="1" dirty="0"/>
              <a:t>A national holiday</a:t>
            </a:r>
            <a:br>
              <a:rPr lang="en-US" sz="4000" b="1" dirty="0"/>
            </a:br>
            <a:br>
              <a:rPr lang="en-US" sz="4000" b="1" dirty="0"/>
            </a:br>
            <a:r>
              <a:rPr lang="en-US" sz="4000" b="1" dirty="0"/>
              <a:t>All Markets are Closed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44BE5D-3C9A-3258-AA9B-0E6410665D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6805" y="5029200"/>
            <a:ext cx="3641654" cy="167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08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>
          <a:extLst>
            <a:ext uri="{FF2B5EF4-FFF2-40B4-BE49-F238E27FC236}">
              <a16:creationId xmlns:a16="http://schemas.microsoft.com/office/drawing/2014/main" id="{E0C27E49-51EC-5848-32F2-F81D5C71C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>
            <a:extLst>
              <a:ext uri="{FF2B5EF4-FFF2-40B4-BE49-F238E27FC236}">
                <a16:creationId xmlns:a16="http://schemas.microsoft.com/office/drawing/2014/main" id="{4FEC11DB-291C-E2C6-F14E-07A9EBBADF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9" y="228600"/>
            <a:ext cx="11005457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(SVXY) –Short Volatility ETF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bought at </a:t>
            </a:r>
            <a:r>
              <a:rPr lang="en-US" sz="20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$36.31 - $32.74 = $3.57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3CD22A-87EA-A8C8-B92E-D3C5BCE058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150" y="952499"/>
            <a:ext cx="7759700" cy="579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7124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AB38D7-24DE-5794-E0F8-B7B499821B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400" y="1130300"/>
            <a:ext cx="7162800" cy="534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22F249-C1CA-93ED-6289-394784A0E4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090" y="18669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 Down 15%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6/$540-$550-$345 put spread-expires in 17 days, </a:t>
            </a: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/$540-$550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D2B95F-9EE4-E5E3-6E01-5280575A08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8288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 (FXI) + 36%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356091-F2E1-A888-9E73-BD781D262A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00" y="1206499"/>
            <a:ext cx="6921500" cy="516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 ($NIKK) – down 10%</a:t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3D2AD-E853-EB75-D6FB-CFDD1E869A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00" y="1193799"/>
            <a:ext cx="6604000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 +19%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809C9A-9BE5-AA3F-BF5F-66BE126A4B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400" y="1143000"/>
            <a:ext cx="6743700" cy="503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88824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>
          <a:extLst>
            <a:ext uri="{FF2B5EF4-FFF2-40B4-BE49-F238E27FC236}">
              <a16:creationId xmlns:a16="http://schemas.microsoft.com/office/drawing/2014/main" id="{B12B7DCE-ED81-0BA1-3743-E1D67EE45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>
            <a:extLst>
              <a:ext uri="{FF2B5EF4-FFF2-40B4-BE49-F238E27FC236}">
                <a16:creationId xmlns:a16="http://schemas.microsoft.com/office/drawing/2014/main" id="{FBB75CEA-EE03-0ACE-960D-5DF58A0496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German Dax (DAX)- +30%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05B2D-9D58-24F2-957B-ACA53A437D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850" y="1066800"/>
            <a:ext cx="6972300" cy="520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96330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586153" y="550984"/>
            <a:ext cx="11289323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</a:t>
            </a: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+8%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9083A4-1DDE-0C42-F846-5C9E4441C3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400" y="1384299"/>
            <a:ext cx="6807200" cy="508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46407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5B14A-B379-DBCD-7DE6-0A726633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E919C-F2EC-BF73-A97E-BA1AF34E1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 shot of a plane flying on a planet&#10;&#10;AI-generated content may be incorrect.">
            <a:extLst>
              <a:ext uri="{FF2B5EF4-FFF2-40B4-BE49-F238E27FC236}">
                <a16:creationId xmlns:a16="http://schemas.microsoft.com/office/drawing/2014/main" id="{FE1A6089-86CF-2675-6648-F32ED8E4CF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1"/>
            <a:ext cx="9127524" cy="684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83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-108857" y="359227"/>
            <a:ext cx="12095210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Blackwell Chips @ $70,000 each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Nvidia Comes in Line</a:t>
            </a:r>
            <a:r>
              <a:rPr lang="en-US" sz="1800" dirty="0"/>
              <a:t>, with both on sales and profits</a:t>
            </a:r>
            <a:b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long 6/$140-$145 puts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5/$70-$75 call spread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3/$88-$90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took profits on long 4/$140-$145 puts spread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 took profits on Long 2/$90-$95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12/$117-$120 call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826014-63D5-EFFE-3C18-D5AAB3EA09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3711" y="4905830"/>
            <a:ext cx="3292642" cy="18493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D4E537-8C4F-CD12-3554-C9AF84485B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20701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34273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0246" y="-199292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Microsoft Bombs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Microsoft Blows Up on Cloud Guidance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5/$430-$440 put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2/$330-$340 call spread,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CF07DA-94FD-B249-9297-2A1956950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6463" y="4238368"/>
            <a:ext cx="4624220" cy="2619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DD6F7F-C7B6-B555-4E9D-CABDE00276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1858218"/>
            <a:ext cx="6375400" cy="476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-76200" y="381000"/>
            <a:ext cx="11887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Meta Delays Flagship Behemoth AI Product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8/$420-$430 call spread took profits on Long 5/$360-$370 vertical bull call spread, took profits on Long 9/$290-$300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7B9FF2-2A1F-FACE-3A0A-2AEEE190A2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125" y="4476132"/>
            <a:ext cx="2269256" cy="2184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5FE42C-B034-C13F-4529-DAAC49EE31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800" y="1837604"/>
            <a:ext cx="6146800" cy="45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09" y="237067"/>
            <a:ext cx="112195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Developers Conference is a Bust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6/$220-$230 put spread-expires</a:t>
            </a:r>
            <a:r>
              <a:rPr lang="en-US" sz="1800" dirty="0">
                <a:solidFill>
                  <a:schemeClr val="tx1"/>
                </a:solidFill>
              </a:rPr>
              <a:t>,</a:t>
            </a:r>
            <a:r>
              <a:rPr lang="en-US" sz="1800" dirty="0">
                <a:solidFill>
                  <a:srgbClr val="00A64B"/>
                </a:solidFill>
                <a:effectLst/>
                <a:latin typeface="+mn-lt"/>
                <a:ea typeface="Times New Roman" panose="02020603050405020304" pitchFamily="18" charset="0"/>
              </a:rPr>
              <a:t>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5/$225-$235 vertical bear put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8/$160-$170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6/$200-$210 bear put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42142C-1EB1-A659-3EE4-9A50714526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071" y="5043129"/>
            <a:ext cx="2804984" cy="1577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9F4E5F-E8C8-63B7-5C3C-857A2DB889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900" y="1651000"/>
            <a:ext cx="6172200" cy="4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7EF3-597E-0CC9-81AA-EC3C4B5B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019AF-9D03-B740-B008-799D32B7C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phone market share&#10;&#10;Description automatically generated">
            <a:extLst>
              <a:ext uri="{FF2B5EF4-FFF2-40B4-BE49-F238E27FC236}">
                <a16:creationId xmlns:a16="http://schemas.microsoft.com/office/drawing/2014/main" id="{AD612380-5773-0A6D-B52E-50D9B8362F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2" y="293011"/>
            <a:ext cx="12131257" cy="64537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3751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83127" y="457200"/>
            <a:ext cx="1159680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Breakup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Trump Administration to Pursue Alphabet Breakup,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Alphabet’s Waymo Expands to Washington DC</a:t>
            </a:r>
            <a:r>
              <a:rPr lang="en-US" sz="2400" dirty="0">
                <a:effectLst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668CBA-BF69-4F0A-3F3E-D89EA57E65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0497" y="4898424"/>
            <a:ext cx="2657732" cy="1771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3C3B84-AA8B-FF15-E14D-66CAB0DB09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031" y="20066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95647" y="398585"/>
            <a:ext cx="1059278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Antirust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Jeff Bezos to Sell $4.7 Billion of Amazon Stock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3/$155-$160 bull call spread , took profits on long 2/$130-$135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4C4A86-364F-8805-28CA-AA999FABE9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8204" y="5949289"/>
            <a:ext cx="2439773" cy="735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2C02E2-3D69-4B27-5BCB-BB5F1918EB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400" y="1765495"/>
            <a:ext cx="6286500" cy="469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685799" y="275989"/>
            <a:ext cx="1113449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Tesla (TSLA) </a:t>
            </a:r>
            <a:r>
              <a:rPr lang="en-US" sz="2800" dirty="0">
                <a:latin typeface="+mj-lt"/>
              </a:rPr>
              <a:t>– </a:t>
            </a:r>
            <a:r>
              <a:rPr lang="en-US" sz="2000" dirty="0">
                <a:latin typeface="+mj-lt"/>
              </a:rPr>
              <a:t>Global Brand Destroyed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latin typeface="+mj-lt"/>
              </a:rPr>
              <a:t>Tesla Sales Aren’t Recovering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7/$180-$190 put spread</a:t>
            </a:r>
            <a:r>
              <a:rPr lang="en-US" sz="1800" dirty="0">
                <a:solidFill>
                  <a:schemeClr val="tx1"/>
                </a:solidFill>
              </a:rPr>
              <a:t>, long 6/190-$200 call spread-expires in 6 trading days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6/$430-$440 put spread</a:t>
            </a:r>
            <a:r>
              <a:rPr lang="en-US" sz="1800" dirty="0">
                <a:solidFill>
                  <a:schemeClr val="tx1"/>
                </a:solidFill>
              </a:rPr>
              <a:t>,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took profits on long 4/160-$170 call spread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stopped out of long $310-$320 put spread at cost, 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3/$350-$360 put spread,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3/$210-$220 call spread, </a:t>
            </a:r>
            <a:r>
              <a:rPr lang="en-US" sz="1800" dirty="0">
                <a:solidFill>
                  <a:srgbClr val="FF0000"/>
                </a:solidFill>
              </a:rPr>
              <a:t>stopped out of long 6/$370-$380 put spread&lt;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2/$300-$310 call spread, took profits on long 2/$300-$310 call spread,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1800" dirty="0">
                <a:solidFill>
                  <a:srgbClr val="00B050"/>
                </a:solidFill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231103-B053-6E20-254F-BB7659939E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450" y="4312507"/>
            <a:ext cx="1670112" cy="2414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737239-E9D4-A8A6-089B-D63992A56A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900" y="2542395"/>
            <a:ext cx="5410200" cy="403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6670" y="397267"/>
            <a:ext cx="1206533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Netflix Earnings Rocket</a:t>
            </a:r>
            <a:r>
              <a:rPr lang="en-US" sz="1800" dirty="0">
                <a:solidFill>
                  <a:srgbClr val="232A31"/>
                </a:solidFill>
                <a:effectLst/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, on the back of 19 million new subscriber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effectLst/>
              </a:rPr>
            </a:br>
            <a:r>
              <a:rPr lang="en-US" sz="1800" dirty="0">
                <a:solidFill>
                  <a:srgbClr val="00A64B"/>
                </a:solidFill>
                <a:effectLst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4/800-$810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82FAC6-F069-328E-8D62-31EDECE0A8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3938" y="4596714"/>
            <a:ext cx="2136029" cy="2136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AF58F9-E4B6-D8F3-BFDB-86F11D7B36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400" y="1719400"/>
            <a:ext cx="6350000" cy="47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02888" y="228600"/>
            <a:ext cx="10537902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Palo Alto Announced\s 2:1 Split</a:t>
            </a:r>
            <a:b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AA928-7069-44F9-FD27-F3C14FE935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503" y="4883236"/>
            <a:ext cx="2891480" cy="1626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D23D76-B818-09A7-E001-C8C46D3E8F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100" y="1701799"/>
            <a:ext cx="6350000" cy="47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Highs-An 11% Week!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+5.80%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+10.92%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+3.66%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Final.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+3.74%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+4.36%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+10.28%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+0.95%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+7.59%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+2.51%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+18.96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+9.94%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*2025 Year To Date </a:t>
            </a: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39.63%</a:t>
            </a:r>
            <a:b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+788.17%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84.63% for all of 2022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75.29% for all of 2024 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BA3BF3-7B5D-B097-23BB-B4BD0F06B8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799" y="4747740"/>
            <a:ext cx="1702487" cy="1957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65ED19-C8B9-AC48-5EE6-9CA8BBDBA48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996" y="1687040"/>
            <a:ext cx="6293304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395416" y="533400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r>
              <a:rPr lang="en-US" sz="2400" dirty="0">
                <a:solidFill>
                  <a:schemeClr val="dk1"/>
                </a:solidFill>
                <a:effectLst/>
                <a:latin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66BF51-A1E4-DE02-4FA7-0105C84E5E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7292" y="4401065"/>
            <a:ext cx="2864708" cy="2864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13B91B-ADA2-7BE1-7034-C46D435309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7780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2BA711-476F-C15C-2697-CA963B9522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7180" y="4917988"/>
            <a:ext cx="2585858" cy="1616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865C56-EEFA-B6D4-BBD0-5038E64AEC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700" y="16764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65018" y="533400"/>
            <a:ext cx="1075904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4/$150-$255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F5CEEF-2DB4-8C7C-6279-0A53E0997F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638" y="5137322"/>
            <a:ext cx="2483708" cy="1397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61F819-8D9F-4A10-C838-85A9D81F7B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040" y="18796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52357F-088B-D852-54D0-05EBDB6808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1508083"/>
            <a:ext cx="6654800" cy="496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E28618E0-8281-D738-18AB-DCFB0E82E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61F3C2F8-B251-544A-304C-8EC35E8B31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6300" y="665205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Long Bitcoin Play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latin typeface="+mj-lt"/>
              </a:rPr>
              <a:t>MicroStrategy Copycats are Multiplying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6/$500-$510 put spread,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6/$470-$480 put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long 6/$330-$340 call spread-expires in 7 trading days,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6/$335-$345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36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5/$400-$410 put spread, took profits on long 5/$220-$230-$230 call spread,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5/$400-$410 put spread, took profits on long 5/$400-$410 put spread, took profits 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480E6D-362C-B6AC-8D04-9645752A02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1283" y="5440063"/>
            <a:ext cx="30226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8A60CE-E92A-F4D6-AB9C-5B6BBDCABC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500" y="2379363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64125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B7A65-DB8E-43D3-2A4C-BA7C3BB3F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2F064-5715-D34F-659F-F2D7598F2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on a sidewalk with goats&#10;&#10;AI-generated content may be incorrect.">
            <a:extLst>
              <a:ext uri="{FF2B5EF4-FFF2-40B4-BE49-F238E27FC236}">
                <a16:creationId xmlns:a16="http://schemas.microsoft.com/office/drawing/2014/main" id="{973E1CF7-9D51-63F6-E5C4-2278905516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179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6CA49F3-DFBD-F468-C56B-68395322F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0D2472E8-EBF1-C625-980F-65D67EE9D2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1114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Goldman Sachs Beats, with 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Revenues of $12.73 billion vs. $12.46 billion estimate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3/$380-$390 call spread,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12/$330-$350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5807EE-BD24-B7C2-B724-A20B88DFA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25" y="4695568"/>
            <a:ext cx="2756139" cy="1968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E747CA-727B-B1A8-1306-DC3E9D3DA1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9177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31069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672F50F9-D223-9511-6B67-26119E45B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EDBE97CE-6C38-DCBB-B93C-177CE6EAA2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9714" y="381000"/>
            <a:ext cx="1029788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Morgan Stanley Doubles Profits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$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12/210-$220 call spread,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$195-$205 call spread, 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5002C9-3493-B038-C1B3-0D7AAF5F8B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8287" y="4572000"/>
            <a:ext cx="19050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5650FF-868B-8DC7-DBEA-09E04F636D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600" y="19050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56534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CFFB-0CFE-8EFC-412C-764682A47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68D8F-81A7-F01B-0657-8AA25CC4A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aph of a growth&#10;&#10;AI-generated content may be incorrect.">
            <a:extLst>
              <a:ext uri="{FF2B5EF4-FFF2-40B4-BE49-F238E27FC236}">
                <a16:creationId xmlns:a16="http://schemas.microsoft.com/office/drawing/2014/main" id="{9F1C3AEA-74AE-58E8-0947-D58DCB1A27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354" y="274637"/>
            <a:ext cx="10668092" cy="65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810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AC038F56-F8A6-5283-0B21-3C8B98D30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30EDA15-260E-A736-320F-DF0C733037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7709" y="533400"/>
            <a:ext cx="11899556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Jamie Diamond Sells 30% of JP Morgan Stock</a:t>
            </a:r>
            <a:r>
              <a:rPr lang="en-US" sz="4400" dirty="0">
                <a:effectLst/>
                <a:latin typeface="+mj-lt"/>
              </a:rPr>
              <a:t> </a:t>
            </a:r>
            <a:br>
              <a:rPr lang="en-US" sz="3600" dirty="0"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stopped out of 3/$235-$245 calls spread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12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/$210-$220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cs typeface="Times New Roman" panose="02020603050405020304" pitchFamily="18" charset="0"/>
              </a:rPr>
              <a:t>took profits on long </a:t>
            </a:r>
            <a:r>
              <a:rPr lang="en-US" sz="1800" dirty="0">
                <a:solidFill>
                  <a:srgbClr val="00A64B"/>
                </a:solidFill>
                <a:effectLst/>
                <a:latin typeface="Calibri"/>
                <a:cs typeface="Calibri"/>
                <a:sym typeface="Calibri"/>
              </a:rPr>
              <a:t>11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/$195-$205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4/$215-225 put spread, </a:t>
            </a:r>
            <a:b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CBA94D-7E10-8562-7793-7FED0CF627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070" y="5013754"/>
            <a:ext cx="3010930" cy="16936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660B92-2FF4-D495-DADD-B69B0D58AE8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9431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1242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34EE4FA-7361-BF7A-984E-0FE4ECB16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DDC3725-41A3-3678-D018-7B7CD33691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Deregulation play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long long 12/$41-$44 call spread</a:t>
            </a:r>
            <a:r>
              <a:rPr lang="en-US" sz="2800" dirty="0">
                <a:solidFill>
                  <a:srgbClr val="00A64B"/>
                </a:solidFill>
                <a:effectLst/>
                <a:latin typeface="Calibri"/>
                <a:ea typeface="Times New Roman" panose="02020603050405020304" pitchFamily="18" charset="0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055CE6-6760-85A2-3063-2A8AFE842E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0054" y="4934543"/>
            <a:ext cx="1940961" cy="1940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4A89CD-518B-732C-E9BB-B9AF84ED64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800" y="1676400"/>
            <a:ext cx="6311900" cy="47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88783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5D7D354F-6B89-F9DC-9594-E2776A788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A22F1080-BD1D-0BC3-0749-727717AECB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677" y="381000"/>
            <a:ext cx="10794381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12/$60-$65 call spread , 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54837E-73F1-ED16-5DA5-800AC49752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9156" y="4784381"/>
            <a:ext cx="3286897" cy="1848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035395-EE60-2E70-E284-2150911DFC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400" y="17145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80603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C5BB7BB7-C8BD-BBFB-318E-E430B0C57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D7A20CEC-96B4-7F48-82CF-BACDE5FDC1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expire at Max profit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5E9008-4D09-1EC9-57FB-6E5A4F2D9F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5404" y="4672913"/>
            <a:ext cx="2061519" cy="2061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5065BE-524C-5BE4-877C-284FF2487D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100" y="16764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13671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825597B-906B-ECC2-2B3E-F7FC54C9B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2BB00544-607C-BC6D-9DF7-A2356C400F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7493" y="381000"/>
            <a:ext cx="10738624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expired at Max Profit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3/$160-$170 call spread,  out of long 8/$110-$115 call spread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C0C29E-CFF5-5F1A-8670-5EDDC9530D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5081" y="5414319"/>
            <a:ext cx="3048000" cy="114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31262B-83F8-4368-FF0F-C885BB9449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200" y="19050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95192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D4568F3C-B974-703F-8261-C2506292B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4EC08B59-3834-6D64-B22B-7BBA3D683D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Ultimate defensive stock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Berkshire Hathaway Builds Record Cash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at $334 billion</a:t>
            </a:r>
            <a:r>
              <a:rPr lang="en-US" sz="1800" dirty="0">
                <a:effectLst/>
                <a:latin typeface="+mj-lt"/>
              </a:rPr>
              <a:t> – Is the new T Bill proxy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long 12/$405-$415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2147BD-D111-F447-1A9A-BE40CE318D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9221" y="5178470"/>
            <a:ext cx="2674165" cy="1504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1D2CBC-C3EF-6927-B52A-08D1333756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300" y="19304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47312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87E342B8-A096-11D8-3F08-2B52828C3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79E51D3D-64CC-94E7-31C3-A921680D0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500" y="381000"/>
            <a:ext cx="106045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12/$850-$860 call spread 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642A75-415E-9D16-A19F-E92FE42739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560" y="4750144"/>
            <a:ext cx="1905000" cy="1905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7B6348-3903-4788-3255-0CD2DFA43D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0" y="17780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28948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>
          <a:extLst>
            <a:ext uri="{FF2B5EF4-FFF2-40B4-BE49-F238E27FC236}">
              <a16:creationId xmlns:a16="http://schemas.microsoft.com/office/drawing/2014/main" id="{2B4A934C-0498-9B71-35B6-913CE4E7C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>
            <a:extLst>
              <a:ext uri="{FF2B5EF4-FFF2-40B4-BE49-F238E27FC236}">
                <a16:creationId xmlns:a16="http://schemas.microsoft.com/office/drawing/2014/main" id="{FCEE6560-2BF5-D2E7-3B4A-F0714B404B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80E6A3-8EEA-41EC-BD07-ED562FF87F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700" y="1587500"/>
            <a:ext cx="6324600" cy="472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1008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Q3 $6 Billion Loss –b Strike Continues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Qatar Airways to Buy 100 Boeing Jets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400" b="0" i="1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il pesce marcisce dalla testa”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07FE79-EBDA-AD85-8C3C-D83F2B4624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155" y="4850137"/>
            <a:ext cx="2480276" cy="18925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DB4E9D-B9A0-5F60-B65F-BFC3FA611C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650" y="1727199"/>
            <a:ext cx="6108700" cy="456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>
          <a:extLst>
            <a:ext uri="{FF2B5EF4-FFF2-40B4-BE49-F238E27FC236}">
              <a16:creationId xmlns:a16="http://schemas.microsoft.com/office/drawing/2014/main" id="{152E542D-4871-ADEB-D7C1-D7046A40D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>
            <a:extLst>
              <a:ext uri="{FF2B5EF4-FFF2-40B4-BE49-F238E27FC236}">
                <a16:creationId xmlns:a16="http://schemas.microsoft.com/office/drawing/2014/main" id="{2D683ABA-7B1E-8D6B-3A6A-2871974D52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5815" y="354522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General Motors (GM) – Worst Off Trade War Victim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stopped out of long 4/$52.50-$57.50 put spread at cost, long 3/$53-$56 put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B3A01-6215-ED5D-4ABE-DE4A5875D5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264" y="4635843"/>
            <a:ext cx="2036805" cy="2036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C87457-7597-65FF-B48E-B54144E58C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600" y="1473199"/>
            <a:ext cx="6578600" cy="491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86010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7A147-D1F4-C7D6-42F3-800B1C7E2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E7D2B-AEC1-44B9-7448-F9ACB206B4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aph on a screen&#10;&#10;AI-generated content may be incorrect.">
            <a:extLst>
              <a:ext uri="{FF2B5EF4-FFF2-40B4-BE49-F238E27FC236}">
                <a16:creationId xmlns:a16="http://schemas.microsoft.com/office/drawing/2014/main" id="{09054EBC-C6FF-E9CC-01D7-1E17B244CF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0853"/>
            <a:ext cx="12247349" cy="682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066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strike averted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1CAA60-8B9D-1EAA-C89B-A03F96D982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3718" y="4226011"/>
            <a:ext cx="2040947" cy="2421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246622-424E-2088-E7DB-D03958EB0D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00" y="1600200"/>
            <a:ext cx="6172200" cy="4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8/$310-$320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12/$220-$230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B8CFA0-4C21-01E7-28E0-223C286CC9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4638" y="4876800"/>
            <a:ext cx="1694346" cy="16943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CC9F41-0A04-CA90-6121-7FB4C44A75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7526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Deere &amp; Co. (DE)-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8/$330-$340 put spread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8/$330-$340 calls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B424F1-6501-9213-0876-9E138B82CE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8461" y="4630057"/>
            <a:ext cx="2111803" cy="1931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9ACB62-9AA2-EC8D-57F8-C36B42634C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200" y="1384299"/>
            <a:ext cx="6451600" cy="481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99161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Freeport McMoRan Beats, 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helped by higher production and easing costs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4/$37-$40 call spread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5/$42-$45 call spread,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$48-$51 put spread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spread, 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C757F-B609-8E7E-3D4C-03C67B5F6C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685" y="4746171"/>
            <a:ext cx="4339772" cy="21698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E97445-8506-8510-63A3-4EDD42BB99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316" y="20320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75583" y="30480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Disney Dives on Earnings Bust, although streaming broke even versus an expected loss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CE464-0F3D-3549-7FB4-0CCC7E7C9A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315" y="4731656"/>
            <a:ext cx="2467428" cy="1850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BC7F04-E264-5922-45AA-94A6D1F3A4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0" y="1513491"/>
            <a:ext cx="6400800" cy="477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person lying on a gear&#10;&#10;AI-generated content may be incorrect.">
            <a:extLst>
              <a:ext uri="{FF2B5EF4-FFF2-40B4-BE49-F238E27FC236}">
                <a16:creationId xmlns:a16="http://schemas.microsoft.com/office/drawing/2014/main" id="{041772ED-6387-5C75-2311-5AA6B4FF0F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432" y="4955058"/>
            <a:ext cx="2682920" cy="16743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A1E4E5-991A-B509-9A97-685B88DA26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00" y="1587500"/>
            <a:ext cx="6286500" cy="469392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AA5562-EA39-E195-7056-4CE9ADF5D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514" y="4262603"/>
            <a:ext cx="2182586" cy="2449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C8E00A-2F5B-CEB6-79AC-40A7852D3A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600" y="18288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Walmart (WMT) – The New AI Stock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spread, 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F39427-949B-5F0B-8331-2615B9433D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5942" y="5071110"/>
            <a:ext cx="2767619" cy="15582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41414-B71C-AE07-3D0E-EADEA01828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18542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>
          <a:extLst>
            <a:ext uri="{FF2B5EF4-FFF2-40B4-BE49-F238E27FC236}">
              <a16:creationId xmlns:a16="http://schemas.microsoft.com/office/drawing/2014/main" id="{1DBF828D-9112-4F59-17CA-FB87F5F17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>
            <a:extLst>
              <a:ext uri="{FF2B5EF4-FFF2-40B4-BE49-F238E27FC236}">
                <a16:creationId xmlns:a16="http://schemas.microsoft.com/office/drawing/2014/main" id="{8A77187E-804F-3A09-11FE-A14C3A8856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7838" y="228600"/>
            <a:ext cx="10787448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Costco (COST) – Permanent Compounder</a:t>
            </a:r>
            <a:b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4/$840-$850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004A4E-43FE-FBB2-565F-6ACEE34A84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650" y="5370286"/>
            <a:ext cx="3077835" cy="12591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352D67-3DAF-9AE9-6DD3-6B0F337353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900" y="1172125"/>
            <a:ext cx="7048500" cy="52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47562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Recession Warning-Travel Collapse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The Non-Boeing Airline – uses Airbuses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438650-EF0B-7B37-9779-3BBBD3262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457" y="4688953"/>
            <a:ext cx="3303815" cy="1850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C802FF-E059-063D-1797-64747329ADA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600" y="1562099"/>
            <a:ext cx="6261100" cy="467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C087-83AF-C5F7-039D-A68797496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9BE65-8D1A-7BB0-AFDB-F1DEAA45F3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Matterhorn with a cloud in the sky&#10;&#10;AI-generated content may be incorrect.">
            <a:extLst>
              <a:ext uri="{FF2B5EF4-FFF2-40B4-BE49-F238E27FC236}">
                <a16:creationId xmlns:a16="http://schemas.microsoft.com/office/drawing/2014/main" id="{E5C8A83D-2F33-2757-AC6B-84BD135D33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694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person standing next to a train&#10;&#10;AI-generated content may be incorrect.">
            <a:extLst>
              <a:ext uri="{FF2B5EF4-FFF2-40B4-BE49-F238E27FC236}">
                <a16:creationId xmlns:a16="http://schemas.microsoft.com/office/drawing/2014/main" id="{14E70063-1C74-0082-9882-7A9E10B304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762" y="4403124"/>
            <a:ext cx="2373480" cy="23477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677755-5D19-1E5E-7318-2B2DB11DE1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2954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2595324" y="517538"/>
            <a:ext cx="7001351" cy="6456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 – Defensive Play and Cheap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983D6-D1CC-EDD1-5607-E618E7FA20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6746" y="4794421"/>
            <a:ext cx="2916354" cy="19389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CCF806-ED7A-536F-D7DA-D6AFA89B14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163216"/>
            <a:ext cx="6781800" cy="506374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B104FA-93C3-2334-DF14-DC83595C04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856" y="4975679"/>
            <a:ext cx="3055257" cy="1718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103E95-602A-5B89-1445-982F8D5B33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19200"/>
            <a:ext cx="6972300" cy="520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13679" y="170793"/>
            <a:ext cx="1079438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Visa (V) – Inflation boost</a:t>
            </a:r>
            <a:b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Justice Hits Visa (V) with Antitrust Suit,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with a 47% market share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2/$240-$250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770B3F-1E05-B8A1-A63A-D500D3D987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0113" y="5044389"/>
            <a:ext cx="2667001" cy="1642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0358E1-C98D-4AA8-321C-F680566474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7200" y="20066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erson handing over a car key&#10;&#10;AI-generated content may be incorrect.">
            <a:extLst>
              <a:ext uri="{FF2B5EF4-FFF2-40B4-BE49-F238E27FC236}">
                <a16:creationId xmlns:a16="http://schemas.microsoft.com/office/drawing/2014/main" id="{7DEF9583-EF21-BFAA-881E-F68DD25FA1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1097" y="5103340"/>
            <a:ext cx="3042621" cy="1592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A7C865-EF52-63A3-765C-A07DF983C2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536699"/>
            <a:ext cx="6464300" cy="482667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D5AEF-A115-0AD1-E941-95532C4A65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standing next to a construction vehicle&#10;&#10;AI-generated content may be incorrect.">
            <a:extLst>
              <a:ext uri="{FF2B5EF4-FFF2-40B4-BE49-F238E27FC236}">
                <a16:creationId xmlns:a16="http://schemas.microsoft.com/office/drawing/2014/main" id="{E508B2D5-B54C-0A9C-F4B0-6EB30E8E95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432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>
          <a:extLst>
            <a:ext uri="{FF2B5EF4-FFF2-40B4-BE49-F238E27FC236}">
              <a16:creationId xmlns:a16="http://schemas.microsoft.com/office/drawing/2014/main" id="{7208ABD5-EFD0-8D2B-32B0-44B073A4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>
            <a:extLst>
              <a:ext uri="{FF2B5EF4-FFF2-40B4-BE49-F238E27FC236}">
                <a16:creationId xmlns:a16="http://schemas.microsoft.com/office/drawing/2014/main" id="{273CE5F7-1CF1-0C29-E2B3-EF0E7A0253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1960" y="1291118"/>
            <a:ext cx="11308080" cy="506025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*Bonds are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trapped at a low range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on the “Sell America” trade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chemeClr val="tx1"/>
                </a:solidFill>
              </a:rPr>
              <a:t>June 12 brings </a:t>
            </a:r>
            <a:r>
              <a:rPr lang="en-US" sz="2000" b="1" dirty="0">
                <a:solidFill>
                  <a:schemeClr val="tx1"/>
                </a:solidFill>
              </a:rPr>
              <a:t>the next huge $$2 billion bond auctions </a:t>
            </a:r>
            <a:r>
              <a:rPr lang="en-US" sz="2000" dirty="0">
                <a:solidFill>
                  <a:schemeClr val="tx1"/>
                </a:solidFill>
              </a:rPr>
              <a:t>for 20-year bonds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 $16 billion Treasury sale of 20-year bonds </a:t>
            </a:r>
            <a:r>
              <a:rPr lang="en-US" sz="2000" b="1" dirty="0">
                <a:solidFill>
                  <a:schemeClr val="tx1"/>
                </a:solidFill>
              </a:rPr>
              <a:t>bombed three weeks ago</a:t>
            </a:r>
            <a:br>
              <a:rPr lang="en-US" sz="2000" b="1" dirty="0">
                <a:solidFill>
                  <a:schemeClr val="tx1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*A </a:t>
            </a:r>
            <a:r>
              <a:rPr lang="en-US" sz="2000" b="1" dirty="0">
                <a:solidFill>
                  <a:schemeClr val="tx1"/>
                </a:solidFill>
              </a:rPr>
              <a:t>Foreign boycott </a:t>
            </a:r>
            <a:r>
              <a:rPr lang="en-US" sz="2000" dirty="0">
                <a:solidFill>
                  <a:schemeClr val="tx1"/>
                </a:solidFill>
              </a:rPr>
              <a:t>was a major issue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b="1" i="1" dirty="0">
                <a:solidFill>
                  <a:schemeClr val="tx1"/>
                </a:solidFill>
                <a:latin typeface="+mj-lt"/>
              </a:rPr>
              <a:t>Japanese Interest Rates are Soaring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, part of a worldwide trend, with ultra long 40-year bond yields hitting 3.675%. </a:t>
            </a: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 breakout in ten-year US Treasury yields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to 5.0% is coming</a:t>
            </a: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</a:rPr>
              <a:t>*A $3 trillion rise in the National Debt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proposed by the House bill is scaring away long-term bond investors</a:t>
            </a: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2000" b="1" i="1" dirty="0">
                <a:solidFill>
                  <a:schemeClr val="tx1"/>
                </a:solidFill>
                <a:latin typeface="+mj-lt"/>
              </a:rPr>
              <a:t>The Bond Vigilantes are Back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, and are not to be taken lightly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*Avoid</a:t>
            </a:r>
            <a:r>
              <a:rPr lang="en-US" sz="2000" b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(TLT), (JNK), (NLY), (SLRN) and REITS</a:t>
            </a:r>
            <a:br>
              <a:rPr lang="en-US" sz="2000" b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n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F3133B-21A2-AD7A-3F41-03B8D496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Looming Monter Bond Auctions</a:t>
            </a:r>
            <a:br>
              <a:rPr lang="en-US" sz="2800" dirty="0"/>
            </a:br>
            <a:r>
              <a:rPr lang="en-US" sz="1800" dirty="0"/>
              <a:t>Wiil there be buyers?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EB6967-38E2-CB73-595D-A8AEBCC49E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2410" y="4782065"/>
            <a:ext cx="3124604" cy="207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30577"/>
      </p:ext>
    </p:extLst>
  </p:cSld>
  <p:clrMapOvr>
    <a:masterClrMapping/>
  </p:clrMapOvr>
  <p:transition spd="slow">
    <p:wip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708" y="718952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</a:rPr>
              <a:t>long 6/$88-$91 put spread – expires in 6 trading days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6/$80-$83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took profits on long 4/$84-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$87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 call spread 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1/$82-$85 call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10/$103-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$106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 put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6/$$94-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$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97 put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5/$82-$85 calls spread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D6B549-7E4E-9182-35AC-48903A7E30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871848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4.51%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2F158B-9F17-AD26-8E14-73EED9223D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168400"/>
            <a:ext cx="6781800" cy="506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6.54%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51DAB5-FAFF-EE40-3744-17F376928A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250" y="1295400"/>
            <a:ext cx="6413500" cy="478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924800" y="1826528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+43.01%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849086" y="-547593"/>
            <a:ext cx="106695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Big Bet We Don’t Go to New Highs by June 20</a:t>
            </a:r>
            <a:br>
              <a:rPr lang="en-US" sz="2400" b="1" dirty="0"/>
            </a:br>
            <a:r>
              <a:rPr lang="en-US" sz="2400" b="1" dirty="0"/>
              <a:t>30% risk on, 60% risk off, 10% cash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pic>
        <p:nvPicPr>
          <p:cNvPr id="8" name="Picture 7" descr="A circular chart with different colored triangles&#10;&#10;AI-generated content may be incorrect.">
            <a:extLst>
              <a:ext uri="{FF2B5EF4-FFF2-40B4-BE49-F238E27FC236}">
                <a16:creationId xmlns:a16="http://schemas.microsoft.com/office/drawing/2014/main" id="{3FB01E2F-EEF8-D33A-DC4A-D92900B0B1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595" y="3110390"/>
            <a:ext cx="3513837" cy="323509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650C9A1-0432-75C4-A3BB-0BEC2E8564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237888"/>
              </p:ext>
            </p:extLst>
          </p:nvPr>
        </p:nvGraphicFramePr>
        <p:xfrm>
          <a:off x="673408" y="1293770"/>
          <a:ext cx="5627496" cy="4617807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4223948">
                  <a:extLst>
                    <a:ext uri="{9D8B030D-6E8A-4147-A177-3AD203B41FA5}">
                      <a16:colId xmlns:a16="http://schemas.microsoft.com/office/drawing/2014/main" val="2582018978"/>
                    </a:ext>
                  </a:extLst>
                </a:gridCol>
                <a:gridCol w="1403548">
                  <a:extLst>
                    <a:ext uri="{9D8B030D-6E8A-4147-A177-3AD203B41FA5}">
                      <a16:colId xmlns:a16="http://schemas.microsoft.com/office/drawing/2014/main" val="1997988853"/>
                    </a:ext>
                  </a:extLst>
                </a:gridCol>
              </a:tblGrid>
              <a:tr h="3048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sng" strike="noStrike">
                          <a:effectLst/>
                        </a:rPr>
                        <a:t>Risk On</a:t>
                      </a:r>
                      <a:endParaRPr lang="en-US" sz="20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extLst>
                  <a:ext uri="{0D108BD9-81ED-4DB2-BD59-A6C34878D82A}">
                    <a16:rowId xmlns:a16="http://schemas.microsoft.com/office/drawing/2014/main" val="1276084234"/>
                  </a:ext>
                </a:extLst>
              </a:tr>
              <a:tr h="3048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sng" strike="noStrike">
                          <a:effectLst/>
                        </a:rPr>
                        <a:t> </a:t>
                      </a:r>
                      <a:endParaRPr lang="en-US" sz="20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extLst>
                  <a:ext uri="{0D108BD9-81ED-4DB2-BD59-A6C34878D82A}">
                    <a16:rowId xmlns:a16="http://schemas.microsoft.com/office/drawing/2014/main" val="4074797652"/>
                  </a:ext>
                </a:extLst>
              </a:tr>
              <a:tr h="25740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7" marR="6657" marT="665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57" marR="6657" marT="6657" marB="0" anchor="b"/>
                </a:tc>
                <a:extLst>
                  <a:ext uri="{0D108BD9-81ED-4DB2-BD59-A6C34878D82A}">
                    <a16:rowId xmlns:a16="http://schemas.microsoft.com/office/drawing/2014/main" val="1893457660"/>
                  </a:ext>
                </a:extLst>
              </a:tr>
              <a:tr h="30489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(MSTR) 6/$330-$340 call spread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10.00%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extLst>
                  <a:ext uri="{0D108BD9-81ED-4DB2-BD59-A6C34878D82A}">
                    <a16:rowId xmlns:a16="http://schemas.microsoft.com/office/drawing/2014/main" val="1825193619"/>
                  </a:ext>
                </a:extLst>
              </a:tr>
              <a:tr h="30489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(TSLA) 6/$190-$200 call spread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10.00%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extLst>
                  <a:ext uri="{0D108BD9-81ED-4DB2-BD59-A6C34878D82A}">
                    <a16:rowId xmlns:a16="http://schemas.microsoft.com/office/drawing/2014/main" val="2136413772"/>
                  </a:ext>
                </a:extLst>
              </a:tr>
              <a:tr h="30489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extLst>
                  <a:ext uri="{0D108BD9-81ED-4DB2-BD59-A6C34878D82A}">
                    <a16:rowId xmlns:a16="http://schemas.microsoft.com/office/drawing/2014/main" val="1881880781"/>
                  </a:ext>
                </a:extLst>
              </a:tr>
              <a:tr h="3048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sng" strike="noStrike">
                          <a:effectLst/>
                        </a:rPr>
                        <a:t>Risk Off</a:t>
                      </a:r>
                      <a:endParaRPr lang="en-US" sz="20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extLst>
                  <a:ext uri="{0D108BD9-81ED-4DB2-BD59-A6C34878D82A}">
                    <a16:rowId xmlns:a16="http://schemas.microsoft.com/office/drawing/2014/main" val="1079888641"/>
                  </a:ext>
                </a:extLst>
              </a:tr>
              <a:tr h="3048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sng" strike="noStrike">
                          <a:effectLst/>
                        </a:rPr>
                        <a:t> </a:t>
                      </a:r>
                      <a:endParaRPr lang="en-US" sz="20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extLst>
                  <a:ext uri="{0D108BD9-81ED-4DB2-BD59-A6C34878D82A}">
                    <a16:rowId xmlns:a16="http://schemas.microsoft.com/office/drawing/2014/main" val="3861418413"/>
                  </a:ext>
                </a:extLst>
              </a:tr>
              <a:tr h="30489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(QQQ) 6/$540-$550 put spread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-10.00%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extLst>
                  <a:ext uri="{0D108BD9-81ED-4DB2-BD59-A6C34878D82A}">
                    <a16:rowId xmlns:a16="http://schemas.microsoft.com/office/drawing/2014/main" val="3635086691"/>
                  </a:ext>
                </a:extLst>
              </a:tr>
              <a:tr h="30489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(TLT) 6/$88-$91 put spread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-10.00%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extLst>
                  <a:ext uri="{0D108BD9-81ED-4DB2-BD59-A6C34878D82A}">
                    <a16:rowId xmlns:a16="http://schemas.microsoft.com/office/drawing/2014/main" val="112558685"/>
                  </a:ext>
                </a:extLst>
              </a:tr>
              <a:tr h="30489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(WPM) 6/$75-$80 call spread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-10.00%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extLst>
                  <a:ext uri="{0D108BD9-81ED-4DB2-BD59-A6C34878D82A}">
                    <a16:rowId xmlns:a16="http://schemas.microsoft.com/office/drawing/2014/main" val="1161882950"/>
                  </a:ext>
                </a:extLst>
              </a:tr>
              <a:tr h="30489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extLst>
                  <a:ext uri="{0D108BD9-81ED-4DB2-BD59-A6C34878D82A}">
                    <a16:rowId xmlns:a16="http://schemas.microsoft.com/office/drawing/2014/main" val="4149085203"/>
                  </a:ext>
                </a:extLst>
              </a:tr>
              <a:tr h="3048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</a:rPr>
                        <a:t>Total Net Position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-10.00%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extLst>
                  <a:ext uri="{0D108BD9-81ED-4DB2-BD59-A6C34878D82A}">
                    <a16:rowId xmlns:a16="http://schemas.microsoft.com/office/drawing/2014/main" val="2747165540"/>
                  </a:ext>
                </a:extLst>
              </a:tr>
              <a:tr h="304897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 dirty="0">
                          <a:effectLst/>
                        </a:rPr>
                        <a:t> 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extLst>
                  <a:ext uri="{0D108BD9-81ED-4DB2-BD59-A6C34878D82A}">
                    <a16:rowId xmlns:a16="http://schemas.microsoft.com/office/drawing/2014/main" val="3971697804"/>
                  </a:ext>
                </a:extLst>
              </a:tr>
              <a:tr h="3048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>
                          <a:effectLst/>
                        </a:rPr>
                        <a:t>Total Gross Position</a:t>
                      </a:r>
                      <a:endParaRPr lang="en-US" sz="17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50.00%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657" marR="6657" marT="6657" marB="0" anchor="b"/>
                </a:tc>
                <a:extLst>
                  <a:ext uri="{0D108BD9-81ED-4DB2-BD59-A6C34878D82A}">
                    <a16:rowId xmlns:a16="http://schemas.microsoft.com/office/drawing/2014/main" val="37201679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41E3AA5-5777-4327-CA80-F777C3D32DBA}"/>
              </a:ext>
            </a:extLst>
          </p:cNvPr>
          <p:cNvSpPr txBox="1"/>
          <p:nvPr/>
        </p:nvSpPr>
        <p:spPr>
          <a:xfrm>
            <a:off x="849086" y="-535237"/>
            <a:ext cx="106695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Big Bet We Don’t Go to New Highs by June 20</a:t>
            </a:r>
            <a:br>
              <a:rPr lang="en-US" sz="2400" b="1" dirty="0"/>
            </a:br>
            <a:r>
              <a:rPr lang="en-US" sz="2400" b="1" dirty="0"/>
              <a:t>30% risk on, 60% risk off, 10% cash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B0CC24-89ED-90C5-BE01-CF18260EA7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00" y="1219200"/>
            <a:ext cx="6604000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5.62%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7CAAF8-49F9-CEE6-DAAA-DB6959FF6D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5700" y="1117600"/>
            <a:ext cx="6972300" cy="520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A83E7D-9184-BD49-CAA7-B8B49798C3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0" y="1257299"/>
            <a:ext cx="6794500" cy="50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13.25%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19A22C-C414-935F-DDEE-C2FCF6E4FD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450" y="1625600"/>
            <a:ext cx="6515100" cy="48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643DE-01B0-0AB8-60FA-649EED2AA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48C8C-5FBF-37C0-F56B-6B9C3229AE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rock&#10;&#10;AI-generated content may be incorrect.">
            <a:extLst>
              <a:ext uri="{FF2B5EF4-FFF2-40B4-BE49-F238E27FC236}">
                <a16:creationId xmlns:a16="http://schemas.microsoft.com/office/drawing/2014/main" id="{65730CE2-87E1-98F8-9B63-A8A52A93AC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343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>
          <a:extLst>
            <a:ext uri="{FF2B5EF4-FFF2-40B4-BE49-F238E27FC236}">
              <a16:creationId xmlns:a16="http://schemas.microsoft.com/office/drawing/2014/main" id="{9A084604-604A-7A59-0549-002A672F2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>
            <a:extLst>
              <a:ext uri="{FF2B5EF4-FFF2-40B4-BE49-F238E27FC236}">
                <a16:creationId xmlns:a16="http://schemas.microsoft.com/office/drawing/2014/main" id="{6C3C7AC3-D0B4-0BC0-A884-E5B6567630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Dive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>
            <a:extLst>
              <a:ext uri="{FF2B5EF4-FFF2-40B4-BE49-F238E27FC236}">
                <a16:creationId xmlns:a16="http://schemas.microsoft.com/office/drawing/2014/main" id="{F98BBE15-FEAC-947D-B7D8-736FECB7C4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9300" y="1077097"/>
            <a:ext cx="10384134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b="1" i="1" dirty="0">
                <a:solidFill>
                  <a:schemeClr val="tx1"/>
                </a:solidFill>
                <a:latin typeface="+mj-lt"/>
              </a:rPr>
              <a:t>US dollar Hits Two Year Low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, as the “Sell America” trade continues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*It’s almost unprecedented for a currency to fall when its interest rates rising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*Debt, default, and trade wars are now the larger concern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*Next dollar weakness will come with evidence of a recession in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*Buy (FXA), (FXE), (FXB), (FXC), and (FXY)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F400B1-EB0E-AB7C-76E1-4744760B60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0496" y="3789404"/>
            <a:ext cx="2839995" cy="283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73943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A kangaroo standing on a dirt surface&#10;&#10;Description automatically generated">
            <a:extLst>
              <a:ext uri="{FF2B5EF4-FFF2-40B4-BE49-F238E27FC236}">
                <a16:creationId xmlns:a16="http://schemas.microsoft.com/office/drawing/2014/main" id="{64AB6708-0191-DF86-C63F-77F9DB7197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8054" y="3751385"/>
            <a:ext cx="3768969" cy="2512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E7F9D1-8E78-2360-83A2-4F7E75C41DF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854200"/>
            <a:ext cx="5715000" cy="42672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3196281" y="2570474"/>
            <a:ext cx="4466492" cy="211665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close-up of a currency note&#10;&#10;Description automatically generated">
            <a:extLst>
              <a:ext uri="{FF2B5EF4-FFF2-40B4-BE49-F238E27FC236}">
                <a16:creationId xmlns:a16="http://schemas.microsoft.com/office/drawing/2014/main" id="{B9F83AD5-238C-13CD-8BCC-43AF8A0D9B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060" y="4278923"/>
            <a:ext cx="4773940" cy="24291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16F14B-B15D-EECD-9CE9-9014AC1C43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755112"/>
            <a:ext cx="5715000" cy="42672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4D645B3-7C2C-85BA-6CBC-D6DE1F516A48}"/>
              </a:ext>
            </a:extLst>
          </p:cNvPr>
          <p:cNvCxnSpPr>
            <a:cxnSpLocks/>
          </p:cNvCxnSpPr>
          <p:nvPr/>
        </p:nvCxnSpPr>
        <p:spPr>
          <a:xfrm flipV="1">
            <a:off x="2599977" y="2661557"/>
            <a:ext cx="3749574" cy="245431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-up of a currency note&#10;&#10;Description automatically generated">
            <a:extLst>
              <a:ext uri="{FF2B5EF4-FFF2-40B4-BE49-F238E27FC236}">
                <a16:creationId xmlns:a16="http://schemas.microsoft.com/office/drawing/2014/main" id="{948BFDA9-6F39-4D00-B5EA-B1AFA86485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422" y="3925295"/>
            <a:ext cx="5076092" cy="26362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939494-442D-372B-5303-604D542000E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791695"/>
            <a:ext cx="5715000" cy="42672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3449170" y="2485926"/>
            <a:ext cx="3427252" cy="265264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close up of a currency&#10;&#10;Description automatically generated">
            <a:extLst>
              <a:ext uri="{FF2B5EF4-FFF2-40B4-BE49-F238E27FC236}">
                <a16:creationId xmlns:a16="http://schemas.microsoft.com/office/drawing/2014/main" id="{C47C7DDC-254C-CE5E-09C7-608814F21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154" y="4011943"/>
            <a:ext cx="4539882" cy="24491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5F0C63-3885-2492-2872-63B7F5DC93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1" y="1878343"/>
            <a:ext cx="5715000" cy="42672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3126713" y="2879124"/>
            <a:ext cx="3830141" cy="225748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39626"/>
            <a:ext cx="11723914" cy="5543736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*Stocks are are now at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very high-risk levels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due to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increasingly unstable world,</a:t>
            </a:r>
            <a:b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*Could they go higher? Yes, but not much.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The risk/reward here is terrible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*US Bond auction failure could be the stick that breaks the camel’s back, and a $22 billion one is due on Thursday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*As the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National Debt accelerates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it is going to present an increasingly difficult ceiling for stock prices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*As US credit quality declines,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interest rates will rise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top technology stocks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will lead all rallies, awaiting the return of AI as a market these, away from tariffs and debt default.</a:t>
            </a:r>
            <a:b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*Safety assets like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gold, silver, and T-bills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will remain in demand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*Oil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is still dead on recession fears and OPEC production increase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*US Dollar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hits new two-year lows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4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6208" y="4648200"/>
            <a:ext cx="2459410" cy="193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561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396" y="3947984"/>
            <a:ext cx="4631494" cy="2605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490532-E68C-4BA4-597E-07C6A9FCBB8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899138"/>
            <a:ext cx="5715000" cy="42672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2914904" y="2949819"/>
            <a:ext cx="4466492" cy="24384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FEBC7-D734-4BB7-92AF-43A0D1AD0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62BA9-757E-8C07-2A02-92BD10A29C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oup of vehicles parked in front of a building&#10;&#10;AI-generated content may be incorrect.">
            <a:extLst>
              <a:ext uri="{FF2B5EF4-FFF2-40B4-BE49-F238E27FC236}">
                <a16:creationId xmlns:a16="http://schemas.microsoft.com/office/drawing/2014/main" id="{70F3917D-8D35-6DA1-427F-F9DC2EC9C6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91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3884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Drowning in Oil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336173" y="1222248"/>
            <a:ext cx="11291053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indent="-285750">
              <a:buClr>
                <a:srgbClr val="000000"/>
              </a:buClr>
              <a:buSzPct val="25000"/>
              <a:buFont typeface="Arial" panose="020B0604020202020204" pitchFamily="34" charset="0"/>
              <a:buChar char="•"/>
            </a:pP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OPEC Plus is Ramping Up Production</a:t>
            </a:r>
            <a:br>
              <a:rPr lang="en-US" sz="1800" b="1" i="1" dirty="0">
                <a:solidFill>
                  <a:schemeClr val="tx1"/>
                </a:solidFill>
                <a:latin typeface="+mj-lt"/>
              </a:rPr>
            </a:br>
            <a:br>
              <a:rPr lang="en-US" sz="1800" b="1" i="1" dirty="0">
                <a:solidFill>
                  <a:schemeClr val="tx1"/>
                </a:solidFill>
                <a:latin typeface="+mj-lt"/>
              </a:rPr>
            </a:br>
            <a:r>
              <a:rPr lang="en-US" sz="1800" b="1" i="1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The world’s largest group of oil producers, OPEC+, stuck to its guns at a Saturday meting with another big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increase of 411,000 barrels per day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for July as it looks to wrestle back market share and punish over-producers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*Having spent years curbing production - more than 5 million barrels a day (bpd) or 5% of world demand - eight OPEC+ countries made a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modest output increase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in April before tripling it for May, June and now July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/>
              <a:t>The Shale Oil Boom is Over</a:t>
            </a:r>
            <a:r>
              <a:rPr lang="en-US" sz="1800" dirty="0"/>
              <a:t>, due to tax subsidized US over</a:t>
            </a:r>
            <a:br>
              <a:rPr lang="en-US" sz="1800" dirty="0"/>
            </a:br>
            <a:r>
              <a:rPr lang="en-US" sz="1800" dirty="0"/>
              <a:t> production, weak Chinese consumption, and recession fears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*As a result, oil companies are </a:t>
            </a:r>
            <a:r>
              <a:rPr lang="en-US" sz="1800" b="1" dirty="0"/>
              <a:t>scaling back capital investment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*Texas, Oklahoma, and Louisiana </a:t>
            </a:r>
            <a:r>
              <a:rPr lang="en-US" sz="1800" dirty="0"/>
              <a:t>will get hot the hardest. </a:t>
            </a:r>
            <a:br>
              <a:rPr lang="en-US" sz="1800" dirty="0"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904CA3-2CA6-3507-06FC-0A78C60493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8875" y="4065373"/>
            <a:ext cx="3845806" cy="25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99397"/>
      </p:ext>
    </p:extLst>
  </p:cSld>
  <p:clrMapOvr>
    <a:masterClrMapping/>
  </p:clrMapOvr>
  <p:transition spd="slow">
    <p:wip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C8FB0E-6647-4037-CC35-B42A1D374D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350" y="1308099"/>
            <a:ext cx="6337300" cy="473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210680-C77A-B545-C8F7-E736793F14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944" y="1117600"/>
            <a:ext cx="7239000" cy="540512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336547-55D7-BFE5-4330-D73F577767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850" y="1295400"/>
            <a:ext cx="6718300" cy="501633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37160" y="483476"/>
            <a:ext cx="1104138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Exxon Moves Big into Lithium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the construction of a major mining operation in Arkansas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4/$100-$105 call spread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1DEE59-2159-63BF-69D5-E7B298BB0E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9100" y="1879600"/>
            <a:ext cx="571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571500" y="252248"/>
            <a:ext cx="1078992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4/$59-$62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2/$55-$60 call spread,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F57273-00CD-81E2-22D7-6A5681772B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4989" y="1435100"/>
            <a:ext cx="6497411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Free Fall on Warm Winter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BE6FC1-2EC3-B712-5B1A-8934EC50D1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800" y="1295399"/>
            <a:ext cx="6756400" cy="504477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22910" y="0"/>
            <a:ext cx="1096137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to Reopen Three Mile Island to power AI data centers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12/$41-$44 call spread,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12/$35-$38 call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433148-C499-20AA-3334-CC1198E898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400" y="1765299"/>
            <a:ext cx="6311900" cy="471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12334</TotalTime>
  <Words>5541</Words>
  <Application>Microsoft Macintosh PowerPoint</Application>
  <PresentationFormat>Widescreen</PresentationFormat>
  <Paragraphs>172</Paragraphs>
  <Slides>120</Slides>
  <Notes>93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7" baseType="lpstr">
      <vt:lpstr>Arial</vt:lpstr>
      <vt:lpstr>Calibri</vt:lpstr>
      <vt:lpstr>Glacial Indifference</vt:lpstr>
      <vt:lpstr>Google Sans</vt:lpstr>
      <vt:lpstr>Helvetica</vt:lpstr>
      <vt:lpstr>Times New Roman</vt:lpstr>
      <vt:lpstr>Office Theme</vt:lpstr>
      <vt:lpstr> The Mad Hedge Fund Trader “The Blind Man’s Market” </vt:lpstr>
      <vt:lpstr>PowerPoint Presentation</vt:lpstr>
      <vt:lpstr>PowerPoint Presentation</vt:lpstr>
      <vt:lpstr>  Trade Alert Performance New All-Time Highs-An 11% Week!   </vt:lpstr>
      <vt:lpstr>PowerPoint Presentation</vt:lpstr>
      <vt:lpstr>PowerPoint Presentation</vt:lpstr>
      <vt:lpstr>PowerPoint Presentation</vt:lpstr>
      <vt:lpstr>PowerPoint Presentation</vt:lpstr>
      <vt:lpstr>The Method to My Madness </vt:lpstr>
      <vt:lpstr>The Global Economy – Slowing</vt:lpstr>
      <vt:lpstr>The Mad Hedge Profit Predictor Market Timing Index – New Range? An artificial intelligence driven algorithm that analyzes 30 different economic, technical, and momentum driven indicators </vt:lpstr>
      <vt:lpstr>PowerPoint Presentation</vt:lpstr>
      <vt:lpstr> Weekly Jobless Claims – 8 Month High +8,000 to 247,000 </vt:lpstr>
      <vt:lpstr>PowerPoint Presentation</vt:lpstr>
      <vt:lpstr>Stocks – A Buyback Game </vt:lpstr>
      <vt:lpstr>The Ultimate Hedge – Defensive stocks only go down at a slower  rate 90 - day US Treasury Bills (Warren Buffet owns $300 billion) </vt:lpstr>
      <vt:lpstr>            S&amp;P 500 – Downside Targets – down 10% on year long 6/$610-$620 put spread-expires in 6 days, took profits on 6/$610-$620 put spread             </vt:lpstr>
      <vt:lpstr> ProShares  -2X Short S&amp;P 500 (SDS) - a great 2X hedge for falling long stocks  </vt:lpstr>
      <vt:lpstr>(VIX) –  Volatility Index Hits Four Year High at $65, the most since the 2020 pandemic. That implies a 2% move in the S&amp;P 500 (SPX) every day for the next 30 days </vt:lpstr>
      <vt:lpstr>(SVXY) –Short Volatility ETF bought at $36.31 - $32.74 = $3.57  </vt:lpstr>
      <vt:lpstr> Dow Average ($INDU)-</vt:lpstr>
      <vt:lpstr>Russell 2000 (IWM)-  took profits on Long 10/$137-$142 vertical bull call spread took profits on Long 10/$153-$156 vertical bear put spread </vt:lpstr>
      <vt:lpstr>NASDAQ (QQQ) – Down 15% long 6/$540-$550-$345 put spread-expires in 17 days, took profits on Long 5/$335-$345 put spread took profits on long (QQQ) /$540-$550 put spread, took profits on long (QQQ) 4/$330-$335 put spread  took profits on long (QQQ) 3/$340-$345 put spread, covered long (QQQ) $325-$330 put spread </vt:lpstr>
      <vt:lpstr>China (FXI) + 36%</vt:lpstr>
      <vt:lpstr>Japan ($NIKK) – down 10% </vt:lpstr>
      <vt:lpstr>Europe Hedged Equity (HEDJ)- +19% </vt:lpstr>
      <vt:lpstr>German Dax (DAX)- +30% </vt:lpstr>
      <vt:lpstr> Emerging Markets (EEM) - +8% Weak Dollar, Long Recovery Play </vt:lpstr>
      <vt:lpstr>PowerPoint Presentation</vt:lpstr>
      <vt:lpstr> NVIDIA (NVDA) – Blackwell Chips @ $70,000 each Nvidia Comes in Line, with both on sales and profits stopped out of long 6/$140-$145 puts spread, took profits on long 5/$70-$75 call spread took profits on long 3/$88-$90 call spread, took profits on long 4/$140-$145 puts spread   took profits on Long 2/$90-$95 call spread, took profits on Long 12/$117-$120 call spread   </vt:lpstr>
      <vt:lpstr>    Microsoft (MSFT)-Microsoft Bombs,  Microsoft Blows Up on Cloud Guidance  took profits on long 5/$430-$440 put spread Took profits on long 2/$330-$340 call spread, took profits on long 12/$320-$330 call spread took profits on long  9/$235-$245 call spread, took profits on long 7/$220-$210 call spread,     </vt:lpstr>
      <vt:lpstr>Meta (META) Meta Delays Flagship Behemoth AI Product took profits on Long 8/$420-$430 call spread took profits on Long 5/$360-$370 vertical bull call spread, took profits on Long 9/$290-$300 vertical bear put spread, stopped out of Long 9/$190-$200 vertical bear put spread  </vt:lpstr>
      <vt:lpstr>  Apple (AAPL) Developers Conference is a Bust took profits on long 6/$220-$230 put spread-expires, profits on Long 5/$225-$235 vertical bear put spread,  took profits on Long 8/$160-$170 call spread took profits on Long 6/$200-$210 bear put spread,   </vt:lpstr>
      <vt:lpstr>PowerPoint Presentation</vt:lpstr>
      <vt:lpstr>Alphabet (GOOGL) – Breakup Target Trump Administration to Pursue Alphabet Breakup, Alphabet’s Waymo Expands to Washington DC  took profits on long 12/$110-$120 call spread  took profits on long 12/$1,200-$1,230 bull call spread, took profits on long 9/$1,030-$1,080 vertical bull call spread</vt:lpstr>
      <vt:lpstr> Amazon (AMZN) – Antirust Target Jeff Bezos to Sell $4.7 Billion of Amazon Stock  took profits on long 3/$155-$160 bull call spread , took profits on long 2/$130-$135 bull call spread </vt:lpstr>
      <vt:lpstr>PowerPoint Presentation</vt:lpstr>
      <vt:lpstr>Netflix (NFLX) –  Netflix Earnings Rocket, on the back of 19 million new subscriber  took profits on long 4/800-$810 call spread </vt:lpstr>
      <vt:lpstr>Palo Alto Networks (PANW)- Hacking never goes out of fashion Palo Alto Announced\s 2:1 Split took profits on long 2/$260-$270 call spread, took profits on long 10/$130-$140 call spread</vt:lpstr>
      <vt:lpstr>  Advanced Micro Devices (AMD)- Recession fears programable logic devices took profits on long 2/$75-$80 call spread  </vt:lpstr>
      <vt:lpstr>Salesforce (CRM)- Massive Online Migration took profits on long 12/$185-$195 call spread, took profits on long 9/$125-$130 vertical bull call spread took profits on long 8/$125-$130 vertical bull call spread </vt:lpstr>
      <vt:lpstr>Adobe (ADBE)- Cloud play The Quality Non-China tech play </vt:lpstr>
      <vt:lpstr>Snowflake (SNOW)- Blockbuster AI Earnings stopped out of long 4/$150-$255 call spread, took profits on long 12/$135-$140 call spread</vt:lpstr>
      <vt:lpstr>ProShares Ultra Technology ETF (ROM) – 2X Long Technology ETF took profits on long 10/$62-65 call spread</vt:lpstr>
      <vt:lpstr>MicroStrategy (MSTR) – Long Bitcoin Play MicroStrategy Copycats are Multiplying Took profits on long 6/$500-$510 put spread, took profits on long 6/$470-$480 put spread  long 6/$330-$340 call spread-expires in 7 trading days, stopped out of long 6/$335-$345 put spread  took profits on long 5/$400-$410 put spread, took profits on long 5/$220-$230-$230 call spread,  took profits on long 5/$400-$410 put spread, took profits on long 5/$400-$410 put spread, took profits on</vt:lpstr>
      <vt:lpstr>PowerPoint Presentation</vt:lpstr>
      <vt:lpstr>The Second Half of the Barbell</vt:lpstr>
      <vt:lpstr> Goldman Sachs (GS) –  Goldman Sachs Beats, with Revenues of $12.73 billion vs. $12.46 billion estimate stopped out of 3/$380-$390 call spread, profits on long 12/$330-$350 call spread,   took profits on long 11/$330-$350 call spread   </vt:lpstr>
      <vt:lpstr>Morgan Stanley (MS)  Morgan Stanley Doubles Profits  took profits on long $12/210-$220 call spread, Took profits on long $195-$205 call spread, took profits on long 4/$65-$70 call spread </vt:lpstr>
      <vt:lpstr>  JP Morgan Chase (JPM) – Jamie Diamond Sells 30% of JP Morgan Stock  stopped out of 3/$235-$245 calls spread, profits on long 12/$210-$220 call spread,  took profits on long 11/$195-$205 call spread, took profits on 4/$215-225 put spread,  took profits on long 4/$105-$115 call spread      </vt:lpstr>
      <vt:lpstr>Bank of America (BAC) – Deregulation play took profits on long long 12/$41-$44 call spread, took profits on long 4/$20-$23 call spread </vt:lpstr>
      <vt:lpstr>Citigroup (C) –  took profits on long long 12/$60-$65 call spread , took profits on long 4/$30-$35 call spread </vt:lpstr>
      <vt:lpstr>Charles Schwab (SCHW) – LEAPS expire at Max profit took profits on long 4/$30-$35 call spread  </vt:lpstr>
      <vt:lpstr>Interactive Brokers (IBKR) – LEAPS expired at Max Profit stopped out of long 3/$160-$170 call spread,  out of long 8/$110-$115 call spread ,  took profits on long 4/$60-$65 call spread </vt:lpstr>
      <vt:lpstr> Berkshire Hathaway (BRKB)- Ultimate defensive stock Berkshire Hathaway Builds Record Cash, at $334 billion – Is the new T Bill proxy stopped out of long 12/$405-$415 call spread, took profits on long 12/$320-$330 call spread  took profits on long 4/$260-$270 call spread, took profits on long 1/$290-$300 call spread   </vt:lpstr>
      <vt:lpstr>Blackrock (BLK)-Asset Collection Boom took profits on long 12/$850-$860 call spread  took profits on long 3/$770-$790 call spread, took profits on long 3/$310-$340 call spread </vt:lpstr>
      <vt:lpstr> SPDR Metals &amp; Mining ETF (XME) –  long 2/$28-$30 call spread</vt:lpstr>
      <vt:lpstr>Boeing (BA) – Q3 $6 Billion Loss –b Strike Continues Qatar Airways to Buy 100 Boeing Jets  “il pesce marcisce dalla testa”   </vt:lpstr>
      <vt:lpstr>General Motors (GM) – Worst Off Trade War Victim stopped out of long 4/$52.50-$57.50 put spread at cost, long 3/$53-$56 put spread  </vt:lpstr>
      <vt:lpstr>Package Delivery- United Parcel Service (UPS) – strike averted took profits on long 11/$130-$140 call spread</vt:lpstr>
      <vt:lpstr> Caterpillar (CAT)- Ag + Infrastructure + Housing stopped out of long 8/$310-$320 call spread, took profits on long 12/$220-$230 calls spread took profits on long 12/$145-$150 call spread, took profits on long 11/$125-$135 call spread  </vt:lpstr>
      <vt:lpstr> Deere &amp; Co. (DE)- Ag + Infrastructure + Housing  took profits on long 8/$330-$340 put spread stopped out of long 8/$330-$340 calls spread   </vt:lpstr>
      <vt:lpstr>    Freeport McMoRan - (FCX)- Coming Copper Crisis Freeport McMoRan Beats, helped by higher production and easing costs took profits on long 4/$37-$40 call spread, took profits on long 5/$42-$45 call spread, stopped out of long $48-$51 put spread, profits on long 6/$32-$35 call spread  took profits on long 4/$30-$33 call spread, took profits on long 10/$20-$23 call spread   </vt:lpstr>
      <vt:lpstr> Walt Disney (DIS) -Disney Beats Disney Dives on Earnings Bust, although streaming broke even versus an expected loss   </vt:lpstr>
      <vt:lpstr>Industrials Sector SPDR (XLI)- (GE), (MMM), (UNP), (UTX), (BA), (HON)</vt:lpstr>
      <vt:lpstr>  Union Pacific RR (UNP)- Big Stuff to Ship took profits on long 5/$200-$210 call spread took profits on 11/$150-$160 call spread </vt:lpstr>
      <vt:lpstr>  Walmart (WMT) – The New AI Stock took profit on Long 11/$125-$130 bear put spread, took profit on Long 10/$119-$121 bear put spread took profits on Long 8/$114-$117 bear put spread  </vt:lpstr>
      <vt:lpstr>  Costco (COST) – Permanent Compounder took profits on long 4/$840-$850 call spread    </vt:lpstr>
      <vt:lpstr> Delta Airlines (DAL) – Recession Warning-Travel Collapse The Non-Boeing Airline – uses Airbuses  </vt:lpstr>
      <vt:lpstr>Transports Sector SPDR (XTN)- Worst Hit Sector (ALGT),  (ALK), (JBLU), (LUV), (CHRW), (DAL) </vt:lpstr>
      <vt:lpstr>Health Care Sector (XLV) – Defensive Play and Cheap (JNJ), (PFE), (MRK), (GILD), (ACT), (AMGN)  </vt:lpstr>
      <vt:lpstr>Amgen (AMGN) took profits on long 11/$185-$200 bull call spread</vt:lpstr>
      <vt:lpstr>Visa (V) – Inflation boost Justice Hits Visa (V) with Antitrust Suit, with a 47% market share took profits on long 2/$240-$250 bull call spread  took profits on long 10/$160-$170 bull call spread, took profits on long 6/$150-$160 bull call spread</vt:lpstr>
      <vt:lpstr>Consumer Discretionary SPDR (XLY) (DIS), (AMZN), (HD), (CMCSA), (MCD), (SBUX) </vt:lpstr>
      <vt:lpstr>PowerPoint Presentation</vt:lpstr>
      <vt:lpstr>Bonds – Looming Monter Bond Auctions Wiil there be buyers?</vt:lpstr>
      <vt:lpstr>                 Treasury ETF (TLT) –  long 6/$88-$91 put spread – expires in 6 trading days stopped out of long 6/$80-$83 call spread, took profits on long 4/$84-$87 call spread  stopped out of long 1/$82-$85 call spread, took profits on long 10/$103-$106 put spread took profits on long 6/$$94-$97 put spread, took profits on long 5/$82-$85 calls spread                          </vt:lpstr>
      <vt:lpstr> Ten Year Treasury Yield ($TNX) – 4.51%  </vt:lpstr>
      <vt:lpstr> Junk Bonds (JNK) 6.54% Yield  </vt:lpstr>
      <vt:lpstr>Municipal Bonds (MUB) 4.21% Yield-  </vt:lpstr>
      <vt:lpstr>Emerging Market Debt (ELD) 5.62% Yield-  </vt:lpstr>
      <vt:lpstr>2X Short Treasuries (TBT)-Out of Favor</vt:lpstr>
      <vt:lpstr>Anally Capital Management (NLY) – Leveraged REIT Play Yield 13.25% took profits on long 12/$15-$16 call spread</vt:lpstr>
      <vt:lpstr>PowerPoint Presentation</vt:lpstr>
      <vt:lpstr>Foreign Currencies – Dollar Dive 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Drowning in Oil</vt:lpstr>
      <vt:lpstr>Oil-($WTIC)</vt:lpstr>
      <vt:lpstr>  United States Oil Fund (USO) </vt:lpstr>
      <vt:lpstr>Energy Select Sector SPDR (XLE)-No Performance! (XOM), (CVX), (SLB), (KMI), (EOG), (COP) </vt:lpstr>
      <vt:lpstr>ExxonMobil (XOM)- Exxon Moves Big into Lithium, with the construction of a major mining operation in Arkansas  took profits on Long 4/$100-$105 call spread, took profits on long 12/$120-$125 put spread </vt:lpstr>
      <vt:lpstr>Occidental Petroleum (OXY)- Buffet’s a Buyer took profits on long 4/$59-$62 call spread  took profits on long 2/$55-$60 call spread, took profits on long 12/$77.50-$82.50 put spread </vt:lpstr>
      <vt:lpstr>Natural Gas (UNG) – Free Fall on Warm Winter took profits on Long January 2025 $7-8 Call Spread LEAPS</vt:lpstr>
      <vt:lpstr>  Cameco (CCJ) – Global Uranium Renaissance Microsoft to Reopen Three Mile Island to power AI data centers took profits on long 12/$41-$44 call spread, took profits on long 12/$35-$38 call spread,  took profits on long 5/$20-$23 bull call spread</vt:lpstr>
      <vt:lpstr>  Vistra Corp. (VST) – Global Uranium Renaissance took profits on long 2/$100-$110 call spread</vt:lpstr>
      <vt:lpstr>PowerPoint Presentation</vt:lpstr>
      <vt:lpstr>Precious Metals – Profit Taking</vt:lpstr>
      <vt:lpstr>PowerPoint Presentation</vt:lpstr>
      <vt:lpstr> Market Vectors Gold Miners ETF- (GDX) –  took profit on long 6/$207.50-$212.50 call spread, took profit on long 7/$200-$205 call spread  </vt:lpstr>
      <vt:lpstr>  Barrick Gold (GOLD) took profit on long 1/$15.50-$16.50 call spread  </vt:lpstr>
      <vt:lpstr> Newmont Mining- (NEM)- Sometimes you Just Get Lucky took profits on long 10/$47-$50 call spread, took profits on long $55-60 call spread</vt:lpstr>
      <vt:lpstr>PowerPoint Presentation</vt:lpstr>
      <vt:lpstr>  Silver Miners - (SIL)-  </vt:lpstr>
      <vt:lpstr>  Wheaton Precious Metals - (WPM)- LEAPS Approaching Max Profit took profits on long 4/$39-$42 call spread  long 6/$75-$80 call spread-expires in 7 trading days , took profits on long 1/$36-$39 call spread </vt:lpstr>
      <vt:lpstr> Platinum- (PPLT)- 556,000-ounce shortage this year took profits on long 1/$36-$39 call spread </vt:lpstr>
      <vt:lpstr>PowerPoint Presentation</vt:lpstr>
      <vt:lpstr>Real Estate – Deader than Dead</vt:lpstr>
      <vt:lpstr>S&amp;P Case Shiller Slows S&amp;P Case Shiller Rises to +4.1% YOY in February, with its National Home Price Index New York gained +7.7%, Chicago +7.0%, and Cleveland +6.6%. Washington DC was down -1.1% </vt:lpstr>
      <vt:lpstr>Crown Castle International (CCI) – 6.62% yielding 5G cell phone tower REIT Eliot Management Pushes up stock with activist bid took profits on Long 8/$90-$95 call spread,</vt:lpstr>
      <vt:lpstr>US Home Construction Index (ITB) (DHI), (LEN), (PHM), (TOL), (NVR)   </vt:lpstr>
      <vt:lpstr> DH Horton (DHI) Horton Bombs, with the stock dropping some 11% in Tuesday morning trading after the U.S.'s largest homebuilder issued its fiscal 2025 guidance  took profits on long 11/$165-$175  </vt:lpstr>
      <vt:lpstr>Trade Sheet- The Recession Trade So What Do We Do About All This?</vt:lpstr>
      <vt:lpstr>       Next Strategy Webinar   12:00 EST Wednesday, June 25, 2025  from Incline Village, NV       email me questions at support@madhedgefundtrader.com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Microsoft Office User</cp:lastModifiedBy>
  <cp:revision>1226</cp:revision>
  <cp:lastPrinted>2022-01-05T03:44:27Z</cp:lastPrinted>
  <dcterms:created xsi:type="dcterms:W3CDTF">2015-02-05T17:12:57Z</dcterms:created>
  <dcterms:modified xsi:type="dcterms:W3CDTF">2025-06-12T01:43:08Z</dcterms:modified>
</cp:coreProperties>
</file>