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2"/>
  </p:notesMasterIdLst>
  <p:sldIdLst>
    <p:sldId id="256" r:id="rId2"/>
    <p:sldId id="1703" r:id="rId3"/>
    <p:sldId id="888" r:id="rId4"/>
    <p:sldId id="1579" r:id="rId5"/>
    <p:sldId id="1578" r:id="rId6"/>
    <p:sldId id="1696" r:id="rId7"/>
    <p:sldId id="605" r:id="rId8"/>
    <p:sldId id="1651" r:id="rId9"/>
    <p:sldId id="1118" r:id="rId10"/>
    <p:sldId id="1076" r:id="rId11"/>
    <p:sldId id="1705" r:id="rId12"/>
    <p:sldId id="898" r:id="rId13"/>
    <p:sldId id="1695" r:id="rId14"/>
    <p:sldId id="1689" r:id="rId15"/>
    <p:sldId id="1734" r:id="rId16"/>
    <p:sldId id="1397" r:id="rId17"/>
    <p:sldId id="1033" r:id="rId18"/>
    <p:sldId id="1073" r:id="rId19"/>
    <p:sldId id="1744" r:id="rId20"/>
    <p:sldId id="1026" r:id="rId21"/>
    <p:sldId id="570" r:id="rId22"/>
    <p:sldId id="280" r:id="rId23"/>
    <p:sldId id="1511" r:id="rId24"/>
    <p:sldId id="1512" r:id="rId25"/>
    <p:sldId id="1544" r:id="rId26"/>
    <p:sldId id="1741" r:id="rId27"/>
    <p:sldId id="1545" r:id="rId28"/>
    <p:sldId id="1758" r:id="rId29"/>
    <p:sldId id="1297" r:id="rId30"/>
    <p:sldId id="1542" r:id="rId31"/>
    <p:sldId id="563" r:id="rId32"/>
    <p:sldId id="835" r:id="rId33"/>
    <p:sldId id="613" r:id="rId34"/>
    <p:sldId id="1523" r:id="rId35"/>
    <p:sldId id="831" r:id="rId36"/>
    <p:sldId id="811" r:id="rId37"/>
    <p:sldId id="1047" r:id="rId38"/>
    <p:sldId id="1399" r:id="rId39"/>
    <p:sldId id="1072" r:id="rId40"/>
    <p:sldId id="764" r:id="rId41"/>
    <p:sldId id="765" r:id="rId42"/>
    <p:sldId id="1071" r:id="rId43"/>
    <p:sldId id="1501" r:id="rId44"/>
    <p:sldId id="1195" r:id="rId45"/>
    <p:sldId id="1743" r:id="rId46"/>
    <p:sldId id="1759" r:id="rId47"/>
    <p:sldId id="1070" r:id="rId48"/>
    <p:sldId id="1717" r:id="rId49"/>
    <p:sldId id="1718" r:id="rId50"/>
    <p:sldId id="1719" r:id="rId51"/>
    <p:sldId id="1720" r:id="rId52"/>
    <p:sldId id="1721" r:id="rId53"/>
    <p:sldId id="1722" r:id="rId54"/>
    <p:sldId id="1723" r:id="rId55"/>
    <p:sldId id="1726" r:id="rId56"/>
    <p:sldId id="1727" r:id="rId57"/>
    <p:sldId id="1724" r:id="rId58"/>
    <p:sldId id="840" r:id="rId59"/>
    <p:sldId id="1738" r:id="rId60"/>
    <p:sldId id="1068" r:id="rId61"/>
    <p:sldId id="1069" r:id="rId62"/>
    <p:sldId id="1566" r:id="rId63"/>
    <p:sldId id="1400" r:id="rId64"/>
    <p:sldId id="893" r:id="rId65"/>
    <p:sldId id="289" r:id="rId66"/>
    <p:sldId id="1054" r:id="rId67"/>
    <p:sldId id="994" r:id="rId68"/>
    <p:sldId id="1742" r:id="rId69"/>
    <p:sldId id="830" r:id="rId70"/>
    <p:sldId id="481" r:id="rId71"/>
    <p:sldId id="290" r:id="rId72"/>
    <p:sldId id="1133" r:id="rId73"/>
    <p:sldId id="1049" r:id="rId74"/>
    <p:sldId id="336" r:id="rId75"/>
    <p:sldId id="1760" r:id="rId76"/>
    <p:sldId id="1728" r:id="rId77"/>
    <p:sldId id="654" r:id="rId78"/>
    <p:sldId id="659" r:id="rId79"/>
    <p:sldId id="655" r:id="rId80"/>
    <p:sldId id="1425" r:id="rId81"/>
    <p:sldId id="657" r:id="rId82"/>
    <p:sldId id="656" r:id="rId83"/>
    <p:sldId id="1500" r:id="rId84"/>
    <p:sldId id="1761" r:id="rId85"/>
    <p:sldId id="1731" r:id="rId86"/>
    <p:sldId id="1411" r:id="rId87"/>
    <p:sldId id="1412" r:id="rId88"/>
    <p:sldId id="1413" r:id="rId89"/>
    <p:sldId id="1414" r:id="rId90"/>
    <p:sldId id="1415" r:id="rId91"/>
    <p:sldId id="1572" r:id="rId92"/>
    <p:sldId id="1732" r:id="rId93"/>
    <p:sldId id="388" r:id="rId94"/>
    <p:sldId id="312" r:id="rId95"/>
    <p:sldId id="380" r:id="rId96"/>
    <p:sldId id="747" r:id="rId97"/>
    <p:sldId id="1422" r:id="rId98"/>
    <p:sldId id="313" r:id="rId99"/>
    <p:sldId id="1217" r:id="rId100"/>
    <p:sldId id="1592" r:id="rId101"/>
    <p:sldId id="1693" r:id="rId102"/>
    <p:sldId id="1690" r:id="rId103"/>
    <p:sldId id="907" r:id="rId104"/>
    <p:sldId id="650" r:id="rId105"/>
    <p:sldId id="729" r:id="rId106"/>
    <p:sldId id="737" r:id="rId107"/>
    <p:sldId id="1733" r:id="rId108"/>
    <p:sldId id="999" r:id="rId109"/>
    <p:sldId id="1000" r:id="rId110"/>
    <p:sldId id="1451" r:id="rId111"/>
    <p:sldId id="1701" r:id="rId112"/>
    <p:sldId id="1130" r:id="rId113"/>
    <p:sldId id="1132" r:id="rId114"/>
    <p:sldId id="1005" r:id="rId115"/>
    <p:sldId id="1006" r:id="rId116"/>
    <p:sldId id="1586" r:id="rId117"/>
    <p:sldId id="1577" r:id="rId118"/>
    <p:sldId id="335" r:id="rId119"/>
    <p:sldId id="1756" r:id="rId120"/>
    <p:sldId id="1230" r:id="rId121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/>
    <p:restoredTop sz="92397"/>
  </p:normalViewPr>
  <p:slideViewPr>
    <p:cSldViewPr snapToGrid="0">
      <p:cViewPr varScale="1">
        <p:scale>
          <a:sx n="103" d="100"/>
          <a:sy n="103" d="100"/>
        </p:scale>
        <p:origin x="1480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9C9971B9-E349-9364-2BC0-7C4CCDC9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>
            <a:extLst>
              <a:ext uri="{FF2B5EF4-FFF2-40B4-BE49-F238E27FC236}">
                <a16:creationId xmlns:a16="http://schemas.microsoft.com/office/drawing/2014/main" id="{778A7917-0D20-3205-0E89-F63A06CAC9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>
            <a:extLst>
              <a:ext uri="{FF2B5EF4-FFF2-40B4-BE49-F238E27FC236}">
                <a16:creationId xmlns:a16="http://schemas.microsoft.com/office/drawing/2014/main" id="{E5FE94DB-5E23-8AC5-CD12-D66145A3A9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4904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5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>
          <a:extLst>
            <a:ext uri="{FF2B5EF4-FFF2-40B4-BE49-F238E27FC236}">
              <a16:creationId xmlns:a16="http://schemas.microsoft.com/office/drawing/2014/main" id="{1E46299A-4F02-A5CC-CE84-F06C0ACA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>
            <a:extLst>
              <a:ext uri="{FF2B5EF4-FFF2-40B4-BE49-F238E27FC236}">
                <a16:creationId xmlns:a16="http://schemas.microsoft.com/office/drawing/2014/main" id="{7721ED51-6C29-93EF-0799-F40D0F889B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>
            <a:extLst>
              <a:ext uri="{FF2B5EF4-FFF2-40B4-BE49-F238E27FC236}">
                <a16:creationId xmlns:a16="http://schemas.microsoft.com/office/drawing/2014/main" id="{02BC3E61-9CDD-E6EC-53F8-3D5DEC40A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616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7FA51F0-1085-2828-22C9-0D2866AF5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A4FF6D98-ED0C-9AD9-2744-40ABEA67E8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8E4945A-98E3-CFA1-3923-6BCA92D164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046483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3FFAC80-D141-2072-936B-7135EC73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3D6C06E-D7BC-BC6B-FE07-05A0BA175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A2E55A69-64F8-5BA9-0D19-335DE07FB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30123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844E743A-AA03-1D46-AE6C-4189AA6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11BFFB16-1F9C-E1D8-B08F-96ACC267B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39C4AC6-89DE-2B83-07CF-AC32A3662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86996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F481D27-244C-6CA1-B86B-5560CEA2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3844CB6-716F-F67A-FEC2-B91006E8E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C6A9D42A-3B33-A67A-1DE0-02683446E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79725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3D0E9DF-179C-925E-5097-2DCB8BA1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EFC149F-7A79-0DDE-D706-9251395AB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D0E3D4AF-5D73-0776-1944-7AB6FEF96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28974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1663627-7EAA-27EF-5203-E25507CE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558063-63DC-2644-B207-D2146F4CA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C0FEB3B-37F2-3BFA-E5AD-18C9D608E2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23990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06B9741-75C3-957B-F202-EA39E9CA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35F7219-FCA8-4B1E-6D62-B50322418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F85F3A6-C4CF-AE31-5043-1BA22C522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07030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6BF1D1BF-37E0-25A4-FE0B-05186275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B68310D-C3DD-D39B-50D7-8DCA21282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1742B2C-B8D6-58B0-F57F-7809210EF1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67115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D8426419-534A-E4C2-2391-F0A6318C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8F6D616-C05C-6811-771E-E640BE882F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FC5B777-6107-0A54-C2A0-C7C9F5C6C0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7425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5A5C02A-B001-BE3F-66DF-A02A0474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CB57E2-833D-B4AB-A205-3F63CCBF7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2B2D96D-7B24-3904-6EF4-DAA7D0DBE6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03093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F700449-311D-F6A7-9AC5-141FA7E0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D84E15B-3B3E-38BC-196E-DEA6A7B8C1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F8CA8A5-D58B-F914-3403-B28096AD8E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226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F4CB48FD-3168-2235-8EC9-3628A44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>
            <a:extLst>
              <a:ext uri="{FF2B5EF4-FFF2-40B4-BE49-F238E27FC236}">
                <a16:creationId xmlns:a16="http://schemas.microsoft.com/office/drawing/2014/main" id="{E69D4068-7538-C78A-4543-0D7A1799C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>
            <a:extLst>
              <a:ext uri="{FF2B5EF4-FFF2-40B4-BE49-F238E27FC236}">
                <a16:creationId xmlns:a16="http://schemas.microsoft.com/office/drawing/2014/main" id="{F24D0FAE-D84D-DA79-03AA-2F54D6DB97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95076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788F1FB4-36AB-37C9-DB88-45965A5F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33A32429-5F85-C297-A9DB-1CE88A786A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71CCE20D-FF12-DD1A-1808-294E36134A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03143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61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123E51D6-1AAF-C9CC-7287-9E907428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973C4E02-68FE-BB26-86BF-F2CDB2B1DE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62DB03F2-0726-8B5E-BE8D-1B48690A5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579824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>
          <a:extLst>
            <a:ext uri="{FF2B5EF4-FFF2-40B4-BE49-F238E27FC236}">
              <a16:creationId xmlns:a16="http://schemas.microsoft.com/office/drawing/2014/main" id="{F981E1DD-8AF0-EDF3-67B0-C174508C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>
            <a:extLst>
              <a:ext uri="{FF2B5EF4-FFF2-40B4-BE49-F238E27FC236}">
                <a16:creationId xmlns:a16="http://schemas.microsoft.com/office/drawing/2014/main" id="{A9E6A2E7-F3D2-D13E-9BA5-9AF787E5E1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>
            <a:extLst>
              <a:ext uri="{FF2B5EF4-FFF2-40B4-BE49-F238E27FC236}">
                <a16:creationId xmlns:a16="http://schemas.microsoft.com/office/drawing/2014/main" id="{B941091C-8729-7B5F-7F8E-BEEB05A98B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21666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FC87D327-4950-E98D-28CD-071308D5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>
            <a:extLst>
              <a:ext uri="{FF2B5EF4-FFF2-40B4-BE49-F238E27FC236}">
                <a16:creationId xmlns:a16="http://schemas.microsoft.com/office/drawing/2014/main" id="{D6B0FCF3-16F2-1785-3FD5-D2B6641D8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>
            <a:extLst>
              <a:ext uri="{FF2B5EF4-FFF2-40B4-BE49-F238E27FC236}">
                <a16:creationId xmlns:a16="http://schemas.microsoft.com/office/drawing/2014/main" id="{AD26344B-BBA1-798D-AE0C-E9379B294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40049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55C9CE1B-DE69-6CD9-F93F-39FA5AE9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2B6E264C-9172-079B-9F03-8B3A862F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34C715A0-F10D-D795-18BB-3CC445636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811656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1675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0968-8DF7-4BB7-1765-EAD62FFF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6E796-B577-4332-7C72-2C7043B30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C4899-B6D2-420E-AB1A-471BE448D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6AEDB-78E4-1CBE-F4C8-4447B917E2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741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041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773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3.jpeg"/><Relationship Id="rId5" Type="http://schemas.openxmlformats.org/officeDocument/2006/relationships/image" Target="../media/image35.png"/><Relationship Id="rId4" Type="http://schemas.openxmlformats.org/officeDocument/2006/relationships/image" Target="../media/image133.sv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0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0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2.jp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8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3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3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“Uncertainty Rules”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Incline Village, NV July 16, 2025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7240ED-2621-C7D7-AE42-3CDFC4E80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175" y="1676400"/>
            <a:ext cx="4970849" cy="33006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New Range?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C9DED4C-3C72-71D7-356F-FD93DC3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6371" y="2472843"/>
            <a:ext cx="203562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92F0CD-FAAF-46C3-DBDC-1EB2C6633D3D}"/>
              </a:ext>
            </a:extLst>
          </p:cNvPr>
          <p:cNvSpPr txBox="1">
            <a:spLocks/>
          </p:cNvSpPr>
          <p:nvPr/>
        </p:nvSpPr>
        <p:spPr>
          <a:xfrm>
            <a:off x="10144372" y="4684549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7" name="Picture 6" descr="A graph showing the price of a stock market&#10;&#10;AI-generated content may be incorrect.">
            <a:extLst>
              <a:ext uri="{FF2B5EF4-FFF2-40B4-BE49-F238E27FC236}">
                <a16:creationId xmlns:a16="http://schemas.microsoft.com/office/drawing/2014/main" id="{5CA873B9-6831-06F3-6D8F-96CAA9076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05232"/>
            <a:ext cx="7772400" cy="505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199C0AB9-9EAA-98B4-C0D8-942DD13A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67A2978D-DD74-23AA-695C-36B10A71B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15" y="87086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Vistra Corp. (VST)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2/$100-$110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F8EE94-4908-6F3F-FC27-53B173F10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193" y="1706494"/>
            <a:ext cx="5959613" cy="45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12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6A63E-8549-60CF-FB98-50DB0F78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F5F39-8175-E2BA-D462-A632E0CB6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tanding in a hangar&#10;&#10;AI-generated content may be incorrect.">
            <a:extLst>
              <a:ext uri="{FF2B5EF4-FFF2-40B4-BE49-F238E27FC236}">
                <a16:creationId xmlns:a16="http://schemas.microsoft.com/office/drawing/2014/main" id="{4A4782A0-1D2F-01B3-C6B4-214125C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48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DA6F-1F2B-E691-D431-CC5D75C9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48C58-CE17-E391-60A0-75C2DB6F5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205" y="1637000"/>
            <a:ext cx="11835224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*Bitcoin breakout is stealing gold’s thunder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*Speculative money is chasing new highs in crypto plays at the expense of gold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*Traders have been rolling out of hedges as stocks rise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*Silver hits new High for the year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*(AGQ) 2X LEAPS hit max profit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*$50 here we come!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*My target is still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$5,000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for gold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hape 492">
            <a:extLst>
              <a:ext uri="{FF2B5EF4-FFF2-40B4-BE49-F238E27FC236}">
                <a16:creationId xmlns:a16="http://schemas.microsoft.com/office/drawing/2014/main" id="{36E8090C-1E8A-03CB-AB29-19E20F239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Consolidating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E5A03EED-F1C3-C94F-F094-FE5914DDC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151" y="3464704"/>
            <a:ext cx="3247278" cy="32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493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782198" y="228600"/>
            <a:ext cx="10344838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–Falling Rate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10/$220-$225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8/$210-215 call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7/$200-205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6/$207.5-$212.5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4/$194-$197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3C25A3-3181-8EDC-3CAF-599579A37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902" y="4754880"/>
            <a:ext cx="2999232" cy="1874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813C34-3DBE-2010-1388-3046D1D02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2037798"/>
            <a:ext cx="5840343" cy="442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BDA6E-8A49-6A69-49CB-A67066F25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915" y="1640232"/>
            <a:ext cx="6304170" cy="477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6164F-844A-0038-D9B4-A4CEAA927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206" y="4911522"/>
            <a:ext cx="3257775" cy="1574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F9F5B1-90CD-3575-30AD-D5CB61276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983" y="1467953"/>
            <a:ext cx="6463196" cy="489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121229" y="0"/>
            <a:ext cx="908957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you Just Get Lucky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10/$47-$50 call spread, 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2C3FE-072E-45FD-3C38-3F31D447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703" y="4547287"/>
            <a:ext cx="4425367" cy="1952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4E9089-3AD9-FB9A-0960-59B91B410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22" y="1600476"/>
            <a:ext cx="6470614" cy="489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AA360-9B45-E27E-03A1-02AD29062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0A7537-F905-8CD4-1819-49433AF7E7F4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98E30C-CA74-9118-4554-E02577D16CEA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F9F84047-247D-CC4A-4C98-F9EED147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08DA19BB-4750-EDC9-79E2-AE65FA451059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54E7EAC-FE22-3C2C-C9A0-4B18D95A6A02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46ED1DF-2C1F-5B61-85AF-A5E3798E64CF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513">
            <a:extLst>
              <a:ext uri="{FF2B5EF4-FFF2-40B4-BE49-F238E27FC236}">
                <a16:creationId xmlns:a16="http://schemas.microsoft.com/office/drawing/2014/main" id="{03200B51-5FCD-3FFC-190D-D482063A8C12}"/>
              </a:ext>
            </a:extLst>
          </p:cNvPr>
          <p:cNvSpPr txBox="1">
            <a:spLocks/>
          </p:cNvSpPr>
          <p:nvPr/>
        </p:nvSpPr>
        <p:spPr>
          <a:xfrm>
            <a:off x="314787" y="517363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iShares Silver Trust (SLV)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Better Play Industrial demand, solar panels, electric cars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24F35F61-224C-3FB8-9D29-A573DBD28996}"/>
              </a:ext>
            </a:extLst>
          </p:cNvPr>
          <p:cNvSpPr/>
          <p:nvPr/>
        </p:nvSpPr>
        <p:spPr>
          <a:xfrm>
            <a:off x="9702493" y="1273789"/>
            <a:ext cx="2363616" cy="16967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2025</a:t>
            </a:r>
            <a:br>
              <a:rPr lang="en-US" sz="2400" dirty="0"/>
            </a:br>
            <a:r>
              <a:rPr lang="en-US" sz="2400" dirty="0"/>
              <a:t>Target</a:t>
            </a:r>
            <a:br>
              <a:rPr lang="en-US" sz="2400" dirty="0"/>
            </a:br>
            <a:r>
              <a:rPr lang="en-US" sz="2400" dirty="0"/>
              <a:t>$50</a:t>
            </a:r>
            <a:br>
              <a:rPr lang="en-US" sz="2400" dirty="0"/>
            </a:br>
            <a:r>
              <a:rPr lang="en-US" sz="2400" dirty="0"/>
              <a:t>+50%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70461-3F02-A9FF-A6BB-C29418F8A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806" y="3696244"/>
            <a:ext cx="2777003" cy="2777003"/>
          </a:xfrm>
          <a:prstGeom prst="rect">
            <a:avLst/>
          </a:prstGeom>
        </p:spPr>
      </p:pic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87177386-E7D0-0331-1051-FD31AB92DCFB}"/>
              </a:ext>
            </a:extLst>
          </p:cNvPr>
          <p:cNvSpPr/>
          <p:nvPr/>
        </p:nvSpPr>
        <p:spPr>
          <a:xfrm>
            <a:off x="2461195" y="5482647"/>
            <a:ext cx="15240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A274E-8F0A-6767-E46D-02669795C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604" y="1614523"/>
            <a:ext cx="6417182" cy="485872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72608F-2C52-26ED-1D73-1A595163C0D7}"/>
              </a:ext>
            </a:extLst>
          </p:cNvPr>
          <p:cNvCxnSpPr>
            <a:cxnSpLocks/>
          </p:cNvCxnSpPr>
          <p:nvPr/>
        </p:nvCxnSpPr>
        <p:spPr>
          <a:xfrm flipV="1">
            <a:off x="1221778" y="2777312"/>
            <a:ext cx="8418598" cy="27215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9883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F6A25-2221-FC1C-0C88-48BED9A06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084" y="4137746"/>
            <a:ext cx="3891643" cy="2589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501553-3498-632E-F78B-2813CB379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817" y="1414944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6/$75-$80 call spread-expires in 7 trading days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EC022-4B06-52C3-DDD9-2AED72A1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698" y="5441092"/>
            <a:ext cx="4461132" cy="1066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3BD8A3-A8B2-346C-FC7E-68453BADE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82" y="1732997"/>
            <a:ext cx="6093765" cy="461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D58C7-8A81-D49F-27E5-6A8D66FE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6259F-6502-0AAF-07F2-0167577E4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-up of a speedometer&#10;&#10;AI-generated content may be incorrect.">
            <a:extLst>
              <a:ext uri="{FF2B5EF4-FFF2-40B4-BE49-F238E27FC236}">
                <a16:creationId xmlns:a16="http://schemas.microsoft.com/office/drawing/2014/main" id="{C6162337-626A-FC8A-93E4-5460B752A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1999"/>
            <a:ext cx="10811104" cy="58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9227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0EB75-EDC1-A30B-FDDE-83FBDD7F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942" y="4139291"/>
            <a:ext cx="3385457" cy="2539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36F023-0636-4B84-AC55-90B508CDA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356" y="1606276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5ACD-4640-87EA-D2A9-DE8EAF56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0E850-35A6-0DB1-8A92-384BFCDBE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lose-up of a machine&#10;&#10;AI-generated content may be incorrect.">
            <a:extLst>
              <a:ext uri="{FF2B5EF4-FFF2-40B4-BE49-F238E27FC236}">
                <a16:creationId xmlns:a16="http://schemas.microsoft.com/office/drawing/2014/main" id="{162AAC6E-3611-D6B3-A151-6ED1551E5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957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No Buyers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</a:rPr>
              <a:t>Housing Starts Hit 5 Year Low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*Multifamily dropped 30% MOM as a record supply hits the market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*Single family home starts fell 7% YOY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*All housing related stats are falling off a cliff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*Homebuilder Sentiment Hits Pandemic Low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*Watch the homebuilders, they will front run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any fall in interest rates in 2026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Apartment Rents are Slowing, up only 0.4% in May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 and down 0.5% YOY, usually a strong period.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739D52-5F8F-64D6-B92D-3B71E7988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93" y="3892378"/>
            <a:ext cx="4871730" cy="27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Slows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+2.7% YOY in April,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+7.9%,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Chicago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+6.0%,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Detroit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5.5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Tamps and Dallas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down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2.2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%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3BCA-243C-28B4-F357-59475B39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24" y="1805568"/>
            <a:ext cx="650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6.62%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8/$90-$95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D063B-BDD3-43C0-CF48-16E1710A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114" y="4747055"/>
            <a:ext cx="2012090" cy="2012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739549-E70F-BA6A-1086-2E126CAFE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426" y="1549328"/>
            <a:ext cx="6648726" cy="503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D1A2A-CEDC-B705-69DE-39D60DBFB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721" y="4460789"/>
            <a:ext cx="3861550" cy="2122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8AF646-5BCC-FA7B-9AB9-ABBBA1F8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346" y="2821719"/>
            <a:ext cx="1988204" cy="1491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BC12D4-DE03-C8BA-5A0A-C7A5D7E20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026" y="1679989"/>
            <a:ext cx="6025874" cy="456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>
                <a:latin typeface="+mj-lt"/>
              </a:rPr>
              <a:t>DH Horton (DHI)</a:t>
            </a:r>
            <a:br>
              <a:rPr lang="en-US" sz="2400" dirty="0">
                <a:latin typeface="+mj-lt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Horton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stock dropping some 11% in Tuesday morning trading after the U.S.'s largest homebuilder issued its fiscal 2025 guidance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11/$165-$175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26673-4CC3-B087-217B-F0F65FE8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481" y="4374936"/>
            <a:ext cx="2208427" cy="2208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D7061E-E1B3-8665-1C9F-9A3E90A52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0" y="1661329"/>
            <a:ext cx="6057900" cy="458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 The Recession Trade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sell over $30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76921" y="559312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July 30, 2025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close-up of a membership card&#10;&#10;AI-generated content may be incorrect.">
            <a:extLst>
              <a:ext uri="{FF2B5EF4-FFF2-40B4-BE49-F238E27FC236}">
                <a16:creationId xmlns:a16="http://schemas.microsoft.com/office/drawing/2014/main" id="{D0F0D082-76B3-2BA1-97AF-00EB80EC6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215" y="1116974"/>
            <a:ext cx="5247109" cy="329653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D44D-B783-67A9-5F7C-C612EB853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983E5-B8DD-C0DF-A1F5-1D3211464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lhouette of a person with his arms up in the air&#10;&#10;AI-generated content may be incorrect.">
            <a:extLst>
              <a:ext uri="{FF2B5EF4-FFF2-40B4-BE49-F238E27FC236}">
                <a16:creationId xmlns:a16="http://schemas.microsoft.com/office/drawing/2014/main" id="{D8DFEE87-4E98-F51A-CB99-F56E1A7F7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99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8 Month High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+5,000 to 227,000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13216-9A6E-829C-CD61-0FE136EB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096" y="1637000"/>
            <a:ext cx="5031059" cy="50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8A67-142B-C3C9-04B2-6232D805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DA884-F485-F461-1F4A-C4859C00A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large airplane&#10;&#10;AI-generated content may be incorrect.">
            <a:extLst>
              <a:ext uri="{FF2B5EF4-FFF2-40B4-BE49-F238E27FC236}">
                <a16:creationId xmlns:a16="http://schemas.microsoft.com/office/drawing/2014/main" id="{C44C381F-872E-4488-CEDE-9BC8C41A7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438" y="0"/>
            <a:ext cx="7697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2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93558" y="-136393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400" b="1" dirty="0">
                <a:sym typeface="Calibri"/>
              </a:rPr>
              <a:t>Stocks – Topping out 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381000" y="1216738"/>
            <a:ext cx="11430000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2000" dirty="0"/>
              <a:t>Historic Market Concentration Bodes Ill for Future Gains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*Since 1972, the S&amp;P 500 has posted below-average returns over the next one, three, six and 12 months when new records were made with fewer than 100 stocks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*Bitcoin plays take off on new highs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2000" dirty="0"/>
              <a:t>Hedge Fund Citadel Buys Morgan Stanley’s Option Business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*US Military Becomes Largest Shareholder in MP Materials, the largest producer of rare earths in the US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*Italy Buys US Corn Flakes. Ferrero International</a:t>
            </a:r>
            <a:br>
              <a:rPr lang="en-US" sz="2000" dirty="0"/>
            </a:br>
            <a:r>
              <a:rPr lang="en-US" sz="2000" dirty="0"/>
              <a:t> SA is close to acquiring WK Kellogg Co. for about $3 billion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*Boeing Ramps Up 737 Production, delivering 60 airplanes</a:t>
            </a:r>
            <a:br>
              <a:rPr lang="en-US" sz="2000" dirty="0"/>
            </a:br>
            <a:r>
              <a:rPr lang="en-US" sz="2000" dirty="0"/>
              <a:t> last month, the most since December 2023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 Constellation Wiped out by Tariffs on Aluminum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FCF9FC-CC3A-0A1F-EBB7-295B0C0A1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353" y="3991232"/>
            <a:ext cx="3908247" cy="276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8592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>
          <a:extLst>
            <a:ext uri="{FF2B5EF4-FFF2-40B4-BE49-F238E27FC236}">
              <a16:creationId xmlns:a16="http://schemas.microsoft.com/office/drawing/2014/main" id="{5EAC41C3-DA9A-1791-E0B7-545D96E1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>
            <a:extLst>
              <a:ext uri="{FF2B5EF4-FFF2-40B4-BE49-F238E27FC236}">
                <a16:creationId xmlns:a16="http://schemas.microsoft.com/office/drawing/2014/main" id="{816675F7-870E-5127-8D29-4D922175D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The Ultimate Hedge – Defensive stocks only go down at a slower  rate</a:t>
            </a:r>
            <a:br>
              <a:rPr lang="en-US" sz="2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90 - day US Treasury Bills (Warren Buffet owns $300 billion)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>
            <a:extLst>
              <a:ext uri="{FF2B5EF4-FFF2-40B4-BE49-F238E27FC236}">
                <a16:creationId xmlns:a16="http://schemas.microsoft.com/office/drawing/2014/main" id="{98F6B670-5D16-EEFB-42FC-F9D95FF77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07978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r>
              <a:rPr lang="en-US" sz="2000" b="1" dirty="0"/>
              <a:t>*Government Guaranteed principal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*Endless liquidity,</a:t>
            </a:r>
            <a:br>
              <a:rPr lang="en-US" sz="2000" b="1" dirty="0"/>
            </a:br>
            <a:r>
              <a:rPr lang="en-US" sz="2000" b="1" dirty="0"/>
              <a:t>trade like water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*100% collateral value for margin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*Lock in guaranteed income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*Can be sold at any time to earn</a:t>
            </a:r>
            <a:br>
              <a:rPr lang="en-US" sz="2000" b="1" dirty="0"/>
            </a:br>
            <a:r>
              <a:rPr lang="en-US" sz="2000" b="1" dirty="0"/>
              <a:t>full interest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*Will survive any bear market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*Ask your broker how to buy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7C91C7B-B5B7-0535-80F8-02D73D343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990" y="2280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F611D-23D2-4476-641C-678E86D479CE}"/>
              </a:ext>
            </a:extLst>
          </p:cNvPr>
          <p:cNvSpPr txBox="1"/>
          <p:nvPr/>
        </p:nvSpPr>
        <p:spPr>
          <a:xfrm>
            <a:off x="7994821" y="1551669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4.40% Yield</a:t>
            </a:r>
          </a:p>
        </p:txBody>
      </p:sp>
      <p:pic>
        <p:nvPicPr>
          <p:cNvPr id="5" name="Picture 4" descr="A graph showing a line&#10;&#10;AI-generated content may be incorrect.">
            <a:extLst>
              <a:ext uri="{FF2B5EF4-FFF2-40B4-BE49-F238E27FC236}">
                <a16:creationId xmlns:a16="http://schemas.microsoft.com/office/drawing/2014/main" id="{3480A2BC-37FA-E6A8-1C84-160200770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025" y="2485838"/>
            <a:ext cx="6218576" cy="32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8040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Downside Targets – Mild Summer Correction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6/$660-$640 put spread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took profits on 6/$610-$620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521509" y="1410334"/>
            <a:ext cx="2670491" cy="133540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$590</a:t>
            </a:r>
            <a:br>
              <a:rPr lang="en-US" sz="2000" dirty="0"/>
            </a:br>
            <a:r>
              <a:rPr lang="en-US" sz="2000" dirty="0"/>
              <a:t>-4.2%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resistance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599769" y="2759655"/>
            <a:ext cx="2572521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$575</a:t>
            </a:r>
            <a:br>
              <a:rPr lang="en-US" sz="2000" dirty="0"/>
            </a:br>
            <a:r>
              <a:rPr lang="en-US" sz="2000" dirty="0"/>
              <a:t>-6.39%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39267D11-4890-97F0-9AA5-20350A586643}"/>
              </a:ext>
            </a:extLst>
          </p:cNvPr>
          <p:cNvSpPr/>
          <p:nvPr/>
        </p:nvSpPr>
        <p:spPr>
          <a:xfrm>
            <a:off x="9517390" y="4310141"/>
            <a:ext cx="2572521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$560</a:t>
            </a:r>
            <a:br>
              <a:rPr lang="en-US" sz="2000" dirty="0"/>
            </a:br>
            <a:r>
              <a:rPr lang="en-US" sz="2000" dirty="0"/>
              <a:t>-9.1%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788AE0-8719-4B16-3A20-3A55C4130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27" y="1410334"/>
            <a:ext cx="6975088" cy="520806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1066800" y="3022924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83476E-FE44-82DE-79E9-5CD83577BB20}"/>
              </a:ext>
            </a:extLst>
          </p:cNvPr>
          <p:cNvCxnSpPr>
            <a:cxnSpLocks/>
          </p:cNvCxnSpPr>
          <p:nvPr/>
        </p:nvCxnSpPr>
        <p:spPr>
          <a:xfrm flipV="1">
            <a:off x="1193937" y="3426554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19C0E6B-CC8A-40AE-6C9E-1000E917D521}"/>
              </a:ext>
            </a:extLst>
          </p:cNvPr>
          <p:cNvCxnSpPr>
            <a:cxnSpLocks/>
          </p:cNvCxnSpPr>
          <p:nvPr/>
        </p:nvCxnSpPr>
        <p:spPr>
          <a:xfrm flipV="1">
            <a:off x="1272197" y="3949657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939114" y="394624"/>
            <a:ext cx="10280821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 -2X Short S&amp;P 500 (SDS)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2X hedge for falling long stocks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6D4C72-84F2-13A4-0423-FFA59BDC9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357" y="1036209"/>
            <a:ext cx="7059543" cy="534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2D2452-F4F9-D613-C327-82685E289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505" y="1481207"/>
            <a:ext cx="6489700" cy="491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E0C27E49-51EC-5848-32F2-F81D5C71C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>
            <a:extLst>
              <a:ext uri="{FF2B5EF4-FFF2-40B4-BE49-F238E27FC236}">
                <a16:creationId xmlns:a16="http://schemas.microsoft.com/office/drawing/2014/main" id="{4FEC11DB-291C-E2C6-F14E-07A9EBBADF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(SVXY) –Short Volatility ETF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bought at </a:t>
            </a:r>
            <a:r>
              <a:rPr lang="en-US" sz="20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$36.31 - $32.74 = $3.57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929759-D325-CA4E-80D4-F6DC5C11B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939" y="1219200"/>
            <a:ext cx="6542709" cy="495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12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B14A-B379-DBCD-7DE6-0A726633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E919C-F2EC-BF73-A97E-BA1AF34E1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lane on a pole&#10;&#10;AI-generated content may be incorrect.">
            <a:extLst>
              <a:ext uri="{FF2B5EF4-FFF2-40B4-BE49-F238E27FC236}">
                <a16:creationId xmlns:a16="http://schemas.microsoft.com/office/drawing/2014/main" id="{7066DB66-3B62-146B-104A-21C0A0A23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83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E020B9-E9DE-E0F4-C876-B6CB1CC0C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69" y="1216162"/>
            <a:ext cx="6834257" cy="517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E9672D-C7A4-B006-0F69-5599DEE8B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966" y="1762771"/>
            <a:ext cx="6039126" cy="45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Down 15%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6/$540-$550-$345 put spread-expires in 17 days, </a:t>
            </a: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/$540-$550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D8139D-F858-CD58-A19A-E0EE62D8D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512" y="1839014"/>
            <a:ext cx="5694570" cy="431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 + 36%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1CE77D-BAE7-7B68-D81A-0B6A8E654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948" y="1417637"/>
            <a:ext cx="6264413" cy="474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 – down 10%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AC38E-2268-4616-7731-5224955B3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235" y="1417637"/>
            <a:ext cx="5972865" cy="45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+19%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F824A7-28B3-7514-A011-077A4E729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47466"/>
            <a:ext cx="6337300" cy="47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12B7DCE-ED81-0BA1-3743-E1D67EE4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>
            <a:extLst>
              <a:ext uri="{FF2B5EF4-FFF2-40B4-BE49-F238E27FC236}">
                <a16:creationId xmlns:a16="http://schemas.microsoft.com/office/drawing/2014/main" id="{FBB75CEA-EE03-0ACE-960D-5DF58A049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 Dax (DAX)- +30%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D7E138-4A64-4E89-3F9A-B649C3EA8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410" y="1110146"/>
            <a:ext cx="6980030" cy="52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6330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+8%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F22E26-DBF5-2057-BF0C-A0CB8D226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191" y="1759503"/>
            <a:ext cx="6158396" cy="466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120F0-697E-1B8E-D44F-5DED2B507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79DF2-482B-57D1-D330-9739A65F3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lane in a museum&#10;&#10;AI-generated content may be incorrect.">
            <a:extLst>
              <a:ext uri="{FF2B5EF4-FFF2-40B4-BE49-F238E27FC236}">
                <a16:creationId xmlns:a16="http://schemas.microsoft.com/office/drawing/2014/main" id="{58695E6B-9664-9272-D0BE-78AC88F67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20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Highs-17 Consecutive Positive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+5.80%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+3.66%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Final.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+3.74%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+4.36%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+2.51%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+18.96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+15.48%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*2025 Year To Date </a:t>
            </a: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47.76%</a:t>
            </a:r>
            <a:b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+799.65%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75.29% for all of 2024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-108857" y="359227"/>
            <a:ext cx="1209521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Blackwell Chips @ $70,000 each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+mj-lt"/>
              </a:rPr>
              <a:t>Tops $4 Trillion Market Cap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long 6/$140-$145 puts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5/$70-$75 call spread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3/$88-$90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took profits on long 4/$140-$145 puts spread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 took profits on Long 2/$90-$95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12/$117-$120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26014-63D5-EFFE-3C18-D5AAB3EA0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711" y="4905830"/>
            <a:ext cx="3292642" cy="1849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3AD53B-6C79-1AFD-4A18-2189F521F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287" y="1976461"/>
            <a:ext cx="5972865" cy="45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Microsoft Bombs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F07DA-94FD-B249-9297-2A195695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63" y="4238368"/>
            <a:ext cx="4624220" cy="2619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91E73E-D1A8-F3BE-F53D-E69B8131E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052" y="1759501"/>
            <a:ext cx="6224657" cy="4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Meta Delays Flagship Behemoth AI Product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B9FF2-2A1F-FACE-3A0A-2AEEE190A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125" y="4476132"/>
            <a:ext cx="2269256" cy="2184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FB319E-C99F-514A-BCC3-7BF2EF741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939" y="1743978"/>
            <a:ext cx="6251161" cy="473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i="1" dirty="0"/>
              <a:t>Apple Gets Hit with $62 million EU Fine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6/$220-$230 put spread,</a:t>
            </a: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2142C-1EB1-A659-3EE4-9A5071452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071" y="5043129"/>
            <a:ext cx="2804984" cy="157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00288C-AD9B-BC68-26E4-052BD3026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179" y="1666736"/>
            <a:ext cx="6330674" cy="479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Breakup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Waymo Applies for New York City License</a:t>
            </a:r>
            <a:r>
              <a:rPr lang="en-US" sz="1800" dirty="0"/>
              <a:t>, for self-driving taxes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68CBA-BF69-4F0A-3F3E-D89EA57E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497" y="4898424"/>
            <a:ext cx="2657732" cy="1771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1832B3-F620-4BF0-876B-3D30E56FA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857" y="2079163"/>
            <a:ext cx="5707822" cy="432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Antirust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Jeff Bezos to Sell $4.7 Billion of Amazon Stock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C4A86-364F-8805-28CA-AA999FAB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204" y="5949289"/>
            <a:ext cx="2439773" cy="735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DE34AC-619E-CB38-712B-9D67EDC21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652" y="1781437"/>
            <a:ext cx="6476448" cy="49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685799" y="275989"/>
            <a:ext cx="1113449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Tesla (TSLA) </a:t>
            </a:r>
            <a:r>
              <a:rPr lang="en-US" sz="2800" dirty="0">
                <a:latin typeface="+mj-lt"/>
              </a:rPr>
              <a:t>– </a:t>
            </a:r>
            <a:r>
              <a:rPr lang="en-US" sz="2000" dirty="0">
                <a:latin typeface="+mj-lt"/>
              </a:rPr>
              <a:t>Global Brand Destroyed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/>
              <a:t>Tesla Dives 10%,</a:t>
            </a:r>
            <a:r>
              <a:rPr lang="en-US" sz="1800" dirty="0"/>
              <a:t> as Elon Musk reenters politics 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</a:rPr>
              <a:t>long 7/$420-$430 put spread, long 7/$360-$370 put spread-expires in 2 trading days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7/$180-$190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in long 6/190-$200 call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6/$430-$440 put spread</a:t>
            </a:r>
            <a:r>
              <a:rPr lang="en-US" sz="1800" dirty="0">
                <a:solidFill>
                  <a:schemeClr val="tx1"/>
                </a:solidFill>
              </a:rPr>
              <a:t>,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took profits on long 4/160-$170 call spread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stopped out of long $310-$320 put spread at cost,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3/$350-$360 put spread,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31103-B053-6E20-254F-BB7659939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450" y="4312507"/>
            <a:ext cx="1670112" cy="2414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27888C-2C7D-0A09-EFBF-79F21A6A3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756" y="2364376"/>
            <a:ext cx="5734326" cy="434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6670" y="397267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out Tomorrow</a:t>
            </a:r>
            <a:br>
              <a:rPr lang="en-US" sz="2400" dirty="0">
                <a:effectLst/>
              </a:rPr>
            </a:b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4/800-$810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2FAC6-F069-328E-8D62-31EDECE0A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938" y="4596714"/>
            <a:ext cx="2136029" cy="2136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0E51FD-A645-4703-65A7-1578EF645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391" y="1557137"/>
            <a:ext cx="6476448" cy="49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Palo Alto Announced\s 2:1 Split</a:t>
            </a:r>
            <a:b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AA928-7069-44F9-FD27-F3C14FE93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503" y="4883236"/>
            <a:ext cx="2891480" cy="1626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C3202B-1722-D2F4-D89A-05C6CB441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817" y="1666300"/>
            <a:ext cx="6396935" cy="484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CFFB-0CFE-8EFC-412C-764682A4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8D8F-81A7-F01B-0657-8AA25CC4A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57EC45-3230-AEEB-E24E-A57D54045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18" y="-1"/>
            <a:ext cx="10325372" cy="69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1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A3BF3-7B5D-B097-23BB-B4BD0F06B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799" y="4747740"/>
            <a:ext cx="1702487" cy="1957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4390FB-E80A-3409-936E-BAD16B644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922" y="1716305"/>
            <a:ext cx="6436691" cy="487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95416" y="53340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r>
              <a:rPr lang="en-US" sz="240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6BF51-A1E4-DE02-4FA7-0105C84E5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292" y="4401065"/>
            <a:ext cx="2864708" cy="286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F4AECE-F9E7-87E1-5169-543794934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191" y="1676400"/>
            <a:ext cx="6383683" cy="483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BA711-476F-C15C-2697-CA963B952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180" y="4917988"/>
            <a:ext cx="2585858" cy="1616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F7D0F5-14E5-DF50-F33F-05765A537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435" y="1878771"/>
            <a:ext cx="5668065" cy="429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5CEEF-2DB4-8C7C-6279-0A53E0997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638" y="5137322"/>
            <a:ext cx="2483708" cy="1397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91620-2DA2-CF34-2C1E-707F0CA63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678" y="1861589"/>
            <a:ext cx="6171648" cy="467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7ED0C6-E5DA-9379-244C-153A39AA9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121" y="1812510"/>
            <a:ext cx="5881757" cy="445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E28618E0-8281-D738-18AB-DCFB0E82E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61F3C2F8-B251-544A-304C-8EC35E8B31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6300" y="665205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Long Bitcoin Play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</a:rPr>
              <a:t>MicroStrategy Copycats are Multiplying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6/$500-$510 put spread,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6/$470-$480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6/$330-$340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6/$335-$345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5/$400-$410 put spread, took profits on long 5/$220-$230-$230 call spread,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5/$400-$410 put spread, took profits on long 5/$400-$410 put spread, took profits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80E6D-362C-B6AC-8D04-9645752A0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283" y="5440063"/>
            <a:ext cx="30226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FBA171-7E5C-D710-9ECB-0009E0350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435" y="2461867"/>
            <a:ext cx="5416274" cy="410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64125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3A580-7045-52E7-0168-4FEBA2F1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C38A2-AC55-0B4C-8DA2-A7CE63C0A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oup of people standing in a hangar&#10;&#10;AI-generated content may be incorrect.">
            <a:extLst>
              <a:ext uri="{FF2B5EF4-FFF2-40B4-BE49-F238E27FC236}">
                <a16:creationId xmlns:a16="http://schemas.microsoft.com/office/drawing/2014/main" id="{524AF9A4-C784-ACFE-E8D0-712402BC8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759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6CA49F3-DFBD-F468-C56B-68395322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D2472E8-EBF1-C625-980F-65D67EE9D2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Goldman Sachs Beats, with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Revenues of $12.73 billion vs. $12.46 billion estimate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3/$380-$390 call spread,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12/$330-$350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807EE-BD24-B7C2-B724-A20B88DFA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25" y="4695568"/>
            <a:ext cx="2756139" cy="1968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BD263D-6244-8F13-EAAF-9E7F6E1C7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659" y="1774080"/>
            <a:ext cx="6211404" cy="47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1069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672F50F9-D223-9511-6B67-26119E45B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EDBE97CE-6C38-DCBB-B93C-177CE6EAA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Morgan Stanley Doubles Profits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$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12/210-$220 call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$195-$205 call spread, 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002C9-3493-B038-C1B3-0D7AAF5F8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287" y="4572000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19809D-94AE-9B95-530E-52C6C5FCB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208" y="1814214"/>
            <a:ext cx="6158396" cy="466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56534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A147-D1F4-C7D6-42F3-800B1C7E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E7D2B-AEC1-44B9-7448-F9ACB206B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aph on a screen&#10;&#10;AI-generated content may be incorrect.">
            <a:extLst>
              <a:ext uri="{FF2B5EF4-FFF2-40B4-BE49-F238E27FC236}">
                <a16:creationId xmlns:a16="http://schemas.microsoft.com/office/drawing/2014/main" id="{D26C1621-234F-8750-FD95-5A7786B7E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72" y="0"/>
            <a:ext cx="12003190" cy="70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6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AC038F56-F8A6-5283-0B21-3C8B98D3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30EDA15-260E-A736-320F-DF0C73303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709" y="533400"/>
            <a:ext cx="1189955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Jamie Diamond Sells 30% of JP Morgan Stock</a:t>
            </a:r>
            <a:r>
              <a:rPr lang="en-US" sz="4400" dirty="0">
                <a:effectLst/>
                <a:latin typeface="+mj-lt"/>
              </a:rPr>
              <a:t> 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stopped out of 3/$235-$245 calls spread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12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/$210-$220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/$195-$205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spread, </a:t>
            </a:r>
            <a:b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BA94D-7E10-8562-7793-7FED0CF6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070" y="5013754"/>
            <a:ext cx="3010930" cy="169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BAB264-2EB3-98A9-1F35-4BF4543F6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452" y="1998041"/>
            <a:ext cx="6012622" cy="455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242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34EE4FA-7361-BF7A-984E-0FE4ECB1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DDC3725-41A3-3678-D018-7B7CD3369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Deregulation play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long 12/$41-$44 call spread</a:t>
            </a:r>
            <a:r>
              <a:rPr lang="en-US" sz="2800" dirty="0">
                <a:solidFill>
                  <a:srgbClr val="00A64B"/>
                </a:solidFill>
                <a:effectLst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55CE6-6760-85A2-3063-2A8AFE842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054" y="4934543"/>
            <a:ext cx="1940961" cy="1940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CDD2CA-3FFE-AC7D-AD72-5AA976D8B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409" y="1676400"/>
            <a:ext cx="6436691" cy="487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878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5D7D354F-6B89-F9DC-9594-E2776A78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22F1080-BD1D-0BC3-0749-727717AECB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677" y="381000"/>
            <a:ext cx="10794381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12/$60-$65 call spread , 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4837E-73F1-ED16-5DA5-800AC4975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156" y="4784381"/>
            <a:ext cx="3286897" cy="1848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FBC436-AA7E-4AA4-F8B0-0B9EB3797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530" y="1676400"/>
            <a:ext cx="6410187" cy="48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8060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C5BB7BB7-C8BD-BBFB-318E-E430B0C5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D7A20CEC-96B4-7F48-82CF-BACDE5FDC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E9008-4D09-1EC9-57FB-6E5A4F2D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404" y="4672913"/>
            <a:ext cx="2061519" cy="2061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EAB83A-5F1B-C22E-1A33-B3FA8DD9F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930" y="1825762"/>
            <a:ext cx="5787334" cy="438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1367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825597B-906B-ECC2-2B3E-F7FC54C9B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2BB00544-607C-BC6D-9DF7-A2356C400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493" y="381000"/>
            <a:ext cx="10738624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expired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3/$160-$170 call spread, 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0C29E-CFF5-5F1A-8670-5EDDC953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81" y="5414319"/>
            <a:ext cx="30480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560680-044E-F83E-2F03-2BBE13337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843" y="1874417"/>
            <a:ext cx="6078883" cy="460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5192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4568F3C-B974-703F-8261-C2506292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4EC08B59-3834-6D64-B22B-7BBA3D683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Ultimate defensive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Berkshire Hathaway Builds Record Cash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at $334 billion</a:t>
            </a:r>
            <a:r>
              <a:rPr lang="en-US" sz="1800" dirty="0">
                <a:effectLst/>
                <a:latin typeface="+mj-lt"/>
              </a:rPr>
              <a:t> – Is the new T Bill proxy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147BD-D111-F447-1A9A-BE40CE318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221" y="5178470"/>
            <a:ext cx="2674165" cy="1504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1AEE0A-DA1D-4E42-76B9-B2AF257BD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1952353"/>
            <a:ext cx="5880100" cy="445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7312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7E342B8-A096-11D8-3F08-2B52828C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79E51D3D-64CC-94E7-31C3-A921680D0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0" y="381000"/>
            <a:ext cx="106045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12/$850-$860 call spread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42A75-415E-9D16-A19F-E92FE427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560" y="4750144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7128ED-FD55-739C-28B9-A29B9357D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461" y="1784113"/>
            <a:ext cx="6198152" cy="46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8948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2B4A934C-0498-9B71-35B6-913CE4E7C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CEE6560-2BF5-D2E7-3B4A-F0714B404B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A3322A-38FA-4AF8-77DA-9887A0F1C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69" y="1676400"/>
            <a:ext cx="6330674" cy="479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008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300 aircraft order backlog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7FE79-EBDA-AD85-8C3C-D83F2B462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155" y="4850137"/>
            <a:ext cx="2480276" cy="1892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8C75C-A549-019F-DBD3-5163BC5F2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347" y="1547466"/>
            <a:ext cx="6224657" cy="4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152E542D-4871-ADEB-D7C1-D7046A40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>
            <a:extLst>
              <a:ext uri="{FF2B5EF4-FFF2-40B4-BE49-F238E27FC236}">
                <a16:creationId xmlns:a16="http://schemas.microsoft.com/office/drawing/2014/main" id="{2D683ABA-7B1E-8D6B-3A6A-2871974D52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General Motors (GM) – Worst Off Trade War Victim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stopped out of long 4/$52.50-$57.50 put spread at cost, long 3/$53-$56 put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B3A01-6215-ED5D-4ABE-DE4A5875D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264" y="4635843"/>
            <a:ext cx="2036805" cy="2036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16B835-9EEE-F873-8C7C-1A07652C2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670" y="1746250"/>
            <a:ext cx="6118639" cy="46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86010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C087-83AF-C5F7-039D-A68797496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9BE65-8D1A-7BB0-AFDB-F1DEAA45F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standing next to an airplane&#10;&#10;AI-generated content may be incorrect.">
            <a:extLst>
              <a:ext uri="{FF2B5EF4-FFF2-40B4-BE49-F238E27FC236}">
                <a16:creationId xmlns:a16="http://schemas.microsoft.com/office/drawing/2014/main" id="{C0A30F8C-6CFC-A931-C034-01798C1A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694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CAA60-8B9D-1EAA-C89B-A03F96D98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718" y="4226011"/>
            <a:ext cx="2040947" cy="2421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0E06BD-BFB5-5253-E767-C01ACC7C9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687" y="1878771"/>
            <a:ext cx="5707822" cy="432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8CFA0-4C21-01E7-28E0-223C286CC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638" y="4876800"/>
            <a:ext cx="1694346" cy="1694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8287B8-EA1D-AA07-5C9C-EB62A2191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652" y="1717947"/>
            <a:ext cx="6184900" cy="468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424F1-6501-9213-0876-9E138B82C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461" y="4630057"/>
            <a:ext cx="2111803" cy="1931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E2918-860B-C504-F78E-D5328737E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113" y="1494459"/>
            <a:ext cx="6264413" cy="474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50% copper tariff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C757F-B609-8E7E-3D4C-03C67B5F6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685" y="4746171"/>
            <a:ext cx="4339772" cy="2169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AC8DFD-C466-ECD5-B974-EDBEEB4C7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44" y="2090805"/>
            <a:ext cx="5575300" cy="422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CE464-0F3D-3549-7FB4-0CCC7E7C9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315" y="4731656"/>
            <a:ext cx="2467428" cy="1850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94DD5C-A363-94A7-44CF-2990670F4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079" y="1613728"/>
            <a:ext cx="6370430" cy="482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person lying on a gear&#10;&#10;AI-generated content may be incorrect.">
            <a:extLst>
              <a:ext uri="{FF2B5EF4-FFF2-40B4-BE49-F238E27FC236}">
                <a16:creationId xmlns:a16="http://schemas.microsoft.com/office/drawing/2014/main" id="{041772ED-6387-5C75-2311-5AA6B4FF0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432" y="4955058"/>
            <a:ext cx="2682920" cy="1674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CA5994-69E7-5EB3-9AB7-0A33CFE95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982" y="1560718"/>
            <a:ext cx="6337300" cy="47982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AA5562-EA39-E195-7056-4CE9ADF5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514" y="4262603"/>
            <a:ext cx="2182586" cy="2449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70B7FA-2CC0-1F35-C319-347C9727E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148" y="1625466"/>
            <a:ext cx="6608970" cy="500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Walmart (WMT) – The New AI Stock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spread, 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39427-949B-5F0B-8331-2615B9433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942" y="5071110"/>
            <a:ext cx="2767619" cy="1558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A9191A-BB46-824E-D445-6C6F565BA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333" y="1839014"/>
            <a:ext cx="5919857" cy="448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id="{1DBF828D-9112-4F59-17CA-FB87F5F1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>
            <a:extLst>
              <a:ext uri="{FF2B5EF4-FFF2-40B4-BE49-F238E27FC236}">
                <a16:creationId xmlns:a16="http://schemas.microsoft.com/office/drawing/2014/main" id="{8A77187E-804F-3A09-11FE-A14C3A8856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Costco (COST) – Permanent Compounder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4/$840-$850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04A4E-43FE-FBB2-565F-6ACEE34A8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650" y="5370286"/>
            <a:ext cx="3077835" cy="1259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775CF7-EFAD-911E-6751-AD4E10BAA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531" y="1295400"/>
            <a:ext cx="6661978" cy="504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47562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Recession Warning-Travel Collapse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The Non-Boeing Airline – uses Airbuses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38650-EF0B-7B37-9779-3BBBD326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457" y="4688953"/>
            <a:ext cx="3303815" cy="1850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96829C-A25D-F303-B863-991ED3747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617" y="1587223"/>
            <a:ext cx="6092135" cy="46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727990" y="2221944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+47.89%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849086" y="-547593"/>
            <a:ext cx="10669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High Risk Market Require Maximum Cash</a:t>
            </a:r>
            <a:br>
              <a:rPr lang="en-US" sz="2400" b="1" dirty="0"/>
            </a:br>
            <a:r>
              <a:rPr lang="en-US" sz="2400" b="1" dirty="0"/>
              <a:t>10% risk on, 20% risk off, 70% cash - 100% cash in 2 days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0F7FAF-8157-5E68-C7C6-2056FDB3F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242427"/>
              </p:ext>
            </p:extLst>
          </p:nvPr>
        </p:nvGraphicFramePr>
        <p:xfrm>
          <a:off x="316193" y="1210961"/>
          <a:ext cx="7542705" cy="531062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668754">
                  <a:extLst>
                    <a:ext uri="{9D8B030D-6E8A-4147-A177-3AD203B41FA5}">
                      <a16:colId xmlns:a16="http://schemas.microsoft.com/office/drawing/2014/main" val="2434798652"/>
                    </a:ext>
                  </a:extLst>
                </a:gridCol>
                <a:gridCol w="3873951">
                  <a:extLst>
                    <a:ext uri="{9D8B030D-6E8A-4147-A177-3AD203B41FA5}">
                      <a16:colId xmlns:a16="http://schemas.microsoft.com/office/drawing/2014/main" val="2840509566"/>
                    </a:ext>
                  </a:extLst>
                </a:gridCol>
              </a:tblGrid>
              <a:tr h="3383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Current Capital at Risk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extLst>
                  <a:ext uri="{0D108BD9-81ED-4DB2-BD59-A6C34878D82A}">
                    <a16:rowId xmlns:a16="http://schemas.microsoft.com/office/drawing/2014/main" val="1442088012"/>
                  </a:ext>
                </a:extLst>
              </a:tr>
              <a:tr h="3383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extLst>
                  <a:ext uri="{0D108BD9-81ED-4DB2-BD59-A6C34878D82A}">
                    <a16:rowId xmlns:a16="http://schemas.microsoft.com/office/drawing/2014/main" val="405577530"/>
                  </a:ext>
                </a:extLst>
              </a:tr>
              <a:tr h="3383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(AMGN) 7/$260-$270 call spread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extLst>
                  <a:ext uri="{0D108BD9-81ED-4DB2-BD59-A6C34878D82A}">
                    <a16:rowId xmlns:a16="http://schemas.microsoft.com/office/drawing/2014/main" val="3546287669"/>
                  </a:ext>
                </a:extLst>
              </a:tr>
              <a:tr h="3383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>
                          <a:effectLst/>
                        </a:rPr>
                        <a:t> 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extLst>
                  <a:ext uri="{0D108BD9-81ED-4DB2-BD59-A6C34878D82A}">
                    <a16:rowId xmlns:a16="http://schemas.microsoft.com/office/drawing/2014/main" val="3408230495"/>
                  </a:ext>
                </a:extLst>
              </a:tr>
              <a:tr h="3383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extLst>
                  <a:ext uri="{0D108BD9-81ED-4DB2-BD59-A6C34878D82A}">
                    <a16:rowId xmlns:a16="http://schemas.microsoft.com/office/drawing/2014/main" val="3509007648"/>
                  </a:ext>
                </a:extLst>
              </a:tr>
              <a:tr h="3383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>
                          <a:effectLst/>
                        </a:rPr>
                        <a:t>Risk Off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extLst>
                  <a:ext uri="{0D108BD9-81ED-4DB2-BD59-A6C34878D82A}">
                    <a16:rowId xmlns:a16="http://schemas.microsoft.com/office/drawing/2014/main" val="343478691"/>
                  </a:ext>
                </a:extLst>
              </a:tr>
              <a:tr h="3383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>
                          <a:effectLst/>
                        </a:rPr>
                        <a:t> 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extLst>
                  <a:ext uri="{0D108BD9-81ED-4DB2-BD59-A6C34878D82A}">
                    <a16:rowId xmlns:a16="http://schemas.microsoft.com/office/drawing/2014/main" val="24053588"/>
                  </a:ext>
                </a:extLst>
              </a:tr>
              <a:tr h="3383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(TSLA) 7/$360-$370 put spread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-10.00%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extLst>
                  <a:ext uri="{0D108BD9-81ED-4DB2-BD59-A6C34878D82A}">
                    <a16:rowId xmlns:a16="http://schemas.microsoft.com/office/drawing/2014/main" val="2337558113"/>
                  </a:ext>
                </a:extLst>
              </a:tr>
              <a:tr h="3383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(TSLA) 7/$420-$430 put spread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-10.00%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extLst>
                  <a:ext uri="{0D108BD9-81ED-4DB2-BD59-A6C34878D82A}">
                    <a16:rowId xmlns:a16="http://schemas.microsoft.com/office/drawing/2014/main" val="1034942889"/>
                  </a:ext>
                </a:extLst>
              </a:tr>
              <a:tr h="3383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extLst>
                  <a:ext uri="{0D108BD9-81ED-4DB2-BD59-A6C34878D82A}">
                    <a16:rowId xmlns:a16="http://schemas.microsoft.com/office/drawing/2014/main" val="2160147930"/>
                  </a:ext>
                </a:extLst>
              </a:tr>
              <a:tr h="3383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Net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-10.00%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extLst>
                  <a:ext uri="{0D108BD9-81ED-4DB2-BD59-A6C34878D82A}">
                    <a16:rowId xmlns:a16="http://schemas.microsoft.com/office/drawing/2014/main" val="3112921617"/>
                  </a:ext>
                </a:extLst>
              </a:tr>
              <a:tr h="3383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extLst>
                  <a:ext uri="{0D108BD9-81ED-4DB2-BD59-A6C34878D82A}">
                    <a16:rowId xmlns:a16="http://schemas.microsoft.com/office/drawing/2014/main" val="1870277936"/>
                  </a:ext>
                </a:extLst>
              </a:tr>
              <a:tr h="3383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Gross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extLst>
                  <a:ext uri="{0D108BD9-81ED-4DB2-BD59-A6C34878D82A}">
                    <a16:rowId xmlns:a16="http://schemas.microsoft.com/office/drawing/2014/main" val="2957639521"/>
                  </a:ext>
                </a:extLst>
              </a:tr>
              <a:tr h="2955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34" marR="6634" marT="66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extLst>
                  <a:ext uri="{0D108BD9-81ED-4DB2-BD59-A6C34878D82A}">
                    <a16:rowId xmlns:a16="http://schemas.microsoft.com/office/drawing/2014/main" val="3754152130"/>
                  </a:ext>
                </a:extLst>
              </a:tr>
              <a:tr h="3383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cash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70.00%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34" marR="6634" marT="6634" marB="0" anchor="b"/>
                </a:tc>
                <a:extLst>
                  <a:ext uri="{0D108BD9-81ED-4DB2-BD59-A6C34878D82A}">
                    <a16:rowId xmlns:a16="http://schemas.microsoft.com/office/drawing/2014/main" val="1261766065"/>
                  </a:ext>
                </a:extLst>
              </a:tr>
            </a:tbl>
          </a:graphicData>
        </a:graphic>
      </p:graphicFrame>
      <p:pic>
        <p:nvPicPr>
          <p:cNvPr id="6" name="Picture 5" descr="A pie chart with three different colored sections&#10;&#10;AI-generated content may be incorrect.">
            <a:extLst>
              <a:ext uri="{FF2B5EF4-FFF2-40B4-BE49-F238E27FC236}">
                <a16:creationId xmlns:a16="http://schemas.microsoft.com/office/drawing/2014/main" id="{021B6E40-6310-20B5-9C16-F2AD3AD26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498" y="3335845"/>
            <a:ext cx="3284540" cy="267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person standing next to a train&#10;&#10;AI-generated content may be incorrect.">
            <a:extLst>
              <a:ext uri="{FF2B5EF4-FFF2-40B4-BE49-F238E27FC236}">
                <a16:creationId xmlns:a16="http://schemas.microsoft.com/office/drawing/2014/main" id="{14E70063-1C74-0082-9882-7A9E10B30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762" y="4403124"/>
            <a:ext cx="2373480" cy="23477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A8BF40-60CD-9300-0DCA-2C3CA8DC1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602101"/>
            <a:ext cx="6582465" cy="49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 – Defensive Play and Cheap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983D6-D1CC-EDD1-5607-E618E7FA2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746" y="4794421"/>
            <a:ext cx="2916354" cy="19389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1612C-AE90-1D7C-21DE-526BC3FFF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305" y="1456934"/>
            <a:ext cx="6449943" cy="48835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43697" y="304800"/>
            <a:ext cx="10985157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7/$260-$270 bull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104FA-93C3-2334-DF14-DC83595C0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856" y="4975679"/>
            <a:ext cx="3055257" cy="171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D2161-3B63-29BE-4AC8-63E374B11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548" y="1719745"/>
            <a:ext cx="6184900" cy="468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70B3F-1E05-B8A1-A63A-D500D3D98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113" y="5044389"/>
            <a:ext cx="2667001" cy="1642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CDFB80-C30E-B209-7844-E3E237A1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09" y="1746249"/>
            <a:ext cx="6131891" cy="46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handing over a car key&#10;&#10;AI-generated content may be incorrect.">
            <a:extLst>
              <a:ext uri="{FF2B5EF4-FFF2-40B4-BE49-F238E27FC236}">
                <a16:creationId xmlns:a16="http://schemas.microsoft.com/office/drawing/2014/main" id="{7DEF9583-EF21-BFAA-881E-F68DD25FA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097" y="5103340"/>
            <a:ext cx="3042621" cy="1592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D46BCF-4876-BD3C-90DD-5807514F3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640232"/>
            <a:ext cx="6198152" cy="469288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5B44-3676-666A-5EC9-1422A8CD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99E8-FFB1-F93C-D2D4-6C6F200CF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military plane&#10;&#10;AI-generated content may be incorrect.">
            <a:extLst>
              <a:ext uri="{FF2B5EF4-FFF2-40B4-BE49-F238E27FC236}">
                <a16:creationId xmlns:a16="http://schemas.microsoft.com/office/drawing/2014/main" id="{9E070E32-DA3F-0774-F63D-5C6D30DF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682" y="0"/>
            <a:ext cx="8124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517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7208ABD5-EFD0-8D2B-32B0-44B073A4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extLst>
              <a:ext uri="{FF2B5EF4-FFF2-40B4-BE49-F238E27FC236}">
                <a16:creationId xmlns:a16="http://schemas.microsoft.com/office/drawing/2014/main" id="{273CE5F7-1CF1-0C29-E2B3-EF0E7A0253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1960" y="1291118"/>
            <a:ext cx="11308080" cy="50602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*Budget bill raises debt ceiling by $5 trillion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*We could get there for the end of 2026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*Bonds hate the a national debt at $42 trillion and are approaching 2025 lows in prices, highs in yields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i="1" dirty="0">
                <a:solidFill>
                  <a:schemeClr val="tx1"/>
                </a:solidFill>
              </a:rPr>
              <a:t>Long Term US Bonds have Become Pariahs</a:t>
            </a:r>
            <a:br>
              <a:rPr lang="en-US" sz="2000" b="1" i="1" dirty="0">
                <a:solidFill>
                  <a:schemeClr val="tx1"/>
                </a:solidFill>
              </a:rPr>
            </a:br>
            <a:br>
              <a:rPr lang="en-US" sz="2000" b="1" i="1" dirty="0">
                <a:solidFill>
                  <a:schemeClr val="tx1"/>
                </a:solidFill>
              </a:rPr>
            </a:br>
            <a:r>
              <a:rPr lang="en-US" sz="2000" b="1" i="1" dirty="0">
                <a:solidFill>
                  <a:schemeClr val="tx1"/>
                </a:solidFill>
              </a:rPr>
              <a:t>*</a:t>
            </a:r>
            <a:r>
              <a:rPr lang="en-US" sz="2000" dirty="0">
                <a:solidFill>
                  <a:schemeClr val="tx1"/>
                </a:solidFill>
              </a:rPr>
              <a:t>Bond investors are moving away from </a:t>
            </a:r>
            <a:r>
              <a:rPr lang="en-US" sz="2000" b="1" dirty="0">
                <a:solidFill>
                  <a:schemeClr val="tx1"/>
                </a:solidFill>
              </a:rPr>
              <a:t>longer-dated Treasuries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latin typeface="+mj-lt"/>
              </a:rPr>
              <a:t>The Bond Vigilantes are Back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and are not to be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 taken lightly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b="1" i="1" dirty="0">
                <a:solidFill>
                  <a:schemeClr val="tx1"/>
                </a:solidFill>
              </a:rPr>
              <a:t>Government Spending Hit a New All-Time High</a:t>
            </a:r>
            <a:r>
              <a:rPr lang="en-US" sz="2000" dirty="0">
                <a:solidFill>
                  <a:schemeClr val="tx1"/>
                </a:solidFill>
              </a:rPr>
              <a:t>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in May. Increased spending on Homeland Security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is the cause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*Avoid</a:t>
            </a:r>
            <a:r>
              <a:rPr lang="en-US" sz="2000" b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(TLT), (JNK), (NLY), (SLRN) and REITS</a:t>
            </a:r>
            <a:br>
              <a:rPr lang="en-US" sz="2000" b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3133B-21A2-AD7A-3F41-03B8D496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Pariahs</a:t>
            </a:r>
            <a:br>
              <a:rPr lang="en-US" sz="2800" dirty="0"/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0B3B44-80DD-8E54-7469-B7D6DDE08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535" y="3910141"/>
            <a:ext cx="4839730" cy="272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30577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8" y="718952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6/$88-$91 put spread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6/$80-$83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took profits on long 4/$84-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$87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 call spread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1/$82-$85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BBFA75-1DD5-CA2F-6667-4EB1D6C04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722" y="1812510"/>
            <a:ext cx="6184900" cy="468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4.51%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80183E-5B1D-D863-026A-424F67E93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583" y="1229414"/>
            <a:ext cx="6261100" cy="474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6.54%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9829E-D143-AF40-1DB7-69CFC9D42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765" y="1295400"/>
            <a:ext cx="6672470" cy="505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39626"/>
            <a:ext cx="11723914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*Stocks are are now at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very high-risk levels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due to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increasingly unstable world,</a:t>
            </a:r>
            <a:br>
              <a:rPr lang="en-US" sz="1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*AI is the big leader, but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The risk/reward here is terrible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*Bonds approaching 2025 lows, yields new highs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*The new budget bill passed a $5 trillion debt ceiling increase</a:t>
            </a: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*Safety assets like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gold, silver, and T-bills are flat lining with crypto bleeding off speculative capital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*Oil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is still dead on recession fears and OPEC market share battle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hits new four-year lows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/>
              <a:t>Bitcoin Hits New All-Time High</a:t>
            </a:r>
            <a:r>
              <a:rPr lang="en-US" sz="1800" dirty="0"/>
              <a:t>, at $123.00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893" y="4201814"/>
            <a:ext cx="3026725" cy="23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61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6DD8C7-1B19-32B1-165D-11DE98037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922" y="1082888"/>
            <a:ext cx="6781248" cy="513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5.62%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4127C5-D8C9-30B1-5E73-D2106D585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18" y="1105842"/>
            <a:ext cx="6677163" cy="505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43E892-1D2D-2753-22B6-251FDE4EB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678" y="1371600"/>
            <a:ext cx="6582465" cy="49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88BC01-4865-04D0-B78D-3D1F24A1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071" y="1693241"/>
            <a:ext cx="5919857" cy="448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4BFB0-0E5E-55E2-3756-4387CC2C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A85A2-5932-4B2D-DF5F-A6DF45C76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fighter jet in a hangar&#10;&#10;AI-generated content may be incorrect.">
            <a:extLst>
              <a:ext uri="{FF2B5EF4-FFF2-40B4-BE49-F238E27FC236}">
                <a16:creationId xmlns:a16="http://schemas.microsoft.com/office/drawing/2014/main" id="{6192AF89-2511-0BA8-4929-011A12436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58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>
          <a:extLst>
            <a:ext uri="{FF2B5EF4-FFF2-40B4-BE49-F238E27FC236}">
              <a16:creationId xmlns:a16="http://schemas.microsoft.com/office/drawing/2014/main" id="{9A084604-604A-7A59-0549-002A672F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>
            <a:extLst>
              <a:ext uri="{FF2B5EF4-FFF2-40B4-BE49-F238E27FC236}">
                <a16:creationId xmlns:a16="http://schemas.microsoft.com/office/drawing/2014/main" id="{6C3C7AC3-D0B4-0BC0-A884-E5B656763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No dollar friends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>
            <a:extLst>
              <a:ext uri="{FF2B5EF4-FFF2-40B4-BE49-F238E27FC236}">
                <a16:creationId xmlns:a16="http://schemas.microsoft.com/office/drawing/2014/main" id="{F98BBE15-FEAC-947D-B7D8-736FECB7C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9300" y="1077097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latin typeface="+mj-lt"/>
              </a:rPr>
              <a:t>US dollar Hits Four Year Low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as the “Sell America” trade continues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*Short dollars against long Euros has become the most concentrated trade in global markets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*It’s almost unprecedented for a currency to fall when its interest rates rising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*Debt, default, and trade wars are now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 the larger concern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*Next dollar weakness will come with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evidence of a recession in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(FXC), and (FXY)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F0F5CA-C904-C59C-7F84-060B91133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724" y="4065373"/>
            <a:ext cx="5611509" cy="267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73943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kangaroo standing on a dirt surface&#10;&#10;Description automatically generated">
            <a:extLst>
              <a:ext uri="{FF2B5EF4-FFF2-40B4-BE49-F238E27FC236}">
                <a16:creationId xmlns:a16="http://schemas.microsoft.com/office/drawing/2014/main" id="{64AB6708-0191-DF86-C63F-77F9DB719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054" y="3751385"/>
            <a:ext cx="3768969" cy="251264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4876800" y="3052387"/>
            <a:ext cx="4466492" cy="211665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75C6E8-1694-A0E4-EEC3-5CD4094D3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976" y="1642207"/>
            <a:ext cx="6196393" cy="469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close-up of a currency note&#10;&#10;Description automatically generated">
            <a:extLst>
              <a:ext uri="{FF2B5EF4-FFF2-40B4-BE49-F238E27FC236}">
                <a16:creationId xmlns:a16="http://schemas.microsoft.com/office/drawing/2014/main" id="{B9F83AD5-238C-13CD-8BCC-43AF8A0D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060" y="4278923"/>
            <a:ext cx="4773940" cy="2429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2C038D-3610-AABF-4636-96A4EFF57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72" y="1355848"/>
            <a:ext cx="6497577" cy="4919594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 flipV="1">
            <a:off x="1643449" y="2724778"/>
            <a:ext cx="6757324" cy="255155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-up of a currency note&#10;&#10;Description automatically generated">
            <a:extLst>
              <a:ext uri="{FF2B5EF4-FFF2-40B4-BE49-F238E27FC236}">
                <a16:creationId xmlns:a16="http://schemas.microsoft.com/office/drawing/2014/main" id="{948BFDA9-6F39-4D00-B5EA-B1AFA864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422" y="3925295"/>
            <a:ext cx="5076092" cy="2636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E50B6B-2A24-E5EB-76F0-F7460B13B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85" y="1626980"/>
            <a:ext cx="5937483" cy="449552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1124465" y="2448855"/>
            <a:ext cx="5751957" cy="278216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 up of a currency&#10;&#10;Description automatically generated">
            <a:extLst>
              <a:ext uri="{FF2B5EF4-FFF2-40B4-BE49-F238E27FC236}">
                <a16:creationId xmlns:a16="http://schemas.microsoft.com/office/drawing/2014/main" id="{C47C7DDC-254C-CE5E-09C7-608814F2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54" y="4011943"/>
            <a:ext cx="4539882" cy="2449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5E08C8-90AD-694B-C5B5-E659454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00" y="1806540"/>
            <a:ext cx="6147519" cy="465455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1482811" y="2264229"/>
            <a:ext cx="6507303" cy="32098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Deflating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30" y="1317170"/>
            <a:ext cx="11483302" cy="492969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/>
              <a:t>The June Nonfarm Payroll Wasn’t So Hot</a:t>
            </a:r>
            <a:br>
              <a:rPr lang="en-US" sz="1800" b="1" i="1" dirty="0"/>
            </a:br>
            <a:br>
              <a:rPr lang="en-US" sz="1800" b="1" i="1" dirty="0"/>
            </a:br>
            <a:r>
              <a:rPr lang="en-US" sz="1800" b="1" i="1" dirty="0"/>
              <a:t>*</a:t>
            </a:r>
            <a:r>
              <a:rPr lang="en-US" sz="1800" dirty="0"/>
              <a:t>Half of the 147,000 gain were government jobs and only 74,000 were from the private sector, a quarter of where they were a year ago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Headline Unemployment Rate dropped 0.1% to 4.1%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*Some 590,000 fill time jobs have been lost since the beginning of 2025.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/>
              <a:t>Immigration Crackdown to Cut US GDP by 1.0%,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according to a Federal Reserve study </a:t>
            </a: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/>
              <a:t>The Port of Los Angeles Sees Import Surge</a:t>
            </a:r>
            <a:r>
              <a:rPr lang="en-US" sz="18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/>
              <a:t>Clothing Imports from China Hit 22-Year Low</a:t>
            </a:r>
            <a:r>
              <a:rPr lang="en-US" sz="18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/>
              <a:t>Used Car Prices Surge</a:t>
            </a:r>
            <a:r>
              <a:rPr lang="en-US" sz="1800" dirty="0"/>
              <a:t>, as still Tariffs drive</a:t>
            </a:r>
            <a:br>
              <a:rPr lang="en-US" sz="1800" dirty="0"/>
            </a:br>
            <a:r>
              <a:rPr lang="en-US" sz="1800" dirty="0"/>
              <a:t>imported car prices through the roof</a:t>
            </a:r>
            <a:b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966B0C-87BA-016D-B36F-63F349332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305" y="4114800"/>
            <a:ext cx="4663617" cy="262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96" y="3947984"/>
            <a:ext cx="4631494" cy="2605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0D2086-758D-A881-421A-92EBD579C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74" y="1885092"/>
            <a:ext cx="5853596" cy="443200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1248032" y="2813538"/>
            <a:ext cx="7743568" cy="267286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EBC7-D734-4BB7-92AF-43A0D1AD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62BA9-757E-8C07-2A02-92BD10A29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from a ceiling with a propeller&#10;&#10;AI-generated content may be incorrect.">
            <a:extLst>
              <a:ext uri="{FF2B5EF4-FFF2-40B4-BE49-F238E27FC236}">
                <a16:creationId xmlns:a16="http://schemas.microsoft.com/office/drawing/2014/main" id="{6468A8D8-C1D3-A1A7-E890-F8FA3238D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388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336173" y="1222248"/>
            <a:ext cx="11291053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Clr>
                <a:srgbClr val="000000"/>
              </a:buClr>
              <a:buSzPct val="25000"/>
              <a:buFont typeface="Arial" panose="020B0604020202020204" pitchFamily="34" charset="0"/>
              <a:buChar char="•"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The Energy Sector is Marking Down Earnings</a:t>
            </a:r>
            <a:br>
              <a:rPr lang="en-US" sz="1800" b="1" i="1" dirty="0">
                <a:solidFill>
                  <a:schemeClr val="tx1"/>
                </a:solidFill>
                <a:latin typeface="+mj-lt"/>
              </a:rPr>
            </a:br>
            <a:br>
              <a:rPr lang="en-US" sz="1800" b="1" i="1" dirty="0">
                <a:solidFill>
                  <a:schemeClr val="tx1"/>
                </a:solidFill>
                <a:latin typeface="+mj-lt"/>
              </a:rPr>
            </a:br>
            <a:r>
              <a:rPr lang="en-US" sz="1800" b="1" i="1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Exon (XOM) the biggest U.S. energy company, were rising in early trading even after it flagged that second-quarter earnings will take a hit from lower energy prices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US Drillers Cut Rigs for 10</a:t>
            </a:r>
            <a:r>
              <a:rPr lang="en-US" sz="1800" b="1" i="1" baseline="30000" dirty="0">
                <a:solidFill>
                  <a:schemeClr val="tx1"/>
                </a:solidFill>
                <a:latin typeface="+mj-lt"/>
              </a:rPr>
              <a:t>th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 Week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or the first time since July 2020, thanks to a global oil glut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OPEC Increases Production by 550,000 Barrels a Day</a:t>
            </a:r>
            <a:br>
              <a:rPr lang="en-US" sz="1800" b="1" i="1" dirty="0">
                <a:solidFill>
                  <a:schemeClr val="tx1"/>
                </a:solidFill>
                <a:latin typeface="+mj-lt"/>
              </a:rPr>
            </a:br>
            <a:br>
              <a:rPr lang="en-US" sz="1800" b="1" i="1" dirty="0">
                <a:solidFill>
                  <a:schemeClr val="tx1"/>
                </a:solidFill>
                <a:latin typeface="+mj-lt"/>
              </a:rPr>
            </a:br>
            <a:r>
              <a:rPr lang="en-US" sz="1800" b="1" i="1" dirty="0">
                <a:solidFill>
                  <a:schemeClr val="tx1"/>
                </a:solidFill>
                <a:latin typeface="+mj-lt"/>
              </a:rPr>
              <a:t>* Budget Bill Kills Effort to Restore Strategic Petroleum Reserve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cutting the funding by 90%.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US Crude Inventories Hit One Year Low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*Look for energy plays to hit new lows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Copper Hits New All-Time High on 50% Tariff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45B07A-F146-617A-3AAE-2AC58F00B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158" y="3472732"/>
            <a:ext cx="3156668" cy="315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9397"/>
      </p:ext>
    </p:extLst>
  </p:cSld>
  <p:clrMapOvr>
    <a:masterClrMapping/>
  </p:clrMapOvr>
  <p:transition spd="slow">
    <p:wip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51B04F-DF6D-AE7D-9B05-24C9AB6BC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09" y="1401693"/>
            <a:ext cx="6131891" cy="46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014DCD-1840-06A9-D898-6563BD3B7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931" y="1295676"/>
            <a:ext cx="6449943" cy="48835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6DE242-E5C1-E4A9-3B3E-1D9500CB8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507710"/>
            <a:ext cx="6224657" cy="471295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3B11CB-4AFF-DC40-6A36-0F701AAF9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417" y="1591333"/>
            <a:ext cx="6317422" cy="47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1AC0A4-7632-DB78-A4F9-868250B9E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452" y="1547467"/>
            <a:ext cx="6317422" cy="47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FF2327-F4C7-3B9E-05AC-15E6D4DB2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678" y="1228382"/>
            <a:ext cx="6771861" cy="512726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12/$41-$44 call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A43E54-7469-0604-064C-EA3F1A2B3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478" y="1825763"/>
            <a:ext cx="6118639" cy="46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12111</TotalTime>
  <Words>5147</Words>
  <Application>Microsoft Macintosh PowerPoint</Application>
  <PresentationFormat>Widescreen</PresentationFormat>
  <Paragraphs>167</Paragraphs>
  <Slides>120</Slides>
  <Notes>94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6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“Uncertainty Rules” </vt:lpstr>
      <vt:lpstr>PowerPoint Presentation</vt:lpstr>
      <vt:lpstr>  Trade Alert Performance New All-Time Highs-17 Consecutive Positive Months   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Deflating</vt:lpstr>
      <vt:lpstr>The Mad Hedge Profit Predictor Market Timing Index – New Range? An artificial intelligence driven algorithm that analyzes 30 different economic, technical, and momentum driven indicators </vt:lpstr>
      <vt:lpstr>PowerPoint Presentation</vt:lpstr>
      <vt:lpstr> Weekly Jobless Claims – 8 Month High +5,000 to 227,000 </vt:lpstr>
      <vt:lpstr>PowerPoint Presentation</vt:lpstr>
      <vt:lpstr>Stocks – Topping out  </vt:lpstr>
      <vt:lpstr>The Ultimate Hedge – Defensive stocks only go down at a slower  rate 90 - day US Treasury Bills (Warren Buffet owns $300 billion) </vt:lpstr>
      <vt:lpstr>            S&amp;P 500 – Downside Targets – Mild Summer Correction took profits on long 6/$660-$640 put spread took profits on 6/$610-$620 put spread             </vt:lpstr>
      <vt:lpstr> ProShares  -2X Short S&amp;P 500 (SDS) - a great 2X hedge for falling long stocks  </vt:lpstr>
      <vt:lpstr>(VIX) –  Volatility Index Hits Four Year High at $65, the most since the 2020 pandemic. That implies a 2% move in the S&amp;P 500 (SPX) every day for the next 30 days </vt:lpstr>
      <vt:lpstr>(SVXY) –Short Volatility ETF bought at $36.31 - $32.74 = $3.57  </vt:lpstr>
      <vt:lpstr> Dow Average ($INDU)-</vt:lpstr>
      <vt:lpstr>Russell 2000 (IWM)-  took profits on Long 10/$137-$142 vertical bull call spread took profits on Long 10/$153-$156 vertical bear put spread </vt:lpstr>
      <vt:lpstr>NASDAQ (QQQ) – Down 15% long 6/$540-$550-$345 put spread-expires in 17 days, took profits on Long 5/$335-$345 put spread took profits on long (QQQ) /$540-$550 put spread, took profits on long (QQQ) 4/$330-$335 put spread  took profits on long (QQQ) 3/$340-$345 put spread, covered long (QQQ) $325-$330 put spread </vt:lpstr>
      <vt:lpstr>China (FXI) + 36%</vt:lpstr>
      <vt:lpstr>Japan ($NIKK) – down 10% </vt:lpstr>
      <vt:lpstr>Europe Hedged Equity (HEDJ)- +19% </vt:lpstr>
      <vt:lpstr>German Dax (DAX)- +30% </vt:lpstr>
      <vt:lpstr> Emerging Markets (EEM) - +8% Weak Dollar, Long Recovery Play </vt:lpstr>
      <vt:lpstr>PowerPoint Presentation</vt:lpstr>
      <vt:lpstr>PowerPoint Presentation</vt:lpstr>
      <vt:lpstr> NVIDIA (NVDA) – Blackwell Chips @ $70,000 each Tops $4 Trillion Market Cap stopped out of long 6/$140-$145 puts spread, took profits on long 5/$70-$75 call spread took profits on long 3/$88-$90 call spread, took profits on long 4/$140-$145 puts spread   took profits on Long 2/$90-$95 call spread, took profits on Long 12/$117-$120 call spread   </vt:lpstr>
      <vt:lpstr>    Microsoft (MSFT)-Microsoft Bombs took profits on long 5/$430-$440 put spread Took profits on long 2/$330-$340 call spread, took profits on long 12/$320-$330 call spread took profits on long  9/$235-$245 call spread, took profits on long 7/$220-$210 call spread,     </vt:lpstr>
      <vt:lpstr>Meta (META) Meta Delays Flagship Behemoth AI Product took profits on Long 8/$420-$430 call spread took profits on Long 5/$360-$370 vertical bull call spread, took profits on Long 9/$290-$300 vertical bear put spread, stopped out of Long 9/$190-$200 vertical bear put spread  </vt:lpstr>
      <vt:lpstr>  Apple (AAPL) Apple Gets Hit with $62 million EU Fine took profits on long 6/$220-$230 put spread, profits on Long 5/$225-$235 vertical bear put spread,  took profits on Long 8/$160-$170 call spread took profits on Long 6/$200-$210 bear put spread,   </vt:lpstr>
      <vt:lpstr>PowerPoint Presentation</vt:lpstr>
      <vt:lpstr>Alphabet (GOOGL) – Breakup Target Waymo Applies for New York City License, for self-driving taxes  took profits on long 12/$110-$120 call spread  took profits on long 12/$1,200-$1,230 bull call spread, took profits on long 9/$1,030-$1,080 vertical bull call spread</vt:lpstr>
      <vt:lpstr> Amazon (AMZN) – Antirust Target Jeff Bezos to Sell $4.7 Billion of Amazon Stock  took profits on long 3/$155-$160 bull call spread , took profits on long 2/$130-$135 bull call spread </vt:lpstr>
      <vt:lpstr>PowerPoint Presentation</vt:lpstr>
      <vt:lpstr>Netflix (NFLX) –  Earnings out Tomorrow took profits on long 4/800-$810 call spread </vt:lpstr>
      <vt:lpstr>Palo Alto Networks (PANW)- Hacking never goes out of fashion Palo Alto Announced\s 2:1 Split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Massive Online Migration took profits on long 12/$185-$195 call spread, took profits on long 9/$125-$130 vertical bull call spread took profits on long 8/$125-$130 vertical bull call spread </vt:lpstr>
      <vt:lpstr>Adobe (ADBE)- Cloud play The Quality Non-China tech play </vt:lpstr>
      <vt:lpstr>Snowflake (SNOW)- Blockbuster AI Earnings stopped out of long 4/$150-$255 call spread, took profits on long 12/$135-$140 call spread</vt:lpstr>
      <vt:lpstr>ProShares Ultra Technology ETF (ROM) – 2X Long Technology ETF took profits on long 10/$62-65 call spread</vt:lpstr>
      <vt:lpstr>MicroStrategy (MSTR) – Long Bitcoin Play MicroStrategy Copycats are Multiplying Took profits on long 6/$500-$510 put spread, took profits on long 6/$470-$480 put spread  took profits on long 6/$330-$340 call spread, stopped out of long 6/$335-$345 put spread  took profits on long 5/$400-$410 put spread, took profits on long 5/$220-$230-$230 call spread,  took profits on long 5/$400-$410 put spread, took profits on long 5/$400-$410 put spread, took profits on</vt:lpstr>
      <vt:lpstr>PowerPoint Presentation</vt:lpstr>
      <vt:lpstr>The Second Half of the Barbell</vt:lpstr>
      <vt:lpstr> Goldman Sachs (GS) –  Goldman Sachs Beats, with Revenues of $12.73 billion vs. $12.46 billion estimate stopped out of 3/$380-$390 call spread, profits on long 12/$330-$350 call spread,   took profits on long 11/$330-$350 call spread   </vt:lpstr>
      <vt:lpstr>Morgan Stanley (MS)  Morgan Stanley Doubles Profits  took profits on long $12/210-$220 call spread, Took profits on long $195-$205 call spread, took profits on long 4/$65-$70 call spread </vt:lpstr>
      <vt:lpstr>  JP Morgan Chase (JPM) – Jamie Diamond Sells 30% of JP Morgan Stock  stopped out of 3/$235-$245 calls spread, profits on long 12/$210-$220 call spread,  took profits on long 11/$195-$205 call spread, took profits on 4/$215-225 put spread,  took profits on long 4/$105-$115 call spread      </vt:lpstr>
      <vt:lpstr>Bank of America (BAC) – Deregulation play took profits on long long 12/$41-$44 call spread, took profits on long 4/$20-$23 call spread </vt:lpstr>
      <vt:lpstr>Citigroup (C) –  took profits on long long 12/$60-$65 call spread , took profits on long 4/$30-$35 call spread </vt:lpstr>
      <vt:lpstr>Charles Schwab (SCHW) – LEAPS expire at Max profit took profits on long 4/$30-$35 call spread  </vt:lpstr>
      <vt:lpstr>Interactive Brokers (IBKR) – LEAPS expired at Max Profit stopped out of long 3/$160-$170 call spread,  out of long 8/$110-$115 call spread ,  took profits on long 4/$60-$65 call spread </vt:lpstr>
      <vt:lpstr> Berkshire Hathaway (BRKB)- Ultimate defensive stock Berkshire Hathaway Builds Record Cash, at $334 billion – Is the new T Bill proxy stopped out of long 12/$405-$415 call spread, took profits on long 12/$320-$330 call spread  took profits on long 4/$260-$270 call spread, took profits on long 1/$290-$300 call spread   </vt:lpstr>
      <vt:lpstr>Blackrock (BLK)-Asset Collection Boom took profits on long 12/$850-$860 call spread  took profits on long 3/$770-$790 call spread, took profits on long 3/$310-$340 call spread </vt:lpstr>
      <vt:lpstr> SPDR Metals &amp; Mining ETF (XME) –  long 2/$28-$30 call spread</vt:lpstr>
      <vt:lpstr>Boeing (BA) – 300 aircraft order backlog    </vt:lpstr>
      <vt:lpstr>General Motors (GM) – Worst Off Trade War Victim stopped out of long 4/$52.50-$57.50 put spread at cost, long 3/$53-$56 put spread  </vt:lpstr>
      <vt:lpstr>Package Delivery- United Parcel Service (UPS) – strike averted took profits on long 11/$130-$140 call spread</vt:lpstr>
      <vt:lpstr> Caterpillar (CAT)- Ag + Infrastructure + Housing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50% copper tariff took profits on long 4/$37-$40 call spread, took profits on long 5/$42-$45 call spread, stopped out of long $48-$51 put spread, profits on long 6/$32-$35 call spread  took profits on long 4/$30-$33 call spread, took profits on long 10/$20-$23 call spread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Walmart (WMT) – The New AI Stock took profit on Long 11/$125-$130 bear put spread, took profit on Long 10/$119-$121 bear put spread took profits on Long 8/$114-$117 bear put spread  </vt:lpstr>
      <vt:lpstr>  Costco (COST) – Permanent Compounder took profits on long 4/$840-$850 call spread    </vt:lpstr>
      <vt:lpstr> Delta Airlines (DAL) – Recession Warning-Travel Collapse The Non-Boeing Airline – uses Airbuses  </vt:lpstr>
      <vt:lpstr>Transports Sector SPDR (XTN)- Worst Hit Sector (ALGT),  (ALK), (JBLU), (LUV), (CHRW), (DAL) </vt:lpstr>
      <vt:lpstr>Health Care Sector (XLV) – Defensive Play and Cheap (JNJ), (PFE), (MRK), (GILD), (ACT), (AMGN)  </vt:lpstr>
      <vt:lpstr>Amgen (AMGN) long 7/$260-$270 bull call spread,  took profits on long 11/$185-$200 bull call spread</vt:lpstr>
      <vt:lpstr>Visa (V) – Inflation boost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PowerPoint Presentation</vt:lpstr>
      <vt:lpstr>Bonds – Pariahs </vt:lpstr>
      <vt:lpstr>                 Treasury ETF (TLT) –  took profits on long 6/$88-$91 put spread stopped out of long 6/$80-$83 call spread, took profits on long 4/$84-$87 call spread  stopped out of long 1/$82-$85 call spread, took profits on long 10/$103-$106 put spread took profits on long 6/$$94-$97 put spread, took profits on long 5/$82-$85 calls spread                          </vt:lpstr>
      <vt:lpstr> Ten Year Treasury Yield ($TNX) – 4.51%  </vt:lpstr>
      <vt:lpstr> Junk Bonds (JNK) 6.54% Yield  </vt:lpstr>
      <vt:lpstr>Municipal Bonds (MUB) 4.21% Yield-  </vt:lpstr>
      <vt:lpstr>Emerging Market Debt (ELD) 5.62% Yield-  </vt:lpstr>
      <vt:lpstr>2X Short Treasuries (TBT)-Out of Favor</vt:lpstr>
      <vt:lpstr>Anally Capital Management (NLY) – Leveraged REIT Play Yield 13.25% took profits on long 12/$15-$16 call spread</vt:lpstr>
      <vt:lpstr>PowerPoint Presentation</vt:lpstr>
      <vt:lpstr>Foreign Currencies – No dollar friends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</vt:lpstr>
      <vt:lpstr>Oil-($WTIC)</vt:lpstr>
      <vt:lpstr>  United States Oil Fund (USO) </vt:lpstr>
      <vt:lpstr>Energy Select Sector SPDR (XLE)-No Performance! (XOM), (CVX), (SLB), (KMI), (EOG), (COP) </vt:lpstr>
      <vt:lpstr>ExxonMobil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  Cameco (CCJ) – Global Uranium Renaissance Microsoft to Reopen Three Mile Island to power AI data centers took profits on long 12/$41-$44 call spread, took profits on long 12/$35-$38 call spread,  took profits on long 5/$20-$23 bull call spread</vt:lpstr>
      <vt:lpstr>  Vistra Corp. (VST) – Global Uranium Renaissance took profits on long 2/$100-$110 call spread</vt:lpstr>
      <vt:lpstr>PowerPoint Presentation</vt:lpstr>
      <vt:lpstr>Precious Metals – Consolidating</vt:lpstr>
      <vt:lpstr>  Gold (GLD) –Falling Rate took profits on Long 10/$230-$235 call spread  took profits on Long 10/$220-$225 call spread, took profits on Long 8/$210-215 call spread, took profits on Long 7/$200-205 call spread, Long 6/$207.5-$212.5 call spread took profits on Long 4/$194-$197 call spread,  took profits on long 5/$165-$170 bull call spread   </vt:lpstr>
      <vt:lpstr> Market Vectors Gold Miners ETF- (GDX) –  took profit on long 6/$207.50-$212.50 call spread, took profit on long 7/$200-$205 call spread  </vt:lpstr>
      <vt:lpstr>  Barrick Gold (GOLD) took profit on long 1/$15.50-$16.50 call spread  </vt:lpstr>
      <vt:lpstr> Newmont Mining- (NEM)- Sometimes you Just Get Lucky took profits on long 10/$47-$50 call spread, took profits on long $55-60 call spread</vt:lpstr>
      <vt:lpstr>PowerPoint Presentation</vt:lpstr>
      <vt:lpstr>  Silver Miners - (SIL)-  </vt:lpstr>
      <vt:lpstr>  Wheaton Precious Metals - (WPM)- LEAPS Approaching Max Profit took profits on long 4/$39-$42 call spread  long 6/$75-$80 call spread-expires in 7 trading days , took profits on long 1/$36-$39 call spread </vt:lpstr>
      <vt:lpstr> Platinum- (PPLT)- 556,000-ounce shortage this year took profits on long 1/$36-$39 call spread </vt:lpstr>
      <vt:lpstr>PowerPoint Presentation</vt:lpstr>
      <vt:lpstr>Real Estate – No Buyers</vt:lpstr>
      <vt:lpstr>S&amp;P Case Shiller Slows S&amp;P Case Shiller Rises to +2.7% YOY in April, with its National Home Price Index New York gained +7.9%, Chicago +6.0%, and Detroit +5.5%. Tamps and Dallas down -2.2% </vt:lpstr>
      <vt:lpstr>Crown Castle International (CCI) – 6.62% yielding 5G cell phone tower REIT Eliot Management Pushes up stock with activist bid took profits on Long 8/$90-$95 call spread,</vt:lpstr>
      <vt:lpstr>US Home Construction Index (ITB) (DHI), (LEN), (PHM), (TOL), (NVR)   </vt:lpstr>
      <vt:lpstr> DH Horton (DHI) Horton Bombs, with the stock dropping some 11% in Tuesday morning trading after the U.S.'s largest homebuilder issued its fiscal 2025 guidance  took profits on long 11/$165-$175  </vt:lpstr>
      <vt:lpstr>Trade Sheet- The Recession Trade So What Do We Do About All This?</vt:lpstr>
      <vt:lpstr>       Next Strategy Webinar   12:00 EST Wednesday, July 30, 2025  from Incline Village, NV       email me questions at support@madhedgefundtrader.com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1246</cp:revision>
  <cp:lastPrinted>2022-01-05T03:44:27Z</cp:lastPrinted>
  <dcterms:created xsi:type="dcterms:W3CDTF">2015-02-05T17:12:57Z</dcterms:created>
  <dcterms:modified xsi:type="dcterms:W3CDTF">2025-07-16T15:27:23Z</dcterms:modified>
</cp:coreProperties>
</file>