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4"/>
  </p:notesMasterIdLst>
  <p:sldIdLst>
    <p:sldId id="256" r:id="rId2"/>
    <p:sldId id="1703" r:id="rId3"/>
    <p:sldId id="1762" r:id="rId4"/>
    <p:sldId id="888" r:id="rId5"/>
    <p:sldId id="1579" r:id="rId6"/>
    <p:sldId id="1578" r:id="rId7"/>
    <p:sldId id="1696" r:id="rId8"/>
    <p:sldId id="605" r:id="rId9"/>
    <p:sldId id="1651" r:id="rId10"/>
    <p:sldId id="1118" r:id="rId11"/>
    <p:sldId id="1764" r:id="rId12"/>
    <p:sldId id="1076" r:id="rId13"/>
    <p:sldId id="1705" r:id="rId14"/>
    <p:sldId id="898" r:id="rId15"/>
    <p:sldId id="1695" r:id="rId16"/>
    <p:sldId id="1689" r:id="rId17"/>
    <p:sldId id="1734" r:id="rId18"/>
    <p:sldId id="1397" r:id="rId19"/>
    <p:sldId id="1763" r:id="rId20"/>
    <p:sldId id="1033" r:id="rId21"/>
    <p:sldId id="1073" r:id="rId22"/>
    <p:sldId id="1744" r:id="rId23"/>
    <p:sldId id="1026" r:id="rId24"/>
    <p:sldId id="570" r:id="rId25"/>
    <p:sldId id="280" r:id="rId26"/>
    <p:sldId id="1511" r:id="rId27"/>
    <p:sldId id="1512" r:id="rId28"/>
    <p:sldId id="1544" r:id="rId29"/>
    <p:sldId id="1741" r:id="rId30"/>
    <p:sldId id="1545" r:id="rId31"/>
    <p:sldId id="1297" r:id="rId32"/>
    <p:sldId id="1542" r:id="rId33"/>
    <p:sldId id="563" r:id="rId34"/>
    <p:sldId id="835" r:id="rId35"/>
    <p:sldId id="613" r:id="rId36"/>
    <p:sldId id="1523" r:id="rId37"/>
    <p:sldId id="831" r:id="rId38"/>
    <p:sldId id="811" r:id="rId39"/>
    <p:sldId id="1047" r:id="rId40"/>
    <p:sldId id="1399" r:id="rId41"/>
    <p:sldId id="1072" r:id="rId42"/>
    <p:sldId id="764" r:id="rId43"/>
    <p:sldId id="765" r:id="rId44"/>
    <p:sldId id="1071" r:id="rId45"/>
    <p:sldId id="1501" r:id="rId46"/>
    <p:sldId id="1195" r:id="rId47"/>
    <p:sldId id="1743" r:id="rId48"/>
    <p:sldId id="1759" r:id="rId49"/>
    <p:sldId id="1070" r:id="rId50"/>
    <p:sldId id="1717" r:id="rId51"/>
    <p:sldId id="1718" r:id="rId52"/>
    <p:sldId id="1719" r:id="rId53"/>
    <p:sldId id="1720" r:id="rId54"/>
    <p:sldId id="1721" r:id="rId55"/>
    <p:sldId id="1722" r:id="rId56"/>
    <p:sldId id="1723" r:id="rId57"/>
    <p:sldId id="1726" r:id="rId58"/>
    <p:sldId id="1727" r:id="rId59"/>
    <p:sldId id="1724" r:id="rId60"/>
    <p:sldId id="840" r:id="rId61"/>
    <p:sldId id="1738" r:id="rId62"/>
    <p:sldId id="1068" r:id="rId63"/>
    <p:sldId id="1069" r:id="rId64"/>
    <p:sldId id="1566" r:id="rId65"/>
    <p:sldId id="1400" r:id="rId66"/>
    <p:sldId id="893" r:id="rId67"/>
    <p:sldId id="289" r:id="rId68"/>
    <p:sldId id="1054" r:id="rId69"/>
    <p:sldId id="994" r:id="rId70"/>
    <p:sldId id="1742" r:id="rId71"/>
    <p:sldId id="830" r:id="rId72"/>
    <p:sldId id="481" r:id="rId73"/>
    <p:sldId id="290" r:id="rId74"/>
    <p:sldId id="1133" r:id="rId75"/>
    <p:sldId id="1049" r:id="rId76"/>
    <p:sldId id="336" r:id="rId77"/>
    <p:sldId id="1760" r:id="rId78"/>
    <p:sldId id="1728" r:id="rId79"/>
    <p:sldId id="654" r:id="rId80"/>
    <p:sldId id="659" r:id="rId81"/>
    <p:sldId id="655" r:id="rId82"/>
    <p:sldId id="1425" r:id="rId83"/>
    <p:sldId id="657" r:id="rId84"/>
    <p:sldId id="656" r:id="rId85"/>
    <p:sldId id="1500" r:id="rId86"/>
    <p:sldId id="1761" r:id="rId87"/>
    <p:sldId id="1731" r:id="rId88"/>
    <p:sldId id="1411" r:id="rId89"/>
    <p:sldId id="1412" r:id="rId90"/>
    <p:sldId id="1413" r:id="rId91"/>
    <p:sldId id="1414" r:id="rId92"/>
    <p:sldId id="1415" r:id="rId93"/>
    <p:sldId id="1572" r:id="rId94"/>
    <p:sldId id="1732" r:id="rId95"/>
    <p:sldId id="388" r:id="rId96"/>
    <p:sldId id="312" r:id="rId97"/>
    <p:sldId id="380" r:id="rId98"/>
    <p:sldId id="747" r:id="rId99"/>
    <p:sldId id="1422" r:id="rId100"/>
    <p:sldId id="313" r:id="rId101"/>
    <p:sldId id="1217" r:id="rId102"/>
    <p:sldId id="1592" r:id="rId103"/>
    <p:sldId id="1693" r:id="rId104"/>
    <p:sldId id="1690" r:id="rId105"/>
    <p:sldId id="1691" r:id="rId106"/>
    <p:sldId id="650" r:id="rId107"/>
    <p:sldId id="729" r:id="rId108"/>
    <p:sldId id="737" r:id="rId109"/>
    <p:sldId id="1733" r:id="rId110"/>
    <p:sldId id="999" r:id="rId111"/>
    <p:sldId id="1000" r:id="rId112"/>
    <p:sldId id="1451" r:id="rId113"/>
    <p:sldId id="1701" r:id="rId114"/>
    <p:sldId id="1130" r:id="rId115"/>
    <p:sldId id="1132" r:id="rId116"/>
    <p:sldId id="1005" r:id="rId117"/>
    <p:sldId id="1006" r:id="rId118"/>
    <p:sldId id="1586" r:id="rId119"/>
    <p:sldId id="1577" r:id="rId120"/>
    <p:sldId id="335" r:id="rId121"/>
    <p:sldId id="1756" r:id="rId122"/>
    <p:sldId id="1230" r:id="rId12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3"/>
    <p:restoredTop sz="92488"/>
  </p:normalViewPr>
  <p:slideViewPr>
    <p:cSldViewPr snapToGrid="0">
      <p:cViewPr varScale="1">
        <p:scale>
          <a:sx n="121" d="100"/>
          <a:sy n="121" d="100"/>
        </p:scale>
        <p:origin x="1200" y="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67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5" Type="http://schemas.openxmlformats.org/officeDocument/2006/relationships/image" Target="../media/image158.jpeg"/><Relationship Id="rId4" Type="http://schemas.openxmlformats.org/officeDocument/2006/relationships/image" Target="../media/image3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jpeg"/><Relationship Id="rId5" Type="http://schemas.openxmlformats.org/officeDocument/2006/relationships/image" Target="../media/image37.png"/><Relationship Id="rId4" Type="http://schemas.openxmlformats.org/officeDocument/2006/relationships/image" Target="../media/image13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2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2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4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3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Dog Days of Summer”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July 20, 2025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FF0B4-8FD3-87DD-7077-4418727A8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505" y="1676400"/>
            <a:ext cx="6504990" cy="30294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Flatlining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latin typeface="+mj-lt"/>
              </a:rPr>
              <a:t>US Q2 GDP Growth Rate </a:t>
            </a:r>
            <a:r>
              <a:rPr lang="en-US" sz="1800" i="1" dirty="0">
                <a:latin typeface="+mj-lt"/>
              </a:rPr>
              <a:t>Grows by 0.75%, with almost all of the growth coming from collapsing imports</a:t>
            </a:r>
            <a:br>
              <a:rPr lang="en-US" sz="1800" i="1" dirty="0">
                <a:latin typeface="+mj-lt"/>
              </a:rPr>
            </a:br>
            <a:br>
              <a:rPr lang="en-US" sz="1800" i="1" dirty="0">
                <a:latin typeface="+mj-lt"/>
              </a:rPr>
            </a:br>
            <a:r>
              <a:rPr lang="en-US" sz="1800" b="1" i="1" dirty="0">
                <a:latin typeface="+mj-lt"/>
              </a:rPr>
              <a:t>*Domestic Demand </a:t>
            </a:r>
            <a:r>
              <a:rPr lang="en-US" sz="1800" i="1" dirty="0">
                <a:latin typeface="+mj-lt"/>
              </a:rPr>
              <a:t>grew at the slowest rate in 2 ½ years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latin typeface="+mj-lt"/>
              </a:rPr>
              <a:t> Fed Beige Book Turns Pessimistic</a:t>
            </a:r>
            <a:r>
              <a:rPr lang="en-US" sz="1800" dirty="0">
                <a:latin typeface="+mj-lt"/>
              </a:rPr>
              <a:t>, with businesses reporting that tariffs caused upward pressure on prices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latin typeface="+mj-lt"/>
              </a:rPr>
              <a:t> Inflation Rises in June</a:t>
            </a:r>
            <a:r>
              <a:rPr lang="en-US" sz="1800" dirty="0">
                <a:latin typeface="+mj-lt"/>
              </a:rPr>
              <a:t>, by 0.1% to 0.3%, to a 2.7% annual rate.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latin typeface="+mj-lt"/>
              </a:rPr>
              <a:t> Producer Price Index Comes in Flat</a:t>
            </a:r>
            <a:r>
              <a:rPr lang="en-US" sz="1800" dirty="0">
                <a:latin typeface="+mj-lt"/>
              </a:rPr>
              <a:t>, taking the annual rate down to 2.3%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latin typeface="+mj-lt"/>
              </a:rPr>
              <a:t> US Retail Sales Pop</a:t>
            </a:r>
            <a:r>
              <a:rPr lang="en-US" sz="1800" dirty="0">
                <a:latin typeface="+mj-lt"/>
              </a:rPr>
              <a:t>, in a rush to beat price increases </a:t>
            </a:r>
            <a:br>
              <a:rPr lang="en-US" sz="1800" dirty="0">
                <a:latin typeface="+mj-lt"/>
              </a:rPr>
            </a:br>
            <a:endParaRPr lang="en-US" sz="1800" i="1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latin typeface="+mj-lt"/>
              </a:rPr>
              <a:t> S&amp;P Global Composite PMI Rises,</a:t>
            </a:r>
            <a:r>
              <a:rPr lang="en-US" sz="1800" dirty="0">
                <a:latin typeface="+mj-lt"/>
              </a:rPr>
              <a:t> to 54.6, highest since December</a:t>
            </a:r>
            <a:br>
              <a:rPr lang="en-US" sz="1800" dirty="0">
                <a:latin typeface="+mj-lt"/>
              </a:rPr>
            </a:b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latin typeface="+mj-lt"/>
              </a:rPr>
              <a:t> US Fertility Hits All-Time Low</a:t>
            </a:r>
            <a:r>
              <a:rPr lang="en-US" sz="1800" dirty="0">
                <a:latin typeface="+mj-lt"/>
              </a:rPr>
              <a:t>, according to the CDC at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 1.66 children per couple, well below the 2.18 replacement rate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China’s Economy Grows by 5.2% in Q2</a:t>
            </a:r>
            <a:r>
              <a:rPr lang="en-US" sz="1800" dirty="0">
                <a:latin typeface="+mj-lt"/>
              </a:rPr>
              <a:t>, </a:t>
            </a: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7F0953-B9FC-51CB-0739-3012761F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832" y="4275438"/>
            <a:ext cx="3761737" cy="23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0E7CB3-37E5-65B1-1013-F6EB2A8B3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046" y="1491068"/>
            <a:ext cx="6337300" cy="47982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52E456-ACE1-3579-7A8A-3B5507B53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86" y="2001431"/>
            <a:ext cx="5766686" cy="436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CDE1DF-76AD-E807-B183-A18B9D52B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740" y="1788780"/>
            <a:ext cx="6234519" cy="472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6A63E-8549-60CF-FB98-50DB0F78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F5F39-8175-E2BA-D462-A632E0CB6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geese walking on a road&#10;&#10;AI-generated content may be incorrect.">
            <a:extLst>
              <a:ext uri="{FF2B5EF4-FFF2-40B4-BE49-F238E27FC236}">
                <a16:creationId xmlns:a16="http://schemas.microsoft.com/office/drawing/2014/main" id="{21F4E390-D838-943D-84A9-CDEE926E6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90" y="0"/>
            <a:ext cx="9963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48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5" y="1637000"/>
            <a:ext cx="11835224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*Bitcoin breakout is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stealing gold’s thunder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*Speculative money is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chasing new highs in crypto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plays at the expense of gold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*Traders have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been rolling out of hedges as stocks rise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hits new High for the year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*(AGQ) 2X LEAPS hit max profit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*$50 here we come!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*My target is still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$5,000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for gold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Consolidating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151" y="3464704"/>
            <a:ext cx="3247278" cy="32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93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Hedges Dumped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6/$275-$285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5/$275-$285 call spread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6/$275-$285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CD483296-BF04-9822-EA94-279C22F10C59}"/>
              </a:ext>
            </a:extLst>
          </p:cNvPr>
          <p:cNvSpPr/>
          <p:nvPr/>
        </p:nvSpPr>
        <p:spPr>
          <a:xfrm>
            <a:off x="9936672" y="2301246"/>
            <a:ext cx="1633491" cy="15174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$5,000</a:t>
            </a:r>
            <a:br>
              <a:rPr lang="en-US" sz="2000" dirty="0"/>
            </a:br>
            <a:r>
              <a:rPr lang="en-US" sz="2000" dirty="0"/>
              <a:t>in 2028</a:t>
            </a:r>
            <a:br>
              <a:rPr lang="en-US" sz="2000" dirty="0"/>
            </a:br>
            <a:r>
              <a:rPr lang="en-US" sz="2000" dirty="0"/>
              <a:t>+66%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194944"/>
            <a:ext cx="2377211" cy="2377211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533400" y="4697557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4FD20B-76BE-434B-A8A1-7414B798D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204" y="2389566"/>
            <a:ext cx="5380012" cy="407343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2540977" y="3059994"/>
            <a:ext cx="7023860" cy="25723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8578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5048CB-6DD3-3DA9-5796-6C4A916F6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680" y="1671316"/>
            <a:ext cx="6404640" cy="484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Mining (B)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206" y="4911522"/>
            <a:ext cx="3257775" cy="1574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F52321-EBA3-6661-A8BE-05E857103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633" y="1525620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03" y="4547287"/>
            <a:ext cx="4425367" cy="195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9B489-DCE5-21B6-B505-DBB8E4F7D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229" y="1644650"/>
            <a:ext cx="5879142" cy="445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4065D-27D4-C181-702A-9B572099B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794" y="1273943"/>
            <a:ext cx="6510197" cy="492914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1221778" y="2777312"/>
            <a:ext cx="8418598" cy="27215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C209D-D285-6EC3-C857-D57EAFD6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2351A-9B87-3C14-D461-DE0D96D6E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blue bars&#10;&#10;AI-generated content may be incorrect.">
            <a:extLst>
              <a:ext uri="{FF2B5EF4-FFF2-40B4-BE49-F238E27FC236}">
                <a16:creationId xmlns:a16="http://schemas.microsoft.com/office/drawing/2014/main" id="{9D939B24-7904-CFC3-CAED-CE92227E4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333" y="0"/>
            <a:ext cx="9643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528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084" y="4137746"/>
            <a:ext cx="3891643" cy="2589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5C44F5-061C-B5FA-6B3D-3212A093D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3" y="1396281"/>
            <a:ext cx="6505487" cy="492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6/$75-$80 call spread-expires in 7 trading days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698" y="5441092"/>
            <a:ext cx="4461132" cy="106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A804A-1454-B119-482E-18267C15C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83" y="1624329"/>
            <a:ext cx="6002020" cy="45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942" y="4139291"/>
            <a:ext cx="3385457" cy="2539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F2E506-DEC6-AA91-9A0C-DF16C3117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6276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5ACD-4640-87EA-D2A9-DE8EAF56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0E850-35A6-0DB1-8A92-384BFCDBE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eer drinking from a body of water&#10;&#10;AI-generated content may be incorrect.">
            <a:extLst>
              <a:ext uri="{FF2B5EF4-FFF2-40B4-BE49-F238E27FC236}">
                <a16:creationId xmlns:a16="http://schemas.microsoft.com/office/drawing/2014/main" id="{9EEE0A5D-E990-E4FA-BF67-57861E744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95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Interest Rate Hopes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New Home Sales Come in Weak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as builders’ heavier use of sales incentives failed to motivate buyers put off by high costs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*Contract signings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on new single-family homes increased 0.6% to an annualized rate of 627,000 last month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*June’s results show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US homebuilders are struggling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to offset an ugly mix of high prices and borrowing costs by offering incentives and subsidizing customers’ mortgage rates, which risk eroding profit margins.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Existing Home Sales Drop 2.7%,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in June, to an annualized rate of 3.93 million units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*Sales are unchanged YOY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on a closing basis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*Some 1.35 million units are for sale,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up 15.9% in a year, a 4.7-month supply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median price of a home sold is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$435,000, up 2% YOY.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*Houses are spending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27 days on the ma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rket, with first time buyers at 30%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0395E-BE8D-61C4-784B-1B281A5AB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940" y="4658496"/>
            <a:ext cx="3307461" cy="20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-0.3% YOY in April,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+7.4%,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Chicago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+6.1%,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Detroit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54.9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Tampa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2.4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San Francisco and Dallas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-0.6%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114" y="4747055"/>
            <a:ext cx="2012090" cy="201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4186C4-51FC-BBD3-18B3-3706672AC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90" y="1644650"/>
            <a:ext cx="6205220" cy="469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D1A2A-CEDC-B705-69DE-39D60DBF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721" y="4460789"/>
            <a:ext cx="3861550" cy="2122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F646-5BCC-FA7B-9AB9-ABBBA1F8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346" y="2821719"/>
            <a:ext cx="1988204" cy="149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A2C28-C831-7783-93EB-E88A0BFA9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400" y="1417637"/>
            <a:ext cx="6205220" cy="469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2000" dirty="0"/>
              <a:t>DH Horton Rockets 20% on Earnings Beat – Most Important chart of the week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81" y="4374936"/>
            <a:ext cx="2208427" cy="2208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B0AC0-631D-4415-567B-9ECE39204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920" y="1490168"/>
            <a:ext cx="6510020" cy="492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New Range?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71" y="2472843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5" name="Picture 4" descr="A graph showing the growth of the stock market&#10;&#10;AI-generated content may be incorrect.">
            <a:extLst>
              <a:ext uri="{FF2B5EF4-FFF2-40B4-BE49-F238E27FC236}">
                <a16:creationId xmlns:a16="http://schemas.microsoft.com/office/drawing/2014/main" id="{A4D1C189-870A-247D-5034-88A951CE9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138" y="2071522"/>
            <a:ext cx="8468062" cy="41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July 30, 2025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sitting at a picnic table&#10;&#10;AI-generated content may be incorrect.">
            <a:extLst>
              <a:ext uri="{FF2B5EF4-FFF2-40B4-BE49-F238E27FC236}">
                <a16:creationId xmlns:a16="http://schemas.microsoft.com/office/drawing/2014/main" id="{8444EAAC-6E93-C1A5-5770-0209CB302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914" y="987854"/>
            <a:ext cx="4158906" cy="38844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D44D-B783-67A9-5F7C-C612EB85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983E5-B8DD-C0DF-A1F5-1D3211464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unset over a body of water&#10;&#10;AI-generated content may be incorrect.">
            <a:extLst>
              <a:ext uri="{FF2B5EF4-FFF2-40B4-BE49-F238E27FC236}">
                <a16:creationId xmlns:a16="http://schemas.microsoft.com/office/drawing/2014/main" id="{3BB20C7F-8F77-2FE5-246A-3D1C5CF0D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990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58C7-8A81-D49F-27E5-6A8D66FE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6259F-6502-0AAF-07F2-0167577E4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a tower and cars parked in front of it&#10;&#10;AI-generated content may be incorrect.">
            <a:extLst>
              <a:ext uri="{FF2B5EF4-FFF2-40B4-BE49-F238E27FC236}">
                <a16:creationId xmlns:a16="http://schemas.microsoft.com/office/drawing/2014/main" id="{197E3003-9BC2-91F3-9E76-7B19F3BD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890" y="0"/>
            <a:ext cx="8472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92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8 Month High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-4,000 to 218,000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each with palm trees and a hill&#10;&#10;AI-generated content may be incorrect.">
            <a:extLst>
              <a:ext uri="{FF2B5EF4-FFF2-40B4-BE49-F238E27FC236}">
                <a16:creationId xmlns:a16="http://schemas.microsoft.com/office/drawing/2014/main" id="{FB98872D-6921-1817-CB55-CE388DFF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93558" y="-136393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br>
              <a:rPr lang="en-US" sz="2400" b="1" dirty="0">
                <a:sym typeface="Calibri"/>
              </a:rPr>
            </a:br>
            <a:r>
              <a:rPr lang="en-US" sz="2400" b="1" dirty="0">
                <a:sym typeface="Calibri"/>
              </a:rPr>
              <a:t>Stocks – No Man’s Land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*Up 26% in 4 months is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not a place to buy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*But with trillions of dollars in government money about to hit the market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you can’t sell short either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dirty="0"/>
              <a:t> </a:t>
            </a:r>
            <a:r>
              <a:rPr lang="en-US" sz="1800" b="1" dirty="0"/>
              <a:t>A Stock Rotation </a:t>
            </a:r>
            <a:r>
              <a:rPr lang="en-US" sz="1800" dirty="0"/>
              <a:t>but Not a Selloff? That’s what the Bank of America thinks is happening this summer. Out of tech, into interest sensitives like banks, small caps, homebuilders, bonds, and REIT’s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Stock Market </a:t>
            </a:r>
            <a:r>
              <a:rPr lang="en-US" sz="1800" b="1" dirty="0">
                <a:solidFill>
                  <a:schemeClr val="tx1"/>
                </a:solidFill>
              </a:rPr>
              <a:t>Momentum is Stalling</a:t>
            </a:r>
            <a:r>
              <a:rPr lang="en-US" sz="1800" dirty="0">
                <a:solidFill>
                  <a:schemeClr val="tx1"/>
                </a:solidFill>
              </a:rPr>
              <a:t>. U.S. stocks are trading near record highs heading into the thick of the second-quarter earnings season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*But with markets </a:t>
            </a:r>
            <a:r>
              <a:rPr lang="en-US" sz="1800" b="1" dirty="0">
                <a:solidFill>
                  <a:schemeClr val="tx1"/>
                </a:solidFill>
              </a:rPr>
              <a:t>historically expensive </a:t>
            </a:r>
            <a:r>
              <a:rPr lang="en-US" sz="1800" dirty="0">
                <a:solidFill>
                  <a:schemeClr val="tx1"/>
                </a:solidFill>
              </a:rPr>
              <a:t>and reliant on the performance of tech stocks, some investors are starting to embrace a more cautious outlook</a:t>
            </a:r>
            <a:endParaRPr lang="en-US" sz="1800" dirty="0">
              <a:solidFill>
                <a:schemeClr val="tx1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>
              <a:lnSpc>
                <a:spcPts val="1800"/>
              </a:lnSpc>
            </a:pPr>
            <a:endParaRPr lang="en-US" sz="1800" b="1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  <a:p>
            <a:pPr>
              <a:lnSpc>
                <a:spcPts val="1800"/>
              </a:lnSpc>
            </a:pP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Speculative Activity Hits the Highest Level in History</a:t>
            </a:r>
            <a:r>
              <a:rPr lang="en-US" sz="1800" dirty="0">
                <a:solidFill>
                  <a:schemeClr val="tx1"/>
                </a:solidFill>
              </a:rPr>
              <a:t>, greater than the Dotcom Bubble and the pre–Great Financial Crisis crash, says Goldman Sachs.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Meme Stocks </a:t>
            </a:r>
            <a:r>
              <a:rPr lang="en-US" sz="1800" dirty="0">
                <a:solidFill>
                  <a:schemeClr val="tx1"/>
                </a:solidFill>
              </a:rPr>
              <a:t>are Back! OpenDoor rocketed 235% in a week and Kohs (KSS) 38% in a day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dirty="0"/>
              <a:t>Trade war Cuts $1 Billion Out of </a:t>
            </a:r>
            <a:r>
              <a:rPr lang="en-US" sz="1800" b="1" dirty="0"/>
              <a:t>GM Earnings </a:t>
            </a:r>
            <a:br>
              <a:rPr lang="en-US" sz="1800" dirty="0"/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Historic Market Concentration </a:t>
            </a:r>
            <a:r>
              <a:rPr lang="en-US" sz="2000" dirty="0">
                <a:solidFill>
                  <a:schemeClr val="tx1"/>
                </a:solidFill>
              </a:rPr>
              <a:t>Bodes Ill for Future Gains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1D1CDA-55D9-0FC0-D783-F791643E6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248" y="4358746"/>
            <a:ext cx="1709351" cy="23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$300 billion)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F611D-23D2-4476-641C-678E86D479CE}"/>
              </a:ext>
            </a:extLst>
          </p:cNvPr>
          <p:cNvSpPr txBox="1"/>
          <p:nvPr/>
        </p:nvSpPr>
        <p:spPr>
          <a:xfrm>
            <a:off x="7994821" y="1551669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4.36% Yield</a:t>
            </a:r>
          </a:p>
        </p:txBody>
      </p:sp>
      <p:pic>
        <p:nvPicPr>
          <p:cNvPr id="5" name="Picture 4" descr="A graph showing a line&#10;&#10;AI-generated content may be incorrect.">
            <a:extLst>
              <a:ext uri="{FF2B5EF4-FFF2-40B4-BE49-F238E27FC236}">
                <a16:creationId xmlns:a16="http://schemas.microsoft.com/office/drawing/2014/main" id="{3480A2BC-37FA-E6A8-1C84-160200770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025" y="2485838"/>
            <a:ext cx="6218576" cy="32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Downside Targets – Mild Summer Correction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6/$660-$640 put spread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6/$610-$620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521509" y="1410334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$590</a:t>
            </a:r>
            <a:br>
              <a:rPr lang="en-US" sz="2000" dirty="0"/>
            </a:br>
            <a:r>
              <a:rPr lang="en-US" sz="2000" dirty="0"/>
              <a:t>-4.2%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resistance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599769" y="2759655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$575</a:t>
            </a:r>
            <a:br>
              <a:rPr lang="en-US" sz="2000" dirty="0"/>
            </a:br>
            <a:r>
              <a:rPr lang="en-US" sz="2000" dirty="0"/>
              <a:t>-6.39%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39267D11-4890-97F0-9AA5-20350A586643}"/>
              </a:ext>
            </a:extLst>
          </p:cNvPr>
          <p:cNvSpPr/>
          <p:nvPr/>
        </p:nvSpPr>
        <p:spPr>
          <a:xfrm>
            <a:off x="9517390" y="4310141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$560</a:t>
            </a:r>
            <a:br>
              <a:rPr lang="en-US" sz="2000" dirty="0"/>
            </a:br>
            <a:r>
              <a:rPr lang="en-US" sz="2000" dirty="0"/>
              <a:t>-9.1%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A83EC-A874-6F55-416C-9C7A0127A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71" y="1567247"/>
            <a:ext cx="6721740" cy="501889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066800" y="3022924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1193937" y="3426554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19C0E6B-CC8A-40AE-6C9E-1000E917D521}"/>
              </a:ext>
            </a:extLst>
          </p:cNvPr>
          <p:cNvCxnSpPr>
            <a:cxnSpLocks/>
          </p:cNvCxnSpPr>
          <p:nvPr/>
        </p:nvCxnSpPr>
        <p:spPr>
          <a:xfrm flipV="1">
            <a:off x="1272197" y="3949657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1E3E-07AA-59FF-70EC-BA49048D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Momentum (MTUM)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FDFFB-8264-0B91-45F8-643786DDB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07" y="1233616"/>
            <a:ext cx="6887237" cy="514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1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 charging station with cars&#10;&#10;AI-generated content may be incorrect.">
            <a:extLst>
              <a:ext uri="{FF2B5EF4-FFF2-40B4-BE49-F238E27FC236}">
                <a16:creationId xmlns:a16="http://schemas.microsoft.com/office/drawing/2014/main" id="{30755E82-926D-80EB-9C7A-31D04328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0CC47-DC2E-E0D1-9EE6-CE3328CB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1339850"/>
            <a:ext cx="6489700" cy="49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481AF8-FEBD-536B-E715-261F2FA15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1644650"/>
            <a:ext cx="6164580" cy="46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832586-F6F8-2213-DDE1-84FDC9625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0" y="1380490"/>
            <a:ext cx="6631940" cy="50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48D437-C1CC-B9FA-2DBC-46B5266C8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565" y="1238249"/>
            <a:ext cx="6706870" cy="507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FFD4E8-21E2-F781-6672-AC1F31A27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060" y="1746250"/>
            <a:ext cx="6449060" cy="48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6/$540-$550-$345 put spread-expires in 17 days, </a:t>
            </a: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/$540-$550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C46A8-466D-8E29-F8CD-F44AADC62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352" y="1921411"/>
            <a:ext cx="6157295" cy="46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CC6EB8-BBFD-EEDF-21B7-79B51541E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417637"/>
            <a:ext cx="6388100" cy="48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r>
              <a:rPr lang="en-US" sz="2000" b="1" i="1" dirty="0"/>
              <a:t>Nikkei Rockets on Japan Trade Deal</a:t>
            </a:r>
            <a:r>
              <a:rPr lang="en-US" sz="2000" dirty="0"/>
              <a:t>, which dropped tariffs on Japanese cars to 15%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4BE1E-4DA3-D54A-7AB1-A862A072E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70" y="1417637"/>
            <a:ext cx="6550660" cy="495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94A329-9B0D-5CEA-1CB0-2F475E7BF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0" y="1461769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185006-7B49-06DE-0569-EA627EC4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0" y="1295400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196C5-47FA-8979-00A6-5483DA72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August 22 Lake Tahoe Strategy Dinner</a:t>
            </a:r>
            <a:br>
              <a:rPr lang="en-US" sz="3200" dirty="0"/>
            </a:br>
            <a:r>
              <a:rPr lang="en-US" sz="2400" dirty="0"/>
              <a:t>Buy tickets before they sell 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BD28-32CF-8469-6FA3-ADD8465C3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*An excellent meal will be followed by a wide-ranging discussion and an extended question and answer period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available for $249.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dinner will be held at the premier restaurant</a:t>
            </a:r>
            <a:br>
              <a:rPr lang="en-US" sz="2000" dirty="0"/>
            </a:br>
            <a:r>
              <a:rPr lang="en-US" sz="2000" dirty="0"/>
              <a:t> in Incline Village, Nevada on the sparkling shores</a:t>
            </a:r>
            <a:br>
              <a:rPr lang="en-US" sz="2000" dirty="0"/>
            </a:br>
            <a:r>
              <a:rPr lang="en-US" sz="2000" dirty="0"/>
              <a:t>of Lake Tahoe.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*To purchase tickets for the luncheons, please</a:t>
            </a:r>
            <a:br>
              <a:rPr lang="en-US" sz="2000" dirty="0"/>
            </a:br>
            <a:r>
              <a:rPr lang="en-US" sz="2000" dirty="0"/>
              <a:t> go to my online store at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u="sng" dirty="0">
                <a:hlinkClick r:id="rId2"/>
              </a:rPr>
              <a:t>http://www.madhedgefundtrader.com/store</a:t>
            </a:r>
            <a:br>
              <a:rPr lang="en-US" sz="2000" u="sng" dirty="0"/>
            </a:br>
            <a:r>
              <a:rPr lang="en-US" sz="2000" dirty="0"/>
              <a:t> and click on “luncheons.” </a:t>
            </a:r>
          </a:p>
        </p:txBody>
      </p:sp>
      <p:pic>
        <p:nvPicPr>
          <p:cNvPr id="5" name="Picture 4" descr="A beach with rocks and water&#10;&#10;AI-generated content may be incorrect.">
            <a:extLst>
              <a:ext uri="{FF2B5EF4-FFF2-40B4-BE49-F238E27FC236}">
                <a16:creationId xmlns:a16="http://schemas.microsoft.com/office/drawing/2014/main" id="{A220DDAB-7337-3FC8-E711-32AFE5781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187" y="3089190"/>
            <a:ext cx="4807104" cy="360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11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3C8035-01A9-F81A-67C1-B49D93C63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173" y="1746250"/>
            <a:ext cx="6023653" cy="45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-108857" y="359227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</a:rPr>
              <a:t>Tops $4 Trillion Market Cap, </a:t>
            </a:r>
            <a:r>
              <a:rPr lang="en-US" sz="1800" dirty="0"/>
              <a:t>Nvidia CEO Jenson Huang Sells another $37 million of Stock ,</a:t>
            </a:r>
            <a:br>
              <a:rPr lang="en-US" sz="1800" dirty="0"/>
            </a:br>
            <a:r>
              <a:rPr lang="en-US" sz="1800" dirty="0"/>
              <a:t>Government Lifts Nvidia Ban on Chip Sales to China.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6/$140-$145 puts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711" y="4905830"/>
            <a:ext cx="3292642" cy="1849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FFF8D5-F045-6666-E228-9D39AB578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297" y="1881412"/>
            <a:ext cx="6098403" cy="461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Microsoft Bombs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AE129-4DB7-8514-C393-6CDF2154D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027" y="1589560"/>
            <a:ext cx="6245436" cy="47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Meta Delays Flagship Behemoth AI Product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25" y="4476132"/>
            <a:ext cx="2269256" cy="218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C57CA9-188D-B40F-BA55-949782C1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432" y="1693876"/>
            <a:ext cx="6115428" cy="463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i="1" dirty="0"/>
              <a:t>Apple Gets Hit with $62 million EU Fine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6/$220-$230 put spread,</a:t>
            </a: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71" y="5043129"/>
            <a:ext cx="2804984" cy="157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B04085-E011-E8AF-F897-9DA146CBE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357" y="1409736"/>
            <a:ext cx="688271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b="1" i="1" dirty="0"/>
              <a:t>Google Beats</a:t>
            </a:r>
            <a:r>
              <a:rPr lang="en-US" sz="1800" dirty="0"/>
              <a:t>, with Earnings per share up to $2.31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Waymo Applies for New York City License, for self-driving taxes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497" y="4898424"/>
            <a:ext cx="2657732" cy="177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A802ED-975B-95BB-0F38-E6C36A087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141" y="1750149"/>
            <a:ext cx="6441120" cy="487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Jeff Bezos to Sell $4.7 Billion of Amazon Stock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204" y="5949289"/>
            <a:ext cx="2439773" cy="73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13FFB9-1914-1822-6A7C-1C987B260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508" y="1724624"/>
            <a:ext cx="6551484" cy="49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222423" y="275989"/>
            <a:ext cx="1159787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 </a:t>
            </a:r>
            <a:r>
              <a:rPr lang="en-US" sz="2000" dirty="0">
                <a:latin typeface="+mj-lt"/>
              </a:rPr>
              <a:t>Global Brand </a:t>
            </a:r>
            <a:r>
              <a:rPr lang="en-US" sz="1800" dirty="0">
                <a:latin typeface="+mj-lt"/>
              </a:rPr>
              <a:t>Destroyed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Announces worst Quarterly earnings in a  decade, </a:t>
            </a:r>
            <a:r>
              <a:rPr lang="en-US" sz="1800" dirty="0"/>
              <a:t>Tesla to Roll Out Robotaxi’s in San Francisco, 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ea typeface="Times New Roman" panose="02020603050405020304" pitchFamily="18" charset="0"/>
              </a:rPr>
              <a:t>long 8/$370-$380 put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7/$420-$430 put spread, took profits on long 7/$360-$370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7/$180-$190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in long 6/190-$200 call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6/$430-$440 put spread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took profits on long 4/160-$170 call spread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stopped out of long $310-$320 put spread at cost,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3/$350-$360 put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450" y="4312507"/>
            <a:ext cx="1670112" cy="2414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2402BA-23EA-771E-B899-ADEDE403D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391" y="2668772"/>
            <a:ext cx="5081217" cy="38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Highs-17 Consecutive Positive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+3.66%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+3.74%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+2.51%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+18.96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+15.48%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50.38%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+802.27%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6670" y="397267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Beats. </a:t>
            </a:r>
            <a:r>
              <a:rPr lang="en-US" sz="2000" dirty="0"/>
              <a:t>It has a very high growth rate for a $542 billion company</a:t>
            </a:r>
            <a:br>
              <a:rPr lang="en-US" dirty="0"/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938" y="4596714"/>
            <a:ext cx="2136029" cy="2136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C765B6-9FF4-D05B-C4B4-A2C142A11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281" y="1425912"/>
            <a:ext cx="6649763" cy="503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Palo Alto Announced\s 2:1 Split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503" y="4883236"/>
            <a:ext cx="2891480" cy="1626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E216-840F-B3DE-0248-DCD45F523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656" y="1612165"/>
            <a:ext cx="6468435" cy="489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799" y="4747740"/>
            <a:ext cx="1702487" cy="195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99EB5-10F0-2028-CA2C-A181A664E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995" y="1552747"/>
            <a:ext cx="6805655" cy="515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292" y="4401065"/>
            <a:ext cx="2864708" cy="286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6F8FE-69EF-E97E-A3F2-F83604F93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720" y="1598286"/>
            <a:ext cx="6542288" cy="49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180" y="4917988"/>
            <a:ext cx="2585858" cy="1616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96B42-AED7-677D-022B-8FECC592A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1" y="1306084"/>
            <a:ext cx="6532230" cy="49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638" y="5137322"/>
            <a:ext cx="2483708" cy="139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870B15-0F8A-12B3-AA13-C037E44CA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814" y="1676400"/>
            <a:ext cx="6213253" cy="47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74021B-DA9A-32C9-96FB-583A136A0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915" y="1532876"/>
            <a:ext cx="6466610" cy="489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300" y="665205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</a:rPr>
              <a:t>MicroStrategy Copycats are Multiplying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6/$500-$510 put spread,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6/$470-$480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6/$330-$340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6/$335-$345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5/$400-$410 put spread, took profits on long 5/$220-$230-$230 call spread,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5/$400-$410 put spread, took profits on long 5/$400-$410 put spread, took profits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DBBE41-B13E-FC6E-70F8-3200903F6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139" y="2410066"/>
            <a:ext cx="5511505" cy="41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3A580-7045-52E7-0168-4FEBA2F1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C38A2-AC55-0B4C-8DA2-A7CE63C0A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lifeguard tower on a beach&#10;&#10;AI-generated content may be incorrect.">
            <a:extLst>
              <a:ext uri="{FF2B5EF4-FFF2-40B4-BE49-F238E27FC236}">
                <a16:creationId xmlns:a16="http://schemas.microsoft.com/office/drawing/2014/main" id="{898DA084-7892-20B0-430D-8222B1CF1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5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aph of a stock market&#10;&#10;AI-generated content may be incorrect.">
            <a:extLst>
              <a:ext uri="{FF2B5EF4-FFF2-40B4-BE49-F238E27FC236}">
                <a16:creationId xmlns:a16="http://schemas.microsoft.com/office/drawing/2014/main" id="{6C7254AA-B6E1-F236-F25E-A7F7A737D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5635"/>
            <a:ext cx="12385769" cy="67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12/$330-$350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25" y="4695568"/>
            <a:ext cx="2756139" cy="1968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8AC24A-6A0C-79A6-4C4B-45A836C9D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557" y="1554788"/>
            <a:ext cx="6287581" cy="476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1" dirty="0"/>
              <a:t>Morgan Stanely Reports Record Profits</a:t>
            </a:r>
            <a:r>
              <a:rPr lang="en-US" sz="2000" dirty="0"/>
              <a:t>, Sells Options Trading Department to </a:t>
            </a:r>
            <a:r>
              <a:rPr lang="en-US" sz="2000" dirty="0" err="1"/>
              <a:t>Citidel</a:t>
            </a:r>
            <a:br>
              <a:rPr lang="en-US" dirty="0"/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2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54A4B1-5BC5-4CBE-97FA-994C169B6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860" y="1746249"/>
            <a:ext cx="6404640" cy="484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709" y="533400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Jamie Diamond Sells 30% of JP Morgan Stock</a:t>
            </a:r>
            <a:r>
              <a:rPr lang="en-US" sz="4400" dirty="0">
                <a:effectLst/>
                <a:latin typeface="+mj-lt"/>
              </a:rPr>
              <a:t> 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</a:t>
            </a:r>
            <a:b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70" y="5013754"/>
            <a:ext cx="3010930" cy="169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D8FEA6-0847-3545-4C0A-F0122F91A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730" y="1828800"/>
            <a:ext cx="6149458" cy="465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Deregulation play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054" y="4934543"/>
            <a:ext cx="1940961" cy="1940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2CFF8A-2A31-350A-51EC-B1B56AD2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777" y="1676400"/>
            <a:ext cx="6532230" cy="49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156" y="4784381"/>
            <a:ext cx="3286897" cy="184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30060-F7B4-B386-64F5-9C2940086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210" y="1676400"/>
            <a:ext cx="6340844" cy="480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04" y="4672913"/>
            <a:ext cx="2061519" cy="206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46A683-A672-F6E1-F55D-B59DAFB91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489" y="1450665"/>
            <a:ext cx="6638556" cy="50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expired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81" y="5414319"/>
            <a:ext cx="304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504F52-602F-7323-30C6-AE68F3B44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620" y="1772680"/>
            <a:ext cx="6213253" cy="47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221" y="5178470"/>
            <a:ext cx="2674165" cy="1504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D5ABE-6753-7F3B-327A-39369650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362" y="1790280"/>
            <a:ext cx="6037123" cy="45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Blackrock Reports Record $12.5 trillion in Assets Under Management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560" y="4750144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C4144C-49EB-DEDE-D6C8-B99705098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313" y="1782725"/>
            <a:ext cx="6383374" cy="48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4B549-E1C1-4877-2B1B-A6B1E5405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919" y="1538425"/>
            <a:ext cx="6522647" cy="493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n a white background&#10;&#10;AI-generated content may be incorrect.">
            <a:extLst>
              <a:ext uri="{FF2B5EF4-FFF2-40B4-BE49-F238E27FC236}">
                <a16:creationId xmlns:a16="http://schemas.microsoft.com/office/drawing/2014/main" id="{CC2334F7-E930-F447-E1B5-DE17AB7C4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125"/>
            <a:ext cx="12204349" cy="664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300 aircraft order backlog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155" y="4850137"/>
            <a:ext cx="2480276" cy="189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B8C6FC-1D4D-8E61-9310-9EE94CDB7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730" y="1143163"/>
            <a:ext cx="7079663" cy="53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Loses $1 Billion on trade wars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264" y="4635843"/>
            <a:ext cx="2036805" cy="203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2CED0-08C5-89BB-785A-5C51210EA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921" y="1646313"/>
            <a:ext cx="6638556" cy="50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718" y="4226011"/>
            <a:ext cx="2040947" cy="242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B4EF76-540B-78EE-F7CB-BEE33D91A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37" y="1746250"/>
            <a:ext cx="6085663" cy="46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638" y="4876800"/>
            <a:ext cx="1694346" cy="1694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59D772-E3E0-1C01-B140-5B9A41712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678" y="1770221"/>
            <a:ext cx="6340844" cy="480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461" y="4630057"/>
            <a:ext cx="2111803" cy="193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92F571-F69B-AB6C-DB38-8D4333F00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633" y="1551573"/>
            <a:ext cx="6404640" cy="484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copper tariff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685" y="4746171"/>
            <a:ext cx="4339772" cy="2169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E201D4-DAD6-F2D1-44FA-37718D2BD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348" y="1937636"/>
            <a:ext cx="6021867" cy="455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315" y="4731656"/>
            <a:ext cx="2467428" cy="1850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9624D-68DD-638D-2923-0B4E66F53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163" y="1383113"/>
            <a:ext cx="6650338" cy="503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person lying on a gear&#10;&#10;AI-generated content may be incorrect.">
            <a:extLst>
              <a:ext uri="{FF2B5EF4-FFF2-40B4-BE49-F238E27FC236}">
                <a16:creationId xmlns:a16="http://schemas.microsoft.com/office/drawing/2014/main" id="{041772ED-6387-5C75-2311-5AA6B4FF0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32" y="4955058"/>
            <a:ext cx="2682920" cy="1674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47E197-749D-2E35-7CF2-4D9C766E8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610681"/>
            <a:ext cx="6337300" cy="47982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531341" y="228600"/>
            <a:ext cx="1115815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The Largest Railroad in History</a:t>
            </a:r>
            <a:r>
              <a:rPr lang="en-US" sz="1800" dirty="0"/>
              <a:t>, may be the result of the Union Pacific (UNP)/Norfolk Southern merger worth $87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639" y="4744859"/>
            <a:ext cx="1752853" cy="1967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A0DD66-612B-4553-4408-508F689EB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543" y="2021078"/>
            <a:ext cx="6195492" cy="469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The New AI Stock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942" y="5071110"/>
            <a:ext cx="2767619" cy="1558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A9A24A-950D-2625-5294-B029A336B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967" y="1733307"/>
            <a:ext cx="6466538" cy="48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C087-83AF-C5F7-039D-A6879749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9BE65-8D1A-7BB0-AFDB-F1DEAA45F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speedometer&#10;&#10;AI-generated content may be incorrect.">
            <a:extLst>
              <a:ext uri="{FF2B5EF4-FFF2-40B4-BE49-F238E27FC236}">
                <a16:creationId xmlns:a16="http://schemas.microsoft.com/office/drawing/2014/main" id="{B254FB28-15C9-0DEA-9ED2-9CA51E7B7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761999"/>
            <a:ext cx="10380265" cy="558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694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Permanent Compounder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650" y="5370286"/>
            <a:ext cx="3077835" cy="1259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5F7369-0419-7B7D-631F-D3079DF12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028" y="1448537"/>
            <a:ext cx="6447170" cy="48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Recession Warning-Travel Collapse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457" y="4688953"/>
            <a:ext cx="3303815" cy="185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137451-977A-8109-4D46-EE51F57A7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03" y="1144271"/>
            <a:ext cx="6725053" cy="50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person standing next to a train&#10;&#10;AI-generated content may be incorrect.">
            <a:extLst>
              <a:ext uri="{FF2B5EF4-FFF2-40B4-BE49-F238E27FC236}">
                <a16:creationId xmlns:a16="http://schemas.microsoft.com/office/drawing/2014/main" id="{14E70063-1C74-0082-9882-7A9E10B30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762" y="4403124"/>
            <a:ext cx="2373480" cy="2347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E03FDD-88A5-4418-ED95-86FF559AC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314" y="1252070"/>
            <a:ext cx="6922186" cy="524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983D6-D1CC-EDD1-5607-E618E7FA2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746" y="4794421"/>
            <a:ext cx="2916354" cy="1938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AE1937-3CF3-65D8-B306-6D50CD1BD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004" y="1346328"/>
            <a:ext cx="6596026" cy="49941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43697" y="304800"/>
            <a:ext cx="10985157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7/$260-$270 bull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856" y="4975679"/>
            <a:ext cx="3055257" cy="171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627E7C-600B-6907-992B-6B904E07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945" y="1635724"/>
            <a:ext cx="6681086" cy="505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Earnings Beat, Guidance Disappointment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113" y="5044389"/>
            <a:ext cx="2667001" cy="1642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057966-0371-D135-714A-28D327DF3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270" y="1746249"/>
            <a:ext cx="6532230" cy="49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7DEF9583-EF21-BFAA-881E-F68DD25F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097" y="5103340"/>
            <a:ext cx="3042621" cy="159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3802AC-213A-7594-11C2-E0140539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171" y="1678759"/>
            <a:ext cx="6337300" cy="47982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5B44-3676-666A-5EC9-1422A8CD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99E8-FFB1-F93C-D2D4-6C6F200CF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uple of men on a lifeguard boat&#10;&#10;AI-generated content may be incorrect.">
            <a:extLst>
              <a:ext uri="{FF2B5EF4-FFF2-40B4-BE49-F238E27FC236}">
                <a16:creationId xmlns:a16="http://schemas.microsoft.com/office/drawing/2014/main" id="{E47F86FB-C1D7-F5AD-CEED-B4E67279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17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50602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*Bonds appear stuck on the bottom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*$5 trillion in new government borrowing  is overhanging the market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*But future interest rate cuts are beckoning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*No chance for July (out in an hour), but September or December are 50/50 </a:t>
            </a:r>
            <a:r>
              <a:rPr lang="en-US" sz="20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probabilitie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*Bonds hate the a national debt at $42 trillion and are approaching 2025 lows in prices, highs in yields</a:t>
            </a:r>
            <a:br>
              <a:rPr lang="en-US" sz="2000" i="1" dirty="0">
                <a:solidFill>
                  <a:schemeClr val="tx1"/>
                </a:solidFill>
              </a:rPr>
            </a:br>
            <a:br>
              <a:rPr lang="en-US" sz="2000" i="1" dirty="0">
                <a:solidFill>
                  <a:schemeClr val="tx1"/>
                </a:solidFill>
              </a:rPr>
            </a:br>
            <a:r>
              <a:rPr lang="en-US" sz="2000" i="1" dirty="0">
                <a:solidFill>
                  <a:schemeClr val="tx1"/>
                </a:solidFill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Bond investors are moving away from longer-dated Treasuries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*National debt service has topped defense spending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for the first time in history and defense spending just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jumped by 25%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*Avoid</a:t>
            </a:r>
            <a: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(TLT), (JNK), (NLY), (SLRN) and REITS</a:t>
            </a: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Digestion Problem</a:t>
            </a:r>
            <a:br>
              <a:rPr lang="en-US" sz="2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BE7F02-20B9-658B-D0A2-A49429B19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816" y="4105412"/>
            <a:ext cx="3884966" cy="25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0577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718952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6/$88-$91 put spread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6/$80-$83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B705E-2E27-2DE9-E983-4AB866938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43" y="2045906"/>
            <a:ext cx="5873012" cy="444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727990" y="2221944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+52.19%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54759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High Risk Market Require Maximum Cash</a:t>
            </a:r>
            <a:br>
              <a:rPr lang="en-US" sz="2400" b="1" dirty="0"/>
            </a:br>
            <a:r>
              <a:rPr lang="en-US" sz="2400" b="1" dirty="0"/>
              <a:t>10% risk on, 10% risk off, 80% cash</a:t>
            </a:r>
            <a:br>
              <a:rPr lang="en-US" sz="2400" b="1" dirty="0"/>
            </a:br>
            <a:r>
              <a:rPr lang="en-US" sz="2400" b="1" dirty="0"/>
              <a:t>Entering a very high-risk market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074B89-DFDD-D02F-3D7B-156138CDD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120011"/>
              </p:ext>
            </p:extLst>
          </p:nvPr>
        </p:nvGraphicFramePr>
        <p:xfrm>
          <a:off x="583857" y="1803571"/>
          <a:ext cx="6478068" cy="461239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862380">
                  <a:extLst>
                    <a:ext uri="{9D8B030D-6E8A-4147-A177-3AD203B41FA5}">
                      <a16:colId xmlns:a16="http://schemas.microsoft.com/office/drawing/2014/main" val="3927977852"/>
                    </a:ext>
                  </a:extLst>
                </a:gridCol>
                <a:gridCol w="1615688">
                  <a:extLst>
                    <a:ext uri="{9D8B030D-6E8A-4147-A177-3AD203B41FA5}">
                      <a16:colId xmlns:a16="http://schemas.microsoft.com/office/drawing/2014/main" val="1198645225"/>
                    </a:ext>
                  </a:extLst>
                </a:gridCol>
              </a:tblGrid>
              <a:tr h="350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Current Capital at Risk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351430990"/>
                  </a:ext>
                </a:extLst>
              </a:tr>
              <a:tr h="350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1209496226"/>
                  </a:ext>
                </a:extLst>
              </a:tr>
              <a:tr h="350981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(WFC) 8/$65-$70 call spread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10.00%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1063153922"/>
                  </a:ext>
                </a:extLst>
              </a:tr>
              <a:tr h="350981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2186560275"/>
                  </a:ext>
                </a:extLst>
              </a:tr>
              <a:tr h="350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sng" strike="noStrike">
                          <a:effectLst/>
                        </a:rPr>
                        <a:t>Risk Off</a:t>
                      </a:r>
                      <a:endParaRPr lang="en-US" sz="2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1076642795"/>
                  </a:ext>
                </a:extLst>
              </a:tr>
              <a:tr h="350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sng" strike="noStrike">
                          <a:effectLst/>
                        </a:rPr>
                        <a:t> </a:t>
                      </a:r>
                      <a:endParaRPr lang="en-US" sz="2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2233193884"/>
                  </a:ext>
                </a:extLst>
              </a:tr>
              <a:tr h="350981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(TSLA) 8/$370-$380 put spread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-10.00%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2459307529"/>
                  </a:ext>
                </a:extLst>
              </a:tr>
              <a:tr h="350981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2525367120"/>
                  </a:ext>
                </a:extLst>
              </a:tr>
              <a:tr h="350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Total Net Position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0.00%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188112857"/>
                  </a:ext>
                </a:extLst>
              </a:tr>
              <a:tr h="350981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 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3663718141"/>
                  </a:ext>
                </a:extLst>
              </a:tr>
              <a:tr h="350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Total Gross Position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20.00%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3049626764"/>
                  </a:ext>
                </a:extLst>
              </a:tr>
              <a:tr h="314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3445592239"/>
                  </a:ext>
                </a:extLst>
              </a:tr>
              <a:tr h="350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cash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 dirty="0">
                          <a:effectLst/>
                        </a:rPr>
                        <a:t>80.00%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63" marR="7663" marT="7663" marB="0" anchor="b"/>
                </a:tc>
                <a:extLst>
                  <a:ext uri="{0D108BD9-81ED-4DB2-BD59-A6C34878D82A}">
                    <a16:rowId xmlns:a16="http://schemas.microsoft.com/office/drawing/2014/main" val="551706054"/>
                  </a:ext>
                </a:extLst>
              </a:tr>
            </a:tbl>
          </a:graphicData>
        </a:graphic>
      </p:graphicFrame>
      <p:pic>
        <p:nvPicPr>
          <p:cNvPr id="3" name="Picture 2" descr="A blue circle with a half of the same color&#10;&#10;AI-generated content may be incorrect.">
            <a:extLst>
              <a:ext uri="{FF2B5EF4-FFF2-40B4-BE49-F238E27FC236}">
                <a16:creationId xmlns:a16="http://schemas.microsoft.com/office/drawing/2014/main" id="{C8673487-9010-4D7E-6F04-510B1C884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874" y="3410007"/>
            <a:ext cx="3311439" cy="26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4.51%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846D7-8BF7-DEBB-B5BE-E80951983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585" y="1342611"/>
            <a:ext cx="6787412" cy="513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A3BB2-5169-DB47-D69D-8AF89451D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782" y="1295400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9E0313-98A5-BBFB-8807-BD35F494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0" y="1491067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8484E0-16E4-E3A5-E043-1FB779D1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722" y="1219200"/>
            <a:ext cx="6638556" cy="50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A89BA-F270-7397-FCBC-FF8F5E78B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0" y="1371600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D8789D-AF03-C7C7-8E8B-14A1CC20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996" y="1810044"/>
            <a:ext cx="6000602" cy="45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4BFB0-0E5E-55E2-3756-4387CC2C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A85A2-5932-4B2D-DF5F-A6DF45C76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women lying on the beach&#10;&#10;AI-generated content may be incorrect.">
            <a:extLst>
              <a:ext uri="{FF2B5EF4-FFF2-40B4-BE49-F238E27FC236}">
                <a16:creationId xmlns:a16="http://schemas.microsoft.com/office/drawing/2014/main" id="{33C789D4-BEF8-B3EF-70C0-FF853659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77" y="0"/>
            <a:ext cx="10437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58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No dollar friends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9300" y="1077097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+mj-lt"/>
              </a:rPr>
              <a:t>US dollar Hits Four Year Low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as the “Sell America” trade continues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*We may see another 20% move down as Fed interest rates cuts loom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*If rates drop 300 basis points with the next Fed governor as Trump has promised the dollar is toast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*Populist Japanese election win tank Yen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*Next dollar weakness will come with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evidence of a recession in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B6B10-114E-28C4-61E8-411EB604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557" y="3607487"/>
            <a:ext cx="4669824" cy="311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73943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905B6-CE92-E070-CCAC-5EFA7BB74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00" y="1803539"/>
            <a:ext cx="6019570" cy="455767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1470454" y="2693059"/>
            <a:ext cx="5839258" cy="199015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80F3A-29B2-6DD6-7BA7-29F986F2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05" y="1592415"/>
            <a:ext cx="5979337" cy="452721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1846215" y="3669957"/>
            <a:ext cx="6494596" cy="141321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6"/>
            <a:ext cx="11723914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*Stocks are are now at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very high-risk levels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due to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increasingly unstable world,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*AI is the big leader, but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The risk/reward here is terrible with Volatility Index at $14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*Bonds approaching 2025 lows, yields new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*The new budget bill passed a $5 trillion debt ceiling increase</a:t>
            </a: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*Safety assets like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gold, silver, and T-bills are flat lining with crypto bleeding off speculative capital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*Oil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is still dead on recession fears and OPEC market share battle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hits new four-year lows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</a:rPr>
              <a:t>Bitcoin Hits New All-Time High</a:t>
            </a:r>
            <a:r>
              <a:rPr lang="en-US" sz="1800" dirty="0">
                <a:solidFill>
                  <a:schemeClr val="tx1"/>
                </a:solidFill>
              </a:rPr>
              <a:t>, at $123.00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893" y="4201814"/>
            <a:ext cx="3026725" cy="23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CF3DAE-31E0-6E18-E1B2-3F34EC79A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86" y="1703677"/>
            <a:ext cx="6337300" cy="479824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877330" y="2473569"/>
            <a:ext cx="7129532" cy="295104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3B8FC9-FE79-DD38-97D0-7932DB40E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64" y="1700034"/>
            <a:ext cx="6106928" cy="462381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914400" y="2718486"/>
            <a:ext cx="7241059" cy="251803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B07689-1EF3-42B0-24EC-3780346C0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62" y="1746250"/>
            <a:ext cx="6007088" cy="454822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1099751" y="2483708"/>
            <a:ext cx="7797114" cy="284205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house surrounded by trees&#10;&#10;AI-generated content may be incorrect.">
            <a:extLst>
              <a:ext uri="{FF2B5EF4-FFF2-40B4-BE49-F238E27FC236}">
                <a16:creationId xmlns:a16="http://schemas.microsoft.com/office/drawing/2014/main" id="{51D6BEE5-3EFA-E6D6-EA91-1F695C95E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388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–Dead in the Water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36173" y="1222248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ct val="25000"/>
              <a:buFont typeface="Arial" panose="020B0604020202020204" pitchFamily="34" charset="0"/>
              <a:buChar char="•"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*Oil is going nowhere on recession fears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US Drillers Cut Rigs for 10</a:t>
            </a:r>
            <a:r>
              <a:rPr lang="en-US" sz="1800" b="1" i="1" baseline="30000" dirty="0">
                <a:solidFill>
                  <a:schemeClr val="tx1"/>
                </a:solidFill>
                <a:latin typeface="+mj-lt"/>
              </a:rPr>
              <a:t>th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 Week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or the first time since July 2020, thanks to a global oil glut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OPEC Increases Production by 550,000 Barrels a Day</a:t>
            </a: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r>
              <a:rPr lang="en-US" sz="1800" b="1" i="1" dirty="0">
                <a:solidFill>
                  <a:schemeClr val="tx1"/>
                </a:solidFill>
                <a:latin typeface="+mj-lt"/>
              </a:rPr>
              <a:t>* Budget Bill Kills Effort to Restore Strategic Petroleum Reserve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cutting the funding by 90%.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US Crude Inventories Hit One Year Low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*Look for energy plays to hit new lows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Copper Hits New All-Time High on 50% Tariff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*Nuclear plays are still hot with with deregulation tailwind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38FF61-75AB-F3E5-477F-6B09C1D54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908" y="3880022"/>
            <a:ext cx="4626617" cy="29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728E8F-00A6-D508-D722-CFB08232D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683" y="1427272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A2B9DC-F687-7B68-3943-56957C308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290" y="1263704"/>
            <a:ext cx="6762307" cy="51200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890029-AAF1-25AC-C14E-22B6AD2E2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52" y="1295400"/>
            <a:ext cx="6553495" cy="49619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FAC9F1-6059-394C-A2E0-0A47262A2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935" y="1686305"/>
            <a:ext cx="6191988" cy="46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7351E-8246-B034-5BD2-824034EAD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669" y="1692122"/>
            <a:ext cx="6489700" cy="49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12347</TotalTime>
  <Words>5558</Words>
  <Application>Microsoft Macintosh PowerPoint</Application>
  <PresentationFormat>Widescreen</PresentationFormat>
  <Paragraphs>172</Paragraphs>
  <Slides>122</Slides>
  <Notes>93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8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“The Dog Days of Summer” </vt:lpstr>
      <vt:lpstr>PowerPoint Presentation</vt:lpstr>
      <vt:lpstr>August 22 Lake Tahoe Strategy Dinner Buy tickets before they sell out</vt:lpstr>
      <vt:lpstr>  Trade Alert Performance New All-Time Highs-17 Consecutive Positive Months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Flatlining</vt:lpstr>
      <vt:lpstr>PowerPoint Presentation</vt:lpstr>
      <vt:lpstr>The Mad Hedge Profit Predictor Market Timing Index – New Range? An artificial intelligence driven algorithm that analyzes 30 different economic, technical, and momentum driven indicators </vt:lpstr>
      <vt:lpstr>PowerPoint Presentation</vt:lpstr>
      <vt:lpstr> Weekly Jobless Claims – 8 Month High -4,000 to 218,000 </vt:lpstr>
      <vt:lpstr>PowerPoint Presentation</vt:lpstr>
      <vt:lpstr> Stocks – No Man’s Land </vt:lpstr>
      <vt:lpstr>The Ultimate Hedge – Defensive stocks only go down at a slower  rate 90 - day US Treasury Bills (Warren Buffet owns $300 billion) </vt:lpstr>
      <vt:lpstr>            S&amp;P 500 – Downside Targets – Mild Summer Correction took profits on long 6/$660-$640 put spread took profits on 6/$610-$620 put spread             </vt:lpstr>
      <vt:lpstr>Momentum (MTUM)</vt:lpstr>
      <vt:lpstr> ProShares  -2X Short S&amp;P 500 (SDS) - a great 2X hedge for falling long stocks  </vt:lpstr>
      <vt:lpstr>(VIX) –  Volatility Index Hits Four 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long 6/$540-$550-$345 put spread-expires in 17 days, took profits on Long 5/$335-$345 put spread took profits on long (QQQ) /$540-$550 put spread, took profits on long (QQQ) 4/$330-$335 put spread  took profits on long (QQQ) 3/$340-$345 put spread, covered long (QQQ) $325-$330 put spread </vt:lpstr>
      <vt:lpstr>China (FXI) + 36%</vt:lpstr>
      <vt:lpstr>Japan ($NIKK) – down 10% Nikkei Rockets on Japan Trade Deal, which dropped tariffs on Japanese cars to 15% 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 NVIDIA (NVDA) – Blackwell Chips @ $70,000 each Tops $4 Trillion Market Cap, Nvidia CEO Jenson Huang Sells another $37 million of Stock , Government Lifts Nvidia Ban on Chip Sales to China. stopped out of long 6/$140-$145 puts spread, took profits on long 5/$70-$75 call spread took profits on long 3/$88-$90 call spread, took profits on long 4/$140-$145 puts spread   took profits on Long 2/$90-$95 call spread, took profits on Long 12/$117-$120 call spread   </vt:lpstr>
      <vt:lpstr>    Microsoft (MSFT)-Microsoft Bombs took profits on long 5/$430-$440 put spread Took profits on long 2/$330-$340 call spread, took profits on long 12/$320-$330 call spread took profits on long  9/$235-$245 call spread, took profits on long 7/$220-$210 call spread,     </vt:lpstr>
      <vt:lpstr>Meta (META) Meta Delays Flagship Behemoth AI Product took profits on Long 8/$420-$430 call spread took profits on Long 5/$360-$370 vertical bull call spread, took profits on Long 9/$290-$300 vertical bear put spread, stopped out of Long 9/$190-$200 vertical bear put spread  </vt:lpstr>
      <vt:lpstr>  Apple (AAPL) Apple Gets Hit with $62 million EU Fine took profits on long 6/$220-$230 put spread, profits on Long 5/$225-$235 vertical bear put spread,  took profits on Long 8/$160-$170 call spread took profits on Long 6/$200-$210 bear put spread,   </vt:lpstr>
      <vt:lpstr>PowerPoint Presentation</vt:lpstr>
      <vt:lpstr>Alphabet (GOOGL) – Google Beats, with Earnings per share up to $2.31  Waymo Applies for New York City License, for self-driving taxes  took profits on long 12/$110-$120 call spread  took profits on long 12/$1,200-$1,230 bull call spread, took profits on long 9/$1,030-$1,080 vertical bull call spread</vt:lpstr>
      <vt:lpstr> Amazon (AMZN) – Antirust Target Jeff Bezos to Sell $4.7 Billion of Amazon Stock  took profits on long 3/$155-$160 bull call spread , took profits on long 2/$130-$135 bull call spread </vt:lpstr>
      <vt:lpstr>PowerPoint Presentation</vt:lpstr>
      <vt:lpstr>Netflix (NFLX) –  Netflix Beats. It has a very high growth rate for a $542 billion company took profits on long 4/800-$810 call spread </vt:lpstr>
      <vt:lpstr>Palo Alto Networks (PANW)- Hacking never goes out of fashion Palo Alto Announced\s 2:1 Split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12/$185-$195 call spread, took profits on long 9/$125-$130 vertical bull call spread took profits on long 8/$125-$130 vertical bull call spread </vt:lpstr>
      <vt:lpstr>Adobe (ADBE)- Cloud play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MicroStrategy Copycats are Multiplying Took profits on long 6/$500-$510 put spread, took profits on long 6/$470-$480 put spread  took profits on long 6/$330-$340 call spread, stopped out of long 6/$335-$345 put spread  took profits on long 5/$400-$410 put spread, took profits on long 5/$220-$230-$230 call spread,  took profits on long 5/$400-$410 put spread, took profits on long 5/$400-$410 put spread, took profits on</vt:lpstr>
      <vt:lpstr>PowerPoint Presentation</vt:lpstr>
      <vt:lpstr>The Second Half of the Barbell</vt:lpstr>
      <vt:lpstr> Goldman Sachs (GS) –  Goldman Sachs Beats, with Revenues of $12.73 billion vs. $12.46 billion estimate stopped out of 3/$380-$390 call spread, profits on long 12/$330-$350 call spread,   took profits on long 11/$330-$350 call spread   </vt:lpstr>
      <vt:lpstr>Morgan Stanley (MS)  Morgan Stanely Reports Record Profits, Sells Options Trading Department to Citidel took profits on long $12/210-$220 call spread, Took profits on long $195-$205 call spread, took profits on long 4/$65-$70 call spread </vt:lpstr>
      <vt:lpstr>  JP Morgan Chase (JPM) – Jamie Diamond Sells 30% of JP Morgan Stock  stopped out of 3/$235-$245 calls spread, profits on long 12/$210-$220 call spread,  took profits on long 11/$195-$205 call spread, took profits on 4/$215-225 put spread,  took profits on long 4/$105-$115 call spread      </vt:lpstr>
      <vt:lpstr>Bank of America (BAC) – Deregulation play took profits on long long 12/$41-$44 call spread, took profits on long 4/$20-$23 call spread </vt:lpstr>
      <vt:lpstr>Citigroup (C) –  took profits on long long 12/$60-$65 call spread , took profits on long 4/$30-$35 call spread </vt:lpstr>
      <vt:lpstr>Charles Schwab (SCHW) – LEAPS expire at Max profit took profits on long 4/$30-$35 call spread  </vt:lpstr>
      <vt:lpstr>Interactive Brokers (IBKR) – LEAPS expired at Max Profit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Blackrock Reports Record $12.5 trillion in Assets Under Management took profits on long 12/$850-$860 call spread  took profits on long 3/$770-$790 call spread, took profits on long 3/$310-$340 call spread </vt:lpstr>
      <vt:lpstr> SPDR Metals &amp; Mining ETF (XME) –  long 2/$28-$30 call spread</vt:lpstr>
      <vt:lpstr>Boeing (BA) – 300 aircraft order backlog    </vt:lpstr>
      <vt:lpstr>General Motors (GM) – Worst Off Trade War Victim Loses $1 Billion on trade wars stopped out of long 4/$52.50-$57.50 put spread at cost, long 3/$53-$56 put spread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50% copper tariff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The Largest Railroad in History, may be the result of the Union Pacific (UNP)/Norfolk Southern merger worth $87 billion took profits on long 5/$200-$210 call spread took profits on 11/$150-$160 call spread </vt:lpstr>
      <vt:lpstr>  Walmart (WMT) – The New AI Stock took profit on Long 11/$125-$130 bear put spread, took profit on Long 10/$119-$121 bear put spread took profits on Long 8/$114-$117 bear put spread  </vt:lpstr>
      <vt:lpstr>  Costco (COST) – Permanent Compounder took profits on long 4/$840-$850 call spread    </vt:lpstr>
      <vt:lpstr> Delta Airlines (DAL) – Recession Warning-Travel Collapse The Non-Boeing Airline – uses Airbuses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long 7/$260-$270 bull call spread,  took profits on long 11/$185-$200 bull call spread</vt:lpstr>
      <vt:lpstr>Visa (V) – Earnings Beat, Guidance Disappointment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Bonds – Digestion Problem </vt:lpstr>
      <vt:lpstr>                 Treasury ETF (TLT) –  took profits on long 6/$88-$91 put spread stopped out of long 6/$80-$83 call spread,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4.51%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PowerPoint Presentation</vt:lpstr>
      <vt:lpstr>Foreign Currencies – No dollar friends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–Dead in the Water 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PowerPoint Presentation</vt:lpstr>
      <vt:lpstr>Precious Metals – Consolidating</vt:lpstr>
      <vt:lpstr>PowerPoint Presentation</vt:lpstr>
      <vt:lpstr> Market Vectors Gold Miners ETF- (GDX) –  took profit on long 6/$207.50-$212.50 call spread, took profit on long 7/$200-$205 call spread  </vt:lpstr>
      <vt:lpstr>  Barrick Mining (B)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 long 6/$75-$80 call spread-expires in 7 trading days , took profits on long 1/$36-$39 call spread </vt:lpstr>
      <vt:lpstr> Platinum- (PPLT)- 556,000-ounce shortage this year took profits on long 1/$36-$39 call spread </vt:lpstr>
      <vt:lpstr>PowerPoint Presentation</vt:lpstr>
      <vt:lpstr>Real Estate – Interest Rate Hopes</vt:lpstr>
      <vt:lpstr>S&amp;P Case Shiller Slows S&amp;P Case Shiller Rises to -0.3% YOY in April, with its National Home Price Index New York gained +7.4%, Chicago +6.1%, and Detroit +54.9%. Tampa down -2.4%, San Francisco and Dallas -0.6% </vt:lpstr>
      <vt:lpstr>Crown Castle International (CCI) – 6.62% yielding 5G cell phone tower REIT Eliot Management Pushes up stock with activist bid took profits on Long 8/$90-$95 call spread,</vt:lpstr>
      <vt:lpstr>US Home Construction Index (ITB) (DHI), (LEN), (PHM), (TOL), (NVR)   </vt:lpstr>
      <vt:lpstr> DH Horton (DHI) DH Horton Rockets 20% on Earnings Beat – Most Important chart of the week took profits on long 11/$165-$175  </vt:lpstr>
      <vt:lpstr>Trade Sheet- The Recession Trade So What Do We Do About All This?</vt:lpstr>
      <vt:lpstr>       Next Strategy Webinar   12:00 EST Wednesday, July 30, 2025  from Incline Village, NV       email me questions at support@madhedgefundtrader.com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1267</cp:revision>
  <cp:lastPrinted>2022-01-05T03:44:27Z</cp:lastPrinted>
  <dcterms:created xsi:type="dcterms:W3CDTF">2015-02-05T17:12:57Z</dcterms:created>
  <dcterms:modified xsi:type="dcterms:W3CDTF">2025-07-30T19:25:21Z</dcterms:modified>
</cp:coreProperties>
</file>