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6"/>
  </p:notesMasterIdLst>
  <p:sldIdLst>
    <p:sldId id="256" r:id="rId2"/>
    <p:sldId id="1703" r:id="rId3"/>
    <p:sldId id="1470" r:id="rId4"/>
    <p:sldId id="888" r:id="rId5"/>
    <p:sldId id="1579" r:id="rId6"/>
    <p:sldId id="1578" r:id="rId7"/>
    <p:sldId id="605" r:id="rId8"/>
    <p:sldId id="1773" r:id="rId9"/>
    <p:sldId id="1651" r:id="rId10"/>
    <p:sldId id="1118" r:id="rId11"/>
    <p:sldId id="1774" r:id="rId12"/>
    <p:sldId id="1765" r:id="rId13"/>
    <p:sldId id="1076" r:id="rId14"/>
    <p:sldId id="898" r:id="rId15"/>
    <p:sldId id="1695" r:id="rId16"/>
    <p:sldId id="1689" r:id="rId17"/>
    <p:sldId id="1734" r:id="rId18"/>
    <p:sldId id="1397" r:id="rId19"/>
    <p:sldId id="1763" r:id="rId20"/>
    <p:sldId id="1033" r:id="rId21"/>
    <p:sldId id="1073" r:id="rId22"/>
    <p:sldId id="1744" r:id="rId23"/>
    <p:sldId id="1026" r:id="rId24"/>
    <p:sldId id="570" r:id="rId25"/>
    <p:sldId id="280" r:id="rId26"/>
    <p:sldId id="1511" r:id="rId27"/>
    <p:sldId id="1512" r:id="rId28"/>
    <p:sldId id="1544" r:id="rId29"/>
    <p:sldId id="1741" r:id="rId30"/>
    <p:sldId id="1545" r:id="rId31"/>
    <p:sldId id="1297" r:id="rId32"/>
    <p:sldId id="1542" r:id="rId33"/>
    <p:sldId id="563" r:id="rId34"/>
    <p:sldId id="835" r:id="rId35"/>
    <p:sldId id="613" r:id="rId36"/>
    <p:sldId id="1523" r:id="rId37"/>
    <p:sldId id="831" r:id="rId38"/>
    <p:sldId id="811" r:id="rId39"/>
    <p:sldId id="1047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743" r:id="rId48"/>
    <p:sldId id="1772" r:id="rId49"/>
    <p:sldId id="1759" r:id="rId50"/>
    <p:sldId id="1070" r:id="rId51"/>
    <p:sldId id="1717" r:id="rId52"/>
    <p:sldId id="1718" r:id="rId53"/>
    <p:sldId id="1719" r:id="rId54"/>
    <p:sldId id="1720" r:id="rId55"/>
    <p:sldId id="1721" r:id="rId56"/>
    <p:sldId id="1722" r:id="rId57"/>
    <p:sldId id="1723" r:id="rId58"/>
    <p:sldId id="1726" r:id="rId59"/>
    <p:sldId id="1727" r:id="rId60"/>
    <p:sldId id="1724" r:id="rId61"/>
    <p:sldId id="840" r:id="rId62"/>
    <p:sldId id="1738" r:id="rId63"/>
    <p:sldId id="1068" r:id="rId64"/>
    <p:sldId id="1069" r:id="rId65"/>
    <p:sldId id="1566" r:id="rId66"/>
    <p:sldId id="1400" r:id="rId67"/>
    <p:sldId id="893" r:id="rId68"/>
    <p:sldId id="289" r:id="rId69"/>
    <p:sldId id="1054" r:id="rId70"/>
    <p:sldId id="994" r:id="rId71"/>
    <p:sldId id="1742" r:id="rId72"/>
    <p:sldId id="830" r:id="rId73"/>
    <p:sldId id="481" r:id="rId74"/>
    <p:sldId id="290" r:id="rId75"/>
    <p:sldId id="1133" r:id="rId76"/>
    <p:sldId id="1049" r:id="rId77"/>
    <p:sldId id="336" r:id="rId78"/>
    <p:sldId id="1760" r:id="rId79"/>
    <p:sldId id="1728" r:id="rId80"/>
    <p:sldId id="654" r:id="rId81"/>
    <p:sldId id="659" r:id="rId82"/>
    <p:sldId id="655" r:id="rId83"/>
    <p:sldId id="1425" r:id="rId84"/>
    <p:sldId id="657" r:id="rId85"/>
    <p:sldId id="656" r:id="rId86"/>
    <p:sldId id="1500" r:id="rId87"/>
    <p:sldId id="1761" r:id="rId88"/>
    <p:sldId id="1731" r:id="rId89"/>
    <p:sldId id="1411" r:id="rId90"/>
    <p:sldId id="1412" r:id="rId91"/>
    <p:sldId id="1413" r:id="rId92"/>
    <p:sldId id="1414" r:id="rId93"/>
    <p:sldId id="1415" r:id="rId94"/>
    <p:sldId id="1572" r:id="rId95"/>
    <p:sldId id="1732" r:id="rId96"/>
    <p:sldId id="388" r:id="rId97"/>
    <p:sldId id="312" r:id="rId98"/>
    <p:sldId id="380" r:id="rId99"/>
    <p:sldId id="747" r:id="rId100"/>
    <p:sldId id="1422" r:id="rId101"/>
    <p:sldId id="313" r:id="rId102"/>
    <p:sldId id="1217" r:id="rId103"/>
    <p:sldId id="1592" r:id="rId104"/>
    <p:sldId id="1693" r:id="rId105"/>
    <p:sldId id="1690" r:id="rId106"/>
    <p:sldId id="1691" r:id="rId107"/>
    <p:sldId id="650" r:id="rId108"/>
    <p:sldId id="729" r:id="rId109"/>
    <p:sldId id="737" r:id="rId110"/>
    <p:sldId id="1733" r:id="rId111"/>
    <p:sldId id="999" r:id="rId112"/>
    <p:sldId id="1000" r:id="rId113"/>
    <p:sldId id="1451" r:id="rId114"/>
    <p:sldId id="1770" r:id="rId115"/>
    <p:sldId id="1130" r:id="rId116"/>
    <p:sldId id="1132" r:id="rId117"/>
    <p:sldId id="1005" r:id="rId118"/>
    <p:sldId id="1006" r:id="rId119"/>
    <p:sldId id="1586" r:id="rId120"/>
    <p:sldId id="1767" r:id="rId121"/>
    <p:sldId id="1577" r:id="rId122"/>
    <p:sldId id="335" r:id="rId123"/>
    <p:sldId id="1768" r:id="rId124"/>
    <p:sldId id="1230" r:id="rId12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92675"/>
  </p:normalViewPr>
  <p:slideViewPr>
    <p:cSldViewPr snapToGrid="0">
      <p:cViewPr varScale="1">
        <p:scale>
          <a:sx n="100" d="100"/>
          <a:sy n="100" d="100"/>
        </p:scale>
        <p:origin x="6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3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3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jpeg"/><Relationship Id="rId5" Type="http://schemas.openxmlformats.org/officeDocument/2006/relationships/image" Target="../media/image38.png"/><Relationship Id="rId4" Type="http://schemas.openxmlformats.org/officeDocument/2006/relationships/image" Target="../media/image13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jp-ms-0925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“Closed for Business”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October 1,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BB726-16CF-133C-3BB5-B34E68AA94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409" y="1575001"/>
            <a:ext cx="2152135" cy="32915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Shutdown Costs Coming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843656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Government to Shut Down on Wednesday</a:t>
            </a:r>
            <a:r>
              <a:rPr lang="en-US" sz="1800" dirty="0"/>
              <a:t>, sending unemployment soaring and growth into a tailspin, should cut 0.5% off of US GDP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Jobs crash continues, with </a:t>
            </a:r>
            <a:r>
              <a:rPr lang="en-US" sz="1800" b="1" dirty="0"/>
              <a:t>ADP down -32,000 </a:t>
            </a:r>
            <a:r>
              <a:rPr lang="en-US" sz="1800" dirty="0"/>
              <a:t>for August and big back month downward revisions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/>
              <a:t>*Fed Cuts Interest Rates by 25 basis points</a:t>
            </a:r>
            <a:r>
              <a:rPr lang="en-US" sz="1800" dirty="0"/>
              <a:t>, rallying all markets. Jobs risk has increased taking priority over inflation concerns, but can they cut without any jobs data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Core Inflation </a:t>
            </a:r>
            <a:r>
              <a:rPr lang="en-US" sz="1800" dirty="0"/>
              <a:t>Holds Steady at 2.9%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US Consumer Spending </a:t>
            </a:r>
            <a:r>
              <a:rPr lang="en-US" sz="1800" dirty="0"/>
              <a:t>Powers On, increased 0.4% last month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GDP Comes in Hot</a:t>
            </a:r>
            <a:r>
              <a:rPr lang="en-US" sz="1800" dirty="0"/>
              <a:t>, showing a gain of 3.8% in the second quarter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Durable Goods Orders </a:t>
            </a:r>
            <a:r>
              <a:rPr lang="en-US" sz="1800" dirty="0"/>
              <a:t>Rose by 2.9% month-over-month to $312.1</a:t>
            </a:r>
            <a:br>
              <a:rPr lang="en-US" sz="1800" dirty="0"/>
            </a:br>
            <a:r>
              <a:rPr lang="en-US" sz="1800" dirty="0"/>
              <a:t> billion in August 2025, reversing a revised 2.7% slump in July </a:t>
            </a:r>
            <a:br>
              <a:rPr lang="en-US" sz="1800" dirty="0"/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The Social Security COLA </a:t>
            </a:r>
            <a:r>
              <a:rPr lang="en-US" sz="1800" dirty="0"/>
              <a:t>for 2026 Is out At 2.9%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US Retail Sales Rise </a:t>
            </a:r>
            <a:r>
              <a:rPr lang="en-US" sz="1800" dirty="0"/>
              <a:t>0.6%, versus 0.2% expected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A209C-8176-A564-57D4-71B067874D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10" y="3781168"/>
            <a:ext cx="4404694" cy="29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6060D-E67C-6FA1-D198-F50E4910F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4" y="1487832"/>
            <a:ext cx="6529457" cy="49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56C2-CB9D-9A30-91E6-3DE69234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249293"/>
            <a:ext cx="6946900" cy="52597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27F6B-BB4F-9728-CC38-ECABE454C1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56" y="1786007"/>
            <a:ext cx="6310796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22A82-BEA7-E53C-BA4C-58D550C6DC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88" y="1666737"/>
            <a:ext cx="6430065" cy="48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cky area with a lake and mountains in the background&#10;&#10;AI-generated content may be incorrect.">
            <a:extLst>
              <a:ext uri="{FF2B5EF4-FFF2-40B4-BE49-F238E27FC236}">
                <a16:creationId xmlns:a16="http://schemas.microsoft.com/office/drawing/2014/main" id="{D19B5D34-C3FB-0678-2531-2A6AFC6ED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*Coming quantitative easing and interest rate cuts could cause explosive moves up in precious metals prices</a:t>
            </a:r>
            <a:br>
              <a:rPr lang="en-US" sz="2000" b="1" i="1" dirty="0">
                <a:solidFill>
                  <a:srgbClr val="FF0000"/>
                </a:solidFill>
                <a:latin typeface="+mj-lt"/>
              </a:rPr>
            </a:br>
            <a:br>
              <a:rPr lang="en-US" sz="2000" b="1" i="1" dirty="0">
                <a:solidFill>
                  <a:srgbClr val="FF0000"/>
                </a:solidFill>
                <a:latin typeface="+mj-lt"/>
              </a:rPr>
            </a:br>
            <a:r>
              <a:rPr lang="en-US" sz="20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Gold is hanging on to new highs very nicely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*Gold could hit $4,000 by yearend very easily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/>
              <a:t>Is Gold the New “Safe” Asset?</a:t>
            </a:r>
            <a:r>
              <a:rPr lang="en-US" sz="1800" dirty="0"/>
              <a:t> The barbarous relic has rallied in every</a:t>
            </a:r>
            <a:br>
              <a:rPr lang="en-US" sz="1800" dirty="0"/>
            </a:br>
            <a:r>
              <a:rPr lang="en-US" sz="1800" dirty="0"/>
              <a:t> bear market of the last 50 years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Newmont Sells Orla Mine for $439 Million</a:t>
            </a:r>
            <a:r>
              <a:rPr lang="en-US" sz="1800" dirty="0"/>
              <a:t>, popping the stock $3.50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*Gold's rally has been driven by growing anxiety about the US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economic trajectory, with investors seeking a hedge against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rising prices and weakening currencies, and its price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could vault higher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if equity markets start to creak.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Big QE Winner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632" y="3429000"/>
            <a:ext cx="3247278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$4,000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73921-757B-DB22-E619-2F952CA631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219" y="2040366"/>
            <a:ext cx="5691337" cy="430915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3059994"/>
            <a:ext cx="7023860" cy="25723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C9BEC-70AA-A7F8-BC06-83CC3AB8A9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028" y="1637015"/>
            <a:ext cx="6449943" cy="48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ED9778-8EE4-4274-E27D-83B6C2203D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52" y="1487832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5619A-53D3-8648-E64A-F749263B57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43" y="1480670"/>
            <a:ext cx="6628848" cy="501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6C5D7-000A-D5DF-3F10-D10F2329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is Quantitative Easing?</a:t>
            </a:r>
            <a:br>
              <a:rPr lang="en-US" sz="2800" b="1" dirty="0"/>
            </a:br>
            <a:r>
              <a:rPr lang="en-US" sz="2000" b="1" dirty="0"/>
              <a:t>The Ultimate Printing Press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5A579-EDCE-F441-03B9-62CBC682D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135" y="1417637"/>
            <a:ext cx="11211697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*The Fed buys long term bonds and mortgage back securities to drive down long-term interest rates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*First initiated in 2008 to stop the real estate crash, driving the Fed balance sheet from near zero to $9.1 trillion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*Add to this a cut in federal funds rate from 4.25% to below 3.0% by by a new Fed governor starting in May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end result will be a recovering in real estate and a super heated stock and crypto market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end result will be a higher high,</a:t>
            </a:r>
            <a:br>
              <a:rPr lang="en-US" sz="1800" dirty="0"/>
            </a:br>
            <a:r>
              <a:rPr lang="en-US" sz="1800" dirty="0"/>
              <a:t> then a crash and a lower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 recession always follows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*Don’t forget to sit down when the music stops playing</a:t>
            </a:r>
            <a:br>
              <a:rPr lang="en-US" sz="1800" dirty="0"/>
            </a:br>
            <a:r>
              <a:rPr lang="en-US" sz="1800" dirty="0"/>
              <a:t> or you will lose everything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073BA-62D2-BF6D-093E-AC95DFBB9E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322" y="4040659"/>
            <a:ext cx="4540543" cy="25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978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F46F8-89FB-7DE9-61D3-2CD5F878BA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9" y="1944777"/>
            <a:ext cx="5980998" cy="452847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306286" y="2209801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2E7F7-2766-A57A-6A1A-7877A2168F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04" y="138844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5D3CF-2ABD-846F-F28C-C6C57C0652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83" y="1626980"/>
            <a:ext cx="5992743" cy="45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1D34C-4DDA-37C4-51B5-43DC46DE2E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31" y="174017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2874-8B9B-BB00-17F1-5B791F55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A3AF8-734D-845B-ED7B-467A4D0E3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tent in the woods&#10;&#10;AI-generated content may be incorrect.">
            <a:extLst>
              <a:ext uri="{FF2B5EF4-FFF2-40B4-BE49-F238E27FC236}">
                <a16:creationId xmlns:a16="http://schemas.microsoft.com/office/drawing/2014/main" id="{76C08069-2845-6023-BEA4-BF59DFD438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432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New Homes on Fire!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New Home Sales Rocket 20%,</a:t>
            </a:r>
            <a:r>
              <a:rPr lang="en-US" sz="1800" dirty="0"/>
              <a:t> in August on falling interest rates, the largest one-month gain since August 2022.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*Sales were 15.4% higher than August 2024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*This count is based on people out shopping in August and signing deals, when the average rate on the 30-year fixed mortgage was higher than it is today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*That rate started August at 6.63%, according to Mortgage News Daily, and didn't really move much during the month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Existing Home Sales Fall -0.2% in August</a:t>
            </a:r>
            <a:r>
              <a:rPr lang="en-US" sz="1800" dirty="0"/>
              <a:t>, and up 1.8% YOY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*These figures are based on June and July closing when interest</a:t>
            </a:r>
            <a:br>
              <a:rPr lang="en-US" sz="1800" dirty="0"/>
            </a:br>
            <a:r>
              <a:rPr lang="en-US" sz="1800" dirty="0"/>
              <a:t> rates were 0.50% higher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Inventories are down 1.3% to a 4.6-month supply after rising all year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The median price sold is at $422,600, up 2% YOY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 descr="A house with a sign in front of it&#10;&#10;AI-generated content may be incorrect.">
            <a:extLst>
              <a:ext uri="{FF2B5EF4-FFF2-40B4-BE49-F238E27FC236}">
                <a16:creationId xmlns:a16="http://schemas.microsoft.com/office/drawing/2014/main" id="{630A1B8C-D623-4444-38DD-A5A070034F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980" y="4069492"/>
            <a:ext cx="4433130" cy="24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+1.8% YOY in July,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6.4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+6.2%,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+4.5%.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-2.5%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and Phoenix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-0.9%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3CFF3-C6CF-4745-177F-2268E07BDA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026" y="1835291"/>
            <a:ext cx="6271039" cy="47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7A89A-A67B-2D11-8335-F78EF2425B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43" y="1417637"/>
            <a:ext cx="6559247" cy="49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000" dirty="0"/>
              <a:t>DH Horton Rockets 20% on Earnings Beat – Most Important chart of the week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D291E-3120-B639-E358-5E1BCD94FE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660" y="1565590"/>
            <a:ext cx="6310796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auge&#10;&#10;AI-generated content may be incorrect.">
            <a:extLst>
              <a:ext uri="{FF2B5EF4-FFF2-40B4-BE49-F238E27FC236}">
                <a16:creationId xmlns:a16="http://schemas.microsoft.com/office/drawing/2014/main" id="{187DDE14-08BF-3330-0C03-B6D3B7043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988578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4FB1-B55A-FBF0-5995-13AF0395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B391F-FAD5-5327-AB5A-E41B61275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ke with mountains and trees&#10;&#10;AI-generated content may be incorrect.">
            <a:extLst>
              <a:ext uri="{FF2B5EF4-FFF2-40B4-BE49-F238E27FC236}">
                <a16:creationId xmlns:a16="http://schemas.microsoft.com/office/drawing/2014/main" id="{48557750-C367-6688-9482-D928F7AB7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67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–buy interest rate sensitives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15,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https://www.madhedgefundtrader.com/jp-ms-0925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walking on a trail&#10;&#10;AI-generated content may be incorrect.">
            <a:extLst>
              <a:ext uri="{FF2B5EF4-FFF2-40B4-BE49-F238E27FC236}">
                <a16:creationId xmlns:a16="http://schemas.microsoft.com/office/drawing/2014/main" id="{56907481-BCA6-6C68-8C4F-5DE78C7FE5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0538" y="1576983"/>
            <a:ext cx="5061857" cy="379639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EB12-61ED-720A-A47A-2BF9C0B4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12BED-8058-91F6-D0DB-804FBC6F9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lake with trees and rocks&#10;&#10;AI-generated content may be incorrect.">
            <a:extLst>
              <a:ext uri="{FF2B5EF4-FFF2-40B4-BE49-F238E27FC236}">
                <a16:creationId xmlns:a16="http://schemas.microsoft.com/office/drawing/2014/main" id="{D0CD0411-7E22-A832-99A9-0DF19A2BEA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85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showing the price of the stock market&#10;&#10;AI-generated content may be incorrect.">
            <a:extLst>
              <a:ext uri="{FF2B5EF4-FFF2-40B4-BE49-F238E27FC236}">
                <a16:creationId xmlns:a16="http://schemas.microsoft.com/office/drawing/2014/main" id="{10353807-082A-7127-BC9B-51D2F75D4D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29" y="1828800"/>
            <a:ext cx="8015483" cy="48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8 Month High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-14,000 to 218,000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G_9089">
            <a:hlinkClick r:id="" action="ppaction://media"/>
            <a:extLst>
              <a:ext uri="{FF2B5EF4-FFF2-40B4-BE49-F238E27FC236}">
                <a16:creationId xmlns:a16="http://schemas.microsoft.com/office/drawing/2014/main" id="{E26F59D7-3519-A51B-8372-2B7B971B3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Shutdown Pause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17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*A government shutdown will cause the bull market to go on hold but not crash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*But the dip, QE is coming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i="1" dirty="0"/>
              <a:t>Equity Funds See Record Outflows</a:t>
            </a:r>
            <a:r>
              <a:rPr lang="en-US" sz="1800" dirty="0"/>
              <a:t>, as investors rush to book profits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Crypto ETF’s About to Flood the Market</a:t>
            </a:r>
            <a:r>
              <a:rPr lang="en-US" sz="1800" dirty="0">
                <a:solidFill>
                  <a:schemeClr val="tx1"/>
                </a:solidFill>
              </a:rPr>
              <a:t>, as the SEC's new standards streamline crypto ETF approvals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The Options Market is Turning Hyper Bullish</a:t>
            </a:r>
            <a:r>
              <a:rPr lang="en-US" sz="1800" dirty="0">
                <a:solidFill>
                  <a:schemeClr val="tx1"/>
                </a:solidFill>
              </a:rPr>
              <a:t>, with trading volume hitting a new all-time high after the Fed meeting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$100,000 H1B Data Fee to Cost US Tech $14 Billion</a:t>
            </a:r>
            <a:r>
              <a:rPr lang="en-US" sz="1800" dirty="0">
                <a:solidFill>
                  <a:schemeClr val="tx1"/>
                </a:solidFill>
              </a:rPr>
              <a:t>, and causing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turmoil in the tech industry 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/>
              <a:t>*A major rotation </a:t>
            </a:r>
            <a:r>
              <a:rPr lang="en-US" sz="1800" dirty="0"/>
              <a:t>took place last week, out of Big tech and into everything</a:t>
            </a:r>
            <a:br>
              <a:rPr lang="en-US" sz="1800" dirty="0"/>
            </a:br>
            <a:r>
              <a:rPr lang="en-US" sz="1800" dirty="0"/>
              <a:t> else, including financials, energy, pharmaceuticals, and precious metals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*If this rotation continues, it could send major stock indexes</a:t>
            </a:r>
            <a:br>
              <a:rPr lang="en-US" sz="1800" dirty="0"/>
            </a:br>
            <a:r>
              <a:rPr lang="en-US" sz="1800" dirty="0"/>
              <a:t>to </a:t>
            </a:r>
            <a:r>
              <a:rPr lang="en-US" sz="1800" b="1" dirty="0"/>
              <a:t>new highs well into 2026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 </a:t>
            </a:r>
            <a:r>
              <a:rPr lang="en-US" sz="2000" b="1" dirty="0">
                <a:solidFill>
                  <a:schemeClr val="tx1"/>
                </a:solidFill>
              </a:rPr>
              <a:t>exploding money supply </a:t>
            </a:r>
            <a:r>
              <a:rPr lang="en-US" sz="2000" dirty="0">
                <a:solidFill>
                  <a:schemeClr val="tx1"/>
                </a:solidFill>
              </a:rPr>
              <a:t>is hugely stock positive</a:t>
            </a:r>
            <a:endParaRPr lang="en-US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0A8E8-1CF3-6C89-5EC7-1900238E04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816" y="4184135"/>
            <a:ext cx="3757484" cy="25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3.87%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$445-$450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6/$660-$640 put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1410334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$650</a:t>
            </a:r>
            <a:br>
              <a:rPr lang="en-US" sz="2000" dirty="0"/>
            </a:br>
            <a:r>
              <a:rPr lang="en-US" sz="2000" dirty="0"/>
              <a:t>-2.6%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99769" y="2759655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-7.07%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39267D11-4890-97F0-9AA5-20350A586643}"/>
              </a:ext>
            </a:extLst>
          </p:cNvPr>
          <p:cNvSpPr/>
          <p:nvPr/>
        </p:nvSpPr>
        <p:spPr>
          <a:xfrm>
            <a:off x="9517390" y="4310141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$620</a:t>
            </a:r>
            <a:br>
              <a:rPr lang="en-US" sz="2000" dirty="0"/>
            </a:br>
            <a:r>
              <a:rPr lang="en-US" sz="2000" dirty="0"/>
              <a:t>-8.70%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89832-3385-F4C1-8334-19276CFAE7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1" y="1662458"/>
            <a:ext cx="6637550" cy="49560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090658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169499" y="3503963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9C0E6B-CC8A-40AE-6C9E-1000E917D521}"/>
              </a:ext>
            </a:extLst>
          </p:cNvPr>
          <p:cNvCxnSpPr>
            <a:cxnSpLocks/>
          </p:cNvCxnSpPr>
          <p:nvPr/>
        </p:nvCxnSpPr>
        <p:spPr>
          <a:xfrm flipV="1">
            <a:off x="1272197" y="4011291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61F65-875A-5F1F-E451-D9F0CFE8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17637"/>
            <a:ext cx="67564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lake with boats and mountains&#10;&#10;AI-generated content may be incorrect.">
            <a:extLst>
              <a:ext uri="{FF2B5EF4-FFF2-40B4-BE49-F238E27FC236}">
                <a16:creationId xmlns:a16="http://schemas.microsoft.com/office/drawing/2014/main" id="{A48377A1-8FB9-3E1F-4734-48AD6E496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52" y="0"/>
            <a:ext cx="10253222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9F643-70FC-F942-0965-FBB4C640F7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302" y="1453641"/>
            <a:ext cx="6343396" cy="48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609C2-A268-21D6-50C3-C2F0404C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966" y="1219200"/>
            <a:ext cx="6826067" cy="51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6E1F-E997-E4C1-E09A-6A184B7A8D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257" y="1507711"/>
            <a:ext cx="5937485" cy="44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28799-4680-ECA4-AEE3-88168506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185" y="1348684"/>
            <a:ext cx="6827630" cy="51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3B0258-C278-5C53-263A-91B4732863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689" y="1782838"/>
            <a:ext cx="6012622" cy="45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6F8BC-581A-2A3F-7E6D-3116B794F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201" y="1828811"/>
            <a:ext cx="6279597" cy="47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04993-DE7A-20D2-BC2F-BEDDCD6F2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39" y="1417637"/>
            <a:ext cx="6648726" cy="50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2000" b="1" i="1" dirty="0"/>
              <a:t>Nikkei Rockets on Japan Trade Deal</a:t>
            </a:r>
            <a:r>
              <a:rPr lang="en-US" sz="2000" dirty="0"/>
              <a:t>, which dropped tariffs on Japanese cars to 15%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9BDB4-B424-A9E0-2430-F4AC0DED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002" y="1417637"/>
            <a:ext cx="6767996" cy="51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F6B29-C4D0-5F56-E71A-6950FBE1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310" y="1096618"/>
            <a:ext cx="6859380" cy="51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59B6B-25E2-313E-EB69-C947A97D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80" y="1295400"/>
            <a:ext cx="6728239" cy="50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7AB9-289B-EFDA-947A-FCAFFCBE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7C080-86E6-6C59-8345-ED14E7E7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37852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b="1" dirty="0"/>
              <a:t>THE REPLAYS ARE UP!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 gathering of 24 of the best trading minds in the world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smorgasbord of trading strategies in all asset classes, including</a:t>
            </a:r>
            <a:br>
              <a:rPr lang="en-US" sz="2000" dirty="0"/>
            </a:br>
            <a:r>
              <a:rPr lang="en-US" sz="2000" dirty="0"/>
              <a:t> Stocks, bonds, foreign exchange, commodities, precious metals,</a:t>
            </a:r>
            <a:br>
              <a:rPr lang="en-US" sz="2000" dirty="0"/>
            </a:br>
            <a:r>
              <a:rPr lang="en-US" sz="2000" dirty="0"/>
              <a:t> and energy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*$100,000 in free prizes awarded to those who register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*Sign up at by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responding to the link we will send you shortly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*Best of all, attendance is </a:t>
            </a:r>
            <a:r>
              <a:rPr lang="en-US" sz="2000" dirty="0">
                <a:solidFill>
                  <a:srgbClr val="FF0000"/>
                </a:solidFill>
              </a:rPr>
              <a:t>FREE!</a:t>
            </a:r>
          </a:p>
        </p:txBody>
      </p:sp>
      <p:pic>
        <p:nvPicPr>
          <p:cNvPr id="5" name="Picture 4" descr="A person wearing a hat and suit&#10;&#10;Description automatically generated with low confidence">
            <a:extLst>
              <a:ext uri="{FF2B5EF4-FFF2-40B4-BE49-F238E27FC236}">
                <a16:creationId xmlns:a16="http://schemas.microsoft.com/office/drawing/2014/main" id="{73A0B536-7C8F-70FB-95D4-3E9640568B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57" y="2229729"/>
            <a:ext cx="3280335" cy="4353634"/>
          </a:xfrm>
          <a:prstGeom prst="rect">
            <a:avLst/>
          </a:prstGeom>
        </p:spPr>
      </p:pic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80C1BD78-5AE0-AFD0-E57B-0BBBD9C4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8" y="274636"/>
            <a:ext cx="11234108" cy="20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5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38830-798A-2577-A937-65A6BF8D34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393" y="1541584"/>
            <a:ext cx="6569213" cy="49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dirty="0"/>
            </a:br>
            <a:r>
              <a:rPr lang="en-US" sz="1800" dirty="0"/>
              <a:t>Nvidia to Invest $100 Billion in Open AI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189B4B-5ED6-16CD-4EA3-522B3479FD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244" y="2163694"/>
            <a:ext cx="5515665" cy="41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D4473-59C6-DFAB-1E8B-AB25E087B7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971" y="1950849"/>
            <a:ext cx="6042502" cy="45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D89766-5992-AD59-A60A-FDEA7E68FA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540" y="1653674"/>
            <a:ext cx="6370430" cy="48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Apple Shares Go Ballistic</a:t>
            </a:r>
            <a:r>
              <a:rPr lang="en-US" sz="1800" dirty="0"/>
              <a:t> on spectacular sales of the iPhone 17 sales around the world</a:t>
            </a:r>
            <a:b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/>
              <a:t>My Apple LEAPS are Up 60% in Three Weeks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A2ABC-78B0-D585-CBA9-DCC6D643B9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57" y="1814871"/>
            <a:ext cx="6131891" cy="4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b="1" i="1" dirty="0"/>
              <a:t>Google Beats</a:t>
            </a:r>
            <a:r>
              <a:rPr lang="en-US" sz="1800" dirty="0"/>
              <a:t>, with Earnings per share up to $2.31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Tops $3 Trillion Market Cap</a:t>
            </a:r>
            <a:r>
              <a:rPr lang="en-US" sz="1800" dirty="0"/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581F2-2945-7846-A268-E82EA01173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348" y="2017157"/>
            <a:ext cx="5972865" cy="4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Amazon Sells Off on Earnings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BD895-B6BF-C0DA-B624-A75003DE95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931" y="1696291"/>
            <a:ext cx="6290918" cy="476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22423" y="275989"/>
            <a:ext cx="1159787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</a:t>
            </a:r>
            <a:r>
              <a:rPr lang="en-US" sz="1800" dirty="0">
                <a:latin typeface="+mj-lt"/>
              </a:rPr>
              <a:t>Destroyed</a:t>
            </a:r>
            <a:br>
              <a:rPr lang="en-US" sz="1800" dirty="0">
                <a:latin typeface="+mj-lt"/>
              </a:rPr>
            </a:br>
            <a:r>
              <a:rPr lang="en-US" sz="1800" dirty="0"/>
              <a:t>Tesla EV Market Share Falls to 38%, from 80%, </a:t>
            </a:r>
            <a:r>
              <a:rPr lang="en-US" sz="1800" i="1" dirty="0"/>
              <a:t>BYD Outsells Tesla in Europe</a:t>
            </a:r>
            <a:br>
              <a:rPr lang="en-US" sz="1800" i="1" dirty="0"/>
            </a:br>
            <a:r>
              <a:rPr lang="en-US" sz="1800" b="1" i="1" dirty="0"/>
              <a:t>Elon Musk Buys $1 Billion in Tesla Stock</a:t>
            </a:r>
            <a:r>
              <a:rPr lang="en-US" sz="1800" dirty="0"/>
              <a:t> , Loses $7,500 EV Subsidy on September 30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10</a:t>
            </a:r>
            <a: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9F801-7126-ED1D-CCD7-3BDD332FAD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18" y="2310077"/>
            <a:ext cx="5833717" cy="44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+2.45%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56.25%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+808.14%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="1" i="1" dirty="0"/>
              <a:t>as a Challenger</a:t>
            </a:r>
            <a:r>
              <a:rPr lang="en-US" sz="1800" dirty="0"/>
              <a:t> in the form of David Ellison’s Skydance takeover of Paramount and now Warner Brothers Discovery (WBD)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F196A-8F68-65D6-4E46-23790B4122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782" y="1789011"/>
            <a:ext cx="6529457" cy="49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39FBAD-66CC-E7F3-BBF6-8DE65204E4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191" y="1596064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813C7F-14CF-6F78-56D0-423D4A9000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50" y="17526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25151-CF2D-8CC5-6148-AFC1421E84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87" y="1676400"/>
            <a:ext cx="6350552" cy="48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DDB4E-2915-14E3-CEED-5F4B741A8B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739" y="1526359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BC4FD-99DF-606A-5463-1FF4CE736F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661" y="1726133"/>
            <a:ext cx="6350552" cy="48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42C7A-10F5-D0B6-3E4B-AAB460D25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02" y="1825763"/>
            <a:ext cx="5853596" cy="44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 – expires in 12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15EB3-4CD1-2A75-EDBB-55508A9C23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871" y="215537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Spectacular Earnings Forecast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388" y="5029200"/>
            <a:ext cx="4542040" cy="1660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4F135A-103B-1277-09AD-4F137B1505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16" y="1773030"/>
            <a:ext cx="5962705" cy="45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erson standing next to a sign&#10;&#10;AI-generated content may be incorrect.">
            <a:extLst>
              <a:ext uri="{FF2B5EF4-FFF2-40B4-BE49-F238E27FC236}">
                <a16:creationId xmlns:a16="http://schemas.microsoft.com/office/drawing/2014/main" id="{5853BA57-C111-2F5C-33F2-7876DD5790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growing graph&#10;&#10;AI-generated content may be incorrect.">
            <a:extLst>
              <a:ext uri="{FF2B5EF4-FFF2-40B4-BE49-F238E27FC236}">
                <a16:creationId xmlns:a16="http://schemas.microsoft.com/office/drawing/2014/main" id="{EF5B414D-8883-36E1-9D37-0DBDADFE7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" y="679450"/>
            <a:ext cx="11635270" cy="57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9/$700-$710 call spread- expires in 12 days,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35CD-7BFF-9F86-3B14-F9DE199E83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09" y="1855964"/>
            <a:ext cx="6350552" cy="48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1" dirty="0"/>
              <a:t>Morgan Stanely Reports Record Profits</a:t>
            </a:r>
            <a:r>
              <a:rPr lang="en-US" sz="2000" dirty="0"/>
              <a:t>, Sells Options Trading Department to </a:t>
            </a:r>
            <a:r>
              <a:rPr lang="en-US" sz="2000" dirty="0" err="1"/>
              <a:t>Citidel</a:t>
            </a:r>
            <a:br>
              <a:rPr lang="en-US" dirty="0"/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36C91-50B7-C67D-2BFD-FDBD3EB4E2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637" y="1804181"/>
            <a:ext cx="6171648" cy="46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/$270-$280 call spread – expires in 2 days,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CB5CE-B654-2B6F-C74A-9303ED11B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65" y="2162652"/>
            <a:ext cx="5615057" cy="42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260228-0935-CFD0-02AA-CC40536B4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732" y="1676400"/>
            <a:ext cx="6092135" cy="46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8487D-E837-6396-756A-B434B92C22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069" y="1809268"/>
            <a:ext cx="6012622" cy="45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79059-1273-6096-1CF6-9B797ABC39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6" y="1678759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9F44D3-C711-D1D5-C124-EB27F338EF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583" y="1676400"/>
            <a:ext cx="6171648" cy="46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018DD-42A6-6C04-EBC0-0295C8B4E4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418" y="2075542"/>
            <a:ext cx="5967080" cy="4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95672-15CA-FB38-B753-23B09143FC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115" y="1819231"/>
            <a:ext cx="6151770" cy="46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7F0426B5-24CE-034C-7972-B9A991CBBE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469"/>
            <a:ext cx="11999036" cy="60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F94AE-8DF6-62F1-3852-04BB86927B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739" y="1845640"/>
            <a:ext cx="5933109" cy="44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Renaissance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Jet Deliveries are Surging.</a:t>
            </a:r>
            <a:r>
              <a:rPr lang="en-US" sz="1800" dirty="0"/>
              <a:t> The company delivered 57 commercial aircraft in August, its best performance for the month since 2018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83DF1-21FB-1AAA-B31A-F79DF8BB1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826" y="1527589"/>
            <a:ext cx="6310796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Loses $1 Billion on trade wars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0760E-D19B-6197-DCAC-D0C8EA3452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602" y="1725304"/>
            <a:ext cx="6310796" cy="47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9DEC2-F323-0B0D-9980-E1E64ED25B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18" y="1600200"/>
            <a:ext cx="6390309" cy="483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07208-B469-5D59-B860-DE51E6B978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945" y="1600200"/>
            <a:ext cx="6390309" cy="483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4D65F8-F0A7-F023-0FDA-E55BFF1D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381815"/>
            <a:ext cx="7046291" cy="53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tariff-Jan 2027 $35-38 LEAPS at $1.75 up 17%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46243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98F0B-929E-A09D-6DF5-B465A6B1E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72" y="1964910"/>
            <a:ext cx="5933109" cy="44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D7273-BB93-BD53-714F-1A51A66363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486" y="1699773"/>
            <a:ext cx="6410187" cy="48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41F08-C666-5652-EB16-C1C99283C9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74" y="1507710"/>
            <a:ext cx="6337300" cy="479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8B6971-289D-994D-4B30-3F4C00254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74" y="1761358"/>
            <a:ext cx="6430065" cy="48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+58.47%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20% risk on, 10% risk off, 70% cash</a:t>
            </a:r>
            <a:br>
              <a:rPr lang="en-US" sz="2400" b="1" dirty="0"/>
            </a:br>
            <a:r>
              <a:rPr lang="en-US" sz="2400" b="1" dirty="0"/>
              <a:t>Entering a very high-risk market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F83D3D-E3B3-2D5F-44F2-495D38DC8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767590"/>
              </p:ext>
            </p:extLst>
          </p:nvPr>
        </p:nvGraphicFramePr>
        <p:xfrm>
          <a:off x="356961" y="1723345"/>
          <a:ext cx="5404984" cy="45445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74700">
                  <a:extLst>
                    <a:ext uri="{9D8B030D-6E8A-4147-A177-3AD203B41FA5}">
                      <a16:colId xmlns:a16="http://schemas.microsoft.com/office/drawing/2014/main" val="4176607226"/>
                    </a:ext>
                  </a:extLst>
                </a:gridCol>
                <a:gridCol w="1130284">
                  <a:extLst>
                    <a:ext uri="{9D8B030D-6E8A-4147-A177-3AD203B41FA5}">
                      <a16:colId xmlns:a16="http://schemas.microsoft.com/office/drawing/2014/main" val="1197914745"/>
                    </a:ext>
                  </a:extLst>
                </a:gridCol>
              </a:tblGrid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817724661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9343998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(MSTR) $260-$270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85922164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(GS) $7100-$710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101836631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506141937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2082551612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07102152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(TSLA) 10/$510-$520 put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-10.00%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744000392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3919294899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412984156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09589945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Total Gross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>
                          <a:effectLst/>
                        </a:rPr>
                        <a:t>30.00%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4075848943"/>
                  </a:ext>
                </a:extLst>
              </a:tr>
              <a:tr h="2915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3363255173"/>
                  </a:ext>
                </a:extLst>
              </a:tr>
              <a:tr h="3257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cash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100" u="none" strike="noStrike" dirty="0">
                          <a:effectLst/>
                        </a:rPr>
                        <a:t>70.00%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566763978"/>
                  </a:ext>
                </a:extLst>
              </a:tr>
            </a:tbl>
          </a:graphicData>
        </a:graphic>
      </p:graphicFrame>
      <p:pic>
        <p:nvPicPr>
          <p:cNvPr id="6" name="Picture 5" descr="A pie chart with three different colored circles&#10;&#10;AI-generated content may be incorrect.">
            <a:extLst>
              <a:ext uri="{FF2B5EF4-FFF2-40B4-BE49-F238E27FC236}">
                <a16:creationId xmlns:a16="http://schemas.microsoft.com/office/drawing/2014/main" id="{C3D678FB-3165-C31A-C004-45D5C31B54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057" y="3303814"/>
            <a:ext cx="3606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9B8DA-8557-8872-06C0-08FBC99462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369" y="1746250"/>
            <a:ext cx="6032500" cy="45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Victim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B42FA-40CB-977A-98B0-3216E6F73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0" y="1295400"/>
            <a:ext cx="6748117" cy="51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i="1" dirty="0"/>
              <a:t>Delta Maintains Strong Forecast</a:t>
            </a:r>
            <a:r>
              <a:rPr lang="en-US" sz="20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18A863-D27B-B129-DB09-C02D2E0930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409" y="1385711"/>
            <a:ext cx="6569213" cy="497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E72601-3662-C0B7-A6EF-688D08D84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860" y="1547466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FFAA27-8124-B810-FEE3-5AD84ED41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402" y="1163216"/>
            <a:ext cx="7001351" cy="53010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3979F8-793E-CC2A-8E91-26195CE75E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59" y="1467955"/>
            <a:ext cx="6430065" cy="48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D1B99-3C91-F022-3710-0EF7B673F1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366" y="1666737"/>
            <a:ext cx="6370430" cy="48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69754-2EBF-F1BE-BAD9-BB000310BC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21" y="1473066"/>
            <a:ext cx="6608970" cy="50039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on a rock near a body of water&#10;&#10;AI-generated content may be incorrect.">
            <a:extLst>
              <a:ext uri="{FF2B5EF4-FFF2-40B4-BE49-F238E27FC236}">
                <a16:creationId xmlns:a16="http://schemas.microsoft.com/office/drawing/2014/main" id="{836CBEE5-1EDB-ABE2-3BFF-46E07318C3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The interest rate on the most popular U.S. home loan dropped last week to its </a:t>
            </a:r>
            <a:r>
              <a:rPr lang="en-US" sz="1800" b="1" dirty="0">
                <a:solidFill>
                  <a:schemeClr val="tx1"/>
                </a:solidFill>
              </a:rPr>
              <a:t>lowest in a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*This has sent homeowners racing to lock in </a:t>
            </a:r>
            <a:r>
              <a:rPr lang="en-US" sz="1800" b="1" dirty="0">
                <a:solidFill>
                  <a:schemeClr val="tx1"/>
                </a:solidFill>
              </a:rPr>
              <a:t>cheaper borrowing costs </a:t>
            </a:r>
            <a:r>
              <a:rPr lang="en-US" sz="1800" dirty="0">
                <a:solidFill>
                  <a:schemeClr val="tx1"/>
                </a:solidFill>
              </a:rPr>
              <a:t>as slowing jobs growth and expectations for more interest-rate cut drive down yields on benchmark Treasuries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Mortgage Bankers Association on Wednesday said the contract rate on a 30-year, fixed-rate mortgage dropped 10 basis points in the week ended September 12 to </a:t>
            </a:r>
            <a:r>
              <a:rPr lang="en-US" sz="1800" b="1" dirty="0">
                <a:solidFill>
                  <a:schemeClr val="tx1"/>
                </a:solidFill>
              </a:rPr>
              <a:t>6.39%.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The US Yield Curve is Steepening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only thing that can save the bond market is massive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Fed buying through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quantitative easing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2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Stuck in the Mud  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BEE56-8FCD-1684-853C-92C39E6ABC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626" y="3998183"/>
            <a:ext cx="4827373" cy="27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4DF2-AA26-08B5-0BA2-D959FB4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228F3-F3E5-8F5B-CB84-34CB38B90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a backpack on his back&#10;&#10;AI-generated content may be incorrect.">
            <a:extLst>
              <a:ext uri="{FF2B5EF4-FFF2-40B4-BE49-F238E27FC236}">
                <a16:creationId xmlns:a16="http://schemas.microsoft.com/office/drawing/2014/main" id="{2514B2D4-E2FC-D450-25F2-92EC990A0B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3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40478-182D-74E7-7614-FD24008D4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686614"/>
            <a:ext cx="6410187" cy="48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A4F0A-A6C4-424D-4E6A-A552FDE0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25" y="1172624"/>
            <a:ext cx="7245350" cy="54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0B4DD-0494-94ED-189F-64A0F6FB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4284"/>
            <a:ext cx="7543248" cy="57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D1BC5-1786-27FC-497B-5B95355CA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53" y="910610"/>
            <a:ext cx="7283450" cy="55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7A431-6400-6CF9-704C-447142CF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976" y="1219200"/>
            <a:ext cx="7086048" cy="53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4A134-5DC3-1BE2-2C2B-997FB07AE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332" y="1192696"/>
            <a:ext cx="6975336" cy="52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624802-E173-2EB6-F6E2-68F913A9D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930" y="1825763"/>
            <a:ext cx="6072257" cy="45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BFB0-0E5E-55E2-3756-4387CC2C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A85A2-5932-4B2D-DF5F-A6DF45C76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rock next to a lake&#10;&#10;AI-generated content may be incorrect.">
            <a:extLst>
              <a:ext uri="{FF2B5EF4-FFF2-40B4-BE49-F238E27FC236}">
                <a16:creationId xmlns:a16="http://schemas.microsoft.com/office/drawing/2014/main" id="{3C971DAE-9729-F377-E4C6-FC3DA2E9E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Trending Up Again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*Foreign currencies have started to trend up again after Fed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interest rate cut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*Australian dollar has seen nice gains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*We may see another 20% move down as Fed interest rates cuts loom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*With the dollar down 15% again the Euro, this effectively doubles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imported inflation to a 30% rate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sending prices through the roof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and demolishing the US economy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evidence of a recession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9E144-3BEE-C7DD-FDB4-9EEC8F0EC4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77" y="1744695"/>
            <a:ext cx="6250214" cy="473230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068286" y="2370674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 are are now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very high-risk levels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and could still see a “sell the news” on the Fed interest rate cut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*There will be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no interest rate cuts while the government is closed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 Jobs Crash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has steered the Fed towards stimulating the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*Bonds are going nowhere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after what should be massive stimulus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Economic data finally managed a few positive reports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knows no limits but is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getting overbought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is still dead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on recession fears and OPEC market share battle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is still weakening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</a:rPr>
              <a:t>Bitcoin Hits has lost upside momentum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78316-77F4-F137-873A-1674A93D81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13" y="1766128"/>
            <a:ext cx="5873474" cy="4447059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1436914" y="3309257"/>
            <a:ext cx="7728857" cy="1741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9FA4C-376B-9293-727B-5FB8320AF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6" y="1687286"/>
            <a:ext cx="5913230" cy="447716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382486" y="2473569"/>
            <a:ext cx="6624376" cy="26971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075D4-C005-2E45-B097-83364496CB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18" y="1746504"/>
            <a:ext cx="5997891" cy="45412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981200" y="2846057"/>
            <a:ext cx="6477000" cy="23573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16F73-0044-A127-E8A8-82237A013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22" y="1746250"/>
            <a:ext cx="6348802" cy="48069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2601686"/>
            <a:ext cx="6792686" cy="27649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loved hand holding a piece of paper&#10;&#10;AI-generated content may be incorrect.">
            <a:extLst>
              <a:ext uri="{FF2B5EF4-FFF2-40B4-BE49-F238E27FC236}">
                <a16:creationId xmlns:a16="http://schemas.microsoft.com/office/drawing/2014/main" id="{4FDDD767-D564-C864-E996-36B29D3D16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76987" y="1443425"/>
            <a:ext cx="5988219" cy="4491165"/>
          </a:xfrm>
          <a:prstGeom prst="rect">
            <a:avLst/>
          </a:prstGeom>
        </p:spPr>
      </p:pic>
      <p:pic>
        <p:nvPicPr>
          <p:cNvPr id="8" name="Picture 7" descr="A person wearing a hat and gloves&#10;&#10;AI-generated content may be incorrect.">
            <a:extLst>
              <a:ext uri="{FF2B5EF4-FFF2-40B4-BE49-F238E27FC236}">
                <a16:creationId xmlns:a16="http://schemas.microsoft.com/office/drawing/2014/main" id="{AE7F3DB5-E70D-D18F-2BA8-AF12A9548D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4725" y="1443427"/>
            <a:ext cx="5988219" cy="44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Breakdown Coming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OPEC+ Oil </a:t>
            </a:r>
            <a:r>
              <a:rPr lang="en-US" sz="1800" b="1" dirty="0">
                <a:solidFill>
                  <a:schemeClr val="tx1"/>
                </a:solidFill>
              </a:rPr>
              <a:t>Production Falling Below Target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*OPEC+ has delivered about </a:t>
            </a:r>
            <a:r>
              <a:rPr lang="en-US" sz="1800" b="1" dirty="0">
                <a:solidFill>
                  <a:schemeClr val="tx1"/>
                </a:solidFill>
              </a:rPr>
              <a:t>75% of the extra oil output </a:t>
            </a:r>
            <a:r>
              <a:rPr lang="en-US" sz="1800" dirty="0">
                <a:solidFill>
                  <a:schemeClr val="tx1"/>
                </a:solidFill>
              </a:rPr>
              <a:t>it targeted since the group started production hikes in April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level may fall closer to half later in the year as </a:t>
            </a:r>
            <a:r>
              <a:rPr lang="en-US" sz="1800" b="1" dirty="0">
                <a:solidFill>
                  <a:schemeClr val="tx1"/>
                </a:solidFill>
              </a:rPr>
              <a:t>producers hit capacity limits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*OPEC+, which </a:t>
            </a:r>
            <a:r>
              <a:rPr lang="en-US" sz="1800" b="1" dirty="0">
                <a:solidFill>
                  <a:schemeClr val="tx1"/>
                </a:solidFill>
              </a:rPr>
              <a:t>produces 50% of global oil </a:t>
            </a:r>
            <a:r>
              <a:rPr lang="en-US" sz="1800" dirty="0">
                <a:solidFill>
                  <a:schemeClr val="tx1"/>
                </a:solidFill>
              </a:rPr>
              <a:t>and brings together the OPEC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allies such as Russia, has been pumping almost 500,000 barrels per day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below its targets.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shortfall, equal to 0.5% of global demand, has defied market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expectations of a supply glut and supported oil prices.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*Freeport McMoRan </a:t>
            </a:r>
            <a:r>
              <a:rPr lang="en-US" sz="1800" dirty="0">
                <a:solidFill>
                  <a:schemeClr val="tx1"/>
                </a:solidFill>
              </a:rPr>
              <a:t>Halts Exports</a:t>
            </a:r>
            <a:r>
              <a:rPr lang="en-US" sz="1800" i="1" dirty="0">
                <a:solidFill>
                  <a:schemeClr val="tx1"/>
                </a:solidFill>
              </a:rPr>
              <a:t> of Copper from Indonesia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knocking the stock down 20%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China Announces Construction of 17 New Nuclear Power Plants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3769D-6C7D-B42A-5BAC-3E63A63A4F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281" y="2711376"/>
            <a:ext cx="2830245" cy="40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53547-8FB0-F419-371F-9E8BAEA3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066800"/>
            <a:ext cx="6872632" cy="52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AE4433-C316-C34A-52EE-DC0D7934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289049"/>
            <a:ext cx="6688483" cy="50641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7F1F0-08BC-7B73-7C32-0C883E74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6" y="1295400"/>
            <a:ext cx="6668604" cy="50490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7CED3-5F8B-3494-5829-3ACB968553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609" y="1706492"/>
            <a:ext cx="6589091" cy="49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12925</TotalTime>
  <Words>5806</Words>
  <Application>Microsoft Macintosh PowerPoint</Application>
  <PresentationFormat>Widescreen</PresentationFormat>
  <Paragraphs>174</Paragraphs>
  <Slides>124</Slides>
  <Notes>95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0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“Closed for Business” </vt:lpstr>
      <vt:lpstr>PowerPoint Presentation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Shutdown Costs Coming</vt:lpstr>
      <vt:lpstr>What is Quantitative Easing? The Ultimate Printing Press</vt:lpstr>
      <vt:lpstr>PowerPoint Presentation</vt:lpstr>
      <vt:lpstr>The Mad Hedge Profit Predictor Market Timing Index – New Range? An artificial intelligence driven algorithm that analyzes 30 different economic, technical, and momentum driven indicators </vt:lpstr>
      <vt:lpstr> Weekly Jobless Claims – 8 Month High -14,000 to 218,000 </vt:lpstr>
      <vt:lpstr>PowerPoint Presentation</vt:lpstr>
      <vt:lpstr> Stocks – Shutdown Pause </vt:lpstr>
      <vt:lpstr>The Ultimate Hedge – Defensive stocks only go down at a slower  rate 90 - day US Treasury Bills (Warren Buffet owns $340 billion) Extend to One Year! </vt:lpstr>
      <vt:lpstr>            S&amp;P 500 – Downside Targets  stopped out of $445-$450 put spread took profits on long 6/$660-$640 put spread took profits on 6/$610-$620 put spread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Nikkei Rockets on Japan Trade Deal, which dropped tariffs on Japanese cars to 15%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to Invest $100 Billion in Open AI 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 Apple (AAPL) Apple Shares Go Ballistic on spectacular sales of the iPhone 17 sales around the world My Apple LEAPS are Up 60% in Three Weeks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Google Beats, with Earnings per share up to $2.31  Tops $3 Trillion Market Cap  took profits on long 12/$110-$120 call spread  took profits on long 12/$1,200-$1,230 bull call spread, took profits on long 9/$1,030-$1,080 vertical bull call spread</vt:lpstr>
      <vt:lpstr> Amazon (AMZN) – Antirust Target Amazon Sells Off on Earnings  took profits on long 3/$155-$160 bull call spread , took profits on long 2/$130-$135 bull call spread </vt:lpstr>
      <vt:lpstr>PowerPoint Presentation</vt:lpstr>
      <vt:lpstr>Netflix (NFLX) –  Has a Challenger in the form of David Ellison’s Skydance takeover of Paramount and now Warner Brothers Discovery (WBD)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 Long 6/$260-$270 call spread – expires in 12 days Took profits on long 6/$500-$510 put spread, took profits on long 6/$470-$480 put spread  took profits on long 6/$330-$340 call spread, stopped out of long 6/$335-$345 put spread  </vt:lpstr>
      <vt:lpstr>Oracle –(ORCL) – Spectacular Earnings Forecast but $100 billion in debt </vt:lpstr>
      <vt:lpstr>PowerPoint Presentation</vt:lpstr>
      <vt:lpstr>The Second Half of the Barbell</vt:lpstr>
      <vt:lpstr> Goldman Sachs (GS) – Upside Breakout! Goldman Sachs Beats, with Revenues of $12.73 billion vs. $12.46 billion estimate long 9/$700-$710 call spread- expires in 12 days,  took profits on long 9/$690-$700 call spread, out of 3/$380-$390 call spread,  profits on long 12/$330-$350 call spread, took profits on long 11/$330-$350 call spread   </vt:lpstr>
      <vt:lpstr>Morgan Stanley (MS) - Upside Breakout! Morgan Stanely Reports Record Profits, Sells Options Trading Department to Citidel took profits on long $12/210-$220 call spread, Took profits on long $195-$205 call spread, took profits on long 4/$65-$70 call spread </vt:lpstr>
      <vt:lpstr>   JP Morgan Chase (JPM) – Upside Breakout? long 9/$270-$280 call spread – expires in 2 days, stopped out of 3/$235-$245 calls spread, profits on long 12/$210-$220 call spread,  took profits on long 11/$195-$205 call spread, took profits on 4/$215-225 put spread,  took profits on long 4/$105-$115 call spread      </vt:lpstr>
      <vt:lpstr>Bank of America (BAC) – Upside Breakout? took profits on long long 12/$41-$44 call spread, took profits on long 4/$20-$23 call spread </vt:lpstr>
      <vt:lpstr>Citigroup (C) – Upside Breakout? took profits on long long 12/$60-$65 call spread , took profits on long 4/$30-$35 call spread </vt:lpstr>
      <vt:lpstr>Charles Schwab (SCHW) – Upside Breakout?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took profits on long 12/$850-$860 call spread  took profits on long 3/$770-$790 call spread, took profits on long 3/$310-$340 call spread </vt:lpstr>
      <vt:lpstr> SPDR Metals &amp; Mining ETF (XME) –  long 2/$28-$30 call spread</vt:lpstr>
      <vt:lpstr>Boeing (BA) – Renaissance Boeing Jet Deliveries are Surging. The company delivered 57 commercial aircraft in August, its best performance for the month since 2018    </vt:lpstr>
      <vt:lpstr>General Motors (GM) – Worst Off Trade War Victim Loses $1 Billion on trade wars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tariff-Jan 2027 $35-38 LEAPS at $1.75 up 17% took profits on long 8/$34-$37 call spread  took profits on long 4/$37-$40 call spread, took profits on long 5/$42-$45 call spread, stopped out of long $48-$51 put spread, profits on long 6/$32-$35 call spread  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took profit on Long 11/$125-$130 bear put spread, took profit on Long 10/$119-$121 bear put spread took profits on Long 8/$114-$117 bear put spread  </vt:lpstr>
      <vt:lpstr>  Costco (COST) – Trade War Victim took profits on long 4/$840-$850 call spread    </vt:lpstr>
      <vt:lpstr> Delta Airlines (DAL) – Ticket Price Take Off Delta Maintains Strong Forecast 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Stuck in the Mud  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4.12%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Trending Up Again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Breakdown Coming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Big QE Winner 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New Homes on Fire!</vt:lpstr>
      <vt:lpstr>S&amp;P Case Shiller Slows S&amp;P Case Shiller Rises to +1.8% YOY in July, with its National Home Price Index New York gained +6.4%, Chicago +6.2%, and Cleveland +4.5%. Tampa -2.5% and Phoenix down -0.9%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DH Horton Rockets 20% on Earnings Beat – Most Important chart of the week took profits on long 11/$165-$175  </vt:lpstr>
      <vt:lpstr>PowerPoint Presentation</vt:lpstr>
      <vt:lpstr>Trade Sheet- The Recession Trade So What Do We Do About All This?</vt:lpstr>
      <vt:lpstr>       Next Strategy Webinar   12:00 EST Wednesday, October 15, 2025  from Incline Village, NV       email me questions at  https://www.madhedgefundtrader.com/jp-ms-0925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1312</cp:revision>
  <cp:lastPrinted>2022-01-05T03:44:27Z</cp:lastPrinted>
  <dcterms:created xsi:type="dcterms:W3CDTF">2015-02-05T17:12:57Z</dcterms:created>
  <dcterms:modified xsi:type="dcterms:W3CDTF">2025-10-01T23:19:13Z</dcterms:modified>
</cp:coreProperties>
</file>