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3"/>
  </p:notesMasterIdLst>
  <p:sldIdLst>
    <p:sldId id="256" r:id="rId2"/>
    <p:sldId id="1470" r:id="rId3"/>
    <p:sldId id="1780" r:id="rId4"/>
    <p:sldId id="1781" r:id="rId5"/>
    <p:sldId id="1782" r:id="rId6"/>
    <p:sldId id="1783" r:id="rId7"/>
    <p:sldId id="1703" r:id="rId8"/>
    <p:sldId id="888" r:id="rId9"/>
    <p:sldId id="1579" r:id="rId10"/>
    <p:sldId id="605" r:id="rId11"/>
    <p:sldId id="1651" r:id="rId12"/>
    <p:sldId id="1118" r:id="rId13"/>
    <p:sldId id="1765" r:id="rId14"/>
    <p:sldId id="1076" r:id="rId15"/>
    <p:sldId id="898" r:id="rId16"/>
    <p:sldId id="1695" r:id="rId17"/>
    <p:sldId id="1689" r:id="rId18"/>
    <p:sldId id="1734" r:id="rId19"/>
    <p:sldId id="1397" r:id="rId20"/>
    <p:sldId id="1763" r:id="rId21"/>
    <p:sldId id="1033" r:id="rId22"/>
    <p:sldId id="1073" r:id="rId23"/>
    <p:sldId id="1744" r:id="rId24"/>
    <p:sldId id="1026" r:id="rId25"/>
    <p:sldId id="570" r:id="rId26"/>
    <p:sldId id="280" r:id="rId27"/>
    <p:sldId id="1511" r:id="rId28"/>
    <p:sldId id="1512" r:id="rId29"/>
    <p:sldId id="1544" r:id="rId30"/>
    <p:sldId id="1741" r:id="rId31"/>
    <p:sldId id="1545" r:id="rId32"/>
    <p:sldId id="1297" r:id="rId33"/>
    <p:sldId id="1542" r:id="rId34"/>
    <p:sldId id="563" r:id="rId35"/>
    <p:sldId id="835" r:id="rId36"/>
    <p:sldId id="613" r:id="rId37"/>
    <p:sldId id="1523" r:id="rId38"/>
    <p:sldId id="831" r:id="rId39"/>
    <p:sldId id="811" r:id="rId40"/>
    <p:sldId id="1047" r:id="rId41"/>
    <p:sldId id="1399" r:id="rId42"/>
    <p:sldId id="1072" r:id="rId43"/>
    <p:sldId id="764" r:id="rId44"/>
    <p:sldId id="765" r:id="rId45"/>
    <p:sldId id="1071" r:id="rId46"/>
    <p:sldId id="1501" r:id="rId47"/>
    <p:sldId id="1195" r:id="rId48"/>
    <p:sldId id="1743" r:id="rId49"/>
    <p:sldId id="1772" r:id="rId50"/>
    <p:sldId id="1776" r:id="rId51"/>
    <p:sldId id="1759" r:id="rId52"/>
    <p:sldId id="1070" r:id="rId53"/>
    <p:sldId id="1717" r:id="rId54"/>
    <p:sldId id="1718" r:id="rId55"/>
    <p:sldId id="1719" r:id="rId56"/>
    <p:sldId id="1720" r:id="rId57"/>
    <p:sldId id="1721" r:id="rId58"/>
    <p:sldId id="1722" r:id="rId59"/>
    <p:sldId id="1723" r:id="rId60"/>
    <p:sldId id="1726" r:id="rId61"/>
    <p:sldId id="1727" r:id="rId62"/>
    <p:sldId id="1724" r:id="rId63"/>
    <p:sldId id="840" r:id="rId64"/>
    <p:sldId id="1738" r:id="rId65"/>
    <p:sldId id="1068" r:id="rId66"/>
    <p:sldId id="1069" r:id="rId67"/>
    <p:sldId id="1566" r:id="rId68"/>
    <p:sldId id="1400" r:id="rId69"/>
    <p:sldId id="893" r:id="rId70"/>
    <p:sldId id="289" r:id="rId71"/>
    <p:sldId id="1054" r:id="rId72"/>
    <p:sldId id="994" r:id="rId73"/>
    <p:sldId id="1742" r:id="rId74"/>
    <p:sldId id="830" r:id="rId75"/>
    <p:sldId id="481" r:id="rId76"/>
    <p:sldId id="290" r:id="rId77"/>
    <p:sldId id="1133" r:id="rId78"/>
    <p:sldId id="1049" r:id="rId79"/>
    <p:sldId id="336" r:id="rId80"/>
    <p:sldId id="1760" r:id="rId81"/>
    <p:sldId id="1777" r:id="rId82"/>
    <p:sldId id="654" r:id="rId83"/>
    <p:sldId id="659" r:id="rId84"/>
    <p:sldId id="655" r:id="rId85"/>
    <p:sldId id="1425" r:id="rId86"/>
    <p:sldId id="657" r:id="rId87"/>
    <p:sldId id="656" r:id="rId88"/>
    <p:sldId id="1500" r:id="rId89"/>
    <p:sldId id="1778" r:id="rId90"/>
    <p:sldId id="1411" r:id="rId91"/>
    <p:sldId id="1412" r:id="rId92"/>
    <p:sldId id="1413" r:id="rId93"/>
    <p:sldId id="1414" r:id="rId94"/>
    <p:sldId id="1415" r:id="rId95"/>
    <p:sldId id="1732" r:id="rId96"/>
    <p:sldId id="388" r:id="rId97"/>
    <p:sldId id="312" r:id="rId98"/>
    <p:sldId id="380" r:id="rId99"/>
    <p:sldId id="747" r:id="rId100"/>
    <p:sldId id="1422" r:id="rId101"/>
    <p:sldId id="313" r:id="rId102"/>
    <p:sldId id="1217" r:id="rId103"/>
    <p:sldId id="1592" r:id="rId104"/>
    <p:sldId id="1769" r:id="rId105"/>
    <p:sldId id="1779" r:id="rId106"/>
    <p:sldId id="650" r:id="rId107"/>
    <p:sldId id="729" r:id="rId108"/>
    <p:sldId id="737" r:id="rId109"/>
    <p:sldId id="1733" r:id="rId110"/>
    <p:sldId id="999" r:id="rId111"/>
    <p:sldId id="1000" r:id="rId112"/>
    <p:sldId id="1451" r:id="rId113"/>
    <p:sldId id="1130" r:id="rId114"/>
    <p:sldId id="1132" r:id="rId115"/>
    <p:sldId id="1005" r:id="rId116"/>
    <p:sldId id="1006" r:id="rId117"/>
    <p:sldId id="1586" r:id="rId118"/>
    <p:sldId id="1577" r:id="rId119"/>
    <p:sldId id="335" r:id="rId120"/>
    <p:sldId id="1768" r:id="rId121"/>
    <p:sldId id="1230" r:id="rId12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9"/>
    <p:restoredTop sz="92763"/>
  </p:normalViewPr>
  <p:slideViewPr>
    <p:cSldViewPr snapToGrid="0">
      <p:cViewPr varScale="1">
        <p:scale>
          <a:sx n="130" d="100"/>
          <a:sy n="130" d="100"/>
        </p:scale>
        <p:origin x="216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92A55C7-10D3-A465-8638-3C094899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8FCE6D7-F7CD-D0D4-D970-B0F82D675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F5B741EB-4D3C-5C01-AE3C-51319E301A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7850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3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jpeg"/><Relationship Id="rId5" Type="http://schemas.openxmlformats.org/officeDocument/2006/relationships/image" Target="../media/image38.png"/><Relationship Id="rId4" Type="http://schemas.openxmlformats.org/officeDocument/2006/relationships/image" Target="../media/image13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jp-ms-0925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6.png"/><Relationship Id="rId4" Type="http://schemas.openxmlformats.org/officeDocument/2006/relationships/notesSlide" Target="../notesSlides/notesSlide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madhedgefundtrader.com/luncheons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adhedgefundtrader.com/luncheons/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madhedgefundtrader.com/luncheons/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madhedgefundtrader.com/luncheons/" TargetMode="Externa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3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“Hard Bounce”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November 26,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riding a scooter&#10;&#10;AI-generated content may be incorrect.">
            <a:extLst>
              <a:ext uri="{FF2B5EF4-FFF2-40B4-BE49-F238E27FC236}">
                <a16:creationId xmlns:a16="http://schemas.microsoft.com/office/drawing/2014/main" id="{D6A11D48-157C-349B-D8A6-E9F2EC5F4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581859"/>
            <a:ext cx="2382991" cy="34693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+61.07%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20% risk on, 10% risk off, 70% cash</a:t>
            </a:r>
            <a:br>
              <a:rPr lang="en-US" sz="2400" b="1" dirty="0"/>
            </a:br>
            <a:r>
              <a:rPr lang="en-US" sz="2400" b="1" dirty="0"/>
              <a:t>Entering a very high-risk market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987856-E2D9-FB32-1C2D-27E8DCBB2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21632"/>
              </p:ext>
            </p:extLst>
          </p:nvPr>
        </p:nvGraphicFramePr>
        <p:xfrm>
          <a:off x="673408" y="1765527"/>
          <a:ext cx="4026163" cy="452596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990137">
                  <a:extLst>
                    <a:ext uri="{9D8B030D-6E8A-4147-A177-3AD203B41FA5}">
                      <a16:colId xmlns:a16="http://schemas.microsoft.com/office/drawing/2014/main" val="1635707001"/>
                    </a:ext>
                  </a:extLst>
                </a:gridCol>
                <a:gridCol w="1036026">
                  <a:extLst>
                    <a:ext uri="{9D8B030D-6E8A-4147-A177-3AD203B41FA5}">
                      <a16:colId xmlns:a16="http://schemas.microsoft.com/office/drawing/2014/main" val="3300660801"/>
                    </a:ext>
                  </a:extLst>
                </a:gridCol>
              </a:tblGrid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505267692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602542637"/>
                  </a:ext>
                </a:extLst>
              </a:tr>
              <a:tr h="277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</a:rPr>
                        <a:t>MS 12/$150-$155 call spread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4033875149"/>
                  </a:ext>
                </a:extLst>
              </a:tr>
              <a:tr h="277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1986638728"/>
                  </a:ext>
                </a:extLst>
              </a:tr>
              <a:tr h="277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2031159649"/>
                  </a:ext>
                </a:extLst>
              </a:tr>
              <a:tr h="27766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801396989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2986941637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1652815160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695890336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4118173993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835712695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944221324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1482232792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Total Gross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419675513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1887518761"/>
                  </a:ext>
                </a:extLst>
              </a:tr>
              <a:tr h="28460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cash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u="none" strike="noStrike" dirty="0">
                          <a:effectLst/>
                        </a:rPr>
                        <a:t>90.00%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942" marR="6942" marT="6942" marB="0" anchor="b"/>
                </a:tc>
                <a:extLst>
                  <a:ext uri="{0D108BD9-81ED-4DB2-BD59-A6C34878D82A}">
                    <a16:rowId xmlns:a16="http://schemas.microsoft.com/office/drawing/2014/main" val="642549289"/>
                  </a:ext>
                </a:extLst>
              </a:tr>
            </a:tbl>
          </a:graphicData>
        </a:graphic>
      </p:graphicFrame>
      <p:pic>
        <p:nvPicPr>
          <p:cNvPr id="7" name="Picture 6" descr="A blue circle with a white line&#10;&#10;AI-generated content may be incorrect.">
            <a:extLst>
              <a:ext uri="{FF2B5EF4-FFF2-40B4-BE49-F238E27FC236}">
                <a16:creationId xmlns:a16="http://schemas.microsoft.com/office/drawing/2014/main" id="{3A1023AE-EC91-CE60-A30F-2321C0813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199" y="3552512"/>
            <a:ext cx="3395436" cy="28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A27BC-C675-2E76-419B-E57B97012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516" y="1780505"/>
            <a:ext cx="6372968" cy="48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Rally on Cold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4D382-249B-F59F-B25F-5C373A267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290" y="1493330"/>
            <a:ext cx="6489700" cy="491363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F00CB5-A16A-886F-8FCD-8072AB9A9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60" y="1765706"/>
            <a:ext cx="6411879" cy="48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FC9AB-D850-5A15-67FB-A912BB27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065" y="1648972"/>
            <a:ext cx="6197870" cy="46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*BHP Takes a Run at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Agnico Eagle (AEM),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 producer of 3.5 million ounces of gold a year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*Barrack Gold (B)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may break up, as costs are rising faster than gold prices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*Randgold Resources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merger in 2018 failed because cost rose faster than the price of gold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*Precious metals and related mining stocks are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digesting gold correction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charts suggest that gold and gold miners are due for a more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prolonged period of consolidation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to reset their bullish long-term trends.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*There is gap-based support near $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3,927/oz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*If it is breached, it would increase near-term downside risk to the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50-day moving average (MA), currently $3,766/oz. and rising over time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*The long-term gold and silver plays are still on</a:t>
            </a:r>
            <a:br>
              <a:rPr lang="en-US" dirty="0"/>
            </a:br>
            <a:br>
              <a:rPr lang="en-US" sz="1800" b="1" i="1" dirty="0">
                <a:solidFill>
                  <a:srgbClr val="FF0000"/>
                </a:solidFill>
                <a:latin typeface="+mj-lt"/>
              </a:rPr>
            </a:br>
            <a:br>
              <a:rPr lang="en-US" sz="1800" b="1" i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948" y="3769204"/>
            <a:ext cx="2904962" cy="28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82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$5,000....or $10,000?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414" y="5022715"/>
            <a:ext cx="1641132" cy="1641132"/>
          </a:xfrm>
          <a:prstGeom prst="rect">
            <a:avLst/>
          </a:prstGeom>
        </p:spPr>
      </p:pic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436338D5-8E65-11E2-4D45-12EE7E611B81}"/>
              </a:ext>
            </a:extLst>
          </p:cNvPr>
          <p:cNvSpPr/>
          <p:nvPr/>
        </p:nvSpPr>
        <p:spPr>
          <a:xfrm>
            <a:off x="9440871" y="1940008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$360</a:t>
            </a:r>
            <a:br>
              <a:rPr lang="en-US" sz="2000" dirty="0"/>
            </a:br>
            <a:r>
              <a:rPr lang="en-US" sz="2000" dirty="0"/>
              <a:t>-14.3%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A62B1950-D36F-DCEF-7982-0CD58DFE3617}"/>
              </a:ext>
            </a:extLst>
          </p:cNvPr>
          <p:cNvSpPr/>
          <p:nvPr/>
        </p:nvSpPr>
        <p:spPr>
          <a:xfrm>
            <a:off x="9406978" y="3468106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$344</a:t>
            </a:r>
            <a:br>
              <a:rPr lang="en-US" sz="2000" dirty="0"/>
            </a:br>
            <a:r>
              <a:rPr lang="en-US" sz="2000" dirty="0"/>
              <a:t>-18.1%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22936" y="5014774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1A1C1-D04E-681D-7573-A74A64B69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07" y="1940008"/>
            <a:ext cx="6309948" cy="477753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3EFE109-A2A5-C40E-2030-2CB219DE7A60}"/>
              </a:ext>
            </a:extLst>
          </p:cNvPr>
          <p:cNvCxnSpPr>
            <a:cxnSpLocks/>
          </p:cNvCxnSpPr>
          <p:nvPr/>
        </p:nvCxnSpPr>
        <p:spPr>
          <a:xfrm flipV="1">
            <a:off x="1272197" y="3792091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2AF89C-B30E-1A18-9A77-70244CB996FF}"/>
              </a:ext>
            </a:extLst>
          </p:cNvPr>
          <p:cNvCxnSpPr>
            <a:cxnSpLocks/>
          </p:cNvCxnSpPr>
          <p:nvPr/>
        </p:nvCxnSpPr>
        <p:spPr>
          <a:xfrm flipV="1">
            <a:off x="2030751" y="4034800"/>
            <a:ext cx="7094063" cy="7570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1857307" y="3227401"/>
            <a:ext cx="7742462" cy="22932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82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6DB833-38BF-AC21-2E3E-155CF4D0D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07" y="1404257"/>
            <a:ext cx="6800985" cy="51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3A1ED5-0350-7CD4-8D76-7875F3093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970" y="1512786"/>
            <a:ext cx="6178415" cy="46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BE6F52-9895-C859-390E-A1D32EE85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1" y="1259867"/>
            <a:ext cx="6723164" cy="50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83087-5FBB-DE2D-C69E-4EE1FA101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46" y="1746249"/>
            <a:ext cx="6243204" cy="472699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306286" y="2188029"/>
            <a:ext cx="8066314" cy="2884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627449" y="4914609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*The Yearend rally has begun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with crypto hitting a short-term bottom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market still have two big overhangs: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Fed interest rate decision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December 10 and 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Supreme Court Tariff decision</a:t>
            </a:r>
            <a:b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are dead in the water on $42 trillion National Debt overhang, and $46 trillion without tariffs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long-term bull arguments of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super liquidity, AI, falling interest rates are still the market drivers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*Jobs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data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remains dire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and silver still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takes a long overdue rest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*New Ukraine peace deal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spike oil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5%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rallies modestly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Bitcoin plumbs year lows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826A1-B01B-094D-E436-0D43D8CBE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03" y="1532242"/>
            <a:ext cx="6042228" cy="45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24259-FC43-0BA3-C3B3-63C811CF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69" y="1357143"/>
            <a:ext cx="6470245" cy="4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92EED5-E30D-412B-9716-74D2B3654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53" y="1279322"/>
            <a:ext cx="6839896" cy="51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Going Nowhere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Home Foreclosure </a:t>
            </a:r>
            <a:r>
              <a:rPr lang="en-US" sz="1800" dirty="0">
                <a:latin typeface="+mj-lt"/>
              </a:rPr>
              <a:t>Jump 20% in October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Existing Home Sales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Rise 1.2% in October, and up 1.7% year over year</a:t>
            </a: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Sales of previously owned homes in October rose to 4.1 million units on a seasonally adjusted, annualized basis, according to the National Association of Realtors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inventory of homes for sale fell to 1.52 million units,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down 0.7% from September, although still nearly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11% 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 higher than a year earlier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*At the current sales pace, there is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4.4-month supply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still considered lean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latin typeface="+mj-lt"/>
              </a:rPr>
              <a:t>Homebuilder Sentiment </a:t>
            </a:r>
            <a:r>
              <a:rPr lang="en-US" sz="1800" dirty="0">
                <a:latin typeface="+mj-lt"/>
              </a:rPr>
              <a:t>Comes in Flat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dirty="0">
                <a:latin typeface="+mj-lt"/>
              </a:rPr>
              <a:t>Construction Spending </a:t>
            </a:r>
            <a:r>
              <a:rPr lang="en-US" sz="1800" dirty="0">
                <a:latin typeface="+mj-lt"/>
              </a:rPr>
              <a:t>is Up 0.2%, the best reading of the year.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8ABEF-FEA0-4AA1-D8B4-900ABBBF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72" y="3200399"/>
            <a:ext cx="3483429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+1.60% YOY in August,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5.9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Cleveland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+4.7%.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Tamps and Dallas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2.2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DC45ED-E9B9-F516-E328-F6636A8E8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19" y="1434046"/>
            <a:ext cx="6800985" cy="51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620D4-2BEA-384A-38C9-982AF8D44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21" y="1417637"/>
            <a:ext cx="6470245" cy="4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Earnings Hit on free upgrades eating into margins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EC018-A0C2-7E30-06A2-C303BCE5F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094" y="1578878"/>
            <a:ext cx="6275691" cy="475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–buy interest rate sensitives and tech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418" y="2486302"/>
            <a:ext cx="2575964" cy="38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December 10,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Webinar of the Year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https://www.madhedgefundtrader.com/jp-ms-0925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plane&#10;&#10;AI-generated content may be incorrect.">
            <a:extLst>
              <a:ext uri="{FF2B5EF4-FFF2-40B4-BE49-F238E27FC236}">
                <a16:creationId xmlns:a16="http://schemas.microsoft.com/office/drawing/2014/main" id="{476B65FC-0ED3-3743-7FE3-AD345C9BF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42175" y="1663613"/>
            <a:ext cx="5131486" cy="38486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The Shutdown Ends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9752"/>
            <a:ext cx="11933097" cy="51594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Some </a:t>
            </a:r>
            <a:r>
              <a:rPr lang="en-US" sz="1800" b="1" dirty="0">
                <a:latin typeface="+mj-lt"/>
              </a:rPr>
              <a:t>119,000 Jobs </a:t>
            </a:r>
            <a:r>
              <a:rPr lang="en-US" sz="1800" dirty="0">
                <a:latin typeface="+mj-lt"/>
              </a:rPr>
              <a:t>were Gained in September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*But the </a:t>
            </a:r>
            <a:r>
              <a:rPr lang="en-US" sz="1800" b="1" dirty="0">
                <a:latin typeface="+mj-lt"/>
              </a:rPr>
              <a:t>Unemployment Rate rose 0.1% to 4.4%, a 2025 high</a:t>
            </a:r>
            <a:r>
              <a:rPr lang="en-US" sz="1800" dirty="0">
                <a:latin typeface="+mj-lt"/>
              </a:rPr>
              <a:t>. August revisions came in at 39,000 downward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 Bureau of Labor Statistics </a:t>
            </a:r>
            <a:r>
              <a:rPr lang="en-US" sz="1800" b="1" dirty="0">
                <a:latin typeface="+mj-lt"/>
              </a:rPr>
              <a:t>Cancels October Jobs Report,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latin typeface="+mj-lt"/>
              </a:rPr>
              <a:t> S&amp;P Global US Services Flash PMI Comes in </a:t>
            </a:r>
            <a:r>
              <a:rPr lang="en-US" sz="1800" b="1" dirty="0">
                <a:latin typeface="+mj-lt"/>
              </a:rPr>
              <a:t>Warm at 54.8,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US Manufacturing is Slowing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*Jobless Claims </a:t>
            </a:r>
            <a:r>
              <a:rPr lang="en-US" sz="1800" dirty="0">
                <a:latin typeface="+mj-lt"/>
              </a:rPr>
              <a:t>Hit Two Month High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Device Hoarding </a:t>
            </a:r>
            <a:r>
              <a:rPr lang="en-US" sz="1800" dirty="0">
                <a:latin typeface="+mj-lt"/>
              </a:rPr>
              <a:t>is Holding Back the Economy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latin typeface="+mj-lt"/>
              </a:rPr>
              <a:t>The CPI </a:t>
            </a:r>
            <a:r>
              <a:rPr lang="en-US" sz="1800" dirty="0">
                <a:latin typeface="+mj-lt"/>
              </a:rPr>
              <a:t>Rose by 0.3% in October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*</a:t>
            </a:r>
            <a:r>
              <a:rPr lang="en-US" sz="1800" b="1" dirty="0"/>
              <a:t>Auto Loan Defaults </a:t>
            </a:r>
            <a:r>
              <a:rPr lang="en-US" sz="1800" dirty="0"/>
              <a:t>Hit Record High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6AF20-2727-594C-22B5-BE0C440DB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545" y="3585056"/>
            <a:ext cx="4356165" cy="30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EB12-61ED-720A-A47A-2BF9C0B4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12BED-8058-91F6-D0DB-804FBC6F9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unset over a valley&#10;&#10;AI-generated content may be incorrect.">
            <a:extLst>
              <a:ext uri="{FF2B5EF4-FFF2-40B4-BE49-F238E27FC236}">
                <a16:creationId xmlns:a16="http://schemas.microsoft.com/office/drawing/2014/main" id="{7E055C4B-815E-92F9-417C-A48F8CA2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85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speedometer&#10;&#10;AI-generated content may be incorrect.">
            <a:extLst>
              <a:ext uri="{FF2B5EF4-FFF2-40B4-BE49-F238E27FC236}">
                <a16:creationId xmlns:a16="http://schemas.microsoft.com/office/drawing/2014/main" id="{8EA3FFBB-B9D9-EA1A-7589-255766C0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1999"/>
            <a:ext cx="10811104" cy="58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2000" b="1" i="1" dirty="0"/>
              <a:t>Hits Seven month Low at 6</a:t>
            </a:r>
            <a:r>
              <a:rPr lang="en-US" sz="2000" dirty="0"/>
              <a:t>,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492BDD69-C6C4-C1DE-B6E9-C2B6AE21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73" y="1682420"/>
            <a:ext cx="7772400" cy="471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-6,000 to 216,000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nowy hill with trees&#10;&#10;AI-generated content may be incorrect.">
            <a:extLst>
              <a:ext uri="{FF2B5EF4-FFF2-40B4-BE49-F238E27FC236}">
                <a16:creationId xmlns:a16="http://schemas.microsoft.com/office/drawing/2014/main" id="{38BA817C-709F-9F90-3C5B-82920925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60" y="0"/>
            <a:ext cx="952189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Volatility!</a:t>
            </a: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*Bitcoin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Craters to $80,000 and is Now Down 36% in a month, dragging down stocks with margin calls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/>
              <a:t>Robinhood (HOOD), Coinbase (COIN), and Interactive Brokers (IBKR) </a:t>
            </a:r>
            <a:r>
              <a:rPr lang="en-US" sz="1800" dirty="0"/>
              <a:t>are the worst affected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*Moderna (MRNA)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the Most Shorted Stock in the S&amp;P 500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*Meta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Wins FTC Antitrust Trial, The case, initially filed by the FTC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five years ago, centered on Meta’s acquisition of WhatsApp and Instagram.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M</a:t>
            </a:r>
            <a:r>
              <a:rPr lang="en-US" sz="1800" b="1" dirty="0"/>
              <a:t>ajor Cloudflare Outa</a:t>
            </a:r>
            <a:r>
              <a:rPr lang="en-US" sz="1800" dirty="0"/>
              <a:t>ge Takes Out Big part of the Internet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*Strategy </a:t>
            </a:r>
            <a:r>
              <a:rPr lang="en-US" sz="1800" dirty="0"/>
              <a:t>Buys More Bitcoin, taking holdings up to $70 billion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*Berkshire Hathaway Takes Major Stake in </a:t>
            </a:r>
            <a:r>
              <a:rPr lang="en-US" sz="1800" b="1" dirty="0"/>
              <a:t>Amazon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*Novo Nordisk </a:t>
            </a:r>
            <a:r>
              <a:rPr lang="en-US" sz="1800" dirty="0"/>
              <a:t>dives in Alzheimer's drug failure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*Boeing </a:t>
            </a:r>
            <a:r>
              <a:rPr lang="en-US" sz="1800" dirty="0"/>
              <a:t>Ends Strike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*Is Eli Lily </a:t>
            </a:r>
            <a:r>
              <a:rPr lang="en-US" sz="1800" dirty="0"/>
              <a:t>the Next Stock to Split? </a:t>
            </a:r>
            <a:br>
              <a:rPr lang="en-US" b="1" i="1" dirty="0"/>
            </a:br>
            <a:br>
              <a:rPr lang="en-US" sz="1800" b="1" i="1" dirty="0">
                <a:solidFill>
                  <a:srgbClr val="FF0000"/>
                </a:solidFill>
                <a:latin typeface="+mj-lt"/>
              </a:rPr>
            </a:br>
            <a:br>
              <a:rPr lang="en-US" sz="1800" b="1" i="1" dirty="0">
                <a:solidFill>
                  <a:srgbClr val="FF0000"/>
                </a:solidFill>
                <a:latin typeface="+mj-lt"/>
              </a:rPr>
            </a:br>
            <a:br>
              <a:rPr lang="en-US" sz="1800" b="1" i="1" dirty="0">
                <a:solidFill>
                  <a:srgbClr val="FF0000"/>
                </a:solidFill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riding a scooter&#10;&#10;AI-generated content may be incorrect.">
            <a:extLst>
              <a:ext uri="{FF2B5EF4-FFF2-40B4-BE49-F238E27FC236}">
                <a16:creationId xmlns:a16="http://schemas.microsoft.com/office/drawing/2014/main" id="{1880BD8E-C30A-3AE3-7400-34A71BCC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13" y="2346053"/>
            <a:ext cx="2936687" cy="4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3.90%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Breakout!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$445-$450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6/$660-$640 put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6/$610-$620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2149811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$650</a:t>
            </a:r>
            <a:br>
              <a:rPr lang="en-US" sz="2000" dirty="0"/>
            </a:br>
            <a:r>
              <a:rPr lang="en-US" sz="2000" dirty="0"/>
              <a:t>-4.34%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21509" y="4019846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$630</a:t>
            </a:r>
            <a:br>
              <a:rPr lang="en-US" sz="2000" dirty="0"/>
            </a:br>
            <a:r>
              <a:rPr lang="en-US" sz="2000" dirty="0"/>
              <a:t>-6.60%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CAF39-4FD3-825C-4935-A43936D5D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71" y="1662458"/>
            <a:ext cx="6776358" cy="505968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3309435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291908" y="3652888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7AB9-289B-EFDA-947A-FCAFFCBE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7C080-86E6-6C59-8345-ED14E7E75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378527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/>
            </a:br>
            <a:r>
              <a:rPr lang="en-US" sz="2000" dirty="0"/>
              <a:t>*A gathering of 24 of the best trading minds in the world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*It’s a smorgasbord of trading strategies in all asset classes, including Stocks, bonds, foreign exchange, commodities, precious metals, and energy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*$100,000 in free prizes awarded to those who register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*Sign up at by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responding to the link we will send you shortly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*Best of all, attendance is </a:t>
            </a:r>
            <a:r>
              <a:rPr lang="en-US" sz="2000" dirty="0">
                <a:solidFill>
                  <a:srgbClr val="FF0000"/>
                </a:solidFill>
              </a:rPr>
              <a:t>FREE!</a:t>
            </a:r>
          </a:p>
        </p:txBody>
      </p:sp>
      <p:pic>
        <p:nvPicPr>
          <p:cNvPr id="5" name="Picture 4" descr="A person wearing a hat and suit&#10;&#10;Description automatically generated with low confidence">
            <a:extLst>
              <a:ext uri="{FF2B5EF4-FFF2-40B4-BE49-F238E27FC236}">
                <a16:creationId xmlns:a16="http://schemas.microsoft.com/office/drawing/2014/main" id="{73A0B536-7C8F-70FB-95D4-3E964056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493" y="2699791"/>
            <a:ext cx="2926157" cy="3883572"/>
          </a:xfrm>
          <a:prstGeom prst="rect">
            <a:avLst/>
          </a:prstGeom>
        </p:spPr>
      </p:pic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24E4F00F-8E54-8532-953F-ADEE59A7C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" y="0"/>
            <a:ext cx="12186256" cy="22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E4C45-27A2-6489-63A4-76937FFB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57" y="1417637"/>
            <a:ext cx="6470245" cy="4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22C289-C656-054C-6DF2-69D522C1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19" y="1220956"/>
            <a:ext cx="7190091" cy="54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584BB3-5BDC-48A3-18D4-B9EB453C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13" y="1396054"/>
            <a:ext cx="6548066" cy="49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05836-39BF-5E31-7EC8-20C1E2A3E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320" y="1219200"/>
            <a:ext cx="7073360" cy="53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6121A-906A-CD2D-AAB0-5090B44D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81" y="1259867"/>
            <a:ext cx="6684253" cy="50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B5C2C-2548-D8A7-851C-91896535A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195" y="1726794"/>
            <a:ext cx="6299610" cy="47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0195B-D787-D538-E086-795FFB5F8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609" y="1707339"/>
            <a:ext cx="6236781" cy="47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3187D-EFDA-4AF5-35CC-A1E53E8A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422" y="1417637"/>
            <a:ext cx="6509155" cy="4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2000" b="1" i="1" dirty="0"/>
              <a:t>Nikkei Rockets on Japan Trade Deal</a:t>
            </a:r>
            <a:r>
              <a:rPr lang="en-US" sz="2000" dirty="0"/>
              <a:t>, which dropped tariffs on Japanese cars to 15%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15E85-947E-2E28-7390-E527C541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703" y="1610062"/>
            <a:ext cx="6100594" cy="46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36A60-EBFC-C5F6-9F41-92EAE8C54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2954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1BFA-02CB-915D-5DD5-5C2D7976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12110720" cy="1143000"/>
          </a:xfrm>
        </p:spPr>
        <p:txBody>
          <a:bodyPr/>
          <a:lstStyle/>
          <a:p>
            <a:r>
              <a:rPr lang="en-US" sz="2400" b="1" dirty="0"/>
              <a:t>SALT LAKE CITY UTAH STRATEGY LUNCHEON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B07D4-B4DC-005B-34CA-EC929CE47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640" y="1281400"/>
            <a:ext cx="1128776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The event begins at 12:00 noon on </a:t>
            </a:r>
            <a:r>
              <a:rPr lang="en-US" sz="2000" b="1" dirty="0"/>
              <a:t>Wednesday</a:t>
            </a:r>
            <a:r>
              <a:rPr lang="en-US" sz="2000" dirty="0"/>
              <a:t>, </a:t>
            </a:r>
            <a:r>
              <a:rPr lang="en-US" sz="2000" b="1" dirty="0"/>
              <a:t>December 10, 2025.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 three-course meal will be provided and there will be an open discussion on the crucial issues facing investors today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 will cover Stocks, bonds, foreign currencies, commodities, precious metals, energy, China, and real estate.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Tickets are available for </a:t>
            </a:r>
            <a:r>
              <a:rPr lang="en-US" sz="2000" b="1" dirty="0"/>
              <a:t>$276.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The event will be held in a at a downtown Salt Lake City</a:t>
            </a:r>
            <a:br>
              <a:rPr lang="en-US" sz="2000" dirty="0"/>
            </a:br>
            <a:r>
              <a:rPr lang="en-US" sz="2000" dirty="0"/>
              <a:t>restaurant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To purchase tickets for the luncheons, please go to my online</a:t>
            </a:r>
            <a:br>
              <a:rPr lang="en-US" sz="2000" dirty="0"/>
            </a:br>
            <a:r>
              <a:rPr lang="en-US" sz="2000" dirty="0"/>
              <a:t> store at </a:t>
            </a:r>
            <a:r>
              <a:rPr lang="en-US" sz="2000" u="sng" dirty="0">
                <a:hlinkClick r:id="rId2"/>
              </a:rPr>
              <a:t>https://www.madhedgefundtrader.com/luncheons/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882AC-C4D7-DE0E-4518-41AF7C82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27" y="4531360"/>
            <a:ext cx="4329893" cy="21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18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0BFF2-A65F-1F8C-3223-36CA2EFD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2954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8F33B-5C7D-790C-3A01-4CF5A2C8E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520" y="1541584"/>
            <a:ext cx="6158960" cy="46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1800" dirty="0"/>
            </a:br>
            <a:r>
              <a:rPr lang="en-US" b="1" i="1" dirty="0"/>
              <a:t>Nvidia Beats, Forecast Raised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32E81-F40C-B817-B6C2-2CF3FDC9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28" y="1761909"/>
            <a:ext cx="6256236" cy="473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dirty="0">
                <a:latin typeface="+mj-lt"/>
              </a:rPr>
              <a:t>Microsoft Delivers Blowout Earnings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3FBE7-AD22-3A41-6D73-7C4CDF255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27" y="1869936"/>
            <a:ext cx="6256236" cy="473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4AEB4-9447-93B2-3144-50C895B8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37" y="1681214"/>
            <a:ext cx="6334057" cy="47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0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/>
              <a:t>China iPhone Sales Jump 22%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6D4F2-F7D5-FE0F-7937-BB9467AFB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38" y="1668427"/>
            <a:ext cx="6295146" cy="47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/>
              <a:t>Google Beats, with Earnings per share up to $2.31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Waymo Robotaxis Expand to Freeway Use in San Francisco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66224B-0090-88D4-6531-6013CCA8B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922" y="1918650"/>
            <a:ext cx="6275691" cy="475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Amazon Sells Off on Earnings, Warren Buffet buys major </a:t>
            </a:r>
            <a:r>
              <a:rPr lang="en-US" sz="1800" dirty="0" err="1">
                <a:latin typeface="+mj-lt"/>
              </a:rPr>
              <a:t>statke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F6F0F-D1F8-6397-0603-ED896D30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818" y="1619438"/>
            <a:ext cx="6392423" cy="48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46DBF-FF33-E65E-0379-7D5427B65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8174-6D21-DA5E-C45E-CEDEF90FB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12110720" cy="1143000"/>
          </a:xfrm>
        </p:spPr>
        <p:txBody>
          <a:bodyPr/>
          <a:lstStyle/>
          <a:p>
            <a:r>
              <a:rPr lang="en-US" sz="2400" b="1" dirty="0"/>
              <a:t>ORLANDO FLORIDA STRATEGY LUNCHEON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600B2-3D99-CBDF-02FA-D6CC339EA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640" y="1281400"/>
            <a:ext cx="1128776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The event begins at 12:00 noon on </a:t>
            </a:r>
            <a:r>
              <a:rPr lang="en-US" sz="2000" b="1" dirty="0"/>
              <a:t>THURSDAY JANUARY 8, 2025.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 three-course meal will be provided and there will be an open discussion on the crucial issues facing investors today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 will cover Stocks, bonds, foreign currencies, commodities, precious metals, energy, China, and real estate.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Tickets are available for </a:t>
            </a:r>
            <a:r>
              <a:rPr lang="en-US" sz="2000" b="1" dirty="0"/>
              <a:t>$267.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The event will be held in a at a major hotel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To purchase tickets for the luncheons, please go to my online</a:t>
            </a:r>
            <a:br>
              <a:rPr lang="en-US" sz="2000" dirty="0"/>
            </a:br>
            <a:r>
              <a:rPr lang="en-US" sz="2000" dirty="0"/>
              <a:t> store at </a:t>
            </a:r>
            <a:r>
              <a:rPr lang="en-US" sz="2000" u="sng" dirty="0">
                <a:hlinkClick r:id="rId2"/>
              </a:rPr>
              <a:t>https://www.madhedgefundtrader.com/luncheons/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483A3-BB48-A9BC-E897-ACBC90A9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230" y="4389120"/>
            <a:ext cx="4156569" cy="23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9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97064" y="320056"/>
            <a:ext cx="1189493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br>
              <a:rPr lang="en-US" sz="1800" dirty="0">
                <a:latin typeface="+mj-lt"/>
              </a:rPr>
            </a:br>
            <a:r>
              <a:rPr lang="en-US" sz="1800" dirty="0"/>
              <a:t>Elon Musk Bags $1 Trillion Package, after 75% of shareholders approved</a:t>
            </a:r>
            <a:br>
              <a:rPr lang="en-US" sz="1800" dirty="0"/>
            </a:br>
            <a:r>
              <a:rPr lang="en-US" sz="1800" dirty="0"/>
              <a:t>European sales crater in October, </a:t>
            </a:r>
            <a:r>
              <a:rPr lang="en-US" sz="1800" b="1" i="1" dirty="0"/>
              <a:t>Tesla Loses One Million EV Sales,</a:t>
            </a:r>
            <a:r>
              <a:rPr lang="en-US" sz="1800" dirty="0"/>
              <a:t> over Elon Musk’s extremist political views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10</a:t>
            </a:r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7/$420-$430 put spread, took profits on long 7/$360-$370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C0298-FBB1-BDEF-E34F-351584CC4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50" y="2316645"/>
            <a:ext cx="5575300" cy="42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Netflix Up Sharply on Warners Brothers Discovery Bid</a:t>
            </a:r>
            <a:br>
              <a:rPr lang="en-US" sz="1800" dirty="0"/>
            </a:br>
            <a:r>
              <a:rPr lang="en-US" sz="1800" dirty="0"/>
              <a:t>Bernstein Targets $1,34 FOR NETFLIX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11/$100-$102 call spread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D6C24-583F-D096-F277-7B403F9A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79" y="1723869"/>
            <a:ext cx="6256236" cy="473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303E2-E058-D4A9-6F5C-873E04A74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353" y="1625525"/>
            <a:ext cx="6450789" cy="48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6791C-F34C-AAF2-BB03-9127E298E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315" y="17526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58C229-88C5-0A59-8CF6-7774E7D2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174" y="1676400"/>
            <a:ext cx="6664798" cy="50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F4790-AAD1-0A27-E020-05ECDB574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970" y="1517367"/>
            <a:ext cx="6723164" cy="50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3B138-2937-83F4-6883-D0E17D8B0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29" y="1591317"/>
            <a:ext cx="6528611" cy="49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BB0C08-8206-24F8-D34A-3DEE0062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13" y="1563370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</a:t>
            </a: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Ethereum- Down 63% since July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8FA41-7953-E33D-BF88-78F54858C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995" y="2096616"/>
            <a:ext cx="5925496" cy="44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Spectacular Earnings Forecast</a:t>
            </a:r>
            <a:b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$100 billion in debt – down 47% since September high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88" y="5029200"/>
            <a:ext cx="4542040" cy="1660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ECC78B-19EF-FA51-C0DD-AF4E0AB5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57" y="1560271"/>
            <a:ext cx="5944951" cy="45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633F7-E64F-CDFB-146D-36E6D4C86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3A82-3B8F-F123-1D73-AF89C051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12110720" cy="1143000"/>
          </a:xfrm>
        </p:spPr>
        <p:txBody>
          <a:bodyPr/>
          <a:lstStyle/>
          <a:p>
            <a:r>
              <a:rPr lang="en-US" sz="2400" b="1" dirty="0"/>
              <a:t>SARASOTA FLORIDA STRATEGY LUNCHEON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8C324-59BA-F8CD-FE07-078DCBAE1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640" y="1281400"/>
            <a:ext cx="1128776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The event begins at 12:00 noon on </a:t>
            </a:r>
            <a:r>
              <a:rPr lang="en-US" sz="2000" b="1" dirty="0"/>
              <a:t>THURSDAY JANUARY 14, 2025.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 three-course meal will be provided and there will be an open discussion on the crucial issues facing investors today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 will cover Stocks, bonds, foreign currencies, commodities, precious metals, energy, China, and real estate.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Tickets are available for </a:t>
            </a:r>
            <a:r>
              <a:rPr lang="en-US" sz="2000" b="1" dirty="0"/>
              <a:t>$277.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The event will be held in a at a major beachfront hotel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To purchase tickets for the luncheons, please go to my online</a:t>
            </a:r>
            <a:br>
              <a:rPr lang="en-US" sz="2000" dirty="0"/>
            </a:br>
            <a:r>
              <a:rPr lang="en-US" sz="2000" dirty="0"/>
              <a:t> store at </a:t>
            </a:r>
            <a:r>
              <a:rPr lang="en-US" sz="2000" u="sng" dirty="0">
                <a:hlinkClick r:id="rId2"/>
              </a:rPr>
              <a:t>https://www.madhedgefundtrader.com/luncheons/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3814-3FE8-E4E6-B826-F1BCC9FA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20" y="3881120"/>
            <a:ext cx="4063320" cy="27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21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0B0EE8BB-69CD-E6C9-95E7-A90E6490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A18C158-2501-DEF1-7C16-A2A1A22A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latin typeface="+mj-lt"/>
                <a:ea typeface="Times New Roman" panose="02020603050405020304" pitchFamily="18" charset="0"/>
              </a:rPr>
              <a:t>Zoom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–(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ZM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 – Coming Back from the Dead 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Great Earnings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11/$72-50-$77.50 call spread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A4559-2CA1-D253-6D44-BDB7EEE2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65" y="4724837"/>
            <a:ext cx="1868292" cy="186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73C89-4286-8828-EE0C-A71AC400B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710" y="1376599"/>
            <a:ext cx="6664798" cy="50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85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ity with mountains in the background&#10;&#10;AI-generated content may be incorrect.">
            <a:extLst>
              <a:ext uri="{FF2B5EF4-FFF2-40B4-BE49-F238E27FC236}">
                <a16:creationId xmlns:a16="http://schemas.microsoft.com/office/drawing/2014/main" id="{82F85E8A-E404-4FED-2503-ED1ECEBA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042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Upside 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Goldman Sachs Q3 Earnings Rock </a:t>
            </a:r>
            <a:b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11/$700-$710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10/$700-$710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7AF28-EDEB-6429-8264-1B86E0380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89" y="1843249"/>
            <a:ext cx="6120049" cy="46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-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1" dirty="0"/>
              <a:t>Morgan Stanely Reports Record Profits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  <a:t>long $12/150-$155 call spread, </a:t>
            </a:r>
            <a:b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took profits on long $12/210-$220 call spread,,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F8727-6F25-37CE-B1EB-2EE3C7BA0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920" y="1746250"/>
            <a:ext cx="624816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444" y="548846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/$270-$280 call spread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spread,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BE65C-8776-C99B-932E-AF29B4581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58" y="1844246"/>
            <a:ext cx="6392423" cy="48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988ED-B4B1-7BCB-89DC-3554B6F3E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443" y="1357144"/>
            <a:ext cx="6762074" cy="51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F15AA-F511-2B14-DDA1-8D24ABFBF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434" y="1676400"/>
            <a:ext cx="5925496" cy="44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5BD8A-85F8-531B-C018-62DE760EF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434" y="1746249"/>
            <a:ext cx="6548066" cy="49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C2A7B4-7147-2D48-0A22-6892C20CE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45" y="1651753"/>
            <a:ext cx="6372968" cy="48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8913C-4F14-EC9A-9B57-B8CE5B90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A7CD-3E4C-847A-6E8D-3B266045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12110720" cy="1143000"/>
          </a:xfrm>
        </p:spPr>
        <p:txBody>
          <a:bodyPr/>
          <a:lstStyle/>
          <a:p>
            <a:r>
              <a:rPr lang="en-US" sz="2400" b="1" dirty="0"/>
              <a:t>MIAMI FLORIDA STRATEGY LUNCHEON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CD571-D84D-8E35-E4F3-CB7C5E5FF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640" y="1281400"/>
            <a:ext cx="1128776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The event begins at 12:00 noon on </a:t>
            </a:r>
            <a:r>
              <a:rPr lang="en-US" sz="2000" b="1" dirty="0"/>
              <a:t>THURSDAY JANUARY 16, 2025.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 three-course meal will be provided and there will be an open discussion on the crucial issues facing investors today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 will cover Stocks, bonds, foreign currencies, commodities, precious metals, energy, China, and real estate.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Tickets are available for </a:t>
            </a:r>
            <a:r>
              <a:rPr lang="en-US" sz="2000" b="1" dirty="0"/>
              <a:t>$297.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The event will be held in a at a major beachfront hotel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To purchase tickets for the luncheons, please go to my online</a:t>
            </a:r>
            <a:br>
              <a:rPr lang="en-US" sz="2000" dirty="0"/>
            </a:br>
            <a:r>
              <a:rPr lang="en-US" sz="2000" dirty="0"/>
              <a:t> store at </a:t>
            </a:r>
            <a:r>
              <a:rPr lang="en-US" sz="2000" u="sng" dirty="0">
                <a:hlinkClick r:id="rId2"/>
              </a:rPr>
              <a:t>https://www.madhedgefundtrader.com/luncheons/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00B2C-D126-258B-4AC2-D0F8AA9F9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3901440"/>
            <a:ext cx="4168140" cy="27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19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58C556-D799-F966-B3AA-035BCB275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979" y="1842711"/>
            <a:ext cx="6392423" cy="48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12/$1,000-$1,010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AA4A4-4CE5-693F-F44D-16167AB9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272" y="1902170"/>
            <a:ext cx="6042228" cy="45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EF6B6-7135-D601-07CD-E96CB0143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15" y="1678759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Renaissance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Jet Deliveries are Surging.</a:t>
            </a:r>
            <a:r>
              <a:rPr lang="en-US" sz="1800" dirty="0"/>
              <a:t> The company delivered 57 commercial aircraft in August, its best performance for the month since 2018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43582-6B17-7EE0-2248-8786813C7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711" y="1530926"/>
            <a:ext cx="6567521" cy="49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better than expected plus interest rate beneficiary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D62AC-334D-B632-9FF7-B7F5D844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37" y="1707692"/>
            <a:ext cx="6334057" cy="47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UPS Deliveries Slow Worldwide, it the wake of the shutdown of its Kentucky hub after a fatal crash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5050A-5696-9CBC-6ABF-C754FCF36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540" y="1600200"/>
            <a:ext cx="6411879" cy="48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9FAB1-9F79-E517-38F4-ECD1401C5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817" y="1569133"/>
            <a:ext cx="6606432" cy="50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D1ACCF-1DA7-D3F6-0595-3572B2B6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62" y="1318233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4624369"/>
            <a:ext cx="4583376" cy="229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1E811-37AC-CDC3-D12E-572072EE5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585" y="1960257"/>
            <a:ext cx="5925496" cy="44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63226-B7B5-B9D6-6A2E-00358CE3E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370" y="1614781"/>
            <a:ext cx="5944951" cy="45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itting on a beach&#10;&#10;AI-generated content may be incorrect.">
            <a:extLst>
              <a:ext uri="{FF2B5EF4-FFF2-40B4-BE49-F238E27FC236}">
                <a16:creationId xmlns:a16="http://schemas.microsoft.com/office/drawing/2014/main" id="{42D0C705-B25C-B276-0C25-9C163E9A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C51EB4-9BE2-04D8-CC70-45E89C2F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295400"/>
            <a:ext cx="6692629" cy="50672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A656B-0BEA-172B-17D6-AE3C27DFD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468" y="1952372"/>
            <a:ext cx="5925496" cy="44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B7FBE0-0026-7059-0A23-68D93EC69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28" y="1687883"/>
            <a:ext cx="6100594" cy="46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Victim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E60489-B9DF-F237-697D-D8DD83E71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248" y="1295400"/>
            <a:ext cx="6392423" cy="48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6945" y="318911"/>
            <a:ext cx="107304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Ticket Price Take Off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US Cuts 10% of All Flights, at 40 major airports in response to the government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37142-20D0-7266-26CF-646ED1FEA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417" y="1574118"/>
            <a:ext cx="6139505" cy="46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97" y="3684524"/>
            <a:ext cx="3099945" cy="3066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D82F4-2E13-5864-29C0-DF539623F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727" y="1532241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34334C-5541-7CAE-FB58-C2F1706B9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865" y="1331529"/>
            <a:ext cx="6217326" cy="47074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015B6-6139-C895-A2FD-80CE51461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840" y="1454419"/>
            <a:ext cx="6528611" cy="49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Stablecoin Competition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74D6A-7FAF-8B4F-8207-05B80231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66" y="1687883"/>
            <a:ext cx="6275691" cy="475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9917B6-1EC3-DCC1-1588-8F8258067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873" y="1295400"/>
            <a:ext cx="6917717" cy="523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+0.25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59.20%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+811.09%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covered trees&#10;&#10;AI-generated content may be incorrect.">
            <a:extLst>
              <a:ext uri="{FF2B5EF4-FFF2-40B4-BE49-F238E27FC236}">
                <a16:creationId xmlns:a16="http://schemas.microsoft.com/office/drawing/2014/main" id="{D21B0E60-B9AD-6D18-5A64-0770F166A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*The Bond Market May Cap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AI Spending 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dirty="0">
                <a:latin typeface="+mj-lt"/>
              </a:rPr>
              <a:t>*The major cloud computing and AI platform companies known as "hyperscalers" have borrowed nearly </a:t>
            </a:r>
            <a:r>
              <a:rPr lang="en-US" sz="1800" b="1" dirty="0">
                <a:latin typeface="+mj-lt"/>
              </a:rPr>
              <a:t>$90 billion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r>
              <a:rPr lang="en-US" sz="1800" dirty="0">
                <a:latin typeface="+mj-lt"/>
              </a:rPr>
              <a:t>*Google owner Alphabet (GOOGL) selling $25 billion in bonds, Meta (META) $30 billion, Oracle (ORCL)$18 billion, and Amazon (AMZN) the most recent, $15 billion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*Only Microsoft (MSFT) , the fifth one, has not tapped the debt market in recent weeks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*This is on top of </a:t>
            </a:r>
            <a:r>
              <a:rPr lang="en-US" sz="1800" b="1" dirty="0">
                <a:latin typeface="+mj-lt"/>
              </a:rPr>
              <a:t>$10 trillion </a:t>
            </a:r>
            <a:r>
              <a:rPr lang="en-US" sz="1800" dirty="0">
                <a:latin typeface="+mj-lt"/>
              </a:rPr>
              <a:t>in US Government financing needs in 2026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*Will they </a:t>
            </a:r>
            <a:r>
              <a:rPr lang="en-US" sz="1800" b="1" dirty="0">
                <a:latin typeface="+mj-lt"/>
              </a:rPr>
              <a:t>crowd out </a:t>
            </a:r>
            <a:r>
              <a:rPr lang="en-US" sz="1800" dirty="0">
                <a:latin typeface="+mj-lt"/>
              </a:rPr>
              <a:t>the US government or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visa versa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*No trade here,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no volatility, but high risk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18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 Dead Money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FF8BF-BD47-A2E0-3582-E6359018A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72026"/>
            <a:ext cx="5961742" cy="21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042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33369-5E5F-C0D8-68B7-2EF2502A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71" y="1871368"/>
            <a:ext cx="6334057" cy="47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4.02%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AD350-FF4A-9192-ECFD-114B6961F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63" y="1532240"/>
            <a:ext cx="6544414" cy="49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4327F-CE2C-3002-0BC0-C4283EEF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57" y="1104225"/>
            <a:ext cx="6645343" cy="50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7B0EA-5267-D9A5-576E-197880DEF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219200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400B9-8C56-A68F-32F4-30C8772D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404" y="1219200"/>
            <a:ext cx="6042228" cy="45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99709-57F0-CA8A-34CE-C8D7D2B5F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158" y="1551697"/>
            <a:ext cx="6061683" cy="45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86C620-A975-64B3-9683-42CB9BE6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371600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92964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Strength Going into Fed Meeting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300" y="107709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US Dollar Faces a Prolonged Decline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off the back of coming Fed interest rate cuts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*Foreign currencies trade off of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interest rate differentials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and Fed rate cut futures at 30% supported the buck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*The US dollar strength last week is from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flight to safety bid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from the stock market selloff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*We may see another 20% move down as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more</a:t>
            </a: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 Fed interest rates cuts loom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evidence of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more rate cuts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94495-2016-EDDD-BB80-72A5912F9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541" y="3465117"/>
            <a:ext cx="4094717" cy="32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0762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sign with white text&#10;&#10;AI-generated content may be incorrect.">
            <a:extLst>
              <a:ext uri="{FF2B5EF4-FFF2-40B4-BE49-F238E27FC236}">
                <a16:creationId xmlns:a16="http://schemas.microsoft.com/office/drawing/2014/main" id="{BC019657-B773-FA12-965A-73EB64FC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45" y="0"/>
            <a:ext cx="8601449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936F7-EBFD-A2BF-CFB3-B4C457415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38" y="1642207"/>
            <a:ext cx="5925329" cy="448632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068286" y="2370674"/>
            <a:ext cx="6903690" cy="26370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B73CF-5CB2-A68E-A062-54ACE8BD3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96" y="1955031"/>
            <a:ext cx="5986177" cy="453239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>
            <a:off x="1865870" y="3027405"/>
            <a:ext cx="5029200" cy="21747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866D0-77A2-ED1F-A186-8D4F20F01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24" y="2252088"/>
            <a:ext cx="5419657" cy="410345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456626" y="3546389"/>
            <a:ext cx="6204563" cy="140284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724F92-BA23-FCEB-5447-EB53AD493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80" y="1902285"/>
            <a:ext cx="5640151" cy="4270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507524" y="3323968"/>
            <a:ext cx="6141308" cy="13221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9F1BF-FD0F-1D59-EFA4-386C5F915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53" y="2835748"/>
            <a:ext cx="4445000" cy="33655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209800" y="3645243"/>
            <a:ext cx="4981832" cy="17214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Worst Asset Class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*Proposed new </a:t>
            </a: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peace treaty 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for Ukraine prompts another oil selloff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*Cold winter has sent </a:t>
            </a: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natural gas soaring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Chile’s (SQM) Expects 25%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Lithium Demand Increase in 2026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US to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Stop Minting Pennies 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</a:rPr>
              <a:t>*Avoid all conventional energy plays in oil and gas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*Crude oil is down 20% YTD, the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worst performing</a:t>
            </a:r>
            <a:br>
              <a:rPr lang="en-US" sz="2000" b="1" dirty="0">
                <a:solidFill>
                  <a:schemeClr val="tx1"/>
                </a:solidFill>
                <a:latin typeface="+mn-lt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</a:rPr>
              <a:t>asset class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D207F-A999-1427-5337-92B9B89D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130" y="3742980"/>
            <a:ext cx="4577696" cy="28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D2882-4B08-7254-2F7A-BF1874EB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45" y="1396055"/>
            <a:ext cx="5789309" cy="43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95CE0F-4722-0FC0-9BA3-EEBAD1B19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094" y="1010356"/>
            <a:ext cx="7053904" cy="53408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048E8-B345-5078-5EFE-2F04F4434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163" y="1512785"/>
            <a:ext cx="5847674" cy="44275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F08EC-AB67-68C4-8590-A834DAE3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89" y="1401972"/>
            <a:ext cx="6567521" cy="49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13337</TotalTime>
  <Words>6029</Words>
  <Application>Microsoft Macintosh PowerPoint</Application>
  <PresentationFormat>Widescreen</PresentationFormat>
  <Paragraphs>184</Paragraphs>
  <Slides>121</Slides>
  <Notes>96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“Hard Bounce” </vt:lpstr>
      <vt:lpstr>PowerPoint Presentation</vt:lpstr>
      <vt:lpstr>SALT LAKE CITY UTAH STRATEGY LUNCHEON </vt:lpstr>
      <vt:lpstr>ORLANDO FLORIDA STRATEGY LUNCHEON </vt:lpstr>
      <vt:lpstr>SARASOTA FLORIDA STRATEGY LUNCHEON </vt:lpstr>
      <vt:lpstr>MIAMI FLORIDA STRATEGY LUNCHEON 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The Method to My Madness </vt:lpstr>
      <vt:lpstr>The Global Economy – The Shutdown Ends</vt:lpstr>
      <vt:lpstr>PowerPoint Presentation</vt:lpstr>
      <vt:lpstr>The Mad Hedge Profit Predictor Market Timing Index – Hits Seven month Low at 6,  An artificial intelligence driven algorithm that analyzes 30 different economic, technical, and momentum driven indicators </vt:lpstr>
      <vt:lpstr> Weekly Jobless Claims –  -6,000 to 216,000 </vt:lpstr>
      <vt:lpstr>PowerPoint Presentation</vt:lpstr>
      <vt:lpstr> Stocks – Volatility!</vt:lpstr>
      <vt:lpstr>The Ultimate Hedge – Defensive stocks only go down at a slower  rate 90 - day US Treasury Bills (Warren Buffet owns $340 billion) Extend to One Year! </vt:lpstr>
      <vt:lpstr>            S&amp;P 500 – Breakout! stopped out of $445-$450 put spread took profits on long 6/$660-$640 put spread took profits on 6/$610-$620 put spread             </vt:lpstr>
      <vt:lpstr>Momentum (MTUM)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Nikkei Rockets on Japan Trade Deal, which dropped tariffs on Japanese cars to 15%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Beats, Forecast Raised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 Apple (AAPL) China iPhone Sales Jump 22%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Google Beats, with Earnings per share up to $2.31  Waymo Robotaxis Expand to Freeway Use in San Francisco took profits on long 12/$110-$120 call spread  took profits on long 12/$1,200-$1,230 bull call spread, took profits on long 9/$1,030-$1,080 vertical bull call spread</vt:lpstr>
      <vt:lpstr> Amazon (AMZN) – Antirust Target Amazon Sells Off on Earnings, Warren Buffet buys major statke took profits on long 3/$155-$160 bull call spread , took profits on long 2/$130-$135 bull call spread </vt:lpstr>
      <vt:lpstr>PowerPoint Presentation</vt:lpstr>
      <vt:lpstr>Netflix (NFLX) –  Netflix Up Sharply on Warners Brothers Discovery Bid Bernstein Targets $1,34 FOR NETFLIX Took profits on 11/$100-$102 call spread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Ethereum- Down 63% since July took profits on Long 6/$260-$270 call spread Took profits on long 6/$500-$510 put spread, took profits on long 6/$470-$480 put spread  took profits on long 6/$330-$340 call spread, stopped out of long 6/$335-$345 put spread  </vt:lpstr>
      <vt:lpstr>Oracle –(ORCL) – Spectacular Earnings Forecast but $100 billion in debt – down 47% since September high </vt:lpstr>
      <vt:lpstr>Zoom –(ZM) – Coming Back from the Dead  Great Earnings took profits on 11/$72-50-$77.50 call spread</vt:lpstr>
      <vt:lpstr>PowerPoint Presentation</vt:lpstr>
      <vt:lpstr>The Second Half of the Barbell</vt:lpstr>
      <vt:lpstr> Goldman Sachs (GS) – Upside Breakout! Goldman Sachs Q3 Earnings Rock  took profits on long 11/$700-$710 call spread , took profits on long 10/$700-$710 call spread took profits on long 9/$690-$700 call spread, stopped out of 3/$380-$390 call spread,  profits on long 12/$330-$350 call spread, took profits on long 11/$330-$350 call spread   </vt:lpstr>
      <vt:lpstr>Morgan Stanley (MS) - Upside Breakout! Morgan Stanely Reports Record Profits long $12/150-$155 call spread,  took profits on long $12/210-$220 call spread,, took profits on long $12/210-$220 call spread, Took profits on long $195-$205 call spread, took profits on long 4/$65-$70 call spread </vt:lpstr>
      <vt:lpstr>   JP Morgan Chase (JPM) – Upside Breakout took profits on long 9/$270-$280 call spread stopped out of 3/$235-$245 calls spread, profits on long 12/$210-$220 call spread,  took profits on long 11/$195-$205 call spread, took profits on 4/$215-225 put spread     </vt:lpstr>
      <vt:lpstr>Bank of America (BAC) – Upside Breakout? took profits on long long 12/$41-$44 call spread, took profits on long 4/$20-$23 call spread </vt:lpstr>
      <vt:lpstr>Citigroup (C) – Upside Breakout took profits on long long 12/$60-$65 call spread , took profits on long 4/$30-$35 call spread </vt:lpstr>
      <vt:lpstr>Charles Schwab (SCHW) – Upside Breakout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stopped out of 12/$1,000-$1,010 call spread, took profits on long 12/$850-$860 call spread  took profits on long 3/$770-$790 call spread, took profits on long 3/$310-$340 call spread </vt:lpstr>
      <vt:lpstr> SPDR Metals &amp; Mining ETF (XME) –  long 2/$28-$30 call spread</vt:lpstr>
      <vt:lpstr>Boeing (BA) – Renaissance Boeing Jet Deliveries are Surging. The company delivered 57 commercial aircraft in August, its best performance for the month since 2018    </vt:lpstr>
      <vt:lpstr>General Motors (GM) – Worst Off Trade War Victim Earnings better than expected plus interest rate beneficiary stopped out of long 4/$52.50-$57.50 put spread at cost, long 3/$53-$56 put spread  </vt:lpstr>
      <vt:lpstr>Package Delivery- United Parcel Service (UPS) –  UPS Deliveries Slow Worldwide, it the wake of the shutdown of its Kentucky hub after a fatal crash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 took profits on long 8/$34-$37 call spread  took profits on long 4/$37-$40 call spread, took profits on long 5/$42-$45 call spread, stopped out of long $48-$51 put spread, profits on long 6/$32-$35 call spread  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Trade War Victim took profit on Long 11/$125-$130 bear put spread, took profit on Long 10/$119-$121 bear put spread took profits on Long 8/$114-$117 bear put spread  </vt:lpstr>
      <vt:lpstr>  Costco (COST) – Trade War Victim took profits on long 4/$840-$850 call spread    </vt:lpstr>
      <vt:lpstr> Delta Airlines (DAL) – Ticket Price Take Off US Cuts 10% of All Flights, at 40 major airports in response to the government shutdown 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Stablecoin Competition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 Dead Money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4.02%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Foreign Currencies – Dollar Strength Going into Fed Meeting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Energy &amp; Commodities – Worst Asset Class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Rally on Cold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Precious Metals – 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Real Estate – Going Nowhere</vt:lpstr>
      <vt:lpstr>S&amp;P Case Shiller Slows S&amp;P Case Shiller Rises to +1.60% YOY in August, with its National Home Price Index New York gained +6.1%, Chicago +5.9%, and Cleveland +4.7%. Tamps and Dallas down -2.2%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Earnings Hit on free upgrades eating into margins took profits on long 11/$165-$175  </vt:lpstr>
      <vt:lpstr>Trade Sheet- The Recession Trade So What Do We Do About All This?</vt:lpstr>
      <vt:lpstr>       Next Strategy Webinar   12:00 EST Wednesday, December 10, 2025  from Incline Village, NV  Last Webinar of the Year       email me questions at  https://www.madhedgefundtrader.com/jp-ms-0925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1367</cp:revision>
  <cp:lastPrinted>2022-01-05T03:44:27Z</cp:lastPrinted>
  <dcterms:created xsi:type="dcterms:W3CDTF">2015-02-05T17:12:57Z</dcterms:created>
  <dcterms:modified xsi:type="dcterms:W3CDTF">2025-11-26T17:54:51Z</dcterms:modified>
</cp:coreProperties>
</file>