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5"/>
  </p:notesMasterIdLst>
  <p:sldIdLst>
    <p:sldId id="256" r:id="rId2"/>
    <p:sldId id="1703" r:id="rId3"/>
    <p:sldId id="888" r:id="rId4"/>
    <p:sldId id="1785" r:id="rId5"/>
    <p:sldId id="1784" r:id="rId6"/>
    <p:sldId id="1579" r:id="rId7"/>
    <p:sldId id="605" r:id="rId8"/>
    <p:sldId id="1651" r:id="rId9"/>
    <p:sldId id="1118" r:id="rId10"/>
    <p:sldId id="1765" r:id="rId11"/>
    <p:sldId id="1076" r:id="rId12"/>
    <p:sldId id="898" r:id="rId13"/>
    <p:sldId id="1695" r:id="rId14"/>
    <p:sldId id="1689" r:id="rId15"/>
    <p:sldId id="1734" r:id="rId16"/>
    <p:sldId id="1397" r:id="rId17"/>
    <p:sldId id="1763" r:id="rId18"/>
    <p:sldId id="1033" r:id="rId19"/>
    <p:sldId id="1073" r:id="rId20"/>
    <p:sldId id="1744" r:id="rId21"/>
    <p:sldId id="1026" r:id="rId22"/>
    <p:sldId id="570" r:id="rId23"/>
    <p:sldId id="280" r:id="rId24"/>
    <p:sldId id="1511" r:id="rId25"/>
    <p:sldId id="1512" r:id="rId26"/>
    <p:sldId id="1544" r:id="rId27"/>
    <p:sldId id="1741" r:id="rId28"/>
    <p:sldId id="1545" r:id="rId29"/>
    <p:sldId id="1780" r:id="rId30"/>
    <p:sldId id="1297" r:id="rId31"/>
    <p:sldId id="1542" r:id="rId32"/>
    <p:sldId id="563" r:id="rId33"/>
    <p:sldId id="835" r:id="rId34"/>
    <p:sldId id="613" r:id="rId35"/>
    <p:sldId id="1523" r:id="rId36"/>
    <p:sldId id="831" r:id="rId37"/>
    <p:sldId id="811" r:id="rId38"/>
    <p:sldId id="1047" r:id="rId39"/>
    <p:sldId id="1399" r:id="rId40"/>
    <p:sldId id="1072" r:id="rId41"/>
    <p:sldId id="764" r:id="rId42"/>
    <p:sldId id="765" r:id="rId43"/>
    <p:sldId id="1071" r:id="rId44"/>
    <p:sldId id="1501" r:id="rId45"/>
    <p:sldId id="1195" r:id="rId46"/>
    <p:sldId id="1743" r:id="rId47"/>
    <p:sldId id="1772" r:id="rId48"/>
    <p:sldId id="1776" r:id="rId49"/>
    <p:sldId id="1759" r:id="rId50"/>
    <p:sldId id="1070" r:id="rId51"/>
    <p:sldId id="1717" r:id="rId52"/>
    <p:sldId id="1718" r:id="rId53"/>
    <p:sldId id="1719" r:id="rId54"/>
    <p:sldId id="1720" r:id="rId55"/>
    <p:sldId id="1721" r:id="rId56"/>
    <p:sldId id="1722" r:id="rId57"/>
    <p:sldId id="1723" r:id="rId58"/>
    <p:sldId id="1726" r:id="rId59"/>
    <p:sldId id="1727" r:id="rId60"/>
    <p:sldId id="1724" r:id="rId61"/>
    <p:sldId id="840" r:id="rId62"/>
    <p:sldId id="1738" r:id="rId63"/>
    <p:sldId id="1068" r:id="rId64"/>
    <p:sldId id="1069" r:id="rId65"/>
    <p:sldId id="1566" r:id="rId66"/>
    <p:sldId id="1400" r:id="rId67"/>
    <p:sldId id="893" r:id="rId68"/>
    <p:sldId id="289" r:id="rId69"/>
    <p:sldId id="1054" r:id="rId70"/>
    <p:sldId id="994" r:id="rId71"/>
    <p:sldId id="1742" r:id="rId72"/>
    <p:sldId id="830" r:id="rId73"/>
    <p:sldId id="481" r:id="rId74"/>
    <p:sldId id="290" r:id="rId75"/>
    <p:sldId id="1133" r:id="rId76"/>
    <p:sldId id="1049" r:id="rId77"/>
    <p:sldId id="336" r:id="rId78"/>
    <p:sldId id="1760" r:id="rId79"/>
    <p:sldId id="1777" r:id="rId80"/>
    <p:sldId id="654" r:id="rId81"/>
    <p:sldId id="659" r:id="rId82"/>
    <p:sldId id="655" r:id="rId83"/>
    <p:sldId id="1425" r:id="rId84"/>
    <p:sldId id="657" r:id="rId85"/>
    <p:sldId id="656" r:id="rId86"/>
    <p:sldId id="1500" r:id="rId87"/>
    <p:sldId id="1781" r:id="rId88"/>
    <p:sldId id="1778" r:id="rId89"/>
    <p:sldId id="1411" r:id="rId90"/>
    <p:sldId id="1412" r:id="rId91"/>
    <p:sldId id="1413" r:id="rId92"/>
    <p:sldId id="1414" r:id="rId93"/>
    <p:sldId id="1415" r:id="rId94"/>
    <p:sldId id="1782" r:id="rId95"/>
    <p:sldId id="1732" r:id="rId96"/>
    <p:sldId id="388" r:id="rId97"/>
    <p:sldId id="312" r:id="rId98"/>
    <p:sldId id="380" r:id="rId99"/>
    <p:sldId id="747" r:id="rId100"/>
    <p:sldId id="1422" r:id="rId101"/>
    <p:sldId id="313" r:id="rId102"/>
    <p:sldId id="1217" r:id="rId103"/>
    <p:sldId id="1592" r:id="rId104"/>
    <p:sldId id="1783" r:id="rId105"/>
    <p:sldId id="1769" r:id="rId106"/>
    <p:sldId id="1779" r:id="rId107"/>
    <p:sldId id="650" r:id="rId108"/>
    <p:sldId id="729" r:id="rId109"/>
    <p:sldId id="737" r:id="rId110"/>
    <p:sldId id="1733" r:id="rId111"/>
    <p:sldId id="999" r:id="rId112"/>
    <p:sldId id="1000" r:id="rId113"/>
    <p:sldId id="1451" r:id="rId114"/>
    <p:sldId id="1774" r:id="rId115"/>
    <p:sldId id="1130" r:id="rId116"/>
    <p:sldId id="1132" r:id="rId117"/>
    <p:sldId id="1005" r:id="rId118"/>
    <p:sldId id="1006" r:id="rId119"/>
    <p:sldId id="1586" r:id="rId120"/>
    <p:sldId id="1577" r:id="rId121"/>
    <p:sldId id="335" r:id="rId122"/>
    <p:sldId id="1768" r:id="rId123"/>
    <p:sldId id="1230" r:id="rId12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70"/>
    <p:restoredTop sz="92789"/>
  </p:normalViewPr>
  <p:slideViewPr>
    <p:cSldViewPr snapToGrid="0">
      <p:cViewPr varScale="1">
        <p:scale>
          <a:sx n="105" d="100"/>
          <a:sy n="105" d="100"/>
        </p:scale>
        <p:origin x="552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791E79C-C442-FF98-6792-4524E316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16DA26E-6229-D749-EC97-5E73C96A8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B55AFFE-F0E2-E30C-7B17-73C6B1F58D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3501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92A55C7-10D3-A465-8638-3C094899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8FCE6D7-F7CD-D0D4-D970-B0F82D675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F5B741EB-4D3C-5C01-AE3C-51319E301A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37850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1848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8902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9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1.jpeg"/><Relationship Id="rId4" Type="http://schemas.openxmlformats.org/officeDocument/2006/relationships/image" Target="../media/image3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jpeg"/><Relationship Id="rId5" Type="http://schemas.openxmlformats.org/officeDocument/2006/relationships/image" Target="../media/image36.png"/><Relationship Id="rId4" Type="http://schemas.openxmlformats.org/officeDocument/2006/relationships/image" Target="../media/image137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jp-ms-0925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8.png"/><Relationship Id="rId4" Type="http://schemas.openxmlformats.org/officeDocument/2006/relationships/notesSlide" Target="../notesSlides/notesSlide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“Special Christmas Issue”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December 10,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standing in front of a car in the snow&#10;&#10;AI-generated content may be incorrect.">
            <a:extLst>
              <a:ext uri="{FF2B5EF4-FFF2-40B4-BE49-F238E27FC236}">
                <a16:creationId xmlns:a16="http://schemas.microsoft.com/office/drawing/2014/main" id="{49D81FD0-4AA8-8FB3-1EE8-AC7FC78F7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999" y="1676400"/>
            <a:ext cx="3237202" cy="33501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ACB-B4D1-0224-EA98-042772A9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7C449-242F-384A-8F81-365C9CFE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gauge&#10;&#10;AI-generated content may be incorrect.">
            <a:extLst>
              <a:ext uri="{FF2B5EF4-FFF2-40B4-BE49-F238E27FC236}">
                <a16:creationId xmlns:a16="http://schemas.microsoft.com/office/drawing/2014/main" id="{30CE1896-69D6-8436-A12B-79598EAAF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1999"/>
            <a:ext cx="10411410" cy="56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19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C887C4-9814-E540-F37B-09D059BDB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784" y="1319048"/>
            <a:ext cx="6359144" cy="481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2F2C8E-7C5F-F921-1147-CE8F2696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312" y="1380512"/>
            <a:ext cx="5920232" cy="44824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F944B1-1384-AD3E-BFF6-AFB0966F1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544" y="1944130"/>
            <a:ext cx="5530088" cy="41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6C873-60B0-1B56-8538-0330AB17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264" y="2071450"/>
            <a:ext cx="5200904" cy="39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45DC7-E46B-6D6B-FCF5-845428F3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4A6E4-5133-37D1-C2C2-ED7889FE6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playing a board game&#10;&#10;AI-generated content may be incorrect.">
            <a:extLst>
              <a:ext uri="{FF2B5EF4-FFF2-40B4-BE49-F238E27FC236}">
                <a16:creationId xmlns:a16="http://schemas.microsoft.com/office/drawing/2014/main" id="{7F119AD0-ED71-CAD8-A615-12117EF96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116" y="-1"/>
            <a:ext cx="5879123" cy="68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148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Silver Hits Yet Another New High</a:t>
            </a:r>
            <a:r>
              <a:rPr lang="en-US" sz="1800" dirty="0">
                <a:solidFill>
                  <a:schemeClr val="tx1"/>
                </a:solidFill>
              </a:rPr>
              <a:t>, at an incredible $58.65 an ounce</a:t>
            </a:r>
            <a:br>
              <a:rPr lang="en-US" sz="1800" i="1" dirty="0">
                <a:solidFill>
                  <a:schemeClr val="tx1"/>
                </a:solidFill>
              </a:rPr>
            </a:br>
            <a:br>
              <a:rPr lang="en-US" sz="1800" i="1" dirty="0">
                <a:solidFill>
                  <a:schemeClr val="tx1"/>
                </a:solidFill>
              </a:rPr>
            </a:br>
            <a:r>
              <a:rPr lang="en-US" sz="1800" i="1" dirty="0">
                <a:solidFill>
                  <a:schemeClr val="tx1"/>
                </a:solidFill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The white gold has </a:t>
            </a:r>
            <a:r>
              <a:rPr lang="en-US" sz="1800" b="1" dirty="0">
                <a:solidFill>
                  <a:schemeClr val="tx1"/>
                </a:solidFill>
              </a:rPr>
              <a:t>doubled in 2025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Barack Gold Discussing Breakup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</a:t>
            </a:r>
            <a:r>
              <a:rPr lang="en-US" sz="1800" dirty="0"/>
              <a:t>Despite the run-up in gold prices this year, Barrick's share price </a:t>
            </a:r>
            <a:br>
              <a:rPr lang="en-US" sz="1800" dirty="0"/>
            </a:br>
            <a:r>
              <a:rPr lang="en-US" sz="1800" dirty="0"/>
              <a:t>has lagged its rivals due to setbacks at its mine in Mali, three fatal</a:t>
            </a:r>
            <a:br>
              <a:rPr lang="en-US" sz="1800" dirty="0"/>
            </a:br>
            <a:r>
              <a:rPr lang="en-US" sz="1800" dirty="0"/>
              <a:t> accidents, falling gold production, and </a:t>
            </a:r>
            <a:r>
              <a:rPr lang="en-US" sz="1800" b="1" dirty="0"/>
              <a:t>rising costs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*(B) Became the world’s largest gold miner in 2018 when it took</a:t>
            </a:r>
            <a:br>
              <a:rPr lang="en-US" sz="1800" dirty="0"/>
            </a:br>
            <a:r>
              <a:rPr lang="en-US" sz="1800" dirty="0"/>
              <a:t>over </a:t>
            </a:r>
            <a:r>
              <a:rPr lang="en-US" sz="1800" b="1" dirty="0"/>
              <a:t>Randgold Resources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*But the cost of mining has risen faster than the price, squeezing margins. </a:t>
            </a: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503" y="3323968"/>
            <a:ext cx="3361292" cy="33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82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Headed for $5,000....or $10,000?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12/$355-$360 call spread – 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6/$275-$285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414" y="5022715"/>
            <a:ext cx="1641132" cy="1641132"/>
          </a:xfrm>
          <a:prstGeom prst="rect">
            <a:avLst/>
          </a:prstGeom>
        </p:spPr>
      </p:pic>
      <p:sp>
        <p:nvSpPr>
          <p:cNvPr id="15" name="Left Arrow Callout 14">
            <a:extLst>
              <a:ext uri="{FF2B5EF4-FFF2-40B4-BE49-F238E27FC236}">
                <a16:creationId xmlns:a16="http://schemas.microsoft.com/office/drawing/2014/main" id="{436338D5-8E65-11E2-4D45-12EE7E611B81}"/>
              </a:ext>
            </a:extLst>
          </p:cNvPr>
          <p:cNvSpPr/>
          <p:nvPr/>
        </p:nvSpPr>
        <p:spPr>
          <a:xfrm>
            <a:off x="9440871" y="1940008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$360</a:t>
            </a:r>
            <a:br>
              <a:rPr lang="en-US" sz="2000" dirty="0"/>
            </a:br>
            <a:r>
              <a:rPr lang="en-US" sz="2000" dirty="0"/>
              <a:t>-14.3%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A62B1950-D36F-DCEF-7982-0CD58DFE3617}"/>
              </a:ext>
            </a:extLst>
          </p:cNvPr>
          <p:cNvSpPr/>
          <p:nvPr/>
        </p:nvSpPr>
        <p:spPr>
          <a:xfrm>
            <a:off x="9406978" y="3468106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$344</a:t>
            </a:r>
            <a:br>
              <a:rPr lang="en-US" sz="2000" dirty="0"/>
            </a:br>
            <a:r>
              <a:rPr lang="en-US" sz="2000" dirty="0"/>
              <a:t>-18.1%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22936" y="5014774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1857307" y="3227401"/>
            <a:ext cx="7742462" cy="22932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3EFE109-A2A5-C40E-2030-2CB219DE7A60}"/>
              </a:ext>
            </a:extLst>
          </p:cNvPr>
          <p:cNvCxnSpPr>
            <a:cxnSpLocks/>
          </p:cNvCxnSpPr>
          <p:nvPr/>
        </p:nvCxnSpPr>
        <p:spPr>
          <a:xfrm flipV="1">
            <a:off x="1272197" y="3502467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02AF89C-B30E-1A18-9A77-70244CB996FF}"/>
              </a:ext>
            </a:extLst>
          </p:cNvPr>
          <p:cNvCxnSpPr>
            <a:cxnSpLocks/>
          </p:cNvCxnSpPr>
          <p:nvPr/>
        </p:nvCxnSpPr>
        <p:spPr>
          <a:xfrm flipV="1">
            <a:off x="2020360" y="3743854"/>
            <a:ext cx="7094063" cy="7570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821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1D42C-3F0E-58A8-E14A-593747AAD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1695414"/>
            <a:ext cx="5359400" cy="405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Mining (B)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10F3F-4EE3-7480-7570-342A4919A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256" y="1340278"/>
            <a:ext cx="6005576" cy="45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F953CD-9ABB-3C3D-2211-CFB240E2F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20" y="1421196"/>
            <a:ext cx="5898703" cy="44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2000" b="1" i="1" dirty="0"/>
              <a:t>Hits Seven month Low at 6</a:t>
            </a:r>
            <a:r>
              <a:rPr lang="en-US" sz="2000" dirty="0"/>
              <a:t>,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52" y="2573204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9906052" y="5007934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showing the time of a stock market&#10;&#10;AI-generated content may be incorrect.">
            <a:extLst>
              <a:ext uri="{FF2B5EF4-FFF2-40B4-BE49-F238E27FC236}">
                <a16:creationId xmlns:a16="http://schemas.microsoft.com/office/drawing/2014/main" id="{5D9188B4-E889-AA59-D16D-33D88255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34" y="1830629"/>
            <a:ext cx="8436164" cy="49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306286" y="2188029"/>
            <a:ext cx="8066314" cy="28847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0586414-F84B-CBA5-C4C7-270FF53B7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91" y="1901952"/>
            <a:ext cx="5167127" cy="391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D909C-3339-542F-9D6A-C13FE172E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39" y="1426464"/>
            <a:ext cx="5956156" cy="45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6E79A-EC45-3B17-1A8D-5BEEC6673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84" y="1689492"/>
            <a:ext cx="5335016" cy="40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502BAA-3D03-5058-2432-DFCA93037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304" y="1431399"/>
            <a:ext cx="6212840" cy="47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ED879-598A-DFD5-BEB9-0D883996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1767C-B745-C0E1-BD55-E0187B9E2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car&#10;&#10;AI-generated content may be incorrect.">
            <a:extLst>
              <a:ext uri="{FF2B5EF4-FFF2-40B4-BE49-F238E27FC236}">
                <a16:creationId xmlns:a16="http://schemas.microsoft.com/office/drawing/2014/main" id="{10B26AC1-56DE-5D40-6296-9B68A16CD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95" y="0"/>
            <a:ext cx="9447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5602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Out of Season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Pending Home Sales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Rise by 1.9% in October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Apartment Rents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are Falling, as vacancies hit record highs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*It’s due to an oversupply of new units and a slowdown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in demand,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especially from younger renters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*This has led to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record high vacancy rates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and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the fourth consecutive month-over-month rent decline nationally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*Median rents hit $1,367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in November 2025, according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to Apartment List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steepest declines have been seen in markets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with high levels of new construction</a:t>
            </a:r>
            <a:r>
              <a:rPr lang="en-US" sz="1800" dirty="0"/>
              <a:t>, such as some</a:t>
            </a:r>
            <a:br>
              <a:rPr lang="en-US" sz="1800" dirty="0"/>
            </a:br>
            <a:r>
              <a:rPr lang="en-US" sz="1800" dirty="0"/>
              <a:t> cities in the </a:t>
            </a:r>
            <a:r>
              <a:rPr lang="en-US" sz="1800" b="1" dirty="0"/>
              <a:t>Sun Belt</a:t>
            </a:r>
            <a:r>
              <a:rPr lang="en-US" sz="1800" dirty="0"/>
              <a:t>, while other areas with more</a:t>
            </a:r>
            <a:br>
              <a:rPr lang="en-US" sz="1800" dirty="0"/>
            </a:br>
            <a:r>
              <a:rPr lang="en-US" sz="1800" dirty="0"/>
              <a:t> limited supply have performed better.  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 descr="A red sign with white text&#10;&#10;AI-generated content may be incorrect.">
            <a:extLst>
              <a:ext uri="{FF2B5EF4-FFF2-40B4-BE49-F238E27FC236}">
                <a16:creationId xmlns:a16="http://schemas.microsoft.com/office/drawing/2014/main" id="{74210160-FF10-F14B-27CF-E4A4EB8E0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424" y="998471"/>
            <a:ext cx="3986978" cy="53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+1.60% YOY in August,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6.1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5.9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Cleveland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+4.7%.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Tamps and Dallas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2.2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4.68%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CBDA13-C360-FBBB-11EB-36C0A83C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1833462"/>
            <a:ext cx="5554472" cy="420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21" y="4460789"/>
            <a:ext cx="3861550" cy="2122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346" y="28217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22D04-6F98-6041-09F8-06B3FBBE0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424" y="1222579"/>
            <a:ext cx="6029960" cy="45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Earnings Hit on free upgrades eating into margins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27AA8C-3410-86E9-8222-F64BCD554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008" y="1793064"/>
            <a:ext cx="5603240" cy="42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-27,000 to 191,000 – biggest drop in 3 years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–buy interest rate sensitives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7, 2026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Webinar of the Year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https://www.madhedgefundtrader.com/jp-ms-0925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in front of a christmas tree&#10;&#10;AI-generated content may be incorrect.">
            <a:extLst>
              <a:ext uri="{FF2B5EF4-FFF2-40B4-BE49-F238E27FC236}">
                <a16:creationId xmlns:a16="http://schemas.microsoft.com/office/drawing/2014/main" id="{437E9BA5-94C8-5A93-F5F7-ACAEA995C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057" y="752824"/>
            <a:ext cx="4767943" cy="469845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EB12-61ED-720A-A47A-2BF9C0B4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12BED-8058-91F6-D0DB-804FBC6F9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unset over a body of water&#10;&#10;AI-generated content may be incorrect.">
            <a:extLst>
              <a:ext uri="{FF2B5EF4-FFF2-40B4-BE49-F238E27FC236}">
                <a16:creationId xmlns:a16="http://schemas.microsoft.com/office/drawing/2014/main" id="{A4155FF7-F71C-2ACF-0785-898E9E89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0"/>
            <a:ext cx="9099395" cy="68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85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erson sitting on a couch holding a box of peanut brittle&#10;&#10;AI-generated content may be incorrect.">
            <a:extLst>
              <a:ext uri="{FF2B5EF4-FFF2-40B4-BE49-F238E27FC236}">
                <a16:creationId xmlns:a16="http://schemas.microsoft.com/office/drawing/2014/main" id="{EC537ACC-A11D-0B09-D08E-76A5A3981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743" y="0"/>
            <a:ext cx="7064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br>
              <a:rPr lang="en-US" sz="2400" b="1" dirty="0">
                <a:sym typeface="Calibri"/>
              </a:rPr>
            </a:br>
            <a:r>
              <a:rPr lang="en-US" sz="2400" b="1" dirty="0">
                <a:sym typeface="Calibri"/>
              </a:rPr>
              <a:t>Stocks – Topping Out? </a:t>
            </a: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*Stocks catch fire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on Fed comments on Friday November 28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 massive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short cover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is ignited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*Interest sensitive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financials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become the overwhelming leaders clocking gains of 10%-20%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*Bitcoin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struggles to forge a bottom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*Bitcoin treasury stock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Strategy (MSTR)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was down 65% at the bottom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*CrowdStrike (CRWD)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gets trashed on weak guidance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*Nvidia (NVDA)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can sell H20 chips  to China with 25%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export tax payable to the US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*Is US national security for sale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with China the highest bidder?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*Technical programs have the (SPY) and Dow Average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topping out from here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*Expect volume and volatility to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spring from here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as the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“A” teams takes off on Friday for the year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endParaRPr lang="en-US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42030-A067-1B81-BB55-D48785A14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176" y="3646449"/>
            <a:ext cx="4339330" cy="3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$340 billion)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Extend to One Year!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3.70%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Breakout!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$445-$450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6/$660-$640 put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6/$610-$620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2149811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$650</a:t>
            </a:r>
            <a:br>
              <a:rPr lang="en-US" sz="2000" dirty="0"/>
            </a:br>
            <a:r>
              <a:rPr lang="en-US" sz="2000" dirty="0"/>
              <a:t>-4.34%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521509" y="4019846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$630</a:t>
            </a:r>
            <a:br>
              <a:rPr lang="en-US" sz="2000" dirty="0"/>
            </a:br>
            <a:r>
              <a:rPr lang="en-US" sz="2000" dirty="0"/>
              <a:t>-6.60%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3B182-CD93-51C0-C271-F94322C4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29" y="1721417"/>
            <a:ext cx="6702411" cy="50044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3381989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291908" y="3652888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1E3E-07AA-59FF-70EC-BA49048D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Momentum (MTUM)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6BF7B-7AC3-87C5-ADC9-7D1CEAD3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96" y="1568916"/>
            <a:ext cx="5998807" cy="4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16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B18FA-98EF-5862-7242-4DBB979B1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44" y="1273923"/>
            <a:ext cx="6533995" cy="49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A81D5C-C4BD-C51E-EAD2-75DA48BBA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35" y="1362617"/>
            <a:ext cx="6956129" cy="52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erson in a hat holding a long paper&#10;&#10;AI-generated content may be incorrect.">
            <a:extLst>
              <a:ext uri="{FF2B5EF4-FFF2-40B4-BE49-F238E27FC236}">
                <a16:creationId xmlns:a16="http://schemas.microsoft.com/office/drawing/2014/main" id="{0305EF63-A484-D158-23D8-6B01198E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72" y="0"/>
            <a:ext cx="1024079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DE31C-5BEE-90CD-393A-03E8CAA7F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75" y="1202473"/>
            <a:ext cx="6567449" cy="49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86E91-16CD-D6B7-404A-7F857446C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536" y="1189774"/>
            <a:ext cx="6691351" cy="50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9C17E2-1187-0A78-3411-F06F9D3F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371" y="1589548"/>
            <a:ext cx="6381735" cy="48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6/$540-$550-$345 put spread, 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3FC2B-92E9-FF40-BF02-074BAEB84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18" y="1624672"/>
            <a:ext cx="6190272" cy="46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0D3BF-9B82-B1B9-2335-997BC1A5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112" y="1680259"/>
            <a:ext cx="5519234" cy="417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r>
              <a:rPr lang="en-US" sz="2000" b="1" i="1" dirty="0"/>
              <a:t>Nikkei Rockets on Japan Trade Deal</a:t>
            </a:r>
            <a:r>
              <a:rPr lang="en-US" sz="2000" dirty="0"/>
              <a:t>, which dropped tariffs on Japanese cars to 15%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CCE8D-4702-4BE8-3C1F-51DD65CD6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03" y="1675957"/>
            <a:ext cx="5731107" cy="43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DC24C-10A3-43A4-ECA9-690801A37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180" y="1295400"/>
            <a:ext cx="6166005" cy="46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39AE15-71F1-3FFD-8DA4-0956DD46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17" y="1134018"/>
            <a:ext cx="6602656" cy="49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C5BA5F-5E8C-E08B-311A-5B160631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661" y="1721996"/>
            <a:ext cx="5920678" cy="4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4689-6E4C-6FCC-E770-9BA34F49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495E-4C2D-0C12-0178-640089863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1D5ABA4-2F17-7976-5D0E-074C87993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1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+3.11%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+2.33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December </a:t>
            </a:r>
            <a:r>
              <a:rPr lang="en-US" sz="22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+2.66%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62.02%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+813.59%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25921" y="581649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1800" dirty="0"/>
            </a:br>
            <a:r>
              <a:rPr lang="en-US" sz="1800" dirty="0"/>
              <a:t>Meta to Buy Google Chips, to replace Nvida (NVDA) Blackwell chips it can’t get. 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893B3-643B-3B0B-EF2A-F00E0DD06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265" y="2174592"/>
            <a:ext cx="5822071" cy="44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Become the Second $4 trillion Company</a:t>
            </a:r>
            <a:b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sz="1800" i="1" dirty="0">
                <a:latin typeface="+mj-lt"/>
              </a:rPr>
              <a:t>Microsoft Delivers Blowout Earnings</a:t>
            </a:r>
            <a:r>
              <a:rPr lang="en-US" sz="1800" dirty="0"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B6231-0C0E-8BDF-E13E-941AA15EE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444" y="1759272"/>
            <a:ext cx="6166005" cy="46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Meta Delays Flagship Behemoth AI Product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C25B31-D728-2F78-65BC-B967DB6A0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644" y="1881149"/>
            <a:ext cx="5527511" cy="418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0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/>
              <a:t>China iPhone Sales Jump 22%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1ACAD-4644-2D60-E600-AE5E4D967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439" y="1955216"/>
            <a:ext cx="5273907" cy="39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/>
              <a:t>Google Beats, with Earnings per share up to $2.31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Waymo Robotaxis Expand to Freeway Use in San Francisco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77003-2DBF-5F46-FA2E-3FC1B5A5C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810" y="2137618"/>
            <a:ext cx="5106639" cy="386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Amazon Sells Off on Earnings, Warren Buffet buys major </a:t>
            </a:r>
            <a:r>
              <a:rPr lang="en-US" sz="1800" dirty="0" err="1">
                <a:latin typeface="+mj-lt"/>
              </a:rPr>
              <a:t>statke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00BA6-1D1F-7066-1382-4E92134FC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775" y="1607939"/>
            <a:ext cx="6219727" cy="47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297064" y="320056"/>
            <a:ext cx="1189493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br>
              <a:rPr lang="en-US" sz="1800" dirty="0">
                <a:latin typeface="+mj-lt"/>
              </a:rPr>
            </a:br>
            <a:r>
              <a:rPr lang="en-US" sz="1800" dirty="0"/>
              <a:t>Elon Musk Fined $140 Million by Europe, stock downgraded by Morgan Stanley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10</a:t>
            </a:r>
            <a:r>
              <a:rPr lang="en-US" sz="1800" dirty="0">
                <a:solidFill>
                  <a:srgbClr val="00B050"/>
                </a:solidFill>
                <a:ea typeface="Times New Roman" panose="02020603050405020304" pitchFamily="18" charset="0"/>
              </a:rPr>
              <a:t>/$510-$520 put spread, </a:t>
            </a:r>
            <a:r>
              <a:rPr lang="en-US" sz="1800" dirty="0">
                <a:solidFill>
                  <a:srgbClr val="00A64B"/>
                </a:solidFill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 8/$370-$380 put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7/$420-$430 put spread, took profits on long 7/$360-$370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7/$180-$190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in long 6/190-$200 call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0D831-7A77-0FD0-C0A5-C17ECF0B1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473" y="2194488"/>
            <a:ext cx="5340815" cy="40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Bidding war against Paramount for Warner Bros Discovery</a:t>
            </a:r>
            <a:br>
              <a:rPr lang="en-US" sz="1800" dirty="0"/>
            </a:br>
            <a:r>
              <a:rPr lang="en-US" sz="1800" dirty="0"/>
              <a:t>$108 billion bid by Paramount incurs $72 billion in debt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11/$100-$102 call spread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$1040-$1060 call spread,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82CAE1-A96F-A8ED-8F0A-82E752675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137" y="2086960"/>
            <a:ext cx="5173546" cy="39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53EC-02CD-5444-6FD1-4C1074A8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C6817-F5DE-DD1E-A9E1-B27FD2828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growing graph&#10;&#10;AI-generated content may be incorrect.">
            <a:extLst>
              <a:ext uri="{FF2B5EF4-FFF2-40B4-BE49-F238E27FC236}">
                <a16:creationId xmlns:a16="http://schemas.microsoft.com/office/drawing/2014/main" id="{80C90251-7052-3D4D-CB28-597E81778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29" y="-1"/>
            <a:ext cx="11450685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8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AI Putting SaaS Out of Business?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F0C586-75E0-D863-01C4-4FEB925D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856" y="1468555"/>
            <a:ext cx="6365689" cy="481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2E0E27-C970-7637-8045-93672FBFA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320" y="1752600"/>
            <a:ext cx="6054344" cy="458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Is AI Putting SaaS Out of Business?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172F3-2D2A-3904-5117-485BE593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932" y="2120566"/>
            <a:ext cx="5152136" cy="390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Is AI Putting SaaS Out of Business?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FF14E9-DC75-B2D3-1A7A-A147FC5F4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056" y="1676400"/>
            <a:ext cx="5993384" cy="45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052EA-5D9E-911E-6F7D-39E1D5153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880" y="2004568"/>
            <a:ext cx="5176520" cy="391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0A61A-4008-F29C-61CD-E5EC1328D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724" y="1835099"/>
            <a:ext cx="5432552" cy="41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Money is Moving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out of Bitcoin </a:t>
            </a: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Ethereum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4483D-763A-DEC6-6912-7CC6682F3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60" y="2283416"/>
            <a:ext cx="4969256" cy="37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15412A1-16F5-FFF4-98C2-4580D019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CC45D19-0553-13CD-AB52-774F0A5BB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Oracle –(ORCL) – Spectacular Earnings Forecast</a:t>
            </a:r>
            <a:b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but $100 billion in debt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5EE0A-923F-8F53-7CC9-E7C8D060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388" y="5029200"/>
            <a:ext cx="4542040" cy="1660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33E9A-D0F0-209A-9046-5EA1C6821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688" y="1750278"/>
            <a:ext cx="4932680" cy="373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7402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0B0EE8BB-69CD-E6C9-95E7-A90E6490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A18C158-2501-DEF1-7C16-A2A1A22A3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Zoom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–(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) – Coming Back from the Dead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11/$72-50-$77.50 call spread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A4559-2CA1-D253-6D44-BDB7EEE2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65" y="4724837"/>
            <a:ext cx="1868292" cy="1868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381EC-E909-EC3D-0985-72A6D7397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292" y="1856871"/>
            <a:ext cx="5371592" cy="40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9856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A580-7045-52E7-0168-4FEBA2F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38A2-AC55-0B4C-8DA2-A7CE63C0A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poon with a cartoon character on it&#10;&#10;AI-generated content may be incorrect.">
            <a:extLst>
              <a:ext uri="{FF2B5EF4-FFF2-40B4-BE49-F238E27FC236}">
                <a16:creationId xmlns:a16="http://schemas.microsoft.com/office/drawing/2014/main" id="{7E2B7828-5327-22C9-34E4-40FE8BF6A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DB98-7440-55CC-DF2C-8DA174716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A33FE-F335-315F-1DC4-4CAA6E1CC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73257AC2-BA28-8EB1-DCB4-1EF2C75A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12750"/>
            <a:ext cx="12249886" cy="609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041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Upside 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Goldman Sachs Q3 Earnings Rock </a:t>
            </a:r>
            <a:br>
              <a:rPr lang="en-US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11/$700-$710 call spread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took profits on long 10/$700-$710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9/$690-$700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long 12/$330-$350 call spread, 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22EE0C-AE25-3123-1DB7-10DE9F585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616" y="2210613"/>
            <a:ext cx="4920488" cy="3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- Upside Breakout!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1" dirty="0"/>
              <a:t>Morgan Stanely Reports Record Profits</a:t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  <a:t>long $12/150-$155 call spread – Expires in 7 days</a:t>
            </a:r>
            <a:b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took profits on long $12/210-$220 call spread,,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49932-7DD4-093E-A668-443B7C245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0" y="2203638"/>
            <a:ext cx="4859528" cy="367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444" y="548846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cs typeface="Times New Roman" panose="02020603050405020304" pitchFamily="18" charset="0"/>
              </a:rPr>
              <a:t>long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9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/$270-$280 call spread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spread,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451FFA-15F7-CB28-1E5E-1F9D58EB1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252" y="2511917"/>
            <a:ext cx="4603496" cy="34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273D5-0573-791D-F3A6-DCFFF4DC0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776" y="1816378"/>
            <a:ext cx="5347208" cy="40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B73E31-DCF1-F1AA-793F-CB9961877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1728216"/>
            <a:ext cx="5566664" cy="421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833679-67D2-309B-59C9-41D3775BB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888" y="1676400"/>
            <a:ext cx="5652008" cy="42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5D9C21-943C-A688-5B55-71476DB01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24" y="1858264"/>
            <a:ext cx="5176520" cy="391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8C68B5-41DD-242B-A7E9-F7EAF91F9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472" y="2075542"/>
            <a:ext cx="5078984" cy="384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Blackrock Reports Record $12.5 trillion in Assets Under Management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12/$1,000-$1,010 call spread,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A093B-5973-E102-F3D5-369DEA401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0" y="2180561"/>
            <a:ext cx="4920488" cy="3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anta claus and two children posing for a photo&#10;&#10;AI-generated content may be incorrect.">
            <a:extLst>
              <a:ext uri="{FF2B5EF4-FFF2-40B4-BE49-F238E27FC236}">
                <a16:creationId xmlns:a16="http://schemas.microsoft.com/office/drawing/2014/main" id="{96D23916-915D-7A0D-022A-2F345591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111" y="0"/>
            <a:ext cx="4543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2A80C-9621-DC82-F4E0-0330CFB6D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820" y="1880906"/>
            <a:ext cx="5420360" cy="41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Renaissance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Boeing Jet Deliveries are Surging.</a:t>
            </a:r>
            <a:r>
              <a:rPr lang="en-US" sz="1800" dirty="0"/>
              <a:t> The company delivered 57 commercial aircraft in August, its best performance for the month since 2018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C81A6-4931-F0B2-DD74-081BD2585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664" y="1754426"/>
            <a:ext cx="5712968" cy="43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Earnings better than expected plus interest rate beneficiary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91B553-D08F-E66A-84C8-B5CE5BA1B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112" y="2203994"/>
            <a:ext cx="4993640" cy="37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UPS Deliveries Slow Worldwide, it the wake of the shutdown of its Kentucky hub after a fatal crash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609244-C889-5268-21B2-71020C8B2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60" y="2262690"/>
            <a:ext cx="4883912" cy="369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C77C5-AE15-3E59-1269-18C40BAB1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192" y="1811063"/>
            <a:ext cx="5383784" cy="407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E29208-E10A-2107-5732-3E3B9ACAF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816" y="1600200"/>
            <a:ext cx="5883656" cy="44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copper tariff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8/$34-$37 call spread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81" y="4624369"/>
            <a:ext cx="4583376" cy="229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3C38E-8828-9AC7-36B7-F7FC61DF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0" y="2027992"/>
            <a:ext cx="5379976" cy="40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38B14-7CE9-92E1-CB89-A540107E0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88" y="1665630"/>
            <a:ext cx="5688584" cy="430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32" y="4955058"/>
            <a:ext cx="2682920" cy="1674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E71DB4-ABA1-26BA-0595-FB9EF9FE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592" y="1705516"/>
            <a:ext cx="5652008" cy="42793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31341" y="228600"/>
            <a:ext cx="111581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The Largest Railroad in History</a:t>
            </a:r>
            <a:r>
              <a:rPr lang="en-US" sz="1800" dirty="0"/>
              <a:t>, may be the result of the Union Pacific (UNP)/Norfolk Southern merger worth $200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F97C14-F62A-2FC5-62EC-73461FEB4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332" y="2290383"/>
            <a:ext cx="4847336" cy="36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727990" y="2221944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+62.32%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Require Maximum Cash</a:t>
            </a:r>
            <a:br>
              <a:rPr lang="en-US" sz="2400" b="1" dirty="0"/>
            </a:br>
            <a:r>
              <a:rPr lang="en-US" sz="2400" b="1" dirty="0"/>
              <a:t>20% risk on, 0% risk off, 80% cash</a:t>
            </a:r>
            <a:br>
              <a:rPr lang="en-US" sz="2400" b="1" dirty="0"/>
            </a:br>
            <a:r>
              <a:rPr lang="en-US" sz="2400" b="1" dirty="0"/>
              <a:t>Entering a very high-risk market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30A48D-D896-DB99-D966-0F7F54D0C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598862"/>
              </p:ext>
            </p:extLst>
          </p:nvPr>
        </p:nvGraphicFramePr>
        <p:xfrm>
          <a:off x="673408" y="1713222"/>
          <a:ext cx="4056055" cy="4525964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954067">
                  <a:extLst>
                    <a:ext uri="{9D8B030D-6E8A-4147-A177-3AD203B41FA5}">
                      <a16:colId xmlns:a16="http://schemas.microsoft.com/office/drawing/2014/main" val="370398647"/>
                    </a:ext>
                  </a:extLst>
                </a:gridCol>
                <a:gridCol w="1101988">
                  <a:extLst>
                    <a:ext uri="{9D8B030D-6E8A-4147-A177-3AD203B41FA5}">
                      <a16:colId xmlns:a16="http://schemas.microsoft.com/office/drawing/2014/main" val="3306501552"/>
                    </a:ext>
                  </a:extLst>
                </a:gridCol>
              </a:tblGrid>
              <a:tr h="3802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Current Capital at Risk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1825415384"/>
                  </a:ext>
                </a:extLst>
              </a:tr>
              <a:tr h="3802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1062570079"/>
                  </a:ext>
                </a:extLst>
              </a:tr>
              <a:tr h="37098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(MS) 12/$150-$150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3936158160"/>
                  </a:ext>
                </a:extLst>
              </a:tr>
              <a:tr h="37098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(GLD) 12/$355-$360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14484250"/>
                  </a:ext>
                </a:extLst>
              </a:tr>
              <a:tr h="37098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70821880"/>
                  </a:ext>
                </a:extLst>
              </a:tr>
              <a:tr h="37098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4249372416"/>
                  </a:ext>
                </a:extLst>
              </a:tr>
              <a:tr h="3802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1731068402"/>
                  </a:ext>
                </a:extLst>
              </a:tr>
              <a:tr h="3802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4221393502"/>
                  </a:ext>
                </a:extLst>
              </a:tr>
              <a:tr h="3802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sng" strike="noStrike">
                          <a:effectLst/>
                        </a:rPr>
                        <a:t> 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1717551689"/>
                  </a:ext>
                </a:extLst>
              </a:tr>
              <a:tr h="3802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No Positions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673562716"/>
                  </a:ext>
                </a:extLst>
              </a:tr>
              <a:tr h="3802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3579526480"/>
                  </a:ext>
                </a:extLst>
              </a:tr>
              <a:tr h="3802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275" marR="9275" marT="9275" marB="0" anchor="b"/>
                </a:tc>
                <a:extLst>
                  <a:ext uri="{0D108BD9-81ED-4DB2-BD59-A6C34878D82A}">
                    <a16:rowId xmlns:a16="http://schemas.microsoft.com/office/drawing/2014/main" val="4258235801"/>
                  </a:ext>
                </a:extLst>
              </a:tr>
            </a:tbl>
          </a:graphicData>
        </a:graphic>
      </p:graphicFrame>
      <p:pic>
        <p:nvPicPr>
          <p:cNvPr id="8" name="Picture 7" descr="A blue and orange circle&#10;&#10;AI-generated content may be incorrect.">
            <a:extLst>
              <a:ext uri="{FF2B5EF4-FFF2-40B4-BE49-F238E27FC236}">
                <a16:creationId xmlns:a16="http://schemas.microsoft.com/office/drawing/2014/main" id="{F4C12C8F-BB0F-15DE-B471-8620532C3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831" y="3324655"/>
            <a:ext cx="3359624" cy="280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Trade War Victim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985038-11EE-618E-99A6-84FD0CF16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672" y="1849207"/>
            <a:ext cx="5591048" cy="423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Victim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suing Trump administration over tariffs, one third of sales from imports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FD1717-42BF-AEA5-E2ED-4DBC8D36B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984" y="1545278"/>
            <a:ext cx="5895848" cy="44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6945" y="318911"/>
            <a:ext cx="107304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Ticket Price Take Off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lost $200 million on government shutdown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FB960A-3D2A-A9D5-6D6D-02E5B85DB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699" y="1502432"/>
            <a:ext cx="5920232" cy="44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762" y="4403124"/>
            <a:ext cx="2373480" cy="2347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A16E5F-9E2E-3E50-383E-64D39BE47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672" y="1586256"/>
            <a:ext cx="5908040" cy="44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746" y="4794421"/>
            <a:ext cx="2916354" cy="1938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1E77F9-9BEA-4E3E-71FC-C69AC02D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672" y="1527512"/>
            <a:ext cx="5822696" cy="44086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7/$260-$270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DD88CC-E0C2-26D2-FE08-1F3369916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480" y="1649781"/>
            <a:ext cx="5773928" cy="43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Stablecoin Competition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04ACF-3C35-E1FB-1D1D-7DCC4110F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552" y="1962593"/>
            <a:ext cx="5505704" cy="41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097" y="5103340"/>
            <a:ext cx="3042621" cy="159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817F25-8988-282E-D54D-A044E294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752" y="1757941"/>
            <a:ext cx="5566664" cy="42147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5B44-3676-666A-5EC9-1422A8CD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9E8-FFB1-F93C-D2D4-6C6F200CF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in a red sweater sitting on a stone fireplace&#10;&#10;AI-generated content may be incorrect.">
            <a:extLst>
              <a:ext uri="{FF2B5EF4-FFF2-40B4-BE49-F238E27FC236}">
                <a16:creationId xmlns:a16="http://schemas.microsoft.com/office/drawing/2014/main" id="{EF101AF3-B6A5-F70E-862D-F34CD749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162" y="0"/>
            <a:ext cx="656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1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indent="0">
              <a:buNone/>
            </a:pPr>
            <a:br>
              <a:rPr lang="en-US" sz="1800" i="1" dirty="0">
                <a:solidFill>
                  <a:schemeClr val="tx1"/>
                </a:solidFill>
                <a:latin typeface="+mj-lt"/>
              </a:rPr>
            </a:br>
            <a:r>
              <a:rPr lang="en-US" sz="1800" i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Bonds See Worst Week in Six Months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discounting record borrowings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*Ten-year US Treasury yields hit 4.18%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and could be headed to 4.40%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*”Crowding out” will become the most overused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term of 2026 as the government, AI, and M&amp;A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compete for increasingly scarce funds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Warner Brothers deal alone is demanding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$100 billion in debt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real estate recovery is forestalled once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again, and will be the big loser</a:t>
            </a: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Collapse!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8" name="Picture 7" descr="A couple of people standing outside of a building&#10;&#10;AI-generated content may be incorrect.">
            <a:extLst>
              <a:ext uri="{FF2B5EF4-FFF2-40B4-BE49-F238E27FC236}">
                <a16:creationId xmlns:a16="http://schemas.microsoft.com/office/drawing/2014/main" id="{1BF817FD-FD60-CABE-432F-80F96629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98" y="2439331"/>
            <a:ext cx="5605345" cy="42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04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Yearend rally is done, with crypto hitting a short-term bottom for now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market still have two big overhangs: Fed interest rate decision on December 10 and the Supreme Court Tariff decision</a:t>
            </a:r>
            <a:br>
              <a:rPr lang="en-US" sz="18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*Bonds are dead in the water on $42 trillion National Debt overhang, and $42 trillion if the tariffs fail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long-term bull arguments of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super liquidity, AI, falling interest rates are still the market drivers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*Jobs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data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remains dire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*Silver hit new high and gold is just behind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*Huge oil oversupply weighs heavily on prices in 2026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hits new multi month lows in line with rate cuts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Bitcoin plumbs year lows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893" y="4201814"/>
            <a:ext cx="3026725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95188-0975-6D32-8109-29AE39C6D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568" y="2257530"/>
            <a:ext cx="4896104" cy="37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E54A4-E229-D62E-E382-56944FE8D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40" y="1457670"/>
            <a:ext cx="5786120" cy="43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6070FE-3772-AFB5-978C-CB7B7281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52" y="1295400"/>
            <a:ext cx="5822696" cy="44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A2B3B7-1561-C5A1-41B8-4C985E3CD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1435202"/>
            <a:ext cx="5944616" cy="450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D3E94-63E2-36A3-5AF5-57450F172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916" y="1381622"/>
            <a:ext cx="5408168" cy="40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A42A3C-AF6F-6608-FD07-38D93792E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980" y="1487279"/>
            <a:ext cx="5908040" cy="44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9508B8-E849-A96A-A795-26D8F2627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688" y="1964334"/>
            <a:ext cx="5261864" cy="39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970A-3155-5F8F-A168-E4546E56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CD893-EC6F-BBB1-7103-30A69BCC1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standing next to each other&#10;&#10;AI-generated content may be incorrect.">
            <a:extLst>
              <a:ext uri="{FF2B5EF4-FFF2-40B4-BE49-F238E27FC236}">
                <a16:creationId xmlns:a16="http://schemas.microsoft.com/office/drawing/2014/main" id="{19A06DB9-F6A9-5940-AFBC-DE854D11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314" y="0"/>
            <a:ext cx="6597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670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9300" y="107709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US Dollar Down for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10</a:t>
            </a:r>
            <a:r>
              <a:rPr lang="en-US" sz="2000" b="1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 Straight Day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as Fed interest rates cuts loom thanks to the continuing dire jobs data. 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US Dollar Faces a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Prolonged Decline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off the back of coming Fed interest rate cuts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*We may see another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20% move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down as more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 Fed interest rates cuts loom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*Next dollar weakness will come with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evidence of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more rate cuts</a:t>
            </a:r>
            <a:br>
              <a:rPr lang="en-US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*Emerging markets (EEM)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have been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the best currency play of 2025, up 40% at high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790762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2068286" y="2370674"/>
            <a:ext cx="6903690" cy="26370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BA9EFB7-302B-E34B-667D-6FC0EB26B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77" y="1995100"/>
            <a:ext cx="5700776" cy="43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Sliding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9752"/>
            <a:ext cx="11933097" cy="515947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*Fed Decision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one hour could go either way. Government has held back inflation data. Buy the rumor sell the news?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ADP </a:t>
            </a:r>
            <a:r>
              <a:rPr lang="en-US" sz="1800" dirty="0">
                <a:latin typeface="+mj-lt"/>
              </a:rPr>
              <a:t>Loses 32,000 Jobs in November, almost entirely by small business, which are getting wiped out by tariffs. They lost 120,000 jobs.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Consumer Sentiment </a:t>
            </a:r>
            <a:r>
              <a:rPr lang="en-US" sz="1800" dirty="0">
                <a:latin typeface="+mj-lt"/>
              </a:rPr>
              <a:t>Improves. The University of Michigan's Surveys of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Consumers said its Consumer Sentiment Index increased to 53.3 this month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from a final reading of 51.0 in November.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Core PCE </a:t>
            </a:r>
            <a:r>
              <a:rPr lang="en-US" sz="1800" dirty="0">
                <a:latin typeface="+mj-lt"/>
              </a:rPr>
              <a:t>Decelerates for the first Time Since April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Layoffs Continue Unabated, </a:t>
            </a:r>
            <a:r>
              <a:rPr lang="en-US" sz="1800" dirty="0">
                <a:latin typeface="+mj-lt"/>
              </a:rPr>
              <a:t>planned job cuts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declined to 71,321 last month from October.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US Services PMI </a:t>
            </a:r>
            <a:r>
              <a:rPr lang="en-US" sz="1800" dirty="0">
                <a:latin typeface="+mj-lt"/>
              </a:rPr>
              <a:t>Comes in Flat, little changed at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52.6 last month from 52.4 in October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ISM Manufacturing </a:t>
            </a:r>
            <a:r>
              <a:rPr lang="en-US" sz="1800" dirty="0">
                <a:latin typeface="+mj-lt"/>
              </a:rPr>
              <a:t>PMI Comes in at 48.5, a five-month low.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The economy is clearly slowing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3" name="Picture 2" descr="A person shoveling snow in the snow&#10;&#10;AI-generated content may be incorrect.">
            <a:extLst>
              <a:ext uri="{FF2B5EF4-FFF2-40B4-BE49-F238E27FC236}">
                <a16:creationId xmlns:a16="http://schemas.microsoft.com/office/drawing/2014/main" id="{A359BD89-9373-8D58-DEAE-D0D67341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151" y="2541847"/>
            <a:ext cx="2834694" cy="39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1436914" y="3309257"/>
            <a:ext cx="7728857" cy="17417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80AE307-A232-BDBC-8D1E-1AEF5F91B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76" y="1968166"/>
            <a:ext cx="5578856" cy="42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1382486" y="2473569"/>
            <a:ext cx="6624376" cy="269714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FDF6E5B-D2EB-EC03-974B-E02E110B3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" y="2047240"/>
            <a:ext cx="5603240" cy="42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1981200" y="2846057"/>
            <a:ext cx="6477000" cy="23573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0899D17-766C-6A93-82CA-85E078303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1792254"/>
            <a:ext cx="5456936" cy="413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2209800" y="2601686"/>
            <a:ext cx="6792686" cy="27649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A9D66B0-8273-66C1-932B-FFD9A27D8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99" y="2171700"/>
            <a:ext cx="5618001" cy="42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E3A-ECC7-C596-E41B-E100E115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147D5-0031-00A4-DAE0-1188DA1B2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boxes in a store&#10;&#10;AI-generated content may be incorrect.">
            <a:extLst>
              <a:ext uri="{FF2B5EF4-FFF2-40B4-BE49-F238E27FC236}">
                <a16:creationId xmlns:a16="http://schemas.microsoft.com/office/drawing/2014/main" id="{87113EC1-C0F5-660C-8896-0FD797F79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0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br>
              <a:rPr lang="en-US" sz="2000" dirty="0"/>
            </a:br>
            <a:r>
              <a:rPr lang="en-US" sz="2000" dirty="0"/>
              <a:t>*Traders have been ramping up copper shipments to the US in recent weeks to once again capitalize on a big premium for the red metal on New York’s Comex exchange, fueled by ongoing uncertainty about the potential for future tariffs</a:t>
            </a:r>
            <a:br>
              <a:rPr lang="en-US" sz="2000" dirty="0"/>
            </a:br>
            <a:br>
              <a:rPr lang="en-US" sz="2000" i="1" dirty="0"/>
            </a:br>
            <a:r>
              <a:rPr lang="en-US" sz="2000" i="1" dirty="0"/>
              <a:t>*US Oil Rigs Count Hit Four Year Low</a:t>
            </a:r>
            <a:br>
              <a:rPr lang="en-US" sz="2000" dirty="0"/>
            </a:br>
            <a:br>
              <a:rPr lang="en-US" sz="2000" i="1" dirty="0"/>
            </a:br>
            <a:r>
              <a:rPr lang="en-US" sz="2000" i="1" dirty="0"/>
              <a:t>*</a:t>
            </a:r>
            <a:r>
              <a:rPr lang="en-US" sz="2000" dirty="0"/>
              <a:t>The oil and gas rig count, an early indicator</a:t>
            </a:r>
            <a:br>
              <a:rPr lang="en-US" sz="2000" dirty="0"/>
            </a:br>
            <a:r>
              <a:rPr lang="en-US" sz="2000" dirty="0"/>
              <a:t>of future output, fell by 10 to 544 in the week</a:t>
            </a:r>
            <a:br>
              <a:rPr lang="en-US" sz="2000" dirty="0"/>
            </a:br>
            <a:r>
              <a:rPr lang="en-US" sz="2000" dirty="0"/>
              <a:t> to November 26, the lowest since September. </a:t>
            </a:r>
            <a:br>
              <a:rPr lang="en-US" sz="2000" dirty="0"/>
            </a:br>
            <a:br>
              <a:rPr lang="en-US" sz="2000" i="1" dirty="0"/>
            </a:br>
            <a:r>
              <a:rPr lang="en-US" sz="2000" i="1" dirty="0"/>
              <a:t>*2026 will be a Blowout Year for Copper</a:t>
            </a:r>
            <a:r>
              <a:rPr lang="en-US" sz="2000" dirty="0"/>
              <a:t>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 rush to ship metal to the US risks draining</a:t>
            </a:r>
            <a:br>
              <a:rPr lang="en-US" sz="2000" dirty="0"/>
            </a:br>
            <a:r>
              <a:rPr lang="en-US" sz="2000" dirty="0"/>
              <a:t> the rest of the world’s inventories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*Buy (FCX) on dips.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A person standing next to a large tire&#10;&#10;AI-generated content may be incorrect.">
            <a:extLst>
              <a:ext uri="{FF2B5EF4-FFF2-40B4-BE49-F238E27FC236}">
                <a16:creationId xmlns:a16="http://schemas.microsoft.com/office/drawing/2014/main" id="{3F3B0E79-5173-839E-DCD8-76590DD87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67468" y="2842659"/>
            <a:ext cx="4255104" cy="3191328"/>
          </a:xfrm>
          <a:prstGeom prst="rect">
            <a:avLst/>
          </a:prstGeom>
        </p:spPr>
      </p:pic>
      <p:pic>
        <p:nvPicPr>
          <p:cNvPr id="5" name="Picture 4" descr="A wall with copper dishes and utensils&#10;&#10;AI-generated content may be incorrect.">
            <a:extLst>
              <a:ext uri="{FF2B5EF4-FFF2-40B4-BE49-F238E27FC236}">
                <a16:creationId xmlns:a16="http://schemas.microsoft.com/office/drawing/2014/main" id="{22321EA2-EADD-C633-A373-CEEE212DB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702" y="3322263"/>
            <a:ext cx="2873298" cy="21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339381-DBB1-4454-E105-49A9273E4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592" y="1319203"/>
            <a:ext cx="5969000" cy="45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DD43D-76D2-27AC-CB88-B5347AFA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654" y="1469158"/>
            <a:ext cx="6044692" cy="45766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930B4-19A1-1917-1AD8-C80442D41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096" y="1160781"/>
            <a:ext cx="6888576" cy="52156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965E21-7FDE-E246-5203-F583C31C6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280" y="1550276"/>
            <a:ext cx="6663139" cy="50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13338</TotalTime>
  <Words>5490</Words>
  <Application>Microsoft Macintosh PowerPoint</Application>
  <PresentationFormat>Widescreen</PresentationFormat>
  <Paragraphs>167</Paragraphs>
  <Slides>123</Slides>
  <Notes>98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9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“Special Christmas Issue” </vt:lpstr>
      <vt:lpstr>PowerPoint Presentation</vt:lpstr>
      <vt:lpstr>  Trade Alert Performance New All-Time Highs-17 Consecutive Positive Months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Sliding</vt:lpstr>
      <vt:lpstr>PowerPoint Presentation</vt:lpstr>
      <vt:lpstr>The Mad Hedge Profit Predictor Market Timing Index – Hits Seven month Low at 6,  An artificial intelligence driven algorithm that analyzes 30 different economic, technical, and momentum driven indicators </vt:lpstr>
      <vt:lpstr> Weekly Jobless Claims –  -27,000 to 191,000 – biggest drop in 3 years </vt:lpstr>
      <vt:lpstr>PowerPoint Presentation</vt:lpstr>
      <vt:lpstr> Stocks – Topping Out? </vt:lpstr>
      <vt:lpstr>The Ultimate Hedge – Defensive stocks only go down at a slower  rate 90 - day US Treasury Bills (Warren Buffet owns $340 billion) Extend to One Year! </vt:lpstr>
      <vt:lpstr>            S&amp;P 500 – Breakout! stopped out of $445-$450 put spread took profits on long 6/$660-$640 put spread took profits on 6/$610-$620 put spread             </vt:lpstr>
      <vt:lpstr>Momentum (MTUM)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6/$540-$550-$345 put spread,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Nikkei Rockets on Japan Trade Deal, which dropped tariffs on Japanese cars to 15%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PowerPoint Presentation</vt:lpstr>
      <vt:lpstr> NVIDIA (NVDA) – Blackwell Chips @ $70,000 each Meta to Buy Google Chips, to replace Nvida (NVDA) Blackwell chips it can’t get. 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 Become the Second $4 trillion Company Microsoft Delivers Blowout Earnings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Delays Flagship Behemoth AI Product took profits on Long 8/$420-$430 call spread took profits on Long 5/$360-$370 vertical bull call spread, took profits on Long 9/$290-$300 vertical bear put spread, stopped out of Long 9/$190-$200 vertical bear put spread  </vt:lpstr>
      <vt:lpstr>   Apple (AAPL) China iPhone Sales Jump 22%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Google Beats, with Earnings per share up to $2.31  Waymo Robotaxis Expand to Freeway Use in San Francisco took profits on long 12/$110-$120 call spread  took profits on long 12/$1,200-$1,230 bull call spread, took profits on long 9/$1,030-$1,080 vertical bull call spread</vt:lpstr>
      <vt:lpstr> Amazon (AMZN) – Antirust Target Amazon Sells Off on Earnings, Warren Buffet buys major statke took profits on long 3/$155-$160 bull call spread , took profits on long 2/$130-$135 bull call spread </vt:lpstr>
      <vt:lpstr>PowerPoint Presentation</vt:lpstr>
      <vt:lpstr>Netflix (NFLX) –  Bidding war against Paramount for Warner Bros Discovery $108 billion bid by Paramount incurs $72 billion in debt Took profits on 11/$100-$102 call spread  took profits on long $1040-$1060 call spread, took profits on long 4/800-$810 call spread </vt:lpstr>
      <vt:lpstr>Palo Alto Networks (PANW)- Hacking never goes out of fashion Is AI Putting SaaS Out of Business?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Is AI Putting SaaS Out of Business? took profits on long 12/$185-$195 call spread, took profits on long 9/$125-$130 vertical bull call spread took profits on long 8/$125-$130 vertical bull call spread </vt:lpstr>
      <vt:lpstr>Adobe (ADBE)- Is AI Putting SaaS Out of Business?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Money is Moving out of Bitcoin Ethereum took profits on Long 6/$260-$270 call spread Took profits on long 6/$500-$510 put spread, took profits on long 6/$470-$480 put spread  took profits on long 6/$330-$340 call spread, stopped out of long 6/$335-$345 put spread  </vt:lpstr>
      <vt:lpstr>Oracle –(ORCL) – Spectacular Earnings Forecast but $100 billion in debt </vt:lpstr>
      <vt:lpstr>Zoom –(ZM) – Coming Back from the Dead took profits on 11/$72-50-$77.50 call spread</vt:lpstr>
      <vt:lpstr>PowerPoint Presentation</vt:lpstr>
      <vt:lpstr>The Second Half of the Barbell</vt:lpstr>
      <vt:lpstr> Goldman Sachs (GS) – Upside Breakout! Goldman Sachs Q3 Earnings Rock  took profits on long 11/$700-$710 call spread , took profits on long 10/$700-$710 call spread took profits on long 9/$690-$700 call spread, stopped out of 3/$380-$390 call spread,  profits on long 12/$330-$350 call spread, took profits on long 11/$330-$350 call spread   </vt:lpstr>
      <vt:lpstr>Morgan Stanley (MS) - Upside Breakout! Morgan Stanely Reports Record Profits long $12/150-$155 call spread – Expires in 7 days took profits on long $12/210-$220 call spread,, took profits on long $12/210-$220 call spread, Took profits on long $195-$205 call spread, took profits on long 4/$65-$70 call spread </vt:lpstr>
      <vt:lpstr>   JP Morgan Chase (JPM) – Upside Breakout took profits on long 9/$270-$280 call spread stopped out of 3/$235-$245 calls spread, profits on long 12/$210-$220 call spread,  took profits on long 11/$195-$205 call spread, took profits on 4/$215-225 put spread     </vt:lpstr>
      <vt:lpstr>Bank of America (BAC) – Upside Breakout? took profits on long long 12/$41-$44 call spread, took profits on long 4/$20-$23 call spread </vt:lpstr>
      <vt:lpstr>Citigroup (C) – Upside Breakout took profits on long long 12/$60-$65 call spread , took profits on long 4/$30-$35 call spread </vt:lpstr>
      <vt:lpstr>Charles Schwab (SCHW) – Upside Breakout took profits on long 4/$30-$35 call spread  </vt:lpstr>
      <vt:lpstr>Interactive Brokers (IBKR) – Upside Breakout?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Blackrock Reports Record $12.5 trillion in Assets Under Management stopped out of 12/$1,000-$1,010 call spread, took profits on long 12/$850-$860 call spread  took profits on long 3/$770-$790 call spread, took profits on long 3/$310-$340 call spread </vt:lpstr>
      <vt:lpstr> SPDR Metals &amp; Mining ETF (XME) –  long 2/$28-$30 call spread</vt:lpstr>
      <vt:lpstr>Boeing (BA) – Renaissance Boeing Jet Deliveries are Surging. The company delivered 57 commercial aircraft in August, its best performance for the month since 2018    </vt:lpstr>
      <vt:lpstr>General Motors (GM) – Worst Off Trade War Victim Earnings better than expected plus interest rate beneficiary stopped out of long 4/$52.50-$57.50 put spread at cost, long 3/$53-$56 put spread  </vt:lpstr>
      <vt:lpstr>Package Delivery- United Parcel Service (UPS) –  UPS Deliveries Slow Worldwide, it the wake of the shutdown of its Kentucky hub after a fatal crash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50% copper tariff took profits on long 8/$34-$37 call spread  took profits on long 4/$37-$40 call spread, took profits on long 5/$42-$45 call spread, stopped out of long $48-$51 put spread, profits on long 6/$32-$35 call spread  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The Largest Railroad in History, may be the result of the Union Pacific (UNP)/Norfolk Southern merger worth $200 billion took profits on long 5/$200-$210 call spread took profits on 11/$150-$160 call spread </vt:lpstr>
      <vt:lpstr>  Walmart (WMT) – Trade War Victim took profit on Long 11/$125-$130 bear put spread, took profit on Long 10/$119-$121 bear put spread took profits on Long 8/$114-$117 bear put spread  </vt:lpstr>
      <vt:lpstr>  Costco (COST) – Trade War Victim suing Trump administration over tariffs, one third of sales from imports took profits on long 4/$840-$850 call spread    </vt:lpstr>
      <vt:lpstr> Delta Airlines (DAL) – Ticket Price Take Off lost $200 million on government shutdown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long 7/$260-$270 bull call spread,  took profits on long 11/$185-$200 bull call spread</vt:lpstr>
      <vt:lpstr>Visa (V) – Stablecoin Competition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Collapse!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4.18%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PowerPoint Presentation</vt:lpstr>
      <vt:lpstr>Foreign Currencies – 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Precious Metals – </vt:lpstr>
      <vt:lpstr>PowerPoint Presentation</vt:lpstr>
      <vt:lpstr> Market Vectors Gold Miners ETF- (GDX) –  took profit on long 6/$207.50-$212.50 call spread, took profit on long 7/$200-$205 call spread  </vt:lpstr>
      <vt:lpstr>  Barrick Mining (B)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PowerPoint Presentation</vt:lpstr>
      <vt:lpstr>Real Estate – Out of Season</vt:lpstr>
      <vt:lpstr>S&amp;P Case Shiller Slows S&amp;P Case Shiller Rises to +1.60% YOY in August, with its National Home Price Index New York gained +6.1%, Chicago +5.9%, and Cleveland +4.7%. Tamps and Dallas down -2.2% </vt:lpstr>
      <vt:lpstr>Crown Castle International (CCI) – 4.68% yielding 5G cell phone tower REIT Eliot Management Pushes up stock with activist bid took profits on Long 8/$90-$95 call spread,</vt:lpstr>
      <vt:lpstr>US Home Construction Index (ITB) (DHI), (LEN), (PHM), (TOL), (NVR)   </vt:lpstr>
      <vt:lpstr> DH Horton (DHI) Earnings Hit on free upgrades eating into margins took profits on long 11/$165-$175  </vt:lpstr>
      <vt:lpstr>Trade Sheet- The Recession Trade So What Do We Do About All This?</vt:lpstr>
      <vt:lpstr>       Next Strategy Webinar   12:00 EST Wednesday, January 7, 2026  from Incline Village, NV  Last Webinar of the Year       email me questions at  https://www.madhedgefundtrader.com/jp-ms-0925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Cate O'Brien</cp:lastModifiedBy>
  <cp:revision>1366</cp:revision>
  <cp:lastPrinted>2022-01-05T03:44:27Z</cp:lastPrinted>
  <dcterms:created xsi:type="dcterms:W3CDTF">2015-02-05T17:12:57Z</dcterms:created>
  <dcterms:modified xsi:type="dcterms:W3CDTF">2025-12-10T01:34:29Z</dcterms:modified>
</cp:coreProperties>
</file>