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9"/>
  </p:notesMasterIdLst>
  <p:sldIdLst>
    <p:sldId id="256" r:id="rId2"/>
    <p:sldId id="1703" r:id="rId3"/>
    <p:sldId id="888" r:id="rId4"/>
    <p:sldId id="1785" r:id="rId5"/>
    <p:sldId id="1784" r:id="rId6"/>
    <p:sldId id="1786" r:id="rId7"/>
    <p:sldId id="605" r:id="rId8"/>
    <p:sldId id="1789" r:id="rId9"/>
    <p:sldId id="1651" r:id="rId10"/>
    <p:sldId id="1118" r:id="rId11"/>
    <p:sldId id="1765" r:id="rId12"/>
    <p:sldId id="1076" r:id="rId13"/>
    <p:sldId id="898" r:id="rId14"/>
    <p:sldId id="1695" r:id="rId15"/>
    <p:sldId id="1689" r:id="rId16"/>
    <p:sldId id="1734" r:id="rId17"/>
    <p:sldId id="1397" r:id="rId18"/>
    <p:sldId id="1763" r:id="rId19"/>
    <p:sldId id="1033" r:id="rId20"/>
    <p:sldId id="1073" r:id="rId21"/>
    <p:sldId id="1744" r:id="rId22"/>
    <p:sldId id="1026" r:id="rId23"/>
    <p:sldId id="570" r:id="rId24"/>
    <p:sldId id="280" r:id="rId25"/>
    <p:sldId id="1511" r:id="rId26"/>
    <p:sldId id="1512" r:id="rId27"/>
    <p:sldId id="1544" r:id="rId28"/>
    <p:sldId id="1741" r:id="rId29"/>
    <p:sldId id="1545" r:id="rId30"/>
    <p:sldId id="1780" r:id="rId31"/>
    <p:sldId id="1297" r:id="rId32"/>
    <p:sldId id="1542" r:id="rId33"/>
    <p:sldId id="563" r:id="rId34"/>
    <p:sldId id="835" r:id="rId35"/>
    <p:sldId id="613" r:id="rId36"/>
    <p:sldId id="1523" r:id="rId37"/>
    <p:sldId id="831" r:id="rId38"/>
    <p:sldId id="811" r:id="rId39"/>
    <p:sldId id="1047" r:id="rId40"/>
    <p:sldId id="1399" r:id="rId41"/>
    <p:sldId id="1072" r:id="rId42"/>
    <p:sldId id="764" r:id="rId43"/>
    <p:sldId id="765" r:id="rId44"/>
    <p:sldId id="1071" r:id="rId45"/>
    <p:sldId id="1501" r:id="rId46"/>
    <p:sldId id="1195" r:id="rId47"/>
    <p:sldId id="1743" r:id="rId48"/>
    <p:sldId id="1772" r:id="rId49"/>
    <p:sldId id="1776" r:id="rId50"/>
    <p:sldId id="1759" r:id="rId51"/>
    <p:sldId id="1070" r:id="rId52"/>
    <p:sldId id="1717" r:id="rId53"/>
    <p:sldId id="1718" r:id="rId54"/>
    <p:sldId id="1719" r:id="rId55"/>
    <p:sldId id="1720" r:id="rId56"/>
    <p:sldId id="1721" r:id="rId57"/>
    <p:sldId id="1722" r:id="rId58"/>
    <p:sldId id="1723" r:id="rId59"/>
    <p:sldId id="1726" r:id="rId60"/>
    <p:sldId id="1727" r:id="rId61"/>
    <p:sldId id="1724" r:id="rId62"/>
    <p:sldId id="840" r:id="rId63"/>
    <p:sldId id="1738" r:id="rId64"/>
    <p:sldId id="1068" r:id="rId65"/>
    <p:sldId id="1069" r:id="rId66"/>
    <p:sldId id="1566" r:id="rId67"/>
    <p:sldId id="1400" r:id="rId68"/>
    <p:sldId id="893" r:id="rId69"/>
    <p:sldId id="289" r:id="rId70"/>
    <p:sldId id="1054" r:id="rId71"/>
    <p:sldId id="994" r:id="rId72"/>
    <p:sldId id="1742" r:id="rId73"/>
    <p:sldId id="830" r:id="rId74"/>
    <p:sldId id="481" r:id="rId75"/>
    <p:sldId id="290" r:id="rId76"/>
    <p:sldId id="1133" r:id="rId77"/>
    <p:sldId id="1049" r:id="rId78"/>
    <p:sldId id="336" r:id="rId79"/>
    <p:sldId id="1760" r:id="rId80"/>
    <p:sldId id="1777" r:id="rId81"/>
    <p:sldId id="654" r:id="rId82"/>
    <p:sldId id="659" r:id="rId83"/>
    <p:sldId id="655" r:id="rId84"/>
    <p:sldId id="1425" r:id="rId85"/>
    <p:sldId id="657" r:id="rId86"/>
    <p:sldId id="656" r:id="rId87"/>
    <p:sldId id="1500" r:id="rId88"/>
    <p:sldId id="1781" r:id="rId89"/>
    <p:sldId id="1778" r:id="rId90"/>
    <p:sldId id="1411" r:id="rId91"/>
    <p:sldId id="1412" r:id="rId92"/>
    <p:sldId id="1413" r:id="rId93"/>
    <p:sldId id="1414" r:id="rId94"/>
    <p:sldId id="1415" r:id="rId95"/>
    <p:sldId id="1782" r:id="rId96"/>
    <p:sldId id="1732" r:id="rId97"/>
    <p:sldId id="388" r:id="rId98"/>
    <p:sldId id="312" r:id="rId99"/>
    <p:sldId id="380" r:id="rId100"/>
    <p:sldId id="747" r:id="rId101"/>
    <p:sldId id="1422" r:id="rId102"/>
    <p:sldId id="313" r:id="rId103"/>
    <p:sldId id="1217" r:id="rId104"/>
    <p:sldId id="1592" r:id="rId105"/>
    <p:sldId id="1790" r:id="rId106"/>
    <p:sldId id="1783" r:id="rId107"/>
    <p:sldId id="1769" r:id="rId108"/>
    <p:sldId id="1791" r:id="rId109"/>
    <p:sldId id="1792" r:id="rId110"/>
    <p:sldId id="1779" r:id="rId111"/>
    <p:sldId id="650" r:id="rId112"/>
    <p:sldId id="729" r:id="rId113"/>
    <p:sldId id="737" r:id="rId114"/>
    <p:sldId id="1733" r:id="rId115"/>
    <p:sldId id="999" r:id="rId116"/>
    <p:sldId id="1000" r:id="rId117"/>
    <p:sldId id="1451" r:id="rId118"/>
    <p:sldId id="1132" r:id="rId119"/>
    <p:sldId id="1788" r:id="rId120"/>
    <p:sldId id="1130" r:id="rId121"/>
    <p:sldId id="1005" r:id="rId122"/>
    <p:sldId id="1006" r:id="rId123"/>
    <p:sldId id="1586" r:id="rId124"/>
    <p:sldId id="1577" r:id="rId125"/>
    <p:sldId id="335" r:id="rId126"/>
    <p:sldId id="1787" r:id="rId127"/>
    <p:sldId id="1230" r:id="rId12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2914"/>
  </p:normalViewPr>
  <p:slideViewPr>
    <p:cSldViewPr snapToGrid="0">
      <p:cViewPr varScale="1">
        <p:scale>
          <a:sx n="93" d="100"/>
          <a:sy n="93" d="100"/>
        </p:scale>
        <p:origin x="216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3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jpeg"/><Relationship Id="rId5" Type="http://schemas.openxmlformats.org/officeDocument/2006/relationships/image" Target="../media/image36.png"/><Relationship Id="rId4" Type="http://schemas.openxmlformats.org/officeDocument/2006/relationships/image" Target="../media/image138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9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jp-ms-0925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93.png"/><Relationship Id="rId4" Type="http://schemas.openxmlformats.org/officeDocument/2006/relationships/notesSlide" Target="../notesSlides/notesSlide9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“TACO is Back”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Miami Beach, Florida January 28, 2026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EFEA0-68C4-01AF-0809-CF151B10E3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880" y="1676400"/>
            <a:ext cx="4155440" cy="308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Breaking UP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93309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/>
              <a:t>The Fed Meets this Week to Discuss Interest Rates, </a:t>
            </a:r>
            <a:r>
              <a:rPr lang="en-US" sz="2000" b="1" dirty="0"/>
              <a:t>decision out 2:00 PM EST, </a:t>
            </a:r>
            <a:r>
              <a:rPr lang="en-US" sz="2000" dirty="0"/>
              <a:t>no action expected</a:t>
            </a: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/>
              <a:t>A Government Shutdown is on for Friday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*US GDP Growth set to rise by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2.5% in 2025, down from 3.0% in 2024.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/>
              <a:t>Core PCE Rises, from </a:t>
            </a:r>
            <a:r>
              <a:rPr lang="en-US" sz="1800" b="1" dirty="0"/>
              <a:t>2.7% to 2.8%,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Consumer Spending </a:t>
            </a:r>
            <a:r>
              <a:rPr lang="en-US" sz="1800" dirty="0"/>
              <a:t>Rose 0.50% in October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S&amp;P US PMI</a:t>
            </a:r>
            <a:r>
              <a:rPr lang="en-US" sz="1800" dirty="0"/>
              <a:t> Comes in Flat.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/>
              <a:t>U.S. </a:t>
            </a:r>
            <a:r>
              <a:rPr lang="en-US" sz="1800" b="1" dirty="0"/>
              <a:t>Consumer Sentiment </a:t>
            </a:r>
            <a:r>
              <a:rPr lang="en-US" sz="1800" dirty="0"/>
              <a:t>collapses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US Retails Sales </a:t>
            </a:r>
            <a:r>
              <a:rPr lang="en-US" sz="1800" dirty="0"/>
              <a:t>Beat in November</a:t>
            </a:r>
            <a:br>
              <a:rPr lang="en-US" sz="1800" dirty="0"/>
            </a:br>
            <a:br>
              <a:rPr lang="en-US" sz="1800" dirty="0"/>
            </a:br>
            <a:r>
              <a:rPr lang="en-US" sz="2000" b="1" dirty="0">
                <a:latin typeface="+mj-lt"/>
              </a:rPr>
              <a:t>*Core Capital Goods </a:t>
            </a:r>
            <a:r>
              <a:rPr lang="en-US" sz="2000" dirty="0">
                <a:latin typeface="+mj-lt"/>
              </a:rPr>
              <a:t>Rose 0.7% in November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9B30B-C996-A094-A4F7-4188A08E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24" y="3400294"/>
            <a:ext cx="4858370" cy="32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DC277D-BD81-1FBE-0842-F04BC334BD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111" y="1550276"/>
            <a:ext cx="6711378" cy="50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DCE52-A044-007B-181E-D25E9C4647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6903196" cy="51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Winter Storm Bost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86ED9-0007-F2F6-9E10-22310EDFDB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299" y="1295399"/>
            <a:ext cx="6589351" cy="49200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5286E-85EE-2DB6-658A-C0184A107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095" y="191885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C6EBA-EEE1-5455-8D43-2359F892DC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110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3F82-A352-FE7D-7F43-7842A827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33D0-1000-90B5-AD8D-31FC1F5DD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ol and palm trees next to a building&#10;&#10;AI-generated content may be incorrect.">
            <a:extLst>
              <a:ext uri="{FF2B5EF4-FFF2-40B4-BE49-F238E27FC236}">
                <a16:creationId xmlns:a16="http://schemas.microsoft.com/office/drawing/2014/main" id="{5AA46681-D8C2-567B-A4A3-4FB3AFC4A1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6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5DC7-E46B-6D6B-FCF5-845428F3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4A6E4-5133-37D1-C2C2-ED7889FE6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ar with many bottles of alcohol&#10;&#10;AI-generated content may be incorrect.">
            <a:extLst>
              <a:ext uri="{FF2B5EF4-FFF2-40B4-BE49-F238E27FC236}">
                <a16:creationId xmlns:a16="http://schemas.microsoft.com/office/drawing/2014/main" id="{F88E1088-F1A1-33D5-4C2A-4A30A86643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005824" cy="67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148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*Insanity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hits the precious metals markets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*All 2026 targets met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with Gold at $5,300 and Silver at $115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*10% intraday swings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have become common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*Metals may take a dip in the run up to 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Chinese New Year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February 17, who have been the biggest buyers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*Political instability in the US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has become a factor driving gold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*AI build out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creating exponential growth in demand for silver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 am out of all precious metals positions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*When an investment reaches your target the most dangerous thing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you can do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raise your targe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All 2026 Targets Reached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503" y="2932205"/>
            <a:ext cx="3361292" cy="33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369D-6FB6-6B86-E30F-A26C0C79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Watch the Silver/Gold Ratios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81301-1FFB-9940-016E-BAA9B3A99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546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*4,000-year range 3:1 to 10:1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*2008 range 40:1 to 100:1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*Now: 50:1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*Conclusion: Silver is vastly overpriced compared</a:t>
            </a:r>
            <a:br>
              <a:rPr lang="en-US" sz="2000" dirty="0"/>
            </a:br>
            <a:r>
              <a:rPr lang="en-US" sz="2000" dirty="0"/>
              <a:t> historic gold ration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*Conclusion: Silver is vastly overpriced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short of the century may be setting up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*Short silver/long gold has become a major</a:t>
            </a:r>
            <a:br>
              <a:rPr lang="en-US" sz="2000" dirty="0"/>
            </a:br>
            <a:r>
              <a:rPr lang="en-US" sz="2000" dirty="0"/>
              <a:t> hedge fund trade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815E7-21B0-EEBE-280C-0E78DCE7A2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325" y="1406829"/>
            <a:ext cx="3892130" cy="51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57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3E4D-09FA-5377-1400-C80F1AF4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Silver/Gold Ratio to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3EE7B-DB30-ABD7-9CCD-C9E614E1FB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60" y="1508827"/>
            <a:ext cx="6796254" cy="50745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B5616-C757-6102-37E9-92E336168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5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E31C2F67-7F7F-46F0-5CA9-DB304A35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811104" cy="5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12/$355-$360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127" y="3639428"/>
            <a:ext cx="3024419" cy="3024419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22936" y="5014774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24C23-B5E9-173E-7D19-9398B2C587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07" y="2240415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1857307" y="3246299"/>
            <a:ext cx="7742462" cy="22932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A9AA-A08A-CAB0-82A4-F8155D46AC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310" y="4584192"/>
            <a:ext cx="3097897" cy="2034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E4C446-A1BD-FFEE-B28D-7E4BCA35FC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409" y="166947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7F576-149F-277E-5BF4-FF1C630FF0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0712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C9D6C-892A-ABD4-C47A-A083EEEF12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29" y="162790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2026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$100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FE52F-CD1F-7945-85AB-903171ADAB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70" y="2206047"/>
            <a:ext cx="5715000" cy="4267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417497" y="2970545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A737F-5AB0-7BCE-CCBA-554B87B95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17" y="150321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23413-3ED7-8677-A5E6-D2E3884383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91" y="17072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66C124-9E3E-5E2F-48AB-AA6919DDD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218" y="169025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+1.4%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Chicago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+5.8%,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Cleveland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+5.0%.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-4.5%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Phoenix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-1.5%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and Dallas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-1.5%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E63-FDF4-159C-18D6-7613F714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4C1BB-CEF8-6123-ACAE-09E9F1E76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at on the water at night&#10;&#10;AI-generated content may be incorrect.">
            <a:extLst>
              <a:ext uri="{FF2B5EF4-FFF2-40B4-BE49-F238E27FC236}">
                <a16:creationId xmlns:a16="http://schemas.microsoft.com/office/drawing/2014/main" id="{F4838D46-5BDE-6B1F-9345-DC9AD54EB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0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Hits Seven month Low at 6</a:t>
            </a:r>
            <a:r>
              <a:rPr lang="en-US" sz="2000" dirty="0"/>
              <a:t>,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52" y="2573204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9906052" y="5007934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C1C405D6-5180-09D3-17CF-C7C116C04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365" y="1728439"/>
            <a:ext cx="7772400" cy="53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 Push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/>
              <a:t>DH Horton (DHI) Beats</a:t>
            </a:r>
            <a:r>
              <a:rPr lang="en-US" sz="2000" dirty="0"/>
              <a:t>. Incentives helped the company to drive a 3% increase ‌in its net sales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*Existing Home Sales </a:t>
            </a:r>
            <a:r>
              <a:rPr lang="en-US" sz="2000" dirty="0"/>
              <a:t>Jump 5.1% from November, to a seasonally adjusted 4.35 million units.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Pending Home Sales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dive 9.3% in December, according to the National Association of Home Builders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Midwwest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was hardest hit followed by the Northeast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/>
              <a:t>The average rate on the popular ⁠30-year fixed-rate mortgage</a:t>
            </a:r>
            <a:br>
              <a:rPr lang="en-US" sz="2000" dirty="0"/>
            </a:br>
            <a:r>
              <a:rPr lang="en-US" sz="2000" dirty="0"/>
              <a:t> declined to </a:t>
            </a:r>
            <a:r>
              <a:rPr lang="en-US" sz="2000" b="1" dirty="0"/>
              <a:t>6.06%, </a:t>
            </a:r>
            <a:r>
              <a:rPr lang="en-US" sz="2000" dirty="0"/>
              <a:t>‍the lowest level in more than three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/>
              <a:t>Mortgage Refinance Demand </a:t>
            </a:r>
            <a:r>
              <a:rPr lang="en-US" sz="2000" b="1" dirty="0"/>
              <a:t>Soars 40%, 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647C1-9AA0-1548-5009-3E9C02B4F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344" y="4255008"/>
            <a:ext cx="4165057" cy="23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4.68%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21AB6-8F72-659F-42C9-8A1FF0569A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554" y="19396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89649-60E3-0461-1640-7F63FAB5D3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210" y="169025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6DE94-9FC7-273D-8161-59523B8033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463" y="17941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11, 2026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Buenos Aires, Argentina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the Year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https://www.madhedgefundtrader.com/jp-ms-0925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boat&#10;&#10;AI-generated content may be incorrect.">
            <a:extLst>
              <a:ext uri="{FF2B5EF4-FFF2-40B4-BE49-F238E27FC236}">
                <a16:creationId xmlns:a16="http://schemas.microsoft.com/office/drawing/2014/main" id="{2AC3B093-733C-F4BB-4AB0-528CB6EBE3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29" y="977511"/>
            <a:ext cx="3868450" cy="47731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EC3-91D2-C3B9-3877-4092B2B0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974A9-7369-74D0-A33B-7471661D6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cars on it&#10;&#10;AI-generated content may be incorrect.">
            <a:extLst>
              <a:ext uri="{FF2B5EF4-FFF2-40B4-BE49-F238E27FC236}">
                <a16:creationId xmlns:a16="http://schemas.microsoft.com/office/drawing/2014/main" id="{B07910E8-0F4B-7454-EFA7-8AA6CE25AB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6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+1,000 to 200,000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G_3788">
            <a:hlinkClick r:id="" action="ppaction://media"/>
            <a:extLst>
              <a:ext uri="{FF2B5EF4-FFF2-40B4-BE49-F238E27FC236}">
                <a16:creationId xmlns:a16="http://schemas.microsoft.com/office/drawing/2014/main" id="{3D747173-7A85-1846-189E-AC5E9450A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Volatility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4248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Trade War 2.0 Destroys Stocks</a:t>
            </a:r>
            <a:r>
              <a:rPr lang="en-US" sz="2000" dirty="0">
                <a:latin typeface="+mj-lt"/>
              </a:rPr>
              <a:t>, taking the Dow Average down 1,200 points, the. Most in four months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2000" b="1" dirty="0">
                <a:latin typeface="+mj-lt"/>
              </a:rPr>
              <a:t>“Sell American” Trade is Back on, </a:t>
            </a:r>
            <a:r>
              <a:rPr lang="en-US" sz="2000" dirty="0">
                <a:latin typeface="+mj-lt"/>
              </a:rPr>
              <a:t>with Europeans discussing dumping all their US stocks and bonds, some $8 trillion worth.</a:t>
            </a:r>
            <a:br>
              <a:rPr lang="en-US" sz="2000" dirty="0">
                <a:latin typeface="+mj-lt"/>
              </a:rPr>
            </a:b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*Banks Continue to Fall </a:t>
            </a:r>
            <a:r>
              <a:rPr lang="en-US" sz="2000" dirty="0">
                <a:latin typeface="+mj-lt"/>
              </a:rPr>
              <a:t>on 10% Credit Card Cap</a:t>
            </a:r>
            <a:br>
              <a:rPr lang="en-US" sz="2000" dirty="0">
                <a:latin typeface="+mj-lt"/>
              </a:rPr>
            </a:b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*Saks Fifth </a:t>
            </a:r>
            <a:r>
              <a:rPr lang="en-US" sz="2000" dirty="0">
                <a:latin typeface="+mj-lt"/>
              </a:rPr>
              <a:t>Avenue Files for Bankruptcy.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r>
              <a:rPr lang="en-US" sz="2000" b="1" dirty="0">
                <a:latin typeface="+mj-lt"/>
              </a:rPr>
              <a:t>*Weak Japanese Yen </a:t>
            </a:r>
            <a:r>
              <a:rPr lang="en-US" sz="2000" dirty="0">
                <a:latin typeface="+mj-lt"/>
              </a:rPr>
              <a:t>is Pushing Nikkei Upward</a:t>
            </a:r>
            <a:br>
              <a:rPr lang="en-US" sz="2000" dirty="0">
                <a:latin typeface="+mj-lt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dirty="0">
                <a:latin typeface="+mj-lt"/>
              </a:rPr>
              <a:t>CrowdStrike (CRWD) Wins Lawsuit</a:t>
            </a:r>
            <a:r>
              <a:rPr lang="en-US" sz="2000" dirty="0">
                <a:latin typeface="+mj-lt"/>
              </a:rPr>
              <a:t>, over the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massive software outage last summer</a:t>
            </a:r>
            <a:br>
              <a:rPr lang="en-US" sz="2000" dirty="0">
                <a:latin typeface="+mj-lt"/>
              </a:rPr>
            </a:b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*Microsoft Jumps </a:t>
            </a:r>
            <a:r>
              <a:rPr lang="en-US" sz="2000" dirty="0">
                <a:latin typeface="+mj-lt"/>
              </a:rPr>
              <a:t>7% on Second Generation AI Chips. </a:t>
            </a:r>
            <a:endParaRPr lang="en-US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riding a scooter&#10;&#10;AI-generated content may be incorrect.">
            <a:extLst>
              <a:ext uri="{FF2B5EF4-FFF2-40B4-BE49-F238E27FC236}">
                <a16:creationId xmlns:a16="http://schemas.microsoft.com/office/drawing/2014/main" id="{26088746-A081-DB0A-CFA6-EFEECF99B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607" y="3030764"/>
            <a:ext cx="2488693" cy="36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3.68%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Breakout!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149811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$650</a:t>
            </a:r>
            <a:br>
              <a:rPr lang="en-US" sz="2000" dirty="0"/>
            </a:br>
            <a:r>
              <a:rPr lang="en-US" sz="2000" dirty="0"/>
              <a:t>-3.30%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70493" y="3629553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$630</a:t>
            </a:r>
            <a:br>
              <a:rPr lang="en-US" sz="2000" dirty="0"/>
            </a:br>
            <a:r>
              <a:rPr lang="en-US" sz="2000" dirty="0"/>
              <a:t>-6.20%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C0B0F-A9B7-D569-57CB-9AEE1B7CA1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55" y="1351617"/>
            <a:ext cx="7098681" cy="530034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093007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91908" y="3741487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78CA8-A268-5652-B54C-9996B6E83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38" y="1417637"/>
            <a:ext cx="6568646" cy="49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4664A-6DB0-CFD1-0C19-E3DDE0B125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44" y="1141502"/>
            <a:ext cx="6696169" cy="49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on a boat&#10;&#10;AI-generated content may be incorrect.">
            <a:extLst>
              <a:ext uri="{FF2B5EF4-FFF2-40B4-BE49-F238E27FC236}">
                <a16:creationId xmlns:a16="http://schemas.microsoft.com/office/drawing/2014/main" id="{D77FD603-B564-02CA-FD76-CC3B13ECB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862" y="-1"/>
            <a:ext cx="8664166" cy="68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B670F-C098-10F9-7FD7-7B21376EC4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513" y="1219199"/>
            <a:ext cx="6823799" cy="50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61E86-1849-994B-8BF6-10A2591BD8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64" y="1399308"/>
            <a:ext cx="6614926" cy="49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F0FA70-FEC2-C774-AFEE-269C954573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159" y="1258329"/>
            <a:ext cx="6738293" cy="50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E8AD1A-A67E-84A4-6113-7451F4D74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527" y="1589548"/>
            <a:ext cx="6355854" cy="47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1F699-0D09-2818-BCA8-3A3CF557FA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14945"/>
            <a:ext cx="6386274" cy="47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44D81-A9A1-B749-3C50-ED6F9D9582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732" y="1295399"/>
            <a:ext cx="6738293" cy="50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2000" b="1" i="1" dirty="0"/>
              <a:t>Nikkei Rockets on Japan Trade Deal</a:t>
            </a:r>
            <a:r>
              <a:rPr lang="en-US" sz="2000" dirty="0"/>
              <a:t>, which dropped tariffs on Japanese cars to 15%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3E65E-8EC8-8470-8700-A97D02119F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19" y="1295399"/>
            <a:ext cx="6771392" cy="50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681A2-63F4-DB25-6820-D4CD164D0D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9" y="996778"/>
            <a:ext cx="7022389" cy="52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60028-029E-28FC-F017-BBD571B184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375" y="1048264"/>
            <a:ext cx="6986533" cy="52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5820B-6F9B-DB7C-3976-CC1987CC5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656" y="1541583"/>
            <a:ext cx="6706469" cy="5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+0.72%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+2.33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+2.66%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0.72%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+814.84%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62.02% for all of 2025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4689-6E4C-6FCC-E770-9BA34F49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495E-4C2D-0C12-0178-640089863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ign on a fence&#10;&#10;AI-generated content may be incorrect.">
            <a:extLst>
              <a:ext uri="{FF2B5EF4-FFF2-40B4-BE49-F238E27FC236}">
                <a16:creationId xmlns:a16="http://schemas.microsoft.com/office/drawing/2014/main" id="{7489957B-7363-8536-B842-AF351D539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012195" cy="67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25921" y="58164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dirty="0"/>
            </a:br>
            <a:r>
              <a:rPr lang="en-US" sz="1800" dirty="0"/>
              <a:t>Meta to Buy Google Chips, to replace Nvida (NVDA) Blackwell chips it can’t get.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074B7-6589-E23C-2235-2A67E47677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21745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8974C-7505-85E6-783C-C29504FF01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228" y="18980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E9FBE-39FD-459B-3747-FBCBD6D481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482" y="2133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Is Tim Cook Resigning from Apple?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303019-431B-E341-8B21-1C9A609089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00" y="19396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/>
              <a:t>Google Beats, with Earnings per share up to $2.31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Waymo Robotaxis Expand to Freeway Use in San Francisco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C163E-3C95-D60D-5BAE-AE7D6A72A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31" y="2133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Amazon Cuts 16,000 Jobs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1B166F-D5C4-7A4C-FAF7-2879869AF8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991" y="202917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br>
              <a:rPr lang="en-US" sz="1800" dirty="0">
                <a:latin typeface="+mj-lt"/>
              </a:rPr>
            </a:br>
            <a:r>
              <a:rPr lang="en-US" sz="1800" dirty="0"/>
              <a:t>Elon Musk Fined $140 Million by Europe, stock downgraded by Morgan Stanley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337B-1FF2-3E11-7562-8D570F442A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682" y="217890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53EC-02CD-5444-6FD1-4C1074A8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6817-F5DE-DD1E-A9E1-B27FD2828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aph showing the value of a stock market&#10;&#10;AI-generated content may be incorrect.">
            <a:extLst>
              <a:ext uri="{FF2B5EF4-FFF2-40B4-BE49-F238E27FC236}">
                <a16:creationId xmlns:a16="http://schemas.microsoft.com/office/drawing/2014/main" id="{9944946E-85E0-7BC6-B526-948AF9A69C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09" y="0"/>
            <a:ext cx="1080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8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Netflix Tanks 5% on Good Earnings but Weak Guidance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14A25-9EFE-8339-666C-0A05278EEE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0019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E644D-2373-F3D8-FA9C-9356F0A6C5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498" y="185650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F3912-ED6E-1E5C-C59E-991D444DD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0227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E76D3-8BE1-2C71-9360-30F0F8926B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27" y="18357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91F4D-7029-3E9F-2596-240B40EF47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991" y="18357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D39FA0-F346-AF78-393D-327FF1F12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118" y="185650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CBE08-D5A2-99F5-F7C0-9089A34528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8357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</a:t>
            </a: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Ethereum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4084D-E1CB-FF36-8E34-4F994A1731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664" y="23158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Spectacular Earnings Forecast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388" y="5029200"/>
            <a:ext cx="4542040" cy="1660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C089DE-0194-6E67-651E-6F13D7F588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57" y="156027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–(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465" y="4724837"/>
            <a:ext cx="1868292" cy="186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1344-0312-731D-D94D-99AE6DDAA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64339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B98-7440-55CC-DF2C-8DA17471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33FE-F335-315F-1DC4-4CAA6E1C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showing a blue and orange line&#10;&#10;AI-generated content may be incorrect.">
            <a:extLst>
              <a:ext uri="{FF2B5EF4-FFF2-40B4-BE49-F238E27FC236}">
                <a16:creationId xmlns:a16="http://schemas.microsoft.com/office/drawing/2014/main" id="{F5310CC2-AE5F-A9A8-D898-B017DE066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223917" cy="69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4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hot air balloon in the sky&#10;&#10;AI-generated content may be incorrect.">
            <a:extLst>
              <a:ext uri="{FF2B5EF4-FFF2-40B4-BE49-F238E27FC236}">
                <a16:creationId xmlns:a16="http://schemas.microsoft.com/office/drawing/2014/main" id="{CD832BAE-24B9-AB37-C175-83D909172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9028671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BALLISTIC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Goldman Sachs (GS) Blows Out Earnings, on record stock trading profits 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9E378-2642-B675-08B4-CDCF6CB936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314" y="20019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- Upside Breakout!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Morgan Stanley Surges on Investment Banking Windfall</a:t>
            </a:r>
            <a:br>
              <a:rPr lang="en-US" dirty="0"/>
            </a:br>
            <a:r>
              <a:rPr lang="en-US" sz="1800" dirty="0">
                <a:latin typeface="+mj-lt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long $12/150-$155 call spread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4DBD4-3320-7980-FB75-550A0F63EC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682" y="20227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Trump Sues JP Morgan (JPM) for $5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54B657-B7F6-CCB4-F0A3-93792BA355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27" y="22513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DB1BA-117E-2E3E-223E-E141AD5D75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36" y="189807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82844-DCAE-EC65-FCA9-649278A47E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009" y="185651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F2921-892F-B2D7-AD37-6A6E5908A0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682" y="16971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74D7F-C96D-0193-E840-D92265884D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90" y="171861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F464-DFE2-5EEE-752C-B2CD992CC5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09" y="207554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2FE5-96C3-DBC5-D9A6-0B360031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766FD-E9A3-980C-19AC-D9775F1A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a tower&#10;&#10;AI-generated content may be incorrect.">
            <a:extLst>
              <a:ext uri="{FF2B5EF4-FFF2-40B4-BE49-F238E27FC236}">
                <a16:creationId xmlns:a16="http://schemas.microsoft.com/office/drawing/2014/main" id="{538E0731-097B-1369-5AE4-3990CF46D9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CF3CE-1FB7-0C57-475E-91399BBB73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91885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5FC0E7-00D9-7F2A-B844-ECAA9C9B3D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357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Renaissance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Jet Deliveries are Surging.</a:t>
            </a:r>
            <a:r>
              <a:rPr lang="en-US" sz="1800" dirty="0"/>
              <a:t> The company delivered 57 commercial aircraft in August, its best performance for the month since 2018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28DB6-91A0-97A4-1EE2-0BDBD0344B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0227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E8E0E-8565-89DB-9A94-83FC52F29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357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UPS Deliveries Slow Worldwide, it the wake of the shutdown of its Kentucky hub after a fatal crash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AA3569-96C5-E8C7-D1FB-4CDD361268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133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8CB0D-EF1E-341C-8EC8-A21816C17D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89807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001B9-A2FC-C94F-293B-9848216E97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600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Riding on Gold’s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Coatails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46243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4C2F58-768C-628E-6A68-A0D110B633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265" y="1918989"/>
            <a:ext cx="5881816" cy="43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1D38E-FC84-54DF-1ADF-BA3FA40073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36" y="185650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67259-8A6D-7490-0369-FF0B0B0E87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09" y="1525028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-0.72%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0% risk on, 0% risk off, 100% cash</a:t>
            </a:r>
            <a:br>
              <a:rPr lang="en-US" sz="2400" b="1" dirty="0"/>
            </a:br>
            <a:r>
              <a:rPr lang="en-US" sz="2400" b="1" dirty="0"/>
              <a:t>There are no low risk high return trades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44EAA-E7B8-351A-5F91-549AD3BBCC14}"/>
              </a:ext>
            </a:extLst>
          </p:cNvPr>
          <p:cNvSpPr txBox="1"/>
          <p:nvPr/>
        </p:nvSpPr>
        <p:spPr>
          <a:xfrm>
            <a:off x="2029522" y="2475571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A952D-DFF6-1F0A-168A-6093E91317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554" y="212900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1DBE54-F7FD-B9F9-1BDF-4CDAC7E410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27" y="158305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Supreme Court Win in the Price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suing Trump administration over tariffs, one third of sales from imports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56745-6670-4174-1DB4-DED4DFF5BF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00" y="173264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lost $200 million on government shutdown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B873AD-4F5F-6BD7-B610-887C6257EB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446" y="158634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816544-DF9F-6C33-0A77-803778DF3B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682" y="16486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778758-6515-71FE-EDEA-63027FFCDF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973" y="1496711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7CF47-DA41-C209-4716-700EDCD884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10" y="173181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Stablecoin Competition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C2CA3-8790-DC84-34EB-0665FB040B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173" y="183572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423171-BE86-2C79-72D2-2400A7C4C2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37" y="1632292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3803">
            <a:hlinkClick r:id="" action="ppaction://media"/>
            <a:extLst>
              <a:ext uri="{FF2B5EF4-FFF2-40B4-BE49-F238E27FC236}">
                <a16:creationId xmlns:a16="http://schemas.microsoft.com/office/drawing/2014/main" id="{B90B5DEA-77D8-E3AC-8398-3D8E50837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1C1F-6CDA-5F87-4D3A-C951FC3D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BIG RISKS FOR THE MARKET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D582C-B63B-14A7-584A-5DC31AB8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/>
            </a:br>
            <a:r>
              <a:rPr lang="en-US" sz="2000" dirty="0"/>
              <a:t>*All the good news for the market in 2026 may already be in the price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recent feeble performance of the S&amp;P 500 is the “Tell” here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*What is known: Tax cuts, Coming ultra dovish Fed governor, falling interest rates,</a:t>
            </a:r>
            <a:br>
              <a:rPr lang="en-US" sz="2000" dirty="0"/>
            </a:br>
            <a:r>
              <a:rPr lang="en-US" sz="2000" dirty="0"/>
              <a:t>  massive government spending financed by record borrowing, AI improvements to</a:t>
            </a:r>
            <a:br>
              <a:rPr lang="en-US" sz="2000" dirty="0"/>
            </a:br>
            <a:r>
              <a:rPr lang="en-US" sz="2000" dirty="0"/>
              <a:t> cost cutting and profitability for big companies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*What isn’t known: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The next dozen black swans, the next government interreference</a:t>
            </a:r>
            <a:br>
              <a:rPr lang="en-US" sz="2000" dirty="0"/>
            </a:br>
            <a:r>
              <a:rPr lang="en-US" sz="2000" dirty="0"/>
              <a:t>with the stock market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Problem: markets move on what is unknown, not what is known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F4F6D-DE95-B23B-61E2-6CA352CBF4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88" y="4691175"/>
            <a:ext cx="3614927" cy="18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4320" y="898872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Japanese </a:t>
            </a:r>
            <a:r>
              <a:rPr lang="en-US" sz="2000" b="1" dirty="0"/>
              <a:t>Bond Markets Crash</a:t>
            </a:r>
            <a:r>
              <a:rPr lang="en-US" sz="2000" dirty="0"/>
              <a:t>, taking yields up to 4.3%, an all-time high.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 new </a:t>
            </a:r>
            <a:r>
              <a:rPr lang="en-US" sz="2000" b="1" dirty="0"/>
              <a:t>stimulatory budget </a:t>
            </a:r>
            <a:r>
              <a:rPr lang="en-US" sz="2000" dirty="0"/>
              <a:t>and a weak yen are expected to cause inflation%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*Japan’s </a:t>
            </a:r>
            <a:r>
              <a:rPr lang="en-US" sz="2000" b="1" dirty="0"/>
              <a:t>debt/GDP is now over 200% </a:t>
            </a:r>
            <a:r>
              <a:rPr lang="en-US" sz="2000" dirty="0"/>
              <a:t>compared to </a:t>
            </a:r>
            <a:r>
              <a:rPr lang="en-US" sz="2000" b="1" dirty="0"/>
              <a:t>150% for the US.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 rattles the world because a lot of financing was done</a:t>
            </a:r>
            <a:br>
              <a:rPr lang="en-US" sz="2000" dirty="0"/>
            </a:br>
            <a:r>
              <a:rPr lang="en-US" sz="2000" dirty="0"/>
              <a:t> in a formerly low-interest rate world. It all shows how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b="1" dirty="0"/>
              <a:t>records debts is a global problem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 all underlines the global nature of the </a:t>
            </a:r>
            <a:r>
              <a:rPr lang="en-US" sz="2000" b="1" dirty="0"/>
              <a:t>excessive debt problem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*Denmark Dumps $100 Million of US Treasuries</a:t>
            </a:r>
            <a:r>
              <a:rPr lang="en-US" sz="2000" dirty="0"/>
              <a:t>, their entire</a:t>
            </a:r>
            <a:br>
              <a:rPr lang="en-US" sz="2000" dirty="0"/>
            </a:br>
            <a:r>
              <a:rPr lang="en-US" sz="2000" dirty="0"/>
              <a:t>holdings, citing the deteriorating finances of the US government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Bond Crash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48832A-1841-B9C8-99CD-EE26A7F03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786" y="4174254"/>
            <a:ext cx="3566894" cy="23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CD97D-A11C-FCD8-C7F7-A9ADA53BA6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718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4.25%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8D1DE-AD35-EC96-449F-87ED845DD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5655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B96E7-0B08-1A8F-A31D-67F7462E42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159" y="1112294"/>
            <a:ext cx="6602893" cy="49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F9CF76-7253-4154-2537-1F8C8065F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2" y="1219200"/>
            <a:ext cx="6397336" cy="47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4000A-5FEB-CF93-534A-14454260E6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BA3E9-6B93-E972-E2DA-3EB6837B4F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524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6CD12-33D1-461B-8415-9EB5FE18E6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7338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970A-3155-5F8F-A168-E4546E56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CD893-EC6F-BBB1-7103-30A69BCC1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bar holding a drink&#10;&#10;AI-generated content may be incorrect.">
            <a:extLst>
              <a:ext uri="{FF2B5EF4-FFF2-40B4-BE49-F238E27FC236}">
                <a16:creationId xmlns:a16="http://schemas.microsoft.com/office/drawing/2014/main" id="{5D318D0D-6480-2F79-56CF-DD614DCB4D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67" y="0"/>
            <a:ext cx="9142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670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Crash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5876" y="95517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dirty="0">
                <a:latin typeface="+mj-lt"/>
              </a:rPr>
              <a:t>Trump Comments </a:t>
            </a:r>
            <a:r>
              <a:rPr lang="en-US" sz="2000" dirty="0">
                <a:latin typeface="+mj-lt"/>
              </a:rPr>
              <a:t>on Currencies Trash the US Dollar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*Returns of “Sell America” trade prompts major crash in US dollar as foreign investments dump US assets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US Dollar Faces a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Prolonged Decline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off the back of coming Fed interest rate cuts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*We may see another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20% move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down as more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 Fed interest rates cuts loom</a:t>
            </a:r>
            <a:b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*Emerging markets (EEM)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have been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the best currency play of 2025, up 40% at high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75CE3B-F260-10E8-4D28-6DC232AA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216" y="3671875"/>
            <a:ext cx="5281294" cy="29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5"/>
            <a:ext cx="11723914" cy="5647613"/>
          </a:xfrm>
        </p:spPr>
        <p:txBody>
          <a:bodyPr/>
          <a:lstStyle/>
          <a:p>
            <a:pPr marL="203200" indent="0">
              <a:buNone/>
            </a:pP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*With a government shutdown, Supreme Court decision, and Fed rate decision imminent,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it is not a great time for risk taking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*Flight to safety inflations protection assets like gold, silver, copper, and platinum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are all at extreme all-time highs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dead in the water on $42 trillion National Debt overhang, and </a:t>
            </a:r>
            <a:r>
              <a:rPr lang="en-US" sz="180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$45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trillion if the tariffs fail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long-term bull arguments of super liquidity, AI, falling interest rates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still the market drivers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but much is already in the price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data remains dire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*Huge oil oversupply weighs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heavily on prices in 2026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approaches new multi year lows in line with coming rate cuts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Bitcoin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trying to hold at cost of production at $85,000,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may bounce hard once gold and silver turn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8570F-9B9A-7AB3-FC4A-7770F100F8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447" y="1862016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093000" y="2899508"/>
            <a:ext cx="6853292" cy="217039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54209-75C1-6635-FA39-492D266064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82" y="1877291"/>
            <a:ext cx="5715000" cy="4267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>
            <a:off x="1152709" y="3017973"/>
            <a:ext cx="5306973" cy="21595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DA014-3ADF-DCA9-131D-F6EBECE210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82" y="1687286"/>
            <a:ext cx="5715000" cy="42672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357772" y="3225114"/>
            <a:ext cx="6748260" cy="180967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B8BC2-E3B0-E9D6-1A2C-595C2433C1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18" y="1654629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808205" y="3089189"/>
            <a:ext cx="6767384" cy="187769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50128B-0120-45B4-074B-57DB742533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10" y="1850571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2601686"/>
            <a:ext cx="6792686" cy="27649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E3A-ECC7-C596-E41B-E100E115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147D5-0031-00A4-DAE0-1188DA1B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3813">
            <a:hlinkClick r:id="" action="ppaction://media"/>
            <a:extLst>
              <a:ext uri="{FF2B5EF4-FFF2-40B4-BE49-F238E27FC236}">
                <a16:creationId xmlns:a16="http://schemas.microsoft.com/office/drawing/2014/main" id="{7E767285-D5FF-465A-2D5C-67B752A3E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Venezuela Boost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*Venezuela will need </a:t>
            </a:r>
            <a:r>
              <a:rPr lang="en-US" sz="1800" b="1" dirty="0"/>
              <a:t>$190 billion in spending </a:t>
            </a:r>
            <a:r>
              <a:rPr lang="en-US" sz="1800" dirty="0"/>
              <a:t>to restore its oil fields, and all of that business will go to American companies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*Most on Venezuela's oil infrastructure was built by Schlumberger and Haliburton (HAL)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*It pushed our </a:t>
            </a:r>
            <a:r>
              <a:rPr lang="en-US" sz="1800" b="1" dirty="0"/>
              <a:t>Schlumberger (SLB) </a:t>
            </a:r>
            <a:r>
              <a:rPr lang="en-US" sz="1800" dirty="0"/>
              <a:t>2026 LEAPS from a total loss to max profits at expiration in weeks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 saw $</a:t>
            </a:r>
            <a:r>
              <a:rPr lang="en-US" sz="1800" b="1" dirty="0"/>
              <a:t>2.59 a gallon </a:t>
            </a:r>
            <a:r>
              <a:rPr lang="en-US" sz="1800" dirty="0"/>
              <a:t>in Florida.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*If the Ukraine War ends huge </a:t>
            </a:r>
            <a:r>
              <a:rPr lang="en-US" sz="1800" b="1" dirty="0"/>
              <a:t>Russian inventories will</a:t>
            </a:r>
            <a:br>
              <a:rPr lang="en-US" sz="1800" b="1" dirty="0"/>
            </a:br>
            <a:r>
              <a:rPr lang="en-US" sz="1800" b="1" dirty="0"/>
              <a:t>get dumped on the marke</a:t>
            </a:r>
            <a:r>
              <a:rPr lang="en-US" sz="1800" dirty="0"/>
              <a:t>t crushing pricing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*If any </a:t>
            </a:r>
            <a:r>
              <a:rPr lang="en-US" sz="1800" b="1" dirty="0"/>
              <a:t>Venezuelan production </a:t>
            </a:r>
            <a:r>
              <a:rPr lang="en-US" sz="1800" dirty="0"/>
              <a:t>improve it will crush prices further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*Venezuela is now producing </a:t>
            </a:r>
            <a:r>
              <a:rPr lang="en-US" sz="1800" b="1" dirty="0"/>
              <a:t>800,000 barrels a day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/>
              <a:t>*It could produce </a:t>
            </a:r>
            <a:r>
              <a:rPr lang="en-US" sz="1800" dirty="0"/>
              <a:t>4 million barrels a day</a:t>
            </a:r>
            <a:br>
              <a:rPr lang="en-US" sz="1800" dirty="0"/>
            </a:br>
            <a:br>
              <a:rPr lang="en-US" sz="1800" dirty="0"/>
            </a:br>
            <a:br>
              <a:rPr lang="en-US" dirty="0"/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gas station sign with prices&#10;&#10;AI-generated content may be incorrect.">
            <a:extLst>
              <a:ext uri="{FF2B5EF4-FFF2-40B4-BE49-F238E27FC236}">
                <a16:creationId xmlns:a16="http://schemas.microsoft.com/office/drawing/2014/main" id="{31358644-B2C5-7C4C-7A0F-CC63526654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518" y="3989018"/>
            <a:ext cx="3317307" cy="24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DD895-B0D3-26A1-3707-B27DCCCDEE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515" y="1066800"/>
            <a:ext cx="6978257" cy="52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2334C-7A65-3CD3-19F5-A45EF9DF11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88" y="1010356"/>
            <a:ext cx="7037304" cy="52545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13677-6E29-EE6C-3B2C-325F0972D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873" y="1157791"/>
            <a:ext cx="6955690" cy="51935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13750</TotalTime>
  <Words>5555</Words>
  <Application>Microsoft Macintosh PowerPoint</Application>
  <PresentationFormat>Widescreen</PresentationFormat>
  <Paragraphs>147</Paragraphs>
  <Slides>127</Slides>
  <Notes>96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2" baseType="lpstr">
      <vt:lpstr>Arial</vt:lpstr>
      <vt:lpstr>Calibri</vt:lpstr>
      <vt:lpstr>Glacial Indifference</vt:lpstr>
      <vt:lpstr>Times New Roman</vt:lpstr>
      <vt:lpstr>Office Theme</vt:lpstr>
      <vt:lpstr> The Mad Hedge Fund Trader “TACO is Back” 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BIG RISKS FOR THE MARKET</vt:lpstr>
      <vt:lpstr>The Method to My Madness </vt:lpstr>
      <vt:lpstr>The Global Economy – Breaking UP</vt:lpstr>
      <vt:lpstr>PowerPoint Presentation</vt:lpstr>
      <vt:lpstr>The Mad Hedge Profit Predictor Market Timing Index – Hits Seven month Low at 6,  An artificial intelligence driven algorithm that analyzes 30 different economic, technical, and momentum driven indicators </vt:lpstr>
      <vt:lpstr> Weekly Jobless Claims –  +1,000 to 200,000  </vt:lpstr>
      <vt:lpstr>PowerPoint Presentation</vt:lpstr>
      <vt:lpstr> Stocks – Volatility</vt:lpstr>
      <vt:lpstr>The Ultimate Hedge – Defensive stocks only go down at a slower  rate 90 - day US Treasury Bills (Warren Buffet owns $340 billion) Extend to One Year! </vt:lpstr>
      <vt:lpstr>            S&amp;P 500 – Breakout! 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Nikkei Rockets on Japan Trade Deal, which dropped tariffs on Japanese cars to 15%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PowerPoint Presentation</vt:lpstr>
      <vt:lpstr> NVIDIA (NVDA) – Blackwell Chips @ $70,000 each Meta to Buy Google Chips, to replace Nvida (NVDA) Blackwell chips it can’t get. 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 Apple (AAPL) Is Tim Cook Resigning from Apple? 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Google Beats, with Earnings per share up to $2.31  Waymo Robotaxis Expand to Freeway Use in San Francisco took profits on long 12/$110-$120 call spread  took profits on long 12/$1,200-$1,230 bull call spread, took profits on long 9/$1,030-$1,080 vertical bull call spread</vt:lpstr>
      <vt:lpstr> Amazon (AMZN) – Antirust Target Amazon Cuts 16,000 Jobs  took profits on long 3/$155-$160 bull call spread , took profits on long 2/$130-$135 bull call spread </vt:lpstr>
      <vt:lpstr>PowerPoint Presentation</vt:lpstr>
      <vt:lpstr>Netflix (NFLX) –  Netflix Tanks 5% on Good Earnings but Weak Guidance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Ethereum took profits on Long 6/$260-$270 call spread Took profits on long 6/$500-$510 put spread, took profits on long 6/$470-$480 put spread  took profits on long 6/$330-$340 call spread, stopped out of long 6/$335-$345 put spread  </vt:lpstr>
      <vt:lpstr>Oracle –(ORCL) – Spectacular Earnings Forecast but $100 billion in debt </vt:lpstr>
      <vt:lpstr>Zoom –(ZM) – Coming Back from the Dead took profits on 11/$72-50-$77.50 call spread</vt:lpstr>
      <vt:lpstr>PowerPoint Presentation</vt:lpstr>
      <vt:lpstr>The Second Half of the Barbell</vt:lpstr>
      <vt:lpstr> Goldman Sachs (GS) – BALLISTIC Goldman Sachs (GS) Blows Out Earnings, on record stock trading profits 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- Upside Breakout! Morgan Stanley Surges on Investment Banking Windfall took profits on long $12/150-$155 call spread took profits on long $12/210-$220 call spread,, took profits on long $12/210-$220 call spread, Took profits on long $195-$205 call spread, took profits on long 4/$65-$70 call spread </vt:lpstr>
      <vt:lpstr>   JP Morgan Chase (JPM) –  Trump Sues JP Morgan (JPM) for $5 Billion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Renaissance Boeing Jet Deliveries are Surging. The company delivered 57 commercial aircraft in August, its best performance for the month since 2018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UPS Deliveries Slow Worldwide, it the wake of the shutdown of its Kentucky hub after a fatal crash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Riding on Gold’s Coatails 50% copper tariff took profits on long 8/$34-$37 call spread  took profits on long 4/$37-$40 call spread, took profits on long 5/$42-$45 call spread, stopped out of long $48-$51 put spread, profits on long 6/$32-$35 call spread  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took profit on Long 11/$125-$130 bear put spread, took profit on Long 10/$119-$121 bear put spread took profits on Long 8/$114-$117 bear put spread  </vt:lpstr>
      <vt:lpstr>  Costco (COST) – Supreme Court Win in the Price suing Trump administration over tariffs, one third of sales from imports took profits on long 4/$840-$850 call spread    </vt:lpstr>
      <vt:lpstr> Delta Airlines (DAL) – Ticket Price Take Off lost $200 million on government shutdown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Stablecoin Competition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Bond Crash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4.25%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Dollar Crash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Venezuela Boost 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Winter Storm Bost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PowerPoint Presentation</vt:lpstr>
      <vt:lpstr>Precious Metals – All 2026 Targets Reached</vt:lpstr>
      <vt:lpstr>Watch the Silver/Gold Ratios</vt:lpstr>
      <vt:lpstr>Silver/Gold Ratio to Today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S&amp;P Case Shiller Slows S&amp;P Case Shiller Rises to +1.4% YOY in October, with its National Home Price Index Chicago gained +5.8%, Cleveland +4.1%, and New York +5.0%. Tampa -4.5% Phoenix -1.5% and Dallas down -1.5% </vt:lpstr>
      <vt:lpstr>PowerPoint Presentation</vt:lpstr>
      <vt:lpstr>Real Estate – Rate Push</vt:lpstr>
      <vt:lpstr>Crown Castle International (CCI) – 4.68%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Trade Sheet- The Recession Trade So What Do We Do About All This?</vt:lpstr>
      <vt:lpstr>       Next Strategy Webinar   12:00 EST Wednesday, February 11, 2026  from Buenos Aires, Argentina  Last Webinar of the Year    email me questions at  https://www.madhedgefundtrader.com/jp-ms-0925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1392</cp:revision>
  <cp:lastPrinted>2022-01-05T03:44:27Z</cp:lastPrinted>
  <dcterms:created xsi:type="dcterms:W3CDTF">2015-02-05T17:12:57Z</dcterms:created>
  <dcterms:modified xsi:type="dcterms:W3CDTF">2026-01-29T00:54:42Z</dcterms:modified>
</cp:coreProperties>
</file>