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36"/>
  </p:notesMasterIdLst>
  <p:sldIdLst>
    <p:sldId id="256" r:id="rId2"/>
    <p:sldId id="1804" r:id="rId3"/>
    <p:sldId id="1791" r:id="rId4"/>
    <p:sldId id="1792" r:id="rId5"/>
    <p:sldId id="888" r:id="rId6"/>
    <p:sldId id="1785" r:id="rId7"/>
    <p:sldId id="1784" r:id="rId8"/>
    <p:sldId id="1786" r:id="rId9"/>
    <p:sldId id="1793" r:id="rId10"/>
    <p:sldId id="605" r:id="rId11"/>
    <p:sldId id="1789" r:id="rId12"/>
    <p:sldId id="1651" r:id="rId13"/>
    <p:sldId id="1118" r:id="rId14"/>
    <p:sldId id="1765" r:id="rId15"/>
    <p:sldId id="1076" r:id="rId16"/>
    <p:sldId id="898" r:id="rId17"/>
    <p:sldId id="1695" r:id="rId18"/>
    <p:sldId id="1794" r:id="rId19"/>
    <p:sldId id="1689" r:id="rId20"/>
    <p:sldId id="1734" r:id="rId21"/>
    <p:sldId id="1397" r:id="rId22"/>
    <p:sldId id="1763" r:id="rId23"/>
    <p:sldId id="1033" r:id="rId24"/>
    <p:sldId id="1073" r:id="rId25"/>
    <p:sldId id="1744" r:id="rId26"/>
    <p:sldId id="1026" r:id="rId27"/>
    <p:sldId id="570" r:id="rId28"/>
    <p:sldId id="280" r:id="rId29"/>
    <p:sldId id="1511" r:id="rId30"/>
    <p:sldId id="1512" r:id="rId31"/>
    <p:sldId id="1544" r:id="rId32"/>
    <p:sldId id="1741" r:id="rId33"/>
    <p:sldId id="1545" r:id="rId34"/>
    <p:sldId id="1780" r:id="rId35"/>
    <p:sldId id="1795" r:id="rId36"/>
    <p:sldId id="1297" r:id="rId37"/>
    <p:sldId id="1542" r:id="rId38"/>
    <p:sldId id="563" r:id="rId39"/>
    <p:sldId id="835" r:id="rId40"/>
    <p:sldId id="613" r:id="rId41"/>
    <p:sldId id="1523" r:id="rId42"/>
    <p:sldId id="831" r:id="rId43"/>
    <p:sldId id="811" r:id="rId44"/>
    <p:sldId id="1047" r:id="rId45"/>
    <p:sldId id="1399" r:id="rId46"/>
    <p:sldId id="1072" r:id="rId47"/>
    <p:sldId id="764" r:id="rId48"/>
    <p:sldId id="765" r:id="rId49"/>
    <p:sldId id="1071" r:id="rId50"/>
    <p:sldId id="1501" r:id="rId51"/>
    <p:sldId id="1195" r:id="rId52"/>
    <p:sldId id="1743" r:id="rId53"/>
    <p:sldId id="1772" r:id="rId54"/>
    <p:sldId id="1776" r:id="rId55"/>
    <p:sldId id="1759" r:id="rId56"/>
    <p:sldId id="1796" r:id="rId57"/>
    <p:sldId id="1070" r:id="rId58"/>
    <p:sldId id="1717" r:id="rId59"/>
    <p:sldId id="1718" r:id="rId60"/>
    <p:sldId id="1719" r:id="rId61"/>
    <p:sldId id="1720" r:id="rId62"/>
    <p:sldId id="1721" r:id="rId63"/>
    <p:sldId id="1722" r:id="rId64"/>
    <p:sldId id="1723" r:id="rId65"/>
    <p:sldId id="1726" r:id="rId66"/>
    <p:sldId id="1727" r:id="rId67"/>
    <p:sldId id="1724" r:id="rId68"/>
    <p:sldId id="840" r:id="rId69"/>
    <p:sldId id="1738" r:id="rId70"/>
    <p:sldId id="1068" r:id="rId71"/>
    <p:sldId id="1069" r:id="rId72"/>
    <p:sldId id="1566" r:id="rId73"/>
    <p:sldId id="1400" r:id="rId74"/>
    <p:sldId id="893" r:id="rId75"/>
    <p:sldId id="289" r:id="rId76"/>
    <p:sldId id="1054" r:id="rId77"/>
    <p:sldId id="994" r:id="rId78"/>
    <p:sldId id="1742" r:id="rId79"/>
    <p:sldId id="830" r:id="rId80"/>
    <p:sldId id="481" r:id="rId81"/>
    <p:sldId id="290" r:id="rId82"/>
    <p:sldId id="1133" r:id="rId83"/>
    <p:sldId id="1049" r:id="rId84"/>
    <p:sldId id="336" r:id="rId85"/>
    <p:sldId id="1760" r:id="rId86"/>
    <p:sldId id="1797" r:id="rId87"/>
    <p:sldId id="1777" r:id="rId88"/>
    <p:sldId id="654" r:id="rId89"/>
    <p:sldId id="659" r:id="rId90"/>
    <p:sldId id="655" r:id="rId91"/>
    <p:sldId id="1425" r:id="rId92"/>
    <p:sldId id="657" r:id="rId93"/>
    <p:sldId id="656" r:id="rId94"/>
    <p:sldId id="1500" r:id="rId95"/>
    <p:sldId id="1781" r:id="rId96"/>
    <p:sldId id="1798" r:id="rId97"/>
    <p:sldId id="1778" r:id="rId98"/>
    <p:sldId id="1411" r:id="rId99"/>
    <p:sldId id="1412" r:id="rId100"/>
    <p:sldId id="1413" r:id="rId101"/>
    <p:sldId id="1414" r:id="rId102"/>
    <p:sldId id="1415" r:id="rId103"/>
    <p:sldId id="1782" r:id="rId104"/>
    <p:sldId id="1732" r:id="rId105"/>
    <p:sldId id="388" r:id="rId106"/>
    <p:sldId id="312" r:id="rId107"/>
    <p:sldId id="380" r:id="rId108"/>
    <p:sldId id="747" r:id="rId109"/>
    <p:sldId id="1422" r:id="rId110"/>
    <p:sldId id="313" r:id="rId111"/>
    <p:sldId id="1217" r:id="rId112"/>
    <p:sldId id="1592" r:id="rId113"/>
    <p:sldId id="1790" r:id="rId114"/>
    <p:sldId id="1769" r:id="rId115"/>
    <p:sldId id="1779" r:id="rId116"/>
    <p:sldId id="650" r:id="rId117"/>
    <p:sldId id="729" r:id="rId118"/>
    <p:sldId id="737" r:id="rId119"/>
    <p:sldId id="1733" r:id="rId120"/>
    <p:sldId id="999" r:id="rId121"/>
    <p:sldId id="1000" r:id="rId122"/>
    <p:sldId id="1451" r:id="rId123"/>
    <p:sldId id="1788" r:id="rId124"/>
    <p:sldId id="1802" r:id="rId125"/>
    <p:sldId id="1800" r:id="rId126"/>
    <p:sldId id="1130" r:id="rId127"/>
    <p:sldId id="1803" r:id="rId128"/>
    <p:sldId id="1005" r:id="rId129"/>
    <p:sldId id="1006" r:id="rId130"/>
    <p:sldId id="1586" r:id="rId131"/>
    <p:sldId id="1577" r:id="rId132"/>
    <p:sldId id="335" r:id="rId133"/>
    <p:sldId id="1787" r:id="rId134"/>
    <p:sldId id="1805" r:id="rId135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30"/>
    <p:restoredTop sz="92914"/>
  </p:normalViewPr>
  <p:slideViewPr>
    <p:cSldViewPr snapToGrid="0">
      <p:cViewPr varScale="1">
        <p:scale>
          <a:sx n="100" d="100"/>
          <a:sy n="100" d="100"/>
        </p:scale>
        <p:origin x="38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9C9971B9-E349-9364-2BC0-7C4CCDC9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>
            <a:extLst>
              <a:ext uri="{FF2B5EF4-FFF2-40B4-BE49-F238E27FC236}">
                <a16:creationId xmlns:a16="http://schemas.microsoft.com/office/drawing/2014/main" id="{778A7917-0D20-3205-0E89-F63A06CAC9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>
            <a:extLst>
              <a:ext uri="{FF2B5EF4-FFF2-40B4-BE49-F238E27FC236}">
                <a16:creationId xmlns:a16="http://schemas.microsoft.com/office/drawing/2014/main" id="{E5FE94DB-5E23-8AC5-CD12-D66145A3A9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4904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75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>
          <a:extLst>
            <a:ext uri="{FF2B5EF4-FFF2-40B4-BE49-F238E27FC236}">
              <a16:creationId xmlns:a16="http://schemas.microsoft.com/office/drawing/2014/main" id="{1E46299A-4F02-A5CC-CE84-F06C0ACAD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>
            <a:extLst>
              <a:ext uri="{FF2B5EF4-FFF2-40B4-BE49-F238E27FC236}">
                <a16:creationId xmlns:a16="http://schemas.microsoft.com/office/drawing/2014/main" id="{7721ED51-6C29-93EF-0799-F40D0F889B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>
            <a:extLst>
              <a:ext uri="{FF2B5EF4-FFF2-40B4-BE49-F238E27FC236}">
                <a16:creationId xmlns:a16="http://schemas.microsoft.com/office/drawing/2014/main" id="{02BC3E61-9CDD-E6EC-53F8-3D5DEC40A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616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B7FA51F0-1085-2828-22C9-0D2866AF5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A4FF6D98-ED0C-9AD9-2744-40ABEA67E8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8E4945A-98E3-CFA1-3923-6BCA92D164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046483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791E79C-C442-FF98-6792-4524E3169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716DA26E-6229-D749-EC97-5E73C96A85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B55AFFE-F0E2-E30C-7B17-73C6B1F58D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135012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F92A55C7-10D3-A465-8638-3C0948991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78FCE6D7-F7CD-D0D4-D970-B0F82D675E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F5B741EB-4D3C-5C01-AE3C-51319E301A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378509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C3FFAC80-D141-2072-936B-7135EC73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3D6C06E-D7BC-BC6B-FE07-05A0BA175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A2E55A69-64F8-5BA9-0D19-335DE07FB2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30123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844E743A-AA03-1D46-AE6C-4189AA68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11BFFB16-1F9C-E1D8-B08F-96ACC267B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39C4AC6-89DE-2B83-07CF-AC32A3662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86996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F481D27-244C-6CA1-B86B-5560CEA2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3844CB6-716F-F67A-FEC2-B91006E8E4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C6A9D42A-3B33-A67A-1DE0-02683446EB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7972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3D0E9DF-179C-925E-5097-2DCB8BA1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EFC149F-7A79-0DDE-D706-9251395AB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D0E3D4AF-5D73-0776-1944-7AB6FEF96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28974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1663627-7EAA-27EF-5203-E25507CE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558063-63DC-2644-B207-D2146F4CA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C0FEB3B-37F2-3BFA-E5AD-18C9D608E2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239907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06B9741-75C3-957B-F202-EA39E9CA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35F7219-FCA8-4B1E-6D62-B50322418A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F85F3A6-C4CF-AE31-5043-1BA22C522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07030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6BF1D1BF-37E0-25A4-FE0B-05186275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B68310D-C3DD-D39B-50D7-8DCA21282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1742B2C-B8D6-58B0-F57F-7809210EF1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67115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D8426419-534A-E4C2-2391-F0A6318C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8F6D616-C05C-6811-771E-E640BE882F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FC5B777-6107-0A54-C2A0-C7C9F5C6C0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7425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5A5C02A-B001-BE3F-66DF-A02A0474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CB57E2-833D-B4AB-A205-3F63CCBF7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2B2D96D-7B24-3904-6EF4-DAA7D0DBE6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03093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1F700449-311D-F6A7-9AC5-141FA7E0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D84E15B-3B3E-38BC-196E-DEA6A7B8C1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7F8CA8A5-D58B-F914-3403-B28096AD8E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226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F4CB48FD-3168-2235-8EC9-3628A44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>
            <a:extLst>
              <a:ext uri="{FF2B5EF4-FFF2-40B4-BE49-F238E27FC236}">
                <a16:creationId xmlns:a16="http://schemas.microsoft.com/office/drawing/2014/main" id="{E69D4068-7538-C78A-4543-0D7A1799C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>
            <a:extLst>
              <a:ext uri="{FF2B5EF4-FFF2-40B4-BE49-F238E27FC236}">
                <a16:creationId xmlns:a16="http://schemas.microsoft.com/office/drawing/2014/main" id="{F24D0FAE-D84D-DA79-03AA-2F54D6DB97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95076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788F1FB4-36AB-37C9-DB88-45965A5F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33A32429-5F85-C297-A9DB-1CE88A786A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71CCE20D-FF12-DD1A-1808-294E36134A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03143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61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123E51D6-1AAF-C9CC-7287-9E907428E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973C4E02-68FE-BB26-86BF-F2CDB2B1DE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62DB03F2-0726-8B5E-BE8D-1B48690A51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579824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>
          <a:extLst>
            <a:ext uri="{FF2B5EF4-FFF2-40B4-BE49-F238E27FC236}">
              <a16:creationId xmlns:a16="http://schemas.microsoft.com/office/drawing/2014/main" id="{F981E1DD-8AF0-EDF3-67B0-C174508C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>
            <a:extLst>
              <a:ext uri="{FF2B5EF4-FFF2-40B4-BE49-F238E27FC236}">
                <a16:creationId xmlns:a16="http://schemas.microsoft.com/office/drawing/2014/main" id="{A9E6A2E7-F3D2-D13E-9BA5-9AF787E5E1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>
            <a:extLst>
              <a:ext uri="{FF2B5EF4-FFF2-40B4-BE49-F238E27FC236}">
                <a16:creationId xmlns:a16="http://schemas.microsoft.com/office/drawing/2014/main" id="{B941091C-8729-7B5F-7F8E-BEEB05A98B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2166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FC87D327-4950-E98D-28CD-071308D5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>
            <a:extLst>
              <a:ext uri="{FF2B5EF4-FFF2-40B4-BE49-F238E27FC236}">
                <a16:creationId xmlns:a16="http://schemas.microsoft.com/office/drawing/2014/main" id="{D6B0FCF3-16F2-1785-3FD5-D2B6641D8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>
            <a:extLst>
              <a:ext uri="{FF2B5EF4-FFF2-40B4-BE49-F238E27FC236}">
                <a16:creationId xmlns:a16="http://schemas.microsoft.com/office/drawing/2014/main" id="{AD26344B-BBA1-798D-AE0C-E9379B294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40049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55C9CE1B-DE69-6CD9-F93F-39FA5AE9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>
            <a:extLst>
              <a:ext uri="{FF2B5EF4-FFF2-40B4-BE49-F238E27FC236}">
                <a16:creationId xmlns:a16="http://schemas.microsoft.com/office/drawing/2014/main" id="{2B6E264C-9172-079B-9F03-8B3A862FD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>
            <a:extLst>
              <a:ext uri="{FF2B5EF4-FFF2-40B4-BE49-F238E27FC236}">
                <a16:creationId xmlns:a16="http://schemas.microsoft.com/office/drawing/2014/main" id="{34C715A0-F10D-D795-18BB-3CC4456363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811656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1675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0968-8DF7-4BB7-1765-EAD62FFF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6E796-B577-4332-7C72-2C7043B30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C4899-B6D2-420E-AB1A-471BE448D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6AEDB-78E4-1CBE-F4C8-4447B917E2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4741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041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773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0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7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1.png"/><Relationship Id="rId5" Type="http://schemas.openxmlformats.org/officeDocument/2006/relationships/image" Target="../media/image170.jpeg"/><Relationship Id="rId4" Type="http://schemas.openxmlformats.org/officeDocument/2006/relationships/image" Target="../media/image4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8.jpeg"/><Relationship Id="rId5" Type="http://schemas.openxmlformats.org/officeDocument/2006/relationships/image" Target="../media/image42.png"/><Relationship Id="rId4" Type="http://schemas.openxmlformats.org/officeDocument/2006/relationships/image" Target="../media/image14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9.png"/><Relationship Id="rId4" Type="http://schemas.openxmlformats.org/officeDocument/2006/relationships/image" Target="../media/image19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1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jp-ms-0925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3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png"/><Relationship Id="rId5" Type="http://schemas.openxmlformats.org/officeDocument/2006/relationships/image" Target="../media/image148.jpeg"/><Relationship Id="rId4" Type="http://schemas.openxmlformats.org/officeDocument/2006/relationships/image" Target="../media/image4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“The </a:t>
            </a:r>
            <a:r>
              <a:rPr lang="en-US" sz="2800">
                <a:solidFill>
                  <a:schemeClr val="dk1"/>
                </a:solidFill>
                <a:ea typeface="Calibri"/>
              </a:rPr>
              <a:t>View from Above”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Lima, Peru February 25, 2026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4" name="Picture 3" descr="A person standing on a hill with a stone structure in the background&#10;&#10;AI-generated content may be incorrect.">
            <a:extLst>
              <a:ext uri="{FF2B5EF4-FFF2-40B4-BE49-F238E27FC236}">
                <a16:creationId xmlns:a16="http://schemas.microsoft.com/office/drawing/2014/main" id="{16A3A9F0-56FC-C991-616A-D8B6348D15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336" y="1575109"/>
            <a:ext cx="4512527" cy="338439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727990" y="2221944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+12.07%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849086" y="-547593"/>
            <a:ext cx="10669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High Risk Market Require Maximum Cash</a:t>
            </a:r>
            <a:br>
              <a:rPr lang="en-US" sz="2400" b="1" dirty="0"/>
            </a:br>
            <a:r>
              <a:rPr lang="en-US" sz="2400" b="1" dirty="0"/>
              <a:t>50% risk on, 10% risk off, 40%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46FBC5B-C85B-B320-FF2F-5B00356D9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291991"/>
              </p:ext>
            </p:extLst>
          </p:nvPr>
        </p:nvGraphicFramePr>
        <p:xfrm>
          <a:off x="673407" y="1238491"/>
          <a:ext cx="5032911" cy="5067744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856893">
                  <a:extLst>
                    <a:ext uri="{9D8B030D-6E8A-4147-A177-3AD203B41FA5}">
                      <a16:colId xmlns:a16="http://schemas.microsoft.com/office/drawing/2014/main" val="2845899611"/>
                    </a:ext>
                  </a:extLst>
                </a:gridCol>
                <a:gridCol w="1176018">
                  <a:extLst>
                    <a:ext uri="{9D8B030D-6E8A-4147-A177-3AD203B41FA5}">
                      <a16:colId xmlns:a16="http://schemas.microsoft.com/office/drawing/2014/main" val="178154885"/>
                    </a:ext>
                  </a:extLst>
                </a:gridCol>
              </a:tblGrid>
              <a:tr h="2303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 dirty="0">
                          <a:effectLst/>
                        </a:rPr>
                        <a:t>Asset Class Breakdown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3296236895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3150203847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Risk Adjusted Basis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1088487726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3131597628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(GLD) 3/$430-$435 call spread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1401504512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(GLD) 3/$440-$445 call spread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1834508778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(SPY) 3/$630-$640 call spread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1676532285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(GS) 3/$790-$800 call spread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4154478468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(FCX) 3/$55-$58 call spread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3579652720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3393033424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1774795700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3383568038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sng" strike="noStrike">
                          <a:effectLst/>
                        </a:rPr>
                        <a:t>Risk Off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3484859882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sng" strike="noStrike">
                          <a:effectLst/>
                        </a:rPr>
                        <a:t> 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2310744808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(SPY) 3/$710-$720 put spread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343967612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2834388328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2931088860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Total Net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40.00%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3479144910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204136747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Total Gross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60.00%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2789452133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1544508112"/>
                  </a:ext>
                </a:extLst>
              </a:tr>
              <a:tr h="23035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>
                          <a:effectLst/>
                        </a:rPr>
                        <a:t>cash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300" u="none" strike="noStrike" dirty="0">
                          <a:effectLst/>
                        </a:rPr>
                        <a:t>40.00%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937802271"/>
                  </a:ext>
                </a:extLst>
              </a:tr>
            </a:tbl>
          </a:graphicData>
        </a:graphic>
      </p:graphicFrame>
      <p:pic>
        <p:nvPicPr>
          <p:cNvPr id="5" name="Picture 4" descr="A blue orange and grey circle&#10;&#10;AI-generated content may be incorrect.">
            <a:extLst>
              <a:ext uri="{FF2B5EF4-FFF2-40B4-BE49-F238E27FC236}">
                <a16:creationId xmlns:a16="http://schemas.microsoft.com/office/drawing/2014/main" id="{25AEBED2-08F3-8104-84F9-DC36D92F52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541" y="3446460"/>
            <a:ext cx="3383647" cy="285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-up of a currency note&#10;&#10;Description automatically generated">
            <a:extLst>
              <a:ext uri="{FF2B5EF4-FFF2-40B4-BE49-F238E27FC236}">
                <a16:creationId xmlns:a16="http://schemas.microsoft.com/office/drawing/2014/main" id="{948BFDA9-6F39-4D00-B5EA-B1AFA86485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422" y="3925295"/>
            <a:ext cx="5076092" cy="2636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53AA5B-4C5D-78C1-22DD-D85C0999DD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73" y="1907177"/>
            <a:ext cx="5701327" cy="425699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2003391" y="3122023"/>
            <a:ext cx="6892415" cy="228382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 up of a currency&#10;&#10;Description automatically generated">
            <a:extLst>
              <a:ext uri="{FF2B5EF4-FFF2-40B4-BE49-F238E27FC236}">
                <a16:creationId xmlns:a16="http://schemas.microsoft.com/office/drawing/2014/main" id="{C47C7DDC-254C-CE5E-09C7-608814F2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54" y="4011943"/>
            <a:ext cx="4539882" cy="2449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15FBE3-6A91-FD7D-EA85-7B3A379A9E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684" y="1878343"/>
            <a:ext cx="5715000" cy="42672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2255520" y="2833286"/>
            <a:ext cx="6477000" cy="23573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396" y="3947984"/>
            <a:ext cx="4631494" cy="2605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37C0C3-4F35-A05E-1A7E-13CA0D93B2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532" y="1850571"/>
            <a:ext cx="5715000" cy="42672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2209800" y="2601686"/>
            <a:ext cx="6792686" cy="27649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E3A-ECC7-C596-E41B-E100E115C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147D5-0031-00A4-DAE0-1188DA1B2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menu with pictures of food&#10;&#10;AI-generated content may be incorrect.">
            <a:extLst>
              <a:ext uri="{FF2B5EF4-FFF2-40B4-BE49-F238E27FC236}">
                <a16:creationId xmlns:a16="http://schemas.microsoft.com/office/drawing/2014/main" id="{0553537E-0059-2A37-D77F-C1D06B6FC6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"/>
            <a:ext cx="9033164" cy="67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302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War Fears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336173" y="1222248"/>
            <a:ext cx="11291053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*Iran war fears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boost oil prices to six-month highs at $67 a barrel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*China has sol a large number of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anti-ship missiles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to Iran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latin typeface="+mj-lt"/>
              </a:rPr>
              <a:t>Solar Abandons Silver</a:t>
            </a:r>
            <a:r>
              <a:rPr lang="en-US" sz="1800" dirty="0">
                <a:latin typeface="+mj-lt"/>
              </a:rPr>
              <a:t>, as costs soar. Copper is much cheaper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*Oil companies are also catching a HALO bid as their have enormous investment in oil </a:t>
            </a:r>
            <a:r>
              <a:rPr lang="en-US" sz="1800" dirty="0" err="1">
                <a:latin typeface="+mj-lt"/>
              </a:rPr>
              <a:t>infrastructir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*If the Ukraine War ends huge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Russian inventories will</a:t>
            </a:r>
            <a:br>
              <a:rPr lang="en-US" sz="2000" b="1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get dumped on the marke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t crushing pricing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*If any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Venezuelan production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improve it will crush prices further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*Venezuela is now producing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800,000 barrels a day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b="1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*It could produce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4 million barrels a day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EB65D9-554C-4CEC-48F9-589655CE45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542" y="4025894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9397"/>
      </p:ext>
    </p:extLst>
  </p:cSld>
  <p:clrMapOvr>
    <a:masterClrMapping/>
  </p:clrMapOvr>
  <p:transition spd="slow">
    <p:wip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EF1E18-D052-1900-2D9F-4A1002E0B5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666" y="1203959"/>
            <a:ext cx="6868668" cy="512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E10B24-7AAD-D90D-0024-087F5CCB57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626" y="1331976"/>
            <a:ext cx="6746748" cy="503757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E3362A-9D37-A66F-940D-21AFD7BF98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366" y="1423416"/>
            <a:ext cx="6225268" cy="4648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295BA3-F224-DA5E-2980-B74AF841F8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88061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B199E8-B25B-5ACF-7469-41EB344507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064" y="1496567"/>
            <a:ext cx="6466332" cy="482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61C1F-6CDA-5F87-4D3A-C951FC3D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What Are HALO Stocks?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D582C-B63B-14A7-584A-5DC31AB80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16595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*High Asset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*Low Obsolescence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*Can’t be easily replaced by AI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*Are immune to AI shocks are hitting Low Asset High Obsolescence (LAHO) stocks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*HALO has massively outperformance LAHO in recent months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*HALO examples are: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*Texas Pacific Land Corp. (TPL).       *FedEx (FDX)</a:t>
            </a:r>
            <a:br>
              <a:rPr lang="en-US" sz="2000" dirty="0"/>
            </a:br>
            <a:r>
              <a:rPr lang="en-US" sz="2000" dirty="0"/>
              <a:t>*Corning (GLW)                                  *Hershy (HSY)</a:t>
            </a:r>
            <a:br>
              <a:rPr lang="en-US" sz="2000" dirty="0"/>
            </a:br>
            <a:r>
              <a:rPr lang="en-US" sz="2000" dirty="0"/>
              <a:t>*Southern Co, (SO)                             *Colgate (CL)</a:t>
            </a:r>
            <a:br>
              <a:rPr lang="en-US" sz="2000" dirty="0"/>
            </a:br>
            <a:r>
              <a:rPr lang="en-US" sz="2000" dirty="0"/>
              <a:t>*Baker Hughes (BKR)                         *Apple (AAPL)</a:t>
            </a:r>
            <a:br>
              <a:rPr lang="en-US" sz="2000" dirty="0"/>
            </a:br>
            <a:r>
              <a:rPr lang="en-US" sz="2000" dirty="0"/>
              <a:t>*Southern Copper (SO)                       *Any oil company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7E502B-2D31-F18D-3FA1-F6C5CB6F05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9357" y="3687501"/>
            <a:ext cx="2982250" cy="298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926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843ED1-59FF-48D0-17B3-0AF0E0AFCA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484" y="1441703"/>
            <a:ext cx="6563868" cy="490102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12/$41-$44 call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B6605E-BF24-0B92-604F-0C4433D9FC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93548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>
          <a:extLst>
            <a:ext uri="{FF2B5EF4-FFF2-40B4-BE49-F238E27FC236}">
              <a16:creationId xmlns:a16="http://schemas.microsoft.com/office/drawing/2014/main" id="{199C0AB9-9EAA-98B4-C0D8-942DD13A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>
            <a:extLst>
              <a:ext uri="{FF2B5EF4-FFF2-40B4-BE49-F238E27FC236}">
                <a16:creationId xmlns:a16="http://schemas.microsoft.com/office/drawing/2014/main" id="{67A2978D-DD74-23AA-695C-36B10A71B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315" y="87086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Vistra Corp. (VST)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2/$100-$110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1595D1-5CA3-B5E2-910E-758F35C866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88061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121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33F82-A352-FE7D-7F43-7842A827B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D33D0-1000-90B5-AD8D-31FC1F5DD0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ith a mask on his head next to a person&#10;&#10;AI-generated content may be incorrect.">
            <a:extLst>
              <a:ext uri="{FF2B5EF4-FFF2-40B4-BE49-F238E27FC236}">
                <a16:creationId xmlns:a16="http://schemas.microsoft.com/office/drawing/2014/main" id="{443FF9E2-921B-FD26-D7BB-C7F9EE1BBF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86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DA6F-1F2B-E691-D431-CC5D75C9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48C58-CE17-E391-60A0-75C2DB6F5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205" y="1637000"/>
            <a:ext cx="11835224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Gold Surpasses Tech Stock Value for the First Time</a:t>
            </a:r>
            <a:br>
              <a:rPr lang="en-US" sz="1800" b="1" i="1" dirty="0">
                <a:solidFill>
                  <a:schemeClr val="tx1"/>
                </a:solidFill>
              </a:rPr>
            </a:br>
            <a:br>
              <a:rPr lang="en-US" sz="1800" b="1" i="1" dirty="0">
                <a:solidFill>
                  <a:schemeClr val="tx1"/>
                </a:solidFill>
              </a:rPr>
            </a:br>
            <a:r>
              <a:rPr lang="en-US" sz="1800" b="1" i="1" dirty="0">
                <a:solidFill>
                  <a:schemeClr val="tx1"/>
                </a:solidFill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All the gold in the world in now worth $42 trillion, while tech stocks are worth only $40 trillion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*Which would you rather buy more of as an asset protection strategy?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 vote for the barbarous relic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Potical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instability in the US has become a factor driving gold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*AI build out is creating exponential growth in demand for silver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*When an investment reaches your target the most dangerous thing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you can do is raise your targe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hape 492">
            <a:extLst>
              <a:ext uri="{FF2B5EF4-FFF2-40B4-BE49-F238E27FC236}">
                <a16:creationId xmlns:a16="http://schemas.microsoft.com/office/drawing/2014/main" id="{36E8090C-1E8A-03CB-AB29-19E20F239B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Digesting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E5A03EED-F1C3-C94F-F094-FE5914DDCD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6503" y="2932205"/>
            <a:ext cx="3361292" cy="334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4826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075EB-64D7-057E-4681-265A61411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0503877A-841A-5FA4-EE72-6F9B05B23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493D4441-9243-D0A6-D1B3-0FA868A7281B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F091280-1D83-AE10-06E5-2AE33C5C137A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E2D17D1-3CFF-A473-CADF-A2E7F5CE8E28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499">
            <a:extLst>
              <a:ext uri="{FF2B5EF4-FFF2-40B4-BE49-F238E27FC236}">
                <a16:creationId xmlns:a16="http://schemas.microsoft.com/office/drawing/2014/main" id="{34745F0F-778B-E2FA-72F9-E0968C75F05D}"/>
              </a:ext>
            </a:extLst>
          </p:cNvPr>
          <p:cNvSpPr txBox="1">
            <a:spLocks/>
          </p:cNvSpPr>
          <p:nvPr/>
        </p:nvSpPr>
        <p:spPr>
          <a:xfrm>
            <a:off x="508575" y="831516"/>
            <a:ext cx="1080783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algn="ctr">
              <a:buClr>
                <a:schemeClr val="dk1"/>
              </a:buClr>
              <a:buSzPct val="25000"/>
            </a:pP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 Headed for $5,000....or $10,000?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12/$355-$360 call spread – expires in 7 trading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6/$275-$285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5/$275-$285 call spread</a:t>
            </a:r>
            <a:b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6/$275-$285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08F55-47BB-E265-3272-022334E01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127" y="3639428"/>
            <a:ext cx="3024419" cy="3024419"/>
          </a:xfrm>
          <a:prstGeom prst="rect">
            <a:avLst/>
          </a:prstGeom>
        </p:spPr>
      </p:pic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FE8D55D0-8529-8014-F196-17CD4B779C35}"/>
              </a:ext>
            </a:extLst>
          </p:cNvPr>
          <p:cNvSpPr/>
          <p:nvPr/>
        </p:nvSpPr>
        <p:spPr>
          <a:xfrm>
            <a:off x="22936" y="5014774"/>
            <a:ext cx="1450804" cy="10117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BF590C-1197-8B43-FAFA-DAA5D64DEAF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880" y="2240415"/>
            <a:ext cx="5715000" cy="42672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57E71E-F026-6383-8F64-6E4B889526F3}"/>
              </a:ext>
            </a:extLst>
          </p:cNvPr>
          <p:cNvCxnSpPr>
            <a:cxnSpLocks/>
          </p:cNvCxnSpPr>
          <p:nvPr/>
        </p:nvCxnSpPr>
        <p:spPr>
          <a:xfrm flipV="1">
            <a:off x="1857307" y="3227401"/>
            <a:ext cx="7742462" cy="229322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28211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6A9AA-A08A-CAB0-82A4-F8155D46AC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310" y="4584192"/>
            <a:ext cx="3097897" cy="2034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9B1C31-1C9F-9049-57D8-3B207C6199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540" y="184404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Mining (B)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6164F-844A-0038-D9B4-A4CEAA9278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206" y="4911522"/>
            <a:ext cx="3257775" cy="1574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5CA12C-DCD8-CC6B-1EEA-4ACC162CF6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932" y="173431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121229" y="0"/>
            <a:ext cx="908957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you Just Get Lucky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10/$47-$50 call spread, 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2C3FE-072E-45FD-3C38-3F31D447E5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703" y="4547287"/>
            <a:ext cx="4425367" cy="1952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27F8F1-6272-2036-BE47-54493EE953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292" y="164287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AA360-9B45-E27E-03A1-02AD29062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0A7537-F905-8CD4-1819-49433AF7E7F4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98E30C-CA74-9118-4554-E02577D16CEA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F9F84047-247D-CC4A-4C98-F9EED147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08DA19BB-4750-EDC9-79E2-AE65FA451059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54E7EAC-FE22-3C2C-C9A0-4B18D95A6A02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46ED1DF-2C1F-5B61-85AF-A5E3798E64CF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513">
            <a:extLst>
              <a:ext uri="{FF2B5EF4-FFF2-40B4-BE49-F238E27FC236}">
                <a16:creationId xmlns:a16="http://schemas.microsoft.com/office/drawing/2014/main" id="{03200B51-5FCD-3FFC-190D-D482063A8C12}"/>
              </a:ext>
            </a:extLst>
          </p:cNvPr>
          <p:cNvSpPr txBox="1">
            <a:spLocks/>
          </p:cNvSpPr>
          <p:nvPr/>
        </p:nvSpPr>
        <p:spPr>
          <a:xfrm>
            <a:off x="314787" y="517363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iShares Silver Trust (SLV)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Better Play Industrial demand, solar panels, electric cars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24F35F61-224C-3FB8-9D29-A573DBD28996}"/>
              </a:ext>
            </a:extLst>
          </p:cNvPr>
          <p:cNvSpPr/>
          <p:nvPr/>
        </p:nvSpPr>
        <p:spPr>
          <a:xfrm>
            <a:off x="9702493" y="1273789"/>
            <a:ext cx="2363616" cy="169675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2025</a:t>
            </a:r>
            <a:br>
              <a:rPr lang="en-US" sz="2400" dirty="0"/>
            </a:br>
            <a:r>
              <a:rPr lang="en-US" sz="2400" dirty="0"/>
              <a:t>Target</a:t>
            </a:r>
            <a:br>
              <a:rPr lang="en-US" sz="2400" dirty="0"/>
            </a:br>
            <a:r>
              <a:rPr lang="en-US" sz="2400" dirty="0"/>
              <a:t>$50</a:t>
            </a:r>
            <a:br>
              <a:rPr lang="en-US" sz="2400" dirty="0"/>
            </a:br>
            <a:r>
              <a:rPr lang="en-US" sz="2400" dirty="0"/>
              <a:t>+50%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70461-3F02-A9FF-A6BB-C29418F8AF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806" y="3696244"/>
            <a:ext cx="2777003" cy="2777003"/>
          </a:xfrm>
          <a:prstGeom prst="rect">
            <a:avLst/>
          </a:prstGeom>
        </p:spPr>
      </p:pic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87177386-E7D0-0331-1051-FD31AB92DCFB}"/>
              </a:ext>
            </a:extLst>
          </p:cNvPr>
          <p:cNvSpPr/>
          <p:nvPr/>
        </p:nvSpPr>
        <p:spPr>
          <a:xfrm>
            <a:off x="2461195" y="5482647"/>
            <a:ext cx="152400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0EA959-D1BD-FFB1-C623-ED47DB9A57E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86" y="1873116"/>
            <a:ext cx="4834193" cy="360953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72608F-2C52-26ED-1D73-1A595163C0D7}"/>
              </a:ext>
            </a:extLst>
          </p:cNvPr>
          <p:cNvCxnSpPr>
            <a:cxnSpLocks/>
          </p:cNvCxnSpPr>
          <p:nvPr/>
        </p:nvCxnSpPr>
        <p:spPr>
          <a:xfrm flipV="1">
            <a:off x="1306286" y="2188029"/>
            <a:ext cx="8066314" cy="28847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988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39625"/>
            <a:ext cx="11723914" cy="5647613"/>
          </a:xfrm>
        </p:spPr>
        <p:txBody>
          <a:bodyPr/>
          <a:lstStyle/>
          <a:p>
            <a:pPr marL="203200" indent="0">
              <a:buNone/>
            </a:pPr>
            <a:br>
              <a:rPr lang="en-US" sz="1800" i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*Supreme Court decision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on tariffs prompts Trump to extend the trade war another year through other means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*Economic data show that the US is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slowly headed into recession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is why bonds haven’t crashed in the face of impending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$45 trillion in national debt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*The long-term bull arguments of super liquidity, AI, falling interest rates are still the market drivers,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but won’t be enough to support the stock market in the face of a real recession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*Jobs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data remains bad and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getting worse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*Iran war fears send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oil to six-month highs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, negating deflationary effect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Dollar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approaches new multi year lows in line with coming rate cuts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Bitcoin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looks ready to fall to new lows with whales bailing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893" y="4201814"/>
            <a:ext cx="3026725" cy="23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611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F6A25-2221-FC1C-0C88-48BED9A066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084" y="4137746"/>
            <a:ext cx="3891643" cy="2589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35C604-BDEE-F59A-8E66-E551FB9ECF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308" y="155143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6/$75-$80 call spread-expires in 7 trading days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EC022-4B06-52C3-DDD9-2AED72A1CC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698" y="5441092"/>
            <a:ext cx="4461132" cy="1066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27996-F70E-12DC-F91C-090BFD8C5A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12" y="170729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0EB75-EDC1-A30B-FDDE-83FBDD7FE0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7942" y="4139291"/>
            <a:ext cx="3385457" cy="2539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A1FD12-160B-553E-7AE4-32C695F165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67944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4E63-FDF4-159C-18D6-7613F714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4C1BB-CEF8-6123-ACAE-09E9F1E76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oup of corns in a bag&#10;&#10;AI-generated content may be incorrect.">
            <a:extLst>
              <a:ext uri="{FF2B5EF4-FFF2-40B4-BE49-F238E27FC236}">
                <a16:creationId xmlns:a16="http://schemas.microsoft.com/office/drawing/2014/main" id="{A3A2ADAF-7B81-6CB9-F47C-3A8DF645F0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73" y="1766454"/>
            <a:ext cx="5747711" cy="4310783"/>
          </a:xfrm>
          <a:prstGeom prst="rect">
            <a:avLst/>
          </a:prstGeom>
        </p:spPr>
      </p:pic>
      <p:pic>
        <p:nvPicPr>
          <p:cNvPr id="7" name="Picture 6" descr="A bowl of potatoes&#10;&#10;AI-generated content may be incorrect.">
            <a:extLst>
              <a:ext uri="{FF2B5EF4-FFF2-40B4-BE49-F238E27FC236}">
                <a16:creationId xmlns:a16="http://schemas.microsoft.com/office/drawing/2014/main" id="{F1978073-9B55-0FFC-6C1A-F94394AC34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491" y="1766453"/>
            <a:ext cx="5747711" cy="431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0656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00FB0-1983-C911-891A-5B54B13E3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B3668-2D5B-2D7C-BB3A-7D1FF3D53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wo women wearing colorful dresses and hats&#10;&#10;AI-generated content may be incorrect.">
            <a:extLst>
              <a:ext uri="{FF2B5EF4-FFF2-40B4-BE49-F238E27FC236}">
                <a16:creationId xmlns:a16="http://schemas.microsoft.com/office/drawing/2014/main" id="{E32EC3E3-4A02-11B3-2A61-5179118A1B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329" y="0"/>
            <a:ext cx="5387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0339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C0CD-9344-891B-B2E1-C3432152A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CAC38-7655-1B52-EB3D-B6441C2033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plant with flowers&#10;&#10;AI-generated content may be incorrect.">
            <a:extLst>
              <a:ext uri="{FF2B5EF4-FFF2-40B4-BE49-F238E27FC236}">
                <a16:creationId xmlns:a16="http://schemas.microsoft.com/office/drawing/2014/main" id="{54807DB8-A99D-FAF9-EEF9-8A3E37D90C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127" y="-84280"/>
            <a:ext cx="4572000" cy="3429000"/>
          </a:xfrm>
          <a:prstGeom prst="rect">
            <a:avLst/>
          </a:prstGeom>
        </p:spPr>
      </p:pic>
      <p:pic>
        <p:nvPicPr>
          <p:cNvPr id="7" name="Picture 6" descr="A red flower on a branch&#10;&#10;AI-generated content may be incorrect.">
            <a:extLst>
              <a:ext uri="{FF2B5EF4-FFF2-40B4-BE49-F238E27FC236}">
                <a16:creationId xmlns:a16="http://schemas.microsoft.com/office/drawing/2014/main" id="{93ABE248-DD85-4C54-AB3D-EEF89F30FC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342" y="-84280"/>
            <a:ext cx="2860943" cy="3429000"/>
          </a:xfrm>
          <a:prstGeom prst="rect">
            <a:avLst/>
          </a:prstGeom>
        </p:spPr>
      </p:pic>
      <p:pic>
        <p:nvPicPr>
          <p:cNvPr id="9" name="Picture 8" descr="A flower on a plant&#10;&#10;AI-generated content may be incorrect.">
            <a:extLst>
              <a:ext uri="{FF2B5EF4-FFF2-40B4-BE49-F238E27FC236}">
                <a16:creationId xmlns:a16="http://schemas.microsoft.com/office/drawing/2014/main" id="{F53CE6FF-24A8-F195-AD5C-A4C866D8A0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485" y="3454401"/>
            <a:ext cx="4397951" cy="3298464"/>
          </a:xfrm>
          <a:prstGeom prst="rect">
            <a:avLst/>
          </a:prstGeom>
        </p:spPr>
      </p:pic>
      <p:pic>
        <p:nvPicPr>
          <p:cNvPr id="11" name="Picture 10" descr="A sign on a tree&#10;&#10;AI-generated content may be incorrect.">
            <a:extLst>
              <a:ext uri="{FF2B5EF4-FFF2-40B4-BE49-F238E27FC236}">
                <a16:creationId xmlns:a16="http://schemas.microsoft.com/office/drawing/2014/main" id="{335B4117-FE8F-3A75-5FC7-74EE3D78FA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469" y="3454401"/>
            <a:ext cx="4171949" cy="312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7992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Breaking 6.0%!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Mortgage Rates Finally Fall Below 6.0%,</a:t>
            </a:r>
            <a:r>
              <a:rPr lang="en-US" sz="1800" dirty="0">
                <a:solidFill>
                  <a:schemeClr val="tx1"/>
                </a:solidFill>
              </a:rPr>
              <a:t> for the traditional 30-year fixed rate loan, the lowest since September 2022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*It was </a:t>
            </a:r>
            <a:r>
              <a:rPr lang="en-US" sz="1800" b="1" dirty="0">
                <a:solidFill>
                  <a:schemeClr val="tx1"/>
                </a:solidFill>
              </a:rPr>
              <a:t>6.89% a year ago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The near recessionary weak Q3 GDP </a:t>
            </a:r>
            <a:r>
              <a:rPr lang="en-US" sz="1800" dirty="0">
                <a:solidFill>
                  <a:schemeClr val="tx1"/>
                </a:solidFill>
              </a:rPr>
              <a:t>rate was a major factor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*Refi’s </a:t>
            </a:r>
            <a:r>
              <a:rPr lang="en-US" sz="1800" dirty="0">
                <a:solidFill>
                  <a:schemeClr val="tx1"/>
                </a:solidFill>
              </a:rPr>
              <a:t>are up 130% YOY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*Buy homebuilders </a:t>
            </a:r>
            <a:r>
              <a:rPr lang="en-US" sz="1800" dirty="0">
                <a:solidFill>
                  <a:schemeClr val="tx1"/>
                </a:solidFill>
              </a:rPr>
              <a:t>on dip like (DHI)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*Some 5 million extra potential buyers now qualify for loans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latin typeface="+mj-lt"/>
              </a:rPr>
              <a:t>Pending Home Sales Dive </a:t>
            </a:r>
            <a:r>
              <a:rPr lang="en-US" sz="1800" dirty="0">
                <a:latin typeface="+mj-lt"/>
              </a:rPr>
              <a:t>in January, with realtors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 blaming low housing inventory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/>
              <a:t>Existing Home Sales Dive 8.4%,</a:t>
            </a:r>
            <a:r>
              <a:rPr lang="en-US" sz="1800" dirty="0"/>
              <a:t> in January</a:t>
            </a:r>
            <a:br>
              <a:rPr lang="en-US" sz="1800" dirty="0">
                <a:latin typeface="+mj-lt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4BC80-035F-330E-E8D9-1464AF6C37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096" y="3368232"/>
            <a:ext cx="4367514" cy="327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Slows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-0.2% YOY in November,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Miami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3.2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Tampa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2.0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Atlanta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1.5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Seattle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-1.4%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San Francisco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-1.3%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3BCA-243C-28B4-F357-59475B3958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824" y="1805568"/>
            <a:ext cx="6502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77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4.80%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8/$90-$95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D063B-BDD3-43C0-CF48-16E1710A33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114" y="4747055"/>
            <a:ext cx="2012090" cy="2012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11F1F3-DF10-76A8-11EC-D2C3C5399D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89890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D1A2A-CEDC-B705-69DE-39D60DBFB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721" y="4460789"/>
            <a:ext cx="3861550" cy="2122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8AF646-5BCC-FA7B-9AB9-ABBBA1F857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346" y="2821719"/>
            <a:ext cx="1988204" cy="1491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0D9F3-CD7E-F7EE-ADA8-81D19F16EC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324" y="164287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Recession Risk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9752"/>
            <a:ext cx="11933097" cy="515947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*Most recent economic data show 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recession risk is rising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*ADP Weekly Employment Reports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shows a gain of only 12,000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/>
              <a:t>CBO Raises National Debt Projection </a:t>
            </a:r>
            <a:r>
              <a:rPr lang="en-US" sz="1800" b="1" dirty="0"/>
              <a:t>rises by $1.4 Trillion, 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/>
              <a:t>Factory Orders </a:t>
            </a:r>
            <a:r>
              <a:rPr lang="en-US" sz="1800" dirty="0"/>
              <a:t>Plunge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/>
              <a:t>Dallas Fed Manufacturing Index </a:t>
            </a:r>
            <a:r>
              <a:rPr lang="en-US" sz="1800" dirty="0"/>
              <a:t>Comes in Flat </a:t>
            </a: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/>
              <a:t>US Trade Deficit </a:t>
            </a:r>
            <a:r>
              <a:rPr lang="en-US" sz="1800" dirty="0"/>
              <a:t>Explodes</a:t>
            </a:r>
            <a:br>
              <a:rPr lang="en-US" sz="1800" dirty="0"/>
            </a:br>
            <a:br>
              <a:rPr lang="en-US" sz="1800" b="1" dirty="0"/>
            </a:br>
            <a:r>
              <a:rPr lang="en-US" sz="1800" b="1" dirty="0"/>
              <a:t>*Will Consumers spend or save their $2,000 tax refunds?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/>
              <a:t>Inflation Comes in Soft</a:t>
            </a:r>
            <a:r>
              <a:rPr lang="en-US" sz="1800" dirty="0"/>
              <a:t> at 2.4% buy only because the</a:t>
            </a:r>
            <a:br>
              <a:rPr lang="en-US" sz="1800" dirty="0"/>
            </a:br>
            <a:r>
              <a:rPr lang="en-US" sz="1800" dirty="0"/>
              <a:t> government market October and November at zero because</a:t>
            </a:r>
            <a:br>
              <a:rPr lang="en-US" sz="1800" dirty="0"/>
            </a:br>
            <a:r>
              <a:rPr lang="en-US" sz="1800" dirty="0"/>
              <a:t> of the government shutdown. The real rate is 3.0%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B93009-E231-A636-8B3A-87605A168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037" y="3429000"/>
            <a:ext cx="3653763" cy="30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>
                <a:latin typeface="+mj-lt"/>
              </a:rPr>
              <a:t>DH Horton (DHI)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Earnings Hit on free upgrades eating into margins</a:t>
            </a:r>
            <a:br>
              <a:rPr lang="en-US" sz="20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11/$165-$175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26673-4CC3-B087-217B-F0F65FE8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481" y="4374936"/>
            <a:ext cx="2208427" cy="2208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FFFDE1-1FD0-1763-6197-E73630A5A4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91719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 The Recession Trade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sell over $30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76921" y="559312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March 11, 2026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Cancun, Mexico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Webinar of the Year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https://www.madhedgefundtrader.com/jp-ms-0925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on a railing overlooking a mountain range&#10;&#10;AI-generated content may be incorrect.">
            <a:extLst>
              <a:ext uri="{FF2B5EF4-FFF2-40B4-BE49-F238E27FC236}">
                <a16:creationId xmlns:a16="http://schemas.microsoft.com/office/drawing/2014/main" id="{6CC861FB-9951-EC2C-FC56-C2D0A45261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294" y="870526"/>
            <a:ext cx="4052455" cy="54032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C3EC3-91D2-C3B9-3877-4092B2B0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974A9-7369-74D0-A33B-7471661D6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buckets of balls&#10;&#10;AI-generated content may be incorrect.">
            <a:extLst>
              <a:ext uri="{FF2B5EF4-FFF2-40B4-BE49-F238E27FC236}">
                <a16:creationId xmlns:a16="http://schemas.microsoft.com/office/drawing/2014/main" id="{EDF67869-6511-AC49-E137-026698F3D2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0"/>
            <a:ext cx="9095509" cy="68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66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36B6E-7380-F286-E14B-3C9876BF1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99AF1-6840-C4EF-BD59-94A6AF1D15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ow of palm trees at sunset&#10;&#10;AI-generated content may be incorrect.">
            <a:extLst>
              <a:ext uri="{FF2B5EF4-FFF2-40B4-BE49-F238E27FC236}">
                <a16:creationId xmlns:a16="http://schemas.microsoft.com/office/drawing/2014/main" id="{4185CC37-FE33-6C5B-59B8-521685891D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0"/>
            <a:ext cx="9122229" cy="684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10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7ACB-B4D1-0224-EA98-042772A99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7C449-242F-384A-8F81-365C9CFE5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gauge&#10;&#10;AI-generated content may be incorrect.">
            <a:extLst>
              <a:ext uri="{FF2B5EF4-FFF2-40B4-BE49-F238E27FC236}">
                <a16:creationId xmlns:a16="http://schemas.microsoft.com/office/drawing/2014/main" id="{37AF9CCC-3AA0-BDEF-6ECB-E677756B2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1999"/>
            <a:ext cx="10552924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41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</a:t>
            </a:r>
            <a:r>
              <a:rPr lang="en-US" sz="2000" b="1" i="1" dirty="0"/>
              <a:t>Hits Seven month Low at 6</a:t>
            </a:r>
            <a:r>
              <a:rPr lang="en-US" sz="2000" dirty="0"/>
              <a:t>, 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C9DED4C-3C72-71D7-356F-FD93DC3F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52" y="2573204"/>
            <a:ext cx="203562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92F0CD-FAAF-46C3-DBDC-1EB2C6633D3D}"/>
              </a:ext>
            </a:extLst>
          </p:cNvPr>
          <p:cNvSpPr txBox="1">
            <a:spLocks/>
          </p:cNvSpPr>
          <p:nvPr/>
        </p:nvSpPr>
        <p:spPr>
          <a:xfrm>
            <a:off x="9906052" y="5007934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5" name="Picture 4" descr="A graph of a stock market&#10;&#10;AI-generated content may be incorrect.">
            <a:extLst>
              <a:ext uri="{FF2B5EF4-FFF2-40B4-BE49-F238E27FC236}">
                <a16:creationId xmlns:a16="http://schemas.microsoft.com/office/drawing/2014/main" id="{1965F7E0-2C4F-2D3F-75B8-E62076C8C7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259" y="1784196"/>
            <a:ext cx="7772400" cy="482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-23,000 to 206,000 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13216-9A6E-829C-CD61-0FE136EB1B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096" y="1637000"/>
            <a:ext cx="5031059" cy="50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8A67-142B-C3C9-04B2-6232D805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DA884-F485-F461-1F4A-C4859C00A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erson standing next to a group of animals&#10;&#10;AI-generated content may be incorrect.">
            <a:extLst>
              <a:ext uri="{FF2B5EF4-FFF2-40B4-BE49-F238E27FC236}">
                <a16:creationId xmlns:a16="http://schemas.microsoft.com/office/drawing/2014/main" id="{C972A8F0-9A58-DFBC-7876-6382A9B404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2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70C89-E268-2EC7-3641-962E0D71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204D4-5C9A-84C9-E06A-5E8236EE7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llamas in a pen&#10;&#10;AI-generated content may be incorrect.">
            <a:extLst>
              <a:ext uri="{FF2B5EF4-FFF2-40B4-BE49-F238E27FC236}">
                <a16:creationId xmlns:a16="http://schemas.microsoft.com/office/drawing/2014/main" id="{35DBD3CB-EB32-4B96-CD6A-D68DB5DDC4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0"/>
            <a:ext cx="9047019" cy="67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66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93558" y="-136393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br>
              <a:rPr lang="en-US" sz="2400" b="1" dirty="0">
                <a:sym typeface="Calibri"/>
              </a:rPr>
            </a:br>
            <a:r>
              <a:rPr lang="en-US" sz="2400" b="1" dirty="0">
                <a:sym typeface="Calibri"/>
              </a:rPr>
              <a:t>Stocks – Indifferent</a:t>
            </a: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381000" y="1216738"/>
            <a:ext cx="11430000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latin typeface="+mj-lt"/>
              </a:rPr>
              <a:t>AI May Wipe Out Large Swaths of the White-Collar Industry</a:t>
            </a:r>
            <a:r>
              <a:rPr lang="en-US" sz="1800" dirty="0">
                <a:latin typeface="+mj-lt"/>
              </a:rPr>
              <a:t>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latin typeface="+mj-lt"/>
              </a:rPr>
              <a:t>IBM Crashes 14%</a:t>
            </a:r>
            <a:r>
              <a:rPr lang="en-US" sz="1800" dirty="0">
                <a:latin typeface="+mj-lt"/>
              </a:rPr>
              <a:t>, after the artificial intelligence startup Anthropic said its Claude Code tool can help with modernizing COBOL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latin typeface="+mj-lt"/>
              </a:rPr>
              <a:t>Airbnb Jumps 5%,</a:t>
            </a:r>
            <a:r>
              <a:rPr lang="en-US" sz="1800" dirty="0">
                <a:latin typeface="+mj-lt"/>
              </a:rPr>
              <a:t> after it became the latest travel company to point to resilient premium demand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latin typeface="+mj-lt"/>
              </a:rPr>
              <a:t>Volatility has Suddenly Increased.</a:t>
            </a:r>
            <a:br>
              <a:rPr lang="en-US" sz="1800" b="1" i="1" dirty="0">
                <a:latin typeface="+mj-lt"/>
              </a:rPr>
            </a:br>
            <a:br>
              <a:rPr lang="en-US" sz="1800" b="1" i="1" dirty="0">
                <a:latin typeface="+mj-lt"/>
              </a:rPr>
            </a:br>
            <a:r>
              <a:rPr lang="en-US" sz="1800" b="1" i="1" dirty="0">
                <a:latin typeface="+mj-lt"/>
              </a:rPr>
              <a:t>*</a:t>
            </a:r>
            <a:r>
              <a:rPr lang="en-US" sz="1800" dirty="0">
                <a:latin typeface="+mj-lt"/>
              </a:rPr>
              <a:t>About 30% of S&amp;P 500 stocks moved over 20% in three months, double the 15% average, despite low market volatility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*Increased inflows into hedge funds, with $3.5 billion in stock purchases this year, are exacerbating extreme stock price movements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latin typeface="+mj-lt"/>
              </a:rPr>
              <a:t>Rivian Shares Soar</a:t>
            </a:r>
            <a:br>
              <a:rPr lang="en-US" sz="1800" b="1" i="1" dirty="0">
                <a:latin typeface="+mj-lt"/>
              </a:rPr>
            </a:br>
            <a:br>
              <a:rPr lang="en-US" sz="1800" b="1" i="1" dirty="0">
                <a:latin typeface="+mj-lt"/>
              </a:rPr>
            </a:br>
            <a:r>
              <a:rPr lang="en-US" sz="1800" b="1" i="1" dirty="0">
                <a:latin typeface="+mj-lt"/>
              </a:rPr>
              <a:t>*Software Selloff Spreads to Apollo and Blackstone,</a:t>
            </a:r>
            <a:br>
              <a:rPr lang="en-US" sz="1800" b="1" i="1" dirty="0">
                <a:latin typeface="+mj-lt"/>
              </a:rPr>
            </a:br>
            <a:r>
              <a:rPr lang="en-US" sz="1800" dirty="0">
                <a:latin typeface="+mj-lt"/>
              </a:rPr>
              <a:t> Alternative asset managers, </a:t>
            </a:r>
            <a:br>
              <a:rPr lang="en-US" b="1" i="1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08ABB5-8D51-9736-58B8-4C6BAAC6E1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5532" y="4442937"/>
            <a:ext cx="3625467" cy="217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8592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8FB6-4D2F-60E0-15C8-A47032A43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F00C5-9623-83C8-47D0-BD3982260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high angle view of a beach&#10;&#10;AI-generated content may be incorrect.">
            <a:extLst>
              <a:ext uri="{FF2B5EF4-FFF2-40B4-BE49-F238E27FC236}">
                <a16:creationId xmlns:a16="http://schemas.microsoft.com/office/drawing/2014/main" id="{DBC2D6D5-F289-B5DC-882E-4FF778F729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68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>
          <a:extLst>
            <a:ext uri="{FF2B5EF4-FFF2-40B4-BE49-F238E27FC236}">
              <a16:creationId xmlns:a16="http://schemas.microsoft.com/office/drawing/2014/main" id="{5EAC41C3-DA9A-1791-E0B7-545D96E1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>
            <a:extLst>
              <a:ext uri="{FF2B5EF4-FFF2-40B4-BE49-F238E27FC236}">
                <a16:creationId xmlns:a16="http://schemas.microsoft.com/office/drawing/2014/main" id="{816675F7-870E-5127-8D29-4D922175D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The Ultimate Hedge – Defensive stocks only go down at a slower  rate</a:t>
            </a:r>
            <a:br>
              <a:rPr lang="en-US" sz="2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90 - day US Treasury Bills (Warren Buffet owns $340 billion)</a:t>
            </a: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Extend to One Year!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>
            <a:extLst>
              <a:ext uri="{FF2B5EF4-FFF2-40B4-BE49-F238E27FC236}">
                <a16:creationId xmlns:a16="http://schemas.microsoft.com/office/drawing/2014/main" id="{98F6B670-5D16-EEFB-42FC-F9D95FF77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07978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r>
              <a:rPr lang="en-US" sz="2000" b="1" dirty="0"/>
              <a:t>*Government Guaranteed principal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*Endless liquidity,</a:t>
            </a:r>
            <a:br>
              <a:rPr lang="en-US" sz="2000" b="1" dirty="0"/>
            </a:br>
            <a:r>
              <a:rPr lang="en-US" sz="2000" b="1" dirty="0"/>
              <a:t>trade like water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*100% collateral value for margin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*Lock in guaranteed income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*Can be sold at any time to earn</a:t>
            </a:r>
            <a:br>
              <a:rPr lang="en-US" sz="2000" b="1" dirty="0"/>
            </a:br>
            <a:r>
              <a:rPr lang="en-US" sz="2000" b="1" dirty="0"/>
              <a:t>full interest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*Will survive any bear market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*Ask your broker how to buy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7C91C7B-B5B7-0535-80F8-02D73D343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990" y="2280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FF611D-23D2-4476-641C-678E86D479CE}"/>
              </a:ext>
            </a:extLst>
          </p:cNvPr>
          <p:cNvSpPr txBox="1"/>
          <p:nvPr/>
        </p:nvSpPr>
        <p:spPr>
          <a:xfrm>
            <a:off x="7994821" y="1551669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3.69% Yield</a:t>
            </a:r>
          </a:p>
        </p:txBody>
      </p:sp>
      <p:pic>
        <p:nvPicPr>
          <p:cNvPr id="5" name="Picture 4" descr="A graph showing a line&#10;&#10;AI-generated content may be incorrect.">
            <a:extLst>
              <a:ext uri="{FF2B5EF4-FFF2-40B4-BE49-F238E27FC236}">
                <a16:creationId xmlns:a16="http://schemas.microsoft.com/office/drawing/2014/main" id="{3480A2BC-37FA-E6A8-1C84-1602007701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025" y="2485838"/>
            <a:ext cx="6218576" cy="32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8040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Stalling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521509" y="2149811"/>
            <a:ext cx="2670491" cy="133540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$675</a:t>
            </a:r>
            <a:br>
              <a:rPr lang="en-US" sz="2000" dirty="0"/>
            </a:br>
            <a:r>
              <a:rPr lang="en-US" sz="2000" dirty="0"/>
              <a:t>-3.70%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570493" y="3629553"/>
            <a:ext cx="2572521" cy="14278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$660</a:t>
            </a:r>
            <a:br>
              <a:rPr lang="en-US" sz="2000" dirty="0"/>
            </a:br>
            <a:r>
              <a:rPr lang="en-US" sz="2000" dirty="0"/>
              <a:t>-5.70%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AD728-43FA-257A-8799-1624817FAA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28" y="1495952"/>
            <a:ext cx="6738258" cy="503123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1193937" y="3294136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83476E-FE44-82DE-79E9-5CD83577BB20}"/>
              </a:ext>
            </a:extLst>
          </p:cNvPr>
          <p:cNvCxnSpPr>
            <a:cxnSpLocks/>
          </p:cNvCxnSpPr>
          <p:nvPr/>
        </p:nvCxnSpPr>
        <p:spPr>
          <a:xfrm flipV="1">
            <a:off x="1242921" y="4152249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1E3E-07AA-59FF-70EC-BA49048D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Momentum (MTUM)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A5E0D-27F0-2140-F906-866B9A323B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669" y="1417637"/>
            <a:ext cx="5832662" cy="480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16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939114" y="394624"/>
            <a:ext cx="10280821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 -2X Short S&amp;P 500 (SDS)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2X hedge for falling long stocks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6A0B8-B642-E7D2-30E0-B833A8463E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024" y="16002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Four Year 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B1826-6B34-F829-E681-DF1135CA89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295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E0C27E49-51EC-5848-32F2-F81D5C71C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>
            <a:extLst>
              <a:ext uri="{FF2B5EF4-FFF2-40B4-BE49-F238E27FC236}">
                <a16:creationId xmlns:a16="http://schemas.microsoft.com/office/drawing/2014/main" id="{4FEC11DB-291C-E2C6-F14E-07A9EBBADF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(SVXY) –Short Volatility ETF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bought at </a:t>
            </a:r>
            <a:r>
              <a:rPr lang="en-US" sz="20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$36.31 - $32.74 = $3.57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6A16B3-30BB-D686-CDDA-23215832DE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600" y="1473200"/>
            <a:ext cx="6286500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12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84125F-5621-E98E-C576-62BD26E6C6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750" y="1295399"/>
            <a:ext cx="6540500" cy="48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A01F84-F26C-4C39-018A-EDC8C22B29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090" y="18288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Down 15%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6/$540-$550-$345 put spread, 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/$540-$550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01424-30EF-74D4-4E0D-A96606354C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9050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 + 36%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904AF-E118-5373-5DA7-AC0E153B4A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676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03E78-9BDE-2AFD-5AE1-989BA36B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500BE-1676-1850-1001-E4C2E7782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 with a schedule on it&#10;&#10;AI-generated content may be incorrect.">
            <a:extLst>
              <a:ext uri="{FF2B5EF4-FFF2-40B4-BE49-F238E27FC236}">
                <a16:creationId xmlns:a16="http://schemas.microsoft.com/office/drawing/2014/main" id="{BFFB7C79-B841-85CB-412F-985ED68364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"/>
            <a:ext cx="9033164" cy="67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24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 – down 10%</a:t>
            </a:r>
            <a:br>
              <a:rPr lang="en-US" sz="2400" b="1" dirty="0"/>
            </a:br>
            <a:r>
              <a:rPr lang="en-US" sz="1800" b="1" i="1" dirty="0"/>
              <a:t>Japanese Conservative Election Win Sends Nikkei Soaring</a:t>
            </a:r>
            <a:r>
              <a:rPr lang="en-US" sz="1800" dirty="0"/>
              <a:t>, topping 57,000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1DEEF-F716-569A-C578-4108AB6887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8288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+19%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5415E3-7942-F67A-CC95-5CDF963D7D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295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B12B7DCE-ED81-0BA1-3743-E1D67EE45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>
            <a:extLst>
              <a:ext uri="{FF2B5EF4-FFF2-40B4-BE49-F238E27FC236}">
                <a16:creationId xmlns:a16="http://schemas.microsoft.com/office/drawing/2014/main" id="{FBB75CEA-EE03-0ACE-960D-5DF58A0496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 Dax (DAX)- +30%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A7F366-6B24-23B4-C0A8-42786414AE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295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96330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+8%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BD0155-F6E7-F80E-66A7-D23B4B4180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7272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4689-6E4C-6FCC-E770-9BA34F49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495E-4C2D-0C12-0178-640089863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on a wire&#10;&#10;AI-generated content may be incorrect.">
            <a:extLst>
              <a:ext uri="{FF2B5EF4-FFF2-40B4-BE49-F238E27FC236}">
                <a16:creationId xmlns:a16="http://schemas.microsoft.com/office/drawing/2014/main" id="{F150E93F-0497-888F-FCF7-CBD0698096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31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29F39-7E3B-E5AB-C741-30E48208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2C31D-8B56-DBD3-08D8-37D6C8AF4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in a yellow jacket standing in a stone wall&#10;&#10;AI-generated content may be incorrect.">
            <a:extLst>
              <a:ext uri="{FF2B5EF4-FFF2-40B4-BE49-F238E27FC236}">
                <a16:creationId xmlns:a16="http://schemas.microsoft.com/office/drawing/2014/main" id="{0D8C06E1-05C7-A923-133B-5D99431216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07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25921" y="581649"/>
            <a:ext cx="1209521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Blackwell Chips @ $70,000 each</a:t>
            </a:r>
            <a:br>
              <a:rPr lang="en-US" sz="1800" dirty="0"/>
            </a:br>
            <a:r>
              <a:rPr lang="en-US" sz="1800" dirty="0"/>
              <a:t>Earnings Today After Close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long 6/$140-$145 puts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5/$70-$75 call spread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3/$88-$90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took profits on long 4/$140-$145 puts spread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 took profits on Long 2/$90-$95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12/$117-$120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26014-63D5-EFFE-3C18-D5AAB3EA09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711" y="4905830"/>
            <a:ext cx="3292642" cy="1849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C12E9D-AF66-EA91-45F5-64DE06DCA0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300" y="217459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  <a:t>Become the Second $4 trillion Company</a:t>
            </a:r>
            <a:br>
              <a:rPr lang="en-US" sz="1800" b="1" i="1" dirty="0">
                <a:solidFill>
                  <a:schemeClr val="dk1"/>
                </a:solidFill>
                <a:latin typeface="+mj-lt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en-US" sz="1800" i="1" dirty="0">
                <a:latin typeface="+mj-lt"/>
              </a:rPr>
              <a:t>Microsoft Delivers Blowout Earnings</a:t>
            </a:r>
            <a:r>
              <a:rPr lang="en-US" sz="1800" dirty="0">
                <a:latin typeface="+mj-lt"/>
              </a:rPr>
              <a:t> but down 31% in 5 Months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F07DA-94FD-B249-9297-2A195695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463" y="4238368"/>
            <a:ext cx="4624220" cy="2619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032420-377E-1487-BDC8-6A5882FA8B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300" y="210476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Meta Makes Major Investment in AMD</a:t>
            </a:r>
            <a:r>
              <a:rPr lang="en-US" sz="18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B9FF2-2A1F-FACE-3A0A-2AEEE190A2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125" y="4476132"/>
            <a:ext cx="2269256" cy="2184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FB837F-1EFD-2959-4ACB-A2979F708A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740" y="191719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B0CEC-F5B3-C9AB-2696-D975946C1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115F2-FD5E-3F32-C3C8-B46644A3F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2FB63-D51C-67E9-9A71-6A62E4662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erson holding a variety of objects&#10;&#10;AI-generated content may be incorrect.">
            <a:extLst>
              <a:ext uri="{FF2B5EF4-FFF2-40B4-BE49-F238E27FC236}">
                <a16:creationId xmlns:a16="http://schemas.microsoft.com/office/drawing/2014/main" id="{59981746-0391-3D9B-C7F6-A818C7C86B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817" y="0"/>
            <a:ext cx="6096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017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Apple Posted a Big Earnings Beat</a:t>
            </a:r>
            <a:r>
              <a:rPr lang="en-US" sz="1800" dirty="0"/>
              <a:t> 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iPhones are About to Get More Expensive</a:t>
            </a:r>
            <a:r>
              <a:rPr lang="en-US" sz="1800" dirty="0"/>
              <a:t>, as the AI build out drives up parts prices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6/$220-$230 put spread,</a:t>
            </a: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2142C-1EB1-A659-3EE4-9A50714526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071" y="5043129"/>
            <a:ext cx="2804984" cy="1577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F2861E-4CFA-9159-3265-A99DEBB6AA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044" y="202692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Alphabet to Issue 100-Year Bond</a:t>
            </a:r>
            <a:r>
              <a:rPr lang="en-US" sz="1800" dirty="0"/>
              <a:t> to finance AI build out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68CBA-BF69-4F0A-3F3E-D89EA57E65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497" y="4898424"/>
            <a:ext cx="2657732" cy="1771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83D36-7C25-8338-F9F4-366EFC6499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031" y="195376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Antirust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Amazon Plunges 12%,</a:t>
            </a:r>
            <a:r>
              <a:rPr lang="en-US" sz="1800" dirty="0"/>
              <a:t> after missing its fourth-quarter earnings estimates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C4A86-364F-8805-28CA-AA999FABE9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8204" y="5949289"/>
            <a:ext cx="2439773" cy="735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B91B10-0087-5AF7-CDC1-46EE05B5DC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316" y="188061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297064" y="320056"/>
            <a:ext cx="1189493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Tesla (TSLA) </a:t>
            </a:r>
            <a:r>
              <a:rPr lang="en-US" sz="2800" dirty="0">
                <a:latin typeface="+mj-lt"/>
              </a:rPr>
              <a:t>– </a:t>
            </a:r>
            <a:br>
              <a:rPr lang="en-US" sz="1800" dirty="0"/>
            </a:br>
            <a:r>
              <a:rPr lang="en-US" sz="1800" b="1" i="1" dirty="0"/>
              <a:t>Telsa Profits Plunge 16%,</a:t>
            </a:r>
            <a:r>
              <a:rPr lang="en-US" sz="1800" dirty="0"/>
              <a:t> off of a 3% drop in YIOY sales 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</a:rPr>
              <a:t>long 10</a:t>
            </a:r>
            <a:r>
              <a:rPr lang="en-US" sz="1800" dirty="0">
                <a:solidFill>
                  <a:srgbClr val="00B050"/>
                </a:solidFill>
                <a:ea typeface="Times New Roman" panose="02020603050405020304" pitchFamily="18" charset="0"/>
              </a:rPr>
              <a:t>/$510-$520 put spread, </a:t>
            </a:r>
            <a:r>
              <a:rPr lang="en-US" sz="1800" dirty="0">
                <a:solidFill>
                  <a:srgbClr val="00A64B"/>
                </a:solidFill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ea typeface="Times New Roman" panose="02020603050405020304" pitchFamily="18" charset="0"/>
              </a:rPr>
              <a:t> 8/$370-$380 put spread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</a:rPr>
              <a:t>long 7/$420-$430 put spread, took profits on long 7/$360-$370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7/$180-$190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in long 6/190-$200 call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31103-B053-6E20-254F-BB7659939E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450" y="4312507"/>
            <a:ext cx="1670112" cy="2414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582003-B8B9-1EFB-D985-A5E9DD00E4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217890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6670" y="397267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 down 43% since Warner Bros takeover began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11/$100-$102 call spread</a:t>
            </a:r>
            <a:br>
              <a:rPr lang="en-US" dirty="0"/>
            </a:br>
            <a:r>
              <a:rPr lang="en-US" dirty="0"/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long $1040-$1060 call spread, </a:t>
            </a: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4/800-$810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2FAC6-F069-328E-8D62-31EDECE0A8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938" y="4596714"/>
            <a:ext cx="2136029" cy="2136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2FD184-795E-8121-1FE0-7B5EC0C9E6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468" y="193548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AI Putting SaaS Out of Business?</a:t>
            </a:r>
            <a:b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AA928-7069-44F9-FD27-F3C14FE935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503" y="4883236"/>
            <a:ext cx="2891480" cy="1626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377722-4E72-23F5-9783-004AFF7BF4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012" y="184404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A3BF3-7B5D-B097-23BB-B4BD0F06B8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799" y="4747740"/>
            <a:ext cx="1702487" cy="1957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26832C-1CD4-815B-F135-B15634F35C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7526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95416" y="53340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Is AI Putting SaaS Out of Business?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r>
              <a:rPr lang="en-US" sz="240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66BF51-A1E4-DE02-4FA7-0105C84E5E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7292" y="4401065"/>
            <a:ext cx="2864708" cy="286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C4D44F-FC3E-4CEC-8BBF-266EA5D68B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04" y="188061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Is AI Putting SaaS Out of Business?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2BA711-476F-C15C-2697-CA963B9522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7180" y="4917988"/>
            <a:ext cx="2585858" cy="1616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1A6B3F-148E-6196-CC38-B614276B05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724" y="186232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Highs-17 Consecutive Positive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+1.97%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+3.08%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Final.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+4.36%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+3.11%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+2.51%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+2.33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+15.48%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+2.66%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*2026 Year To Date </a:t>
            </a: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5.06%</a:t>
            </a:r>
            <a:b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+819.02%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75.29% for all of 2024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62.02% for all of 2025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5CEEF-2DB4-8C7C-6279-0A53E0997F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638" y="5137322"/>
            <a:ext cx="2483708" cy="1397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41BAA-7AF9-0981-D38E-7A2F466573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332" y="204825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2BC58F-F462-0EA8-6DBF-07EC88E710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316" y="175869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E28618E0-8281-D738-18AB-DCFB0E82E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61F3C2F8-B251-544A-304C-8EC35E8B31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6300" y="665205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Long Bitcoin Play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Money is Moving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out of Bitcoin into Gold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6/$500-$510 put spread,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6/$470-$480 put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6/$330-$340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6/$335-$345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80E6D-362C-B6AC-8D04-9645752A02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283" y="5440063"/>
            <a:ext cx="30226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4493F4-A7FB-4101-FF09-5C59237A0F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980" y="204290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64125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B15412A1-16F5-FFF4-98C2-4580D0191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CC45D19-0553-13CD-AB52-774F0A5BB8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2357" y="264871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Oracle –(ORCL) – 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The Price of Over borrowing for AI</a:t>
            </a:r>
            <a:br>
              <a: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but $100 billion in debt</a:t>
            </a:r>
            <a:b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75EE0A-923F-8F53-7CC9-E7C8D06075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388" y="5029200"/>
            <a:ext cx="4542040" cy="1660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270C57-0B49-ED75-7A02-86FC8D7F12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092" y="159234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74023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0B0EE8BB-69CD-E6C9-95E7-A90E6490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A18C158-2501-DEF1-7C16-A2A1A22A33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2357" y="264871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Zoom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–(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ZM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) – Coming Back from the Dead</a:t>
            </a:r>
            <a:br>
              <a:rPr lang="en-US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11/$72-50-$77.50 call spread</a:t>
            </a: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CA4559-2CA1-D253-6D44-BDB7EEE2AE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465" y="4724837"/>
            <a:ext cx="1868292" cy="1868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1EC6B3-C98F-B5CC-9799-F4AE44729B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93548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49856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3A580-7045-52E7-0168-4FEBA2F1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C38A2-AC55-0B4C-8DA2-A7CE63C0A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bird sitting on a wooden post&#10;&#10;AI-generated content may be incorrect.">
            <a:extLst>
              <a:ext uri="{FF2B5EF4-FFF2-40B4-BE49-F238E27FC236}">
                <a16:creationId xmlns:a16="http://schemas.microsoft.com/office/drawing/2014/main" id="{A0D73204-3C69-BE1E-C443-92AD4E7CF1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113" y="0"/>
            <a:ext cx="6031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759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062DD-74ED-9295-551E-8E730BF47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E5EFF-74E2-19A3-FB04-EA368A951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group of animals&#10;&#10;AI-generated content may be incorrect.">
            <a:extLst>
              <a:ext uri="{FF2B5EF4-FFF2-40B4-BE49-F238E27FC236}">
                <a16:creationId xmlns:a16="http://schemas.microsoft.com/office/drawing/2014/main" id="{B1FD321F-66E4-EC41-C657-2E9C0C5D4B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746" y="0"/>
            <a:ext cx="8788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801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6CA49F3-DFBD-F468-C56B-68395322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D2472E8-EBF1-C625-980F-65D67EE9D2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AI Selloff</a:t>
            </a:r>
            <a:b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Goldman Sachs (GS) Blows Out Earnings, on record stock trading profits </a:t>
            </a:r>
            <a:br>
              <a:rPr lang="en-US" sz="1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11/$700-$710 call spread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took profits on long 10/$700-$710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9/$690-$700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3/$380-$390 call spread,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long 12/$330-$350 call spread, took profits on 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807EE-BD24-B7C2-B724-A20B88DFA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25" y="4695568"/>
            <a:ext cx="2756139" cy="1968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CD9ABD-163E-45FA-D1EF-0E52B09953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91719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1069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672F50F9-D223-9511-6B67-26119E45B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EDBE97CE-6C38-DCBB-B93C-177CE6EAA2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Same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Morgan Stanley Surges on Investment Banking Windfall</a:t>
            </a:r>
            <a:br>
              <a:rPr lang="en-US" dirty="0"/>
            </a:br>
            <a:r>
              <a:rPr lang="en-US" sz="1800" dirty="0">
                <a:latin typeface="+mj-lt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long $12/150-$155 call spread</a:t>
            </a:r>
            <a:br>
              <a:rPr lang="en-US" sz="1800" dirty="0">
                <a:solidFill>
                  <a:schemeClr val="tx1"/>
                </a:solidFill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a typeface="Times New Roman" panose="02020603050405020304" pitchFamily="18" charset="0"/>
              </a:rPr>
              <a:t>took profits on long $12/210-$220 call spread,,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$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12/210-$220 call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$195-$205 call spread, 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002C9-3493-B038-C1B3-0D7AAF5F8B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287" y="4572000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352C25-2E27-3223-1595-2CF256B222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484" y="200863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5653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853EC-02CD-5444-6FD1-4C1074A8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C6817-F5DE-DD1E-A9E1-B27FD2828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4FCBD3-250E-6A70-141E-7BFF5C4933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2"/>
            <a:ext cx="12193322" cy="685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285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AC038F56-F8A6-5283-0B21-3C8B98D3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30EDA15-260E-A736-320F-DF0C733037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444" y="548846"/>
            <a:ext cx="1189955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+mj-lt"/>
              </a:rPr>
              <a:t>Trump Sues JP Morgan (JPM) for $5 Billion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cs typeface="Times New Roman" panose="02020603050405020304" pitchFamily="18" charset="0"/>
              </a:rPr>
              <a:t>long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9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/$270-$280 call spread</a:t>
            </a:r>
            <a:br>
              <a:rPr lang="en-US" sz="36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stopped out of 3/$235-$245 calls spread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12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/$210-$220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11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/$195-$205 call spread,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BA94D-7E10-8562-7793-7FED0CF627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070" y="5013754"/>
            <a:ext cx="3010930" cy="169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6711C7-A854-3FCB-1093-05F9129192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316" y="226466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242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34EE4FA-7361-BF7A-984E-0FE4ECB1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DDC3725-41A3-3678-D018-7B7CD3369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Breakout?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long 12/$41-$44 call spread</a:t>
            </a:r>
            <a:r>
              <a:rPr lang="en-US" sz="2800" dirty="0">
                <a:solidFill>
                  <a:srgbClr val="00A64B"/>
                </a:solidFill>
                <a:effectLst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055CE6-6760-85A2-3063-2A8AFE842E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0054" y="4934543"/>
            <a:ext cx="1940961" cy="1940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FD9339-97C9-D161-D1FF-E9891D42F3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300" y="180746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878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5D7D354F-6B89-F9DC-9594-E2776A78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22F1080-BD1D-0BC3-0749-727717AECB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677" y="381000"/>
            <a:ext cx="10794381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12/$60-$65 call spread , 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4837E-73F1-ED16-5DA5-800AC49752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9156" y="4784381"/>
            <a:ext cx="3286897" cy="1848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5E8413-BCDB-D308-17AF-3E0DFDE72F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236" y="191719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80603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C5BB7BB7-C8BD-BBFB-318E-E430B0C5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D7A20CEC-96B4-7F48-82CF-BACDE5FDC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E9008-4D09-1EC9-57FB-6E5A4F2D9F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404" y="4672913"/>
            <a:ext cx="2061519" cy="2061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836CCD-6438-D4D7-25BB-71A8E5DD87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892" y="184404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13671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825597B-906B-ECC2-2B3E-F7FC54C9B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2BB00544-607C-BC6D-9DF7-A2356C400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7493" y="381000"/>
            <a:ext cx="10738624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Breakout?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3/$160-$170 call spread, 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0C29E-CFF5-5F1A-8670-5EDDC9530D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081" y="5414319"/>
            <a:ext cx="3048000" cy="1143000"/>
          </a:xfrm>
          <a:prstGeom prst="rect">
            <a:avLst/>
          </a:prstGeom>
        </p:spPr>
      </p:pic>
      <p:pic>
        <p:nvPicPr>
          <p:cNvPr id="8" name="Picture 7" descr="A graph of stock market&#10;&#10;AI-generated content may be incorrect.">
            <a:extLst>
              <a:ext uri="{FF2B5EF4-FFF2-40B4-BE49-F238E27FC236}">
                <a16:creationId xmlns:a16="http://schemas.microsoft.com/office/drawing/2014/main" id="{893396B0-532B-A3E9-E190-5D929B1C1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776" y="1983766"/>
            <a:ext cx="5522722" cy="423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5192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4568F3C-B974-703F-8261-C2506292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4EC08B59-3834-6D64-B22B-7BBA3D683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Ultimate defensive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Berkshire Hathaway Builds Record Cash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at $334 billion</a:t>
            </a:r>
            <a:r>
              <a:rPr lang="en-US" sz="1800" dirty="0">
                <a:effectLst/>
                <a:latin typeface="+mj-lt"/>
              </a:rPr>
              <a:t> – Is the new T Bill proxy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2147BD-D111-F447-1A9A-BE40CE318D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221" y="5178470"/>
            <a:ext cx="2674165" cy="1504218"/>
          </a:xfrm>
          <a:prstGeom prst="rect">
            <a:avLst/>
          </a:prstGeom>
        </p:spPr>
      </p:pic>
      <p:pic>
        <p:nvPicPr>
          <p:cNvPr id="4" name="Picture 3" descr="A graph of stock market&#10;&#10;AI-generated content may be incorrect.">
            <a:extLst>
              <a:ext uri="{FF2B5EF4-FFF2-40B4-BE49-F238E27FC236}">
                <a16:creationId xmlns:a16="http://schemas.microsoft.com/office/drawing/2014/main" id="{F10D68CA-CA11-061E-C4CE-DFAB6F90E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640" y="2078768"/>
            <a:ext cx="5528310" cy="432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7312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7E342B8-A096-11D8-3F08-2B52828C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79E51D3D-64CC-94E7-31C3-A921680D0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0" y="381000"/>
            <a:ext cx="106045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/>
              <a:t>Blackrock Reports Record $12.5 trillion in Assets Under Management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12/$1,000-$1,010 call spread,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12/$850-$860 call spread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42A75-415E-9D16-A19F-E92FE42739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560" y="4750144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3D503F-58DD-B8BC-259A-2BA84209B4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04" y="199034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8948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2B4A934C-0498-9B71-35B6-913CE4E7C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CEE6560-2BF5-D2E7-3B4A-F0714B404B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50015C-4A3D-EAC6-7F75-899FB6E38F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332" y="188061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008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LEAPS Candidate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Boeing is Beating on Deliveries.</a:t>
            </a:r>
            <a:r>
              <a:rPr lang="en-US" sz="1800" dirty="0"/>
              <a:t> Boeing begins 2026 with 46 deliveries in January and 103 net new orders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7FE79-EBDA-AD85-8C3C-D83F2B4624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155" y="4850137"/>
            <a:ext cx="2480276" cy="1892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BFA1ED-DCDA-AEEF-0E62-62BC05E34F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316" y="169773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152E542D-4871-ADEB-D7C1-D7046A40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>
            <a:extLst>
              <a:ext uri="{FF2B5EF4-FFF2-40B4-BE49-F238E27FC236}">
                <a16:creationId xmlns:a16="http://schemas.microsoft.com/office/drawing/2014/main" id="{2D683ABA-7B1E-8D6B-3A6A-2871974D52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General Motors (GM) – Worst Off Trade War Victim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Earnings better than expected plus interest rate beneficiary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stopped out of long 4/$52.50-$57.50 put spread at cost, long 3/$53-$56 put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B3A01-6215-ED5D-4ABE-DE4A5875D5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264" y="4635843"/>
            <a:ext cx="2036805" cy="2036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9AAB06-DB8F-8E9B-3693-E6A16E7151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740" y="200863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86010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DB98-7440-55CC-DF2C-8DA174716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A33FE-F335-315F-1DC4-4CAA6E1CC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4002B-8867-1DA2-C4E6-FB2A071CB5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63" y="-1"/>
            <a:ext cx="12338296" cy="677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041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</a:t>
            </a:r>
            <a:b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UPS Deliveries Slow Worldwide, it the wake of the shutdown of its Kentucky hub after a fatal crash</a:t>
            </a:r>
            <a:b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CAA60-8B9D-1EAA-C89B-A03F96D98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718" y="4226011"/>
            <a:ext cx="2040947" cy="2421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B44B74-BB4E-39E6-F469-F722A21DB4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708" y="195376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8CFA0-4C21-01E7-28E0-223C286CC9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638" y="4876800"/>
            <a:ext cx="1694346" cy="1694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6278A-14DA-4582-3848-81B45F1459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284" y="184404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424F1-6501-9213-0876-9E138B82CE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8461" y="4630057"/>
            <a:ext cx="2111803" cy="1931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67B6E-62BA-20B3-1DE1-6BFB474AA9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724" y="16002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8/$34-$37 call spread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C757F-B609-8E7E-3D4C-03C67B5F6C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081" y="4624369"/>
            <a:ext cx="4583376" cy="229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A7CADD-81F5-7078-36D1-C147413744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724" y="199034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CE464-0F3D-3549-7FB4-0CCC7E7C9A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15" y="4731656"/>
            <a:ext cx="2467428" cy="1850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39D3AA-5406-10CD-8A2A-94F37A295D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028" y="177088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person lying on a gear&#10;&#10;AI-generated content may be incorrect.">
            <a:extLst>
              <a:ext uri="{FF2B5EF4-FFF2-40B4-BE49-F238E27FC236}">
                <a16:creationId xmlns:a16="http://schemas.microsoft.com/office/drawing/2014/main" id="{041772ED-6387-5C75-2311-5AA6B4FF0F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432" y="4955058"/>
            <a:ext cx="2682920" cy="1674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54A303-D5E8-1F03-A988-616C5CDC47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980" y="1807464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531341" y="228600"/>
            <a:ext cx="1115815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The Largest Railroad in History</a:t>
            </a:r>
            <a:r>
              <a:rPr lang="en-US" sz="1800" dirty="0"/>
              <a:t>, may be the result of the Union Pacific (UNP)/Norfolk Southern merger worth $200 billion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AA5562-EA39-E195-7056-4CE9ADF5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514" y="4262603"/>
            <a:ext cx="2182586" cy="2449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710503-C842-6169-5A93-C17CB3A135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180" y="212900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Walmart (WMT) – Trade War Victim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/>
              <a:t>Walmart Hits $1 Trillion Market Cap</a:t>
            </a:r>
            <a:r>
              <a:rPr lang="en-US" sz="1800"/>
              <a:t>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spread, 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39427-949B-5F0B-8331-2615B9433D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942" y="5071110"/>
            <a:ext cx="2767619" cy="1558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017FA4-4B0D-CB37-908E-A75225CC33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148" y="199034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>
          <a:extLst>
            <a:ext uri="{FF2B5EF4-FFF2-40B4-BE49-F238E27FC236}">
              <a16:creationId xmlns:a16="http://schemas.microsoft.com/office/drawing/2014/main" id="{1DBF828D-9112-4F59-17CA-FB87F5F1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>
            <a:extLst>
              <a:ext uri="{FF2B5EF4-FFF2-40B4-BE49-F238E27FC236}">
                <a16:creationId xmlns:a16="http://schemas.microsoft.com/office/drawing/2014/main" id="{8A77187E-804F-3A09-11FE-A14C3A8856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Costco (COST)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Victim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suing Trump administration over tariffs, one third of sales from imports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4/$840-$850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04A4E-43FE-FBB2-565F-6ACEE34A84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650" y="5370286"/>
            <a:ext cx="3077835" cy="1259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F42282-C2C9-5D79-3731-715F415991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236" y="173264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47562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6945" y="318911"/>
            <a:ext cx="107304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Ticket Price Take Off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lost $200 million on government shutdown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38650-EF0B-7B37-9779-3BBBD3262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457" y="4688953"/>
            <a:ext cx="3303815" cy="1850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255E3C-B4C1-2899-322A-FBEC51494C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524" y="184404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82FE5-96C3-DBC5-D9A6-0B360031D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766FD-E9A3-980C-19AC-D9775F1AA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truck with people in the back&#10;&#10;AI-generated content may be incorrect.">
            <a:extLst>
              <a:ext uri="{FF2B5EF4-FFF2-40B4-BE49-F238E27FC236}">
                <a16:creationId xmlns:a16="http://schemas.microsoft.com/office/drawing/2014/main" id="{2486FBE2-4691-5B75-8089-779B89271E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430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person standing next to a train&#10;&#10;AI-generated content may be incorrect.">
            <a:extLst>
              <a:ext uri="{FF2B5EF4-FFF2-40B4-BE49-F238E27FC236}">
                <a16:creationId xmlns:a16="http://schemas.microsoft.com/office/drawing/2014/main" id="{14E70063-1C74-0082-9882-7A9E10B304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762" y="4403124"/>
            <a:ext cx="2373480" cy="23477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676E7E-7E49-C9EA-C9D9-757CA6CE01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164" y="182575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 – Defensive Play and Cheap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983D6-D1CC-EDD1-5607-E618E7FA20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746" y="4794421"/>
            <a:ext cx="2916354" cy="19389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C70D8E-8B4D-4BAF-7D98-AD65C277D3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020" y="1752600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43697" y="304800"/>
            <a:ext cx="10985157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7/$260-$270 bull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104FA-93C3-2334-DF14-DC83595C04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856" y="4975679"/>
            <a:ext cx="3055257" cy="171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0DF88F-82C6-4225-4E75-9A9E1F745E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964" y="178917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CC default rates rocking plus 10% interest rate cap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770B3F-1E05-B8A1-A63A-D500D3D987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113" y="5044389"/>
            <a:ext cx="2667001" cy="1642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E7A296-FD70-4DD0-278A-B1756F464F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436" y="193548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erson handing over a car key&#10;&#10;AI-generated content may be incorrect.">
            <a:extLst>
              <a:ext uri="{FF2B5EF4-FFF2-40B4-BE49-F238E27FC236}">
                <a16:creationId xmlns:a16="http://schemas.microsoft.com/office/drawing/2014/main" id="{7DEF9583-EF21-BFAA-881E-F68DD25FA1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097" y="5103340"/>
            <a:ext cx="3042621" cy="1592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A3119D-022A-4013-84EF-EDD222D6AF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692" y="1632292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5B44-3676-666A-5EC9-1422A8CD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99E8-FFB1-F93C-D2D4-6C6F200CF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erson with a llama&#10;&#10;AI-generated content may be incorrect.">
            <a:extLst>
              <a:ext uri="{FF2B5EF4-FFF2-40B4-BE49-F238E27FC236}">
                <a16:creationId xmlns:a16="http://schemas.microsoft.com/office/drawing/2014/main" id="{7ABB7A73-04DC-FF3D-3553-0412F10D42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517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56ED4-8277-AC2D-4D9C-83CFE558F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D0B86-F8C7-D641-EAC7-A5C6DECBA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in a red coat leaning against a green cylinder&#10;&#10;AI-generated content may be incorrect.">
            <a:extLst>
              <a:ext uri="{FF2B5EF4-FFF2-40B4-BE49-F238E27FC236}">
                <a16:creationId xmlns:a16="http://schemas.microsoft.com/office/drawing/2014/main" id="{CB62CAC9-7596-2766-F4CD-8799C99BD5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63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7208ABD5-EFD0-8D2B-32B0-44B073A4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>
            <a:extLst>
              <a:ext uri="{FF2B5EF4-FFF2-40B4-BE49-F238E27FC236}">
                <a16:creationId xmlns:a16="http://schemas.microsoft.com/office/drawing/2014/main" id="{273CE5F7-1CF1-0C29-E2B3-EF0E7A0253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4320" y="898872"/>
            <a:ext cx="11308080" cy="50602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indent="0">
              <a:buNone/>
            </a:pPr>
            <a:br>
              <a:rPr lang="en-US" sz="1800" i="1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There Will be a Financial Crisis in 2036</a:t>
            </a:r>
            <a:r>
              <a:rPr lang="en-US" sz="1800" dirty="0">
                <a:solidFill>
                  <a:schemeClr val="tx1"/>
                </a:solidFill>
              </a:rPr>
              <a:t>, or so says the bond market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*Longer-term 20-year and 30-year Treasury yields show </a:t>
            </a:r>
            <a:r>
              <a:rPr lang="en-US" sz="1800" b="1" dirty="0">
                <a:solidFill>
                  <a:schemeClr val="tx1"/>
                </a:solidFill>
              </a:rPr>
              <a:t>modest declines, </a:t>
            </a:r>
            <a:r>
              <a:rPr lang="en-US" sz="1800" dirty="0">
                <a:solidFill>
                  <a:schemeClr val="tx1"/>
                </a:solidFill>
              </a:rPr>
              <a:t>indicating growing concerns about future federal deficits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*This is despite </a:t>
            </a:r>
            <a:r>
              <a:rPr lang="en-US" sz="1800" b="1" dirty="0">
                <a:solidFill>
                  <a:schemeClr val="tx1"/>
                </a:solidFill>
              </a:rPr>
              <a:t>three Fed interest rate cuts </a:t>
            </a:r>
            <a:r>
              <a:rPr lang="en-US" sz="1800" dirty="0">
                <a:solidFill>
                  <a:schemeClr val="tx1"/>
                </a:solidFill>
              </a:rPr>
              <a:t>last year.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10y forward rate, now 5.62273%, has risen 0.535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percentage points, signaling increasing long-term fiscal risk and debt concerns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*Avoid all government bonds (TLT).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*Bonds still trapped in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six-month trading range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1800" i="1" dirty="0">
                <a:solidFill>
                  <a:srgbClr val="FF0000"/>
                </a:solidFill>
                <a:latin typeface="+mj-lt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3133B-21A2-AD7A-3F41-03B8D496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Long Bonds Unloved</a:t>
            </a:r>
            <a:br>
              <a:rPr lang="en-US" sz="2800" dirty="0"/>
            </a:br>
            <a:endParaRPr lang="en-US" sz="1800" dirty="0"/>
          </a:p>
        </p:txBody>
      </p:sp>
      <p:pic>
        <p:nvPicPr>
          <p:cNvPr id="5" name="Picture 4" descr="A broken heart with white text&#10;&#10;AI-generated content may be incorrect.">
            <a:extLst>
              <a:ext uri="{FF2B5EF4-FFF2-40B4-BE49-F238E27FC236}">
                <a16:creationId xmlns:a16="http://schemas.microsoft.com/office/drawing/2014/main" id="{8F313DDA-594E-25DA-2149-D21E89069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556" y="3670870"/>
            <a:ext cx="2999457" cy="29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2042"/>
      </p:ext>
    </p:extLst>
  </p:cSld>
  <p:clrMapOvr>
    <a:masterClrMapping/>
  </p:clrMapOvr>
  <p:transition spd="slow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08" y="718952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6/$88-$91 put spread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6/$80-$83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took profits on long 4/$84-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$87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 call spread 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1/$82-$85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10/$103-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$106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1028" name="Picture 4" descr="Edit Chart">
            <a:extLst>
              <a:ext uri="{FF2B5EF4-FFF2-40B4-BE49-F238E27FC236}">
                <a16:creationId xmlns:a16="http://schemas.microsoft.com/office/drawing/2014/main" id="{8205D17F-1C04-EA04-4FAD-5694A99BB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0108" y="1811421"/>
            <a:ext cx="5787199" cy="432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4.05%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4D9A2-838C-A3F2-8DFE-29389E7C0D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700" y="155143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8D556-FFAB-F865-AC91-E427AAB98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518B4-7BA3-91D7-DCC4-F853712BEE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splay of butterflies in a glass case&#10;&#10;AI-generated content may be incorrect.">
            <a:extLst>
              <a:ext uri="{FF2B5EF4-FFF2-40B4-BE49-F238E27FC236}">
                <a16:creationId xmlns:a16="http://schemas.microsoft.com/office/drawing/2014/main" id="{AA78D62C-0542-97B1-608F-BB8086EBF1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702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6.54%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595628-1FD6-5CF0-8F68-E711DEEB4B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380" y="141427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B9CAB0-72FD-70FE-A074-377303C8ED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260" y="145999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5.62%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729EAD-2370-5860-A885-D82F936003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56972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AF005B-4864-0CF6-0AE4-123F0B155A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130" y="1533143"/>
            <a:ext cx="6301740" cy="47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B9BB75-C8DF-6249-A5BA-38512B6FB3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89890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E970A-3155-5F8F-A168-E4546E566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CD893-EC6F-BBB1-7103-30A69BCC1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on a hill with a stone structure in the background&#10;&#10;AI-generated content may be incorrect.">
            <a:extLst>
              <a:ext uri="{FF2B5EF4-FFF2-40B4-BE49-F238E27FC236}">
                <a16:creationId xmlns:a16="http://schemas.microsoft.com/office/drawing/2014/main" id="{E5F8E064-2F93-960E-84F0-67044D656B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6701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E134D-06FC-A3C9-B6DD-4E9A6E97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11615-6C03-E1BF-11AB-EB5B8E868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yellow and black striped barrier&#10;&#10;AI-generated content may be incorrect.">
            <a:extLst>
              <a:ext uri="{FF2B5EF4-FFF2-40B4-BE49-F238E27FC236}">
                <a16:creationId xmlns:a16="http://schemas.microsoft.com/office/drawing/2014/main" id="{231D3CDA-30B5-7217-1BF7-2F1F5E4457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"/>
            <a:ext cx="9178636" cy="688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856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>
          <a:extLst>
            <a:ext uri="{FF2B5EF4-FFF2-40B4-BE49-F238E27FC236}">
              <a16:creationId xmlns:a16="http://schemas.microsoft.com/office/drawing/2014/main" id="{9A084604-604A-7A59-0549-002A672F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>
            <a:extLst>
              <a:ext uri="{FF2B5EF4-FFF2-40B4-BE49-F238E27FC236}">
                <a16:creationId xmlns:a16="http://schemas.microsoft.com/office/drawing/2014/main" id="{6C3C7AC3-D0B4-0BC0-A884-E5B656763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Wipe Out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>
            <a:extLst>
              <a:ext uri="{FF2B5EF4-FFF2-40B4-BE49-F238E27FC236}">
                <a16:creationId xmlns:a16="http://schemas.microsoft.com/office/drawing/2014/main" id="{F98BBE15-FEAC-947D-B7D8-736FECB7C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5876" y="955177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b="1" i="1" dirty="0">
                <a:solidFill>
                  <a:schemeClr val="tx1"/>
                </a:solidFill>
              </a:rPr>
              <a:t>Trump Comments on Currencies Trash the US Dollar</a:t>
            </a:r>
            <a:br>
              <a:rPr lang="en-US" sz="2000" b="1" i="1" dirty="0">
                <a:solidFill>
                  <a:schemeClr val="tx1"/>
                </a:solidFill>
              </a:rPr>
            </a:br>
            <a:br>
              <a:rPr lang="en-US" sz="2000" b="1" i="1" dirty="0">
                <a:solidFill>
                  <a:schemeClr val="tx1"/>
                </a:solidFill>
              </a:rPr>
            </a:br>
            <a:r>
              <a:rPr lang="en-US" sz="2000" b="1" i="1" dirty="0">
                <a:solidFill>
                  <a:schemeClr val="tx1"/>
                </a:solidFill>
              </a:rPr>
              <a:t>*This </a:t>
            </a:r>
            <a:r>
              <a:rPr lang="en-US" sz="2000" dirty="0">
                <a:solidFill>
                  <a:schemeClr val="tx1"/>
                </a:solidFill>
              </a:rPr>
              <a:t>prompts ballistic moves up in (FXA), (FXE), (FXB), (EEM), and even the long beleaguered (FXY)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*These are all </a:t>
            </a:r>
            <a:r>
              <a:rPr lang="en-US" sz="2000" b="1" dirty="0">
                <a:solidFill>
                  <a:schemeClr val="tx1"/>
                </a:solidFill>
              </a:rPr>
              <a:t>Mad Hedge</a:t>
            </a:r>
            <a:r>
              <a:rPr lang="en-US" sz="2000" dirty="0">
                <a:solidFill>
                  <a:schemeClr val="tx1"/>
                </a:solidFill>
              </a:rPr>
              <a:t> long term long recommendations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 comments signal that there will be no future efforts by the FED to collapsing greenback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*Those European vacations are getting more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expensive by the day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*Sell all dollar rallies. 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*Buy (FXA), (FXE), (FXB), (FXC), and (FXY)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50C900-AF78-5D71-273F-0948EE534C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8519" y="3993265"/>
            <a:ext cx="2651511" cy="265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90762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kangaroo standing on a dirt surface&#10;&#10;Description automatically generated">
            <a:extLst>
              <a:ext uri="{FF2B5EF4-FFF2-40B4-BE49-F238E27FC236}">
                <a16:creationId xmlns:a16="http://schemas.microsoft.com/office/drawing/2014/main" id="{64AB6708-0191-DF86-C63F-77F9DB7197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054" y="3751385"/>
            <a:ext cx="3768969" cy="2512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352D1E-0715-E335-32F2-EAC0FFA8E3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888" y="1807464"/>
            <a:ext cx="5715000" cy="42672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2068286" y="2383737"/>
            <a:ext cx="6903690" cy="263703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close-up of a currency note&#10;&#10;Description automatically generated">
            <a:extLst>
              <a:ext uri="{FF2B5EF4-FFF2-40B4-BE49-F238E27FC236}">
                <a16:creationId xmlns:a16="http://schemas.microsoft.com/office/drawing/2014/main" id="{B9F83AD5-238C-13CD-8BCC-43AF8A0D9B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060" y="4278923"/>
            <a:ext cx="4773940" cy="2429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08FF76-E099-9497-C005-6EE855A813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30" y="1441269"/>
            <a:ext cx="6361974" cy="4750274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D645B3-7C2C-85BA-6CBC-D6DE1F516A48}"/>
              </a:ext>
            </a:extLst>
          </p:cNvPr>
          <p:cNvCxnSpPr>
            <a:cxnSpLocks/>
          </p:cNvCxnSpPr>
          <p:nvPr/>
        </p:nvCxnSpPr>
        <p:spPr>
          <a:xfrm flipV="1">
            <a:off x="5213436" y="2987567"/>
            <a:ext cx="4174116" cy="205957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13989</TotalTime>
  <Words>5518</Words>
  <Application>Microsoft Macintosh PowerPoint</Application>
  <PresentationFormat>Widescreen</PresentationFormat>
  <Paragraphs>187</Paragraphs>
  <Slides>134</Slides>
  <Notes>96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40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“The View from Above” </vt:lpstr>
      <vt:lpstr>PowerPoint Presentation</vt:lpstr>
      <vt:lpstr>PowerPoint Presentation</vt:lpstr>
      <vt:lpstr>PowerPoint Presentation</vt:lpstr>
      <vt:lpstr>  Trade Alert Performance New All-Time Highs-17 Consecutive Positive Months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HALO Stocks?</vt:lpstr>
      <vt:lpstr>The Method to My Madness </vt:lpstr>
      <vt:lpstr>The Global Economy – Recession Risk</vt:lpstr>
      <vt:lpstr>PowerPoint Presentation</vt:lpstr>
      <vt:lpstr>The Mad Hedge Profit Predictor Market Timing Index – Hits Seven month Low at 6,  An artificial intelligence driven algorithm that analyzes 30 different economic, technical, and momentum driven indicators </vt:lpstr>
      <vt:lpstr> Weekly Jobless Claims –  -23,000 to 206,000  </vt:lpstr>
      <vt:lpstr>PowerPoint Presentation</vt:lpstr>
      <vt:lpstr>PowerPoint Presentation</vt:lpstr>
      <vt:lpstr> Stocks – Indifferent</vt:lpstr>
      <vt:lpstr>The Ultimate Hedge – Defensive stocks only go down at a slower  rate 90 - day US Treasury Bills (Warren Buffet owns $340 billion) Extend to One Year! </vt:lpstr>
      <vt:lpstr>            S&amp;P 500 – Stalling              </vt:lpstr>
      <vt:lpstr>Momentum (MTUM)</vt:lpstr>
      <vt:lpstr> ProShares  -2X Short S&amp;P 500 (SDS) - a great 2X hedge for falling long stocks  </vt:lpstr>
      <vt:lpstr>(VIX) –  Volatility Index Hits Four Year High at $65, the most since the 2020 pandemic. That implies a 2% move in the S&amp;P 500 (SPX) every day for the next 30 days </vt:lpstr>
      <vt:lpstr>(SVXY) –Short Volatility ETF bought at $36.31 - $32.74 = $3.57  </vt:lpstr>
      <vt:lpstr> Dow Average ($INDU)-</vt:lpstr>
      <vt:lpstr>Russell 2000 (IWM)-  took profits on Long 10/$137-$142 vertical bull call spread took profits on Long 10/$153-$156 vertical bear put spread </vt:lpstr>
      <vt:lpstr>NASDAQ (QQQ) – Down 15% took profits on long 6/$540-$550-$345 put spread, took profits on Long 5/$335-$345 put spread took profits on long (QQQ) /$540-$550 put spread, took profits on long (QQQ) 4/$330-$335 put spread  took profits on long (QQQ) 3/$340-$345 put spread, covered long (QQQ) $325-$330 put spread </vt:lpstr>
      <vt:lpstr>China (FXI) + 36%</vt:lpstr>
      <vt:lpstr>Japan ($NIKK) – down 10% Japanese Conservative Election Win Sends Nikkei Soaring, topping 57,000</vt:lpstr>
      <vt:lpstr>Europe Hedged Equity (HEDJ)- +19% </vt:lpstr>
      <vt:lpstr>German Dax (DAX)- +30% </vt:lpstr>
      <vt:lpstr> Emerging Markets (EEM) - +8% Weak Dollar, Long Recovery Play </vt:lpstr>
      <vt:lpstr>PowerPoint Presentation</vt:lpstr>
      <vt:lpstr>PowerPoint Presentation</vt:lpstr>
      <vt:lpstr>PowerPoint Presentation</vt:lpstr>
      <vt:lpstr> NVIDIA (NVDA) – Blackwell Chips @ $70,000 each Earnings Today After Close stopped out of long 6/$140-$145 puts spread, took profits on long 5/$70-$75 call spread took profits on long 3/$88-$90 call spread, took profits on long 4/$140-$145 puts spread   took profits on Long 2/$90-$95 call spread, took profits on Long 12/$117-$120 call spread   </vt:lpstr>
      <vt:lpstr>    Microsoft (MSFT)- Become the Second $4 trillion Company Microsoft Delivers Blowout Earnings but down 31% in 5 Months took profits on long 5/$430-$440 put spread Took profits on long 2/$330-$340 call spread, took profits on long 12/$320-$330 call spread took profits on long  9/$235-$245 call spread, took profits on long 7/$220-$210 call spread,     </vt:lpstr>
      <vt:lpstr>Meta (META) Meta Makes Major Investment in AMD  took profits on Long 8/$420-$430 call spread took profits on Long 5/$360-$370 vertical bull call spread, took profits on Long 9/$290-$300 vertical bear put spread, stopped out of Long 9/$190-$200 vertical bear put spread  </vt:lpstr>
      <vt:lpstr>   Apple (AAPL) Apple Posted a Big Earnings Beat  iPhones are About to Get More Expensive, as the AI build out drives up parts prices took profits on long 6/$220-$230 put spread, profits on Long 5/$225-$235 vertical bear put spread,  took profits on Long 8/$160-$170 call spread took profits on Long 6/$200-$210 bear put spread,   </vt:lpstr>
      <vt:lpstr>PowerPoint Presentation</vt:lpstr>
      <vt:lpstr>Alphabet (GOOGL) –  Alphabet to Issue 100-Year Bond to finance AI build out  took profits on long 12/$110-$120 call spread  took profits on long 12/$1,200-$1,230 bull call spread, took profits on long 9/$1,030-$1,080 vertical bull call spread</vt:lpstr>
      <vt:lpstr> Amazon (AMZN) – Antirust Target Amazon Plunges 12%, after missing its fourth-quarter earnings estimates took profits on long 3/$155-$160 bull call spread , took profits on long 2/$130-$135 bull call spread </vt:lpstr>
      <vt:lpstr>PowerPoint Presentation</vt:lpstr>
      <vt:lpstr>Netflix (NFLX) –  Stock down 43% since Warner Bros takeover began Took profits on 11/$100-$102 call spread  took profits on long $1040-$1060 call spread, took profits on long 4/800-$810 call spread </vt:lpstr>
      <vt:lpstr>Palo Alto Networks (PANW)- Hacking never goes out of fashion Is AI Putting SaaS Out of Business?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Is AI Putting SaaS Out of Business? took profits on long 12/$185-$195 call spread, took profits on long 9/$125-$130 vertical bull call spread took profits on long 8/$125-$130 vertical bull call spread </vt:lpstr>
      <vt:lpstr>Adobe (ADBE)- Is AI Putting SaaS Out of Business? The Quality Non-China tech play </vt:lpstr>
      <vt:lpstr>Snowflake (SNOW)- Blockbuster AI Earnings stopped out of long 4/$150-$255 call spread, took profits on long 12/$135-$140 call spread</vt:lpstr>
      <vt:lpstr>ProShares Ultra Technology ETF (ROM) – 2X Long Technology ETF took profits on long 10/$62-65 call spread</vt:lpstr>
      <vt:lpstr>MicroStrategy (MSTR) – Long Bitcoin Play Money is Moving out of Bitcoin into Gold took profits on Long 6/$260-$270 call spread Took profits on long 6/$500-$510 put spread, took profits on long 6/$470-$480 put spread  took profits on long 6/$330-$340 call spread, stopped out of long 6/$335-$345 put spread  </vt:lpstr>
      <vt:lpstr>Oracle –(ORCL) – The Price of Over borrowing for AI but $100 billion in debt </vt:lpstr>
      <vt:lpstr>Zoom –(ZM) – Coming Back from the Dead took profits on 11/$72-50-$77.50 call spread</vt:lpstr>
      <vt:lpstr>PowerPoint Presentation</vt:lpstr>
      <vt:lpstr>PowerPoint Presentation</vt:lpstr>
      <vt:lpstr>The Second Half of the Barbell</vt:lpstr>
      <vt:lpstr> Goldman Sachs (GS) – AI Selloff Goldman Sachs (GS) Blows Out Earnings, on record stock trading profits  took profits on long 11/$700-$710 call spread , took profits on long 10/$700-$710 call spread took profits on long 9/$690-$700 call spread, stopped out of 3/$380-$390 call spread,  profits on long 12/$330-$350 call spread, took profits on long 11/$330-$350 call spread   </vt:lpstr>
      <vt:lpstr>Morgan Stanley (MS) Same Morgan Stanley Surges on Investment Banking Windfall took profits on long $12/150-$155 call spread took profits on long $12/210-$220 call spread,, took profits on long $12/210-$220 call spread, Took profits on long $195-$205 call spread, took profits on long 4/$65-$70 call spread </vt:lpstr>
      <vt:lpstr>   JP Morgan Chase (JPM) –  Trump Sues JP Morgan (JPM) for $5 Billion took profits on long 9/$270-$280 call spread stopped out of 3/$235-$245 calls spread, profits on long 12/$210-$220 call spread,  took profits on long 11/$195-$205 call spread, took profits on 4/$215-225 put spread     </vt:lpstr>
      <vt:lpstr>Bank of America (BAC) – Upside Breakout? took profits on long long 12/$41-$44 call spread, took profits on long 4/$20-$23 call spread </vt:lpstr>
      <vt:lpstr>Citigroup (C) – Upside Breakout took profits on long long 12/$60-$65 call spread , took profits on long 4/$30-$35 call spread </vt:lpstr>
      <vt:lpstr>Charles Schwab (SCHW) – Upside Breakout took profits on long 4/$30-$35 call spread  </vt:lpstr>
      <vt:lpstr>Interactive Brokers (IBKR) – Upside Breakout? stopped out of long 3/$160-$170 call spread,  out of long 8/$110-$115 call spread ,  took profits on long 4/$60-$65 call spread </vt:lpstr>
      <vt:lpstr> Berkshire Hathaway (BRKB)- Ultimate defensive stock Berkshire Hathaway Builds Record Cash, at $334 billion – Is the new T Bill proxy stopped out of long 12/$405-$415 call spread, took profits on long 12/$320-$330 call spread  took profits on long 4/$260-$270 call spread, took profits on long 1/$290-$300 call spread   </vt:lpstr>
      <vt:lpstr>Blackrock (BLK)-Asset Collection Boom Blackrock Reports Record $12.5 trillion in Assets Under Management stopped out of 12/$1,000-$1,010 call spread, took profits on long 12/$850-$860 call spread  took profits on long 3/$770-$790 call spread, took profits on long 3/$310-$340 call spread </vt:lpstr>
      <vt:lpstr> SPDR Metals &amp; Mining ETF (XME) –  long 2/$28-$30 call spread</vt:lpstr>
      <vt:lpstr>Boeing (BA) – LEAPS Candidate Boeing is Beating on Deliveries. Boeing begins 2026 with 46 deliveries in January and 103 net new orders     </vt:lpstr>
      <vt:lpstr>General Motors (GM) – Worst Off Trade War Victim Earnings better than expected plus interest rate beneficiary stopped out of long 4/$52.50-$57.50 put spread at cost, long 3/$53-$56 put spread  </vt:lpstr>
      <vt:lpstr>Package Delivery- United Parcel Service (UPS) –  UPS Deliveries Slow Worldwide, it the wake of the shutdown of its Kentucky hub after a fatal crash took profits on long 11/$130-$140 call spread</vt:lpstr>
      <vt:lpstr> Caterpillar (CAT)- Ag + Infrastructure + Housing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Coming Copper Crisis Upside Breakout took profits on long 8/$34-$37 call spread  took profits on long 4/$37-$40 call spread, took profits on long 5/$42-$45 call spread, stopped out of long $48-$51 put spread, profits on long 6/$32-$35 call spread     </vt:lpstr>
      <vt:lpstr> Walt Disney (DIS) -Disney Beats Disney Dives on Earnings Bust, although streaming broke even versus an expected loss   </vt:lpstr>
      <vt:lpstr>Industrials Sector SPDR (XLI)- (GE), (MMM), (UNP), (UTX), (BA), (HON)</vt:lpstr>
      <vt:lpstr>  Union Pacific RR (UNP)- Big Stuff to Ship The Largest Railroad in History, may be the result of the Union Pacific (UNP)/Norfolk Southern merger worth $200 billion took profits on long 5/$200-$210 call spread took profits on 11/$150-$160 call spread </vt:lpstr>
      <vt:lpstr>  Walmart (WMT) – Trade War Victim Walmart Hits $1 Trillion Market Cap  took profit on Long 11/$125-$130 bear put spread, took profit on Long 10/$119-$121 bear put spread took profits on Long 8/$114-$117 bear put spread  </vt:lpstr>
      <vt:lpstr>  Costco (COST) – Trade War Victim suing Trump administration over tariffs, one third of sales from imports took profits on long 4/$840-$850 call spread    </vt:lpstr>
      <vt:lpstr> Delta Airlines (DAL) – Ticket Price Take Off lost $200 million on government shutdown  </vt:lpstr>
      <vt:lpstr>Transports Sector SPDR (XTN)- Worst Hit Sector (ALGT),  (ALK), (JBLU), (LUV), (CHRW), (DAL) </vt:lpstr>
      <vt:lpstr>Health Care Sector (XLV) – Defensive Play and Cheap (JNJ), (PFE), (MRK), (GILD), (ACT), (AMGN)  </vt:lpstr>
      <vt:lpstr>Amgen (AMGN) long 7/$260-$270 bull call spread,  took profits on long 11/$185-$200 bull call spread</vt:lpstr>
      <vt:lpstr>Visa (V) – CC default rates rocking plus 10% interest rate cap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PowerPoint Presentation</vt:lpstr>
      <vt:lpstr>PowerPoint Presentation</vt:lpstr>
      <vt:lpstr>Bonds – Long Bonds Unloved </vt:lpstr>
      <vt:lpstr>                 Treasury ETF (TLT) –  took profits on long 6/$88-$91 put spread stopped out of long 6/$80-$83 call spread, took profits on long 4/$84-$87 call spread  stopped out of long 1/$82-$85 call spread, took profits on long 10/$103-$106 put spread took profits on long 6/$$94-$97 put spread, took profits on long 5/$82-$85 calls spread                          </vt:lpstr>
      <vt:lpstr> Ten Year Treasury Yield ($TNX) – 4.05%  </vt:lpstr>
      <vt:lpstr> Junk Bonds (JNK) 6.54% Yield  </vt:lpstr>
      <vt:lpstr>Municipal Bonds (MUB) 4.21% Yield-  </vt:lpstr>
      <vt:lpstr>Emerging Market Debt (ELD) 5.62% Yield-  </vt:lpstr>
      <vt:lpstr>2X Short Treasuries (TBT)-Out of Favor</vt:lpstr>
      <vt:lpstr>Anally Capital Management (NLY) – Leveraged REIT Play Yield 13.25% took profits on long 12/$15-$16 call spread</vt:lpstr>
      <vt:lpstr>PowerPoint Presentation</vt:lpstr>
      <vt:lpstr>PowerPoint Presentation</vt:lpstr>
      <vt:lpstr>Foreign Currencies – Dollar Wipe Out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War Fears</vt:lpstr>
      <vt:lpstr>Oil-($WTIC)</vt:lpstr>
      <vt:lpstr>  United States Oil Fund (USO) </vt:lpstr>
      <vt:lpstr>Energy Select Sector SPDR (XLE)-No Performance! (XOM), (CVX), (SLB), (KMI), (EOG), (COP) </vt:lpstr>
      <vt:lpstr>ExxonMobil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Free Fall on Warm Winter took profits on Long January 2025 $7-8 Call Spread LEAPS</vt:lpstr>
      <vt:lpstr>  Cameco (CCJ) – Global Uranium Renaissance Microsoft to Reopen Three Mile Island to power AI data centers took profits on long 12/$41-$44 call spread, took profits on long 12/$35-$38 call spread,  took profits on long 5/$20-$23 bull call spread</vt:lpstr>
      <vt:lpstr>  Vistra Corp. (VST) – Global Uranium Renaissance took profits on long 2/$100-$110 call spread</vt:lpstr>
      <vt:lpstr>PowerPoint Presentation</vt:lpstr>
      <vt:lpstr>Precious Metals – Digesting</vt:lpstr>
      <vt:lpstr>PowerPoint Presentation</vt:lpstr>
      <vt:lpstr> Market Vectors Gold Miners ETF- (GDX) –  took profit on long 6/$207.50-$212.50 call spread, took profit on long 7/$200-$205 call spread  </vt:lpstr>
      <vt:lpstr>  Barrick Mining (B) took profit on long 1/$15.50-$16.50 call spread  </vt:lpstr>
      <vt:lpstr> Newmont Mining- (NEM)- Sometimes you Just Get Lucky took profits on long 10/$47-$50 call spread, took profits on long $55-60 call spread</vt:lpstr>
      <vt:lpstr>PowerPoint Presentation</vt:lpstr>
      <vt:lpstr>  Silver Miners - (SIL)-  </vt:lpstr>
      <vt:lpstr>  Wheaton Precious Metals - (WPM)- LEAPS Approaching Max Profit took profits on long 4/$39-$42 call spread  long 6/$75-$80 call spread-expires in 7 trading days , took profits on long 1/$36-$39 call spread </vt:lpstr>
      <vt:lpstr> Platinum- (PPLT)- 556,000-ounce shortage this year took profits on long 1/$36-$39 call spread </vt:lpstr>
      <vt:lpstr>PowerPoint Presentation</vt:lpstr>
      <vt:lpstr>PowerPoint Presentation</vt:lpstr>
      <vt:lpstr>PowerPoint Presentation</vt:lpstr>
      <vt:lpstr>Real Estate – Breaking 6.0%!</vt:lpstr>
      <vt:lpstr>S&amp;P Case Shiller Slows S&amp;P Case Shiller Rises to -0.2% YOY in November, with its National Home Price Index Miami gained +3.2%, Tampa +2.0%, and Atlanta +1.5%. Seattle -1.4% San Francisco -1.3% </vt:lpstr>
      <vt:lpstr>Crown Castle International (CCI) – 4.80% yielding 5G cell phone tower REIT Eliot Management Pushes up stock with activist bid took profits on Long 8/$90-$95 call spread,</vt:lpstr>
      <vt:lpstr>US Home Construction Index (ITB) (DHI), (LEN), (PHM), (TOL), (NVR)   </vt:lpstr>
      <vt:lpstr> DH Horton (DHI) Earnings Hit on free upgrades eating into margins took profits on long 11/$165-$175  </vt:lpstr>
      <vt:lpstr>Trade Sheet- The Recession Trade So What Do We Do About All This?</vt:lpstr>
      <vt:lpstr>       Next Strategy Webinar   12:00 EST Wednesday, March 11, 2026  from Cancun, Mexico  Last Webinar of the Year    email me questions at  https://www.madhedgefundtrader.com/jp-ms-0925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1415</cp:revision>
  <cp:lastPrinted>2022-01-05T03:44:27Z</cp:lastPrinted>
  <dcterms:created xsi:type="dcterms:W3CDTF">2015-02-05T17:12:57Z</dcterms:created>
  <dcterms:modified xsi:type="dcterms:W3CDTF">2026-02-25T22:33:31Z</dcterms:modified>
</cp:coreProperties>
</file>