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trictFirstAndLastChars="0" saveSubsetFonts="1" autoCompressPictures="0">
  <p:sldMasterIdLst>
    <p:sldMasterId id="2147483659" r:id="rId1"/>
  </p:sldMasterIdLst>
  <p:notesMasterIdLst>
    <p:notesMasterId r:id="rId123"/>
  </p:notesMasterIdLst>
  <p:sldIdLst>
    <p:sldId id="256" r:id="rId2"/>
    <p:sldId id="1791" r:id="rId3"/>
    <p:sldId id="888" r:id="rId4"/>
    <p:sldId id="1785" r:id="rId5"/>
    <p:sldId id="1784" r:id="rId6"/>
    <p:sldId id="1786" r:id="rId7"/>
    <p:sldId id="605" r:id="rId8"/>
    <p:sldId id="1789" r:id="rId9"/>
    <p:sldId id="1651" r:id="rId10"/>
    <p:sldId id="1118" r:id="rId11"/>
    <p:sldId id="1765" r:id="rId12"/>
    <p:sldId id="1076" r:id="rId13"/>
    <p:sldId id="898" r:id="rId14"/>
    <p:sldId id="1695" r:id="rId15"/>
    <p:sldId id="1689" r:id="rId16"/>
    <p:sldId id="1734" r:id="rId17"/>
    <p:sldId id="1397" r:id="rId18"/>
    <p:sldId id="1763" r:id="rId19"/>
    <p:sldId id="1033" r:id="rId20"/>
    <p:sldId id="1073" r:id="rId21"/>
    <p:sldId id="1744" r:id="rId22"/>
    <p:sldId id="1026" r:id="rId23"/>
    <p:sldId id="570" r:id="rId24"/>
    <p:sldId id="280" r:id="rId25"/>
    <p:sldId id="1511" r:id="rId26"/>
    <p:sldId id="1512" r:id="rId27"/>
    <p:sldId id="1544" r:id="rId28"/>
    <p:sldId id="1741" r:id="rId29"/>
    <p:sldId id="1545" r:id="rId30"/>
    <p:sldId id="1297" r:id="rId31"/>
    <p:sldId id="1542" r:id="rId32"/>
    <p:sldId id="563" r:id="rId33"/>
    <p:sldId id="835" r:id="rId34"/>
    <p:sldId id="613" r:id="rId35"/>
    <p:sldId id="1523" r:id="rId36"/>
    <p:sldId id="831" r:id="rId37"/>
    <p:sldId id="811" r:id="rId38"/>
    <p:sldId id="1047" r:id="rId39"/>
    <p:sldId id="1399" r:id="rId40"/>
    <p:sldId id="1072" r:id="rId41"/>
    <p:sldId id="764" r:id="rId42"/>
    <p:sldId id="765" r:id="rId43"/>
    <p:sldId id="1071" r:id="rId44"/>
    <p:sldId id="1501" r:id="rId45"/>
    <p:sldId id="1195" r:id="rId46"/>
    <p:sldId id="1743" r:id="rId47"/>
    <p:sldId id="1772" r:id="rId48"/>
    <p:sldId id="1776" r:id="rId49"/>
    <p:sldId id="1759" r:id="rId50"/>
    <p:sldId id="1070" r:id="rId51"/>
    <p:sldId id="1717" r:id="rId52"/>
    <p:sldId id="1718" r:id="rId53"/>
    <p:sldId id="1719" r:id="rId54"/>
    <p:sldId id="1720" r:id="rId55"/>
    <p:sldId id="1721" r:id="rId56"/>
    <p:sldId id="1722" r:id="rId57"/>
    <p:sldId id="1723" r:id="rId58"/>
    <p:sldId id="1726" r:id="rId59"/>
    <p:sldId id="1727" r:id="rId60"/>
    <p:sldId id="1724" r:id="rId61"/>
    <p:sldId id="840" r:id="rId62"/>
    <p:sldId id="1738" r:id="rId63"/>
    <p:sldId id="1068" r:id="rId64"/>
    <p:sldId id="1069" r:id="rId65"/>
    <p:sldId id="1566" r:id="rId66"/>
    <p:sldId id="1400" r:id="rId67"/>
    <p:sldId id="893" r:id="rId68"/>
    <p:sldId id="289" r:id="rId69"/>
    <p:sldId id="1054" r:id="rId70"/>
    <p:sldId id="994" r:id="rId71"/>
    <p:sldId id="1742" r:id="rId72"/>
    <p:sldId id="830" r:id="rId73"/>
    <p:sldId id="481" r:id="rId74"/>
    <p:sldId id="290" r:id="rId75"/>
    <p:sldId id="1133" r:id="rId76"/>
    <p:sldId id="1049" r:id="rId77"/>
    <p:sldId id="336" r:id="rId78"/>
    <p:sldId id="1804" r:id="rId79"/>
    <p:sldId id="1777" r:id="rId80"/>
    <p:sldId id="654" r:id="rId81"/>
    <p:sldId id="659" r:id="rId82"/>
    <p:sldId id="655" r:id="rId83"/>
    <p:sldId id="1425" r:id="rId84"/>
    <p:sldId id="657" r:id="rId85"/>
    <p:sldId id="656" r:id="rId86"/>
    <p:sldId id="1500" r:id="rId87"/>
    <p:sldId id="1781" r:id="rId88"/>
    <p:sldId id="1778" r:id="rId89"/>
    <p:sldId id="1411" r:id="rId90"/>
    <p:sldId id="1412" r:id="rId91"/>
    <p:sldId id="1413" r:id="rId92"/>
    <p:sldId id="1414" r:id="rId93"/>
    <p:sldId id="1415" r:id="rId94"/>
    <p:sldId id="1732" r:id="rId95"/>
    <p:sldId id="388" r:id="rId96"/>
    <p:sldId id="312" r:id="rId97"/>
    <p:sldId id="380" r:id="rId98"/>
    <p:sldId id="747" r:id="rId99"/>
    <p:sldId id="1422" r:id="rId100"/>
    <p:sldId id="313" r:id="rId101"/>
    <p:sldId id="1217" r:id="rId102"/>
    <p:sldId id="1592" r:id="rId103"/>
    <p:sldId id="1769" r:id="rId104"/>
    <p:sldId id="1779" r:id="rId105"/>
    <p:sldId id="650" r:id="rId106"/>
    <p:sldId id="729" r:id="rId107"/>
    <p:sldId id="737" r:id="rId108"/>
    <p:sldId id="1733" r:id="rId109"/>
    <p:sldId id="999" r:id="rId110"/>
    <p:sldId id="1000" r:id="rId111"/>
    <p:sldId id="1451" r:id="rId112"/>
    <p:sldId id="1132" r:id="rId113"/>
    <p:sldId id="1802" r:id="rId114"/>
    <p:sldId id="1130" r:id="rId115"/>
    <p:sldId id="1803" r:id="rId116"/>
    <p:sldId id="1005" r:id="rId117"/>
    <p:sldId id="1006" r:id="rId118"/>
    <p:sldId id="1586" r:id="rId119"/>
    <p:sldId id="1577" r:id="rId120"/>
    <p:sldId id="335" r:id="rId121"/>
    <p:sldId id="1787" r:id="rId122"/>
  </p:sldIdLst>
  <p:sldSz cx="12192000" cy="6858000"/>
  <p:notesSz cx="6858000" cy="9144000"/>
  <p:defaultTex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64B"/>
    <a:srgbClr val="005A9C"/>
    <a:srgbClr val="003D6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FB99BF4-BA60-4A15-9A4B-F0404E8DD7C7}" v="5" dt="2022-08-08T18:22:47.371"/>
    <p1510:client id="{2A49D33B-BD4E-4F16-A640-95B620BCB31D}" v="259" dt="2022-05-18T04:05:11.174"/>
    <p1510:client id="{30AAA2A0-D879-44B4-89D9-EC2AF480F0EA}" v="186" dt="2022-05-18T03:17:05.048"/>
    <p1510:client id="{8AF07DB9-B9C9-4DF0-8B45-8B33AC6E0FA6}" v="383" dt="2022-09-07T05:03:13.219"/>
    <p1510:client id="{FC6544FC-1042-4A7A-9FD0-68CC14C7B1C4}" v="4" dt="2022-05-18T02:05:45.613"/>
  </p1510:revLst>
</p1510:revInfo>
</file>

<file path=ppt/tableStyles.xml><?xml version="1.0" encoding="utf-8"?>
<a:tblStyleLst xmlns:a="http://schemas.openxmlformats.org/drawingml/2006/main" def="{D65DD7F7-462A-4F70-8277-D15755171BC1}">
  <a:tblStyle styleId="{D65DD7F7-462A-4F70-8277-D15755171BC1}" styleName="Table_0"/>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1348"/>
    <p:restoredTop sz="92994"/>
  </p:normalViewPr>
  <p:slideViewPr>
    <p:cSldViewPr snapToGrid="0">
      <p:cViewPr varScale="1">
        <p:scale>
          <a:sx n="93" d="100"/>
          <a:sy n="93" d="100"/>
        </p:scale>
        <p:origin x="216" y="36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notesMaster" Target="notesMasters/notesMaster1.xml"/><Relationship Id="rId128" Type="http://schemas.microsoft.com/office/2015/10/relationships/revisionInfo" Target="revisionInfo.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presProps" Target="presProp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
        <p:cNvGrpSpPr/>
        <p:nvPr/>
      </p:nvGrpSpPr>
      <p:grpSpPr>
        <a:xfrm>
          <a:off x="0" y="0"/>
          <a:ext cx="0" cy="0"/>
          <a:chOff x="0" y="0"/>
          <a:chExt cx="0" cy="0"/>
        </a:xfrm>
      </p:grpSpPr>
      <p:sp>
        <p:nvSpPr>
          <p:cNvPr id="2" name="Shape 2"/>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defRPr/>
            </a:lvl1pPr>
            <a:lvl2pPr marL="457200" marR="0" indent="0" algn="l" rtl="0">
              <a:lnSpc>
                <a:spcPct val="100000"/>
              </a:lnSpc>
              <a:spcBef>
                <a:spcPts val="0"/>
              </a:spcBef>
              <a:spcAft>
                <a:spcPts val="0"/>
              </a:spcAft>
              <a:defRPr/>
            </a:lvl2pPr>
            <a:lvl3pPr marL="914400" marR="0" indent="0" algn="l" rtl="0">
              <a:lnSpc>
                <a:spcPct val="100000"/>
              </a:lnSpc>
              <a:spcBef>
                <a:spcPts val="0"/>
              </a:spcBef>
              <a:spcAft>
                <a:spcPts val="0"/>
              </a:spcAft>
              <a:defRPr/>
            </a:lvl3pPr>
            <a:lvl4pPr marL="1371600" marR="0" indent="0" algn="l" rtl="0">
              <a:lnSpc>
                <a:spcPct val="100000"/>
              </a:lnSpc>
              <a:spcBef>
                <a:spcPts val="0"/>
              </a:spcBef>
              <a:spcAft>
                <a:spcPts val="0"/>
              </a:spcAft>
              <a:defRPr/>
            </a:lvl4pPr>
            <a:lvl5pPr marL="1828800" marR="0" indent="0" algn="l" rtl="0">
              <a:lnSpc>
                <a:spcPct val="100000"/>
              </a:lnSpc>
              <a:spcBef>
                <a:spcPts val="0"/>
              </a:spcBef>
              <a:spcAft>
                <a:spcPts val="0"/>
              </a:spcAft>
              <a:defRPr/>
            </a:lvl5pPr>
            <a:lvl6pPr marL="2286000" marR="0" indent="0" algn="l" rtl="0">
              <a:lnSpc>
                <a:spcPct val="100000"/>
              </a:lnSpc>
              <a:spcBef>
                <a:spcPts val="0"/>
              </a:spcBef>
              <a:spcAft>
                <a:spcPts val="0"/>
              </a:spcAft>
              <a:defRPr/>
            </a:lvl6pPr>
            <a:lvl7pPr marL="3200400" marR="0" indent="0" algn="l" rtl="0">
              <a:lnSpc>
                <a:spcPct val="100000"/>
              </a:lnSpc>
              <a:spcBef>
                <a:spcPts val="0"/>
              </a:spcBef>
              <a:spcAft>
                <a:spcPts val="0"/>
              </a:spcAft>
              <a:defRPr/>
            </a:lvl7pPr>
            <a:lvl8pPr marL="4572000" marR="0" indent="0" algn="l" rtl="0">
              <a:lnSpc>
                <a:spcPct val="100000"/>
              </a:lnSpc>
              <a:spcBef>
                <a:spcPts val="0"/>
              </a:spcBef>
              <a:spcAft>
                <a:spcPts val="0"/>
              </a:spcAft>
              <a:defRPr/>
            </a:lvl8pPr>
            <a:lvl9pPr marL="6400800" marR="0" indent="0" algn="l" rtl="0">
              <a:lnSpc>
                <a:spcPct val="100000"/>
              </a:lnSpc>
              <a:spcBef>
                <a:spcPts val="0"/>
              </a:spcBef>
              <a:spcAft>
                <a:spcPts val="0"/>
              </a:spcAft>
              <a:defRPr/>
            </a:lvl9pPr>
          </a:lstStyle>
          <a:p>
            <a:endParaRPr/>
          </a:p>
        </p:txBody>
      </p:sp>
      <p:sp>
        <p:nvSpPr>
          <p:cNvPr id="3" name="Shape 3"/>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indent="0" algn="r" rtl="0">
              <a:lnSpc>
                <a:spcPct val="100000"/>
              </a:lnSpc>
              <a:spcBef>
                <a:spcPts val="0"/>
              </a:spcBef>
              <a:spcAft>
                <a:spcPts val="0"/>
              </a:spcAft>
              <a:defRPr/>
            </a:lvl1pPr>
            <a:lvl2pPr marL="457200" marR="0" indent="0" algn="l" rtl="0">
              <a:lnSpc>
                <a:spcPct val="100000"/>
              </a:lnSpc>
              <a:spcBef>
                <a:spcPts val="0"/>
              </a:spcBef>
              <a:spcAft>
                <a:spcPts val="0"/>
              </a:spcAft>
              <a:defRPr/>
            </a:lvl2pPr>
            <a:lvl3pPr marL="914400" marR="0" indent="0" algn="l" rtl="0">
              <a:lnSpc>
                <a:spcPct val="100000"/>
              </a:lnSpc>
              <a:spcBef>
                <a:spcPts val="0"/>
              </a:spcBef>
              <a:spcAft>
                <a:spcPts val="0"/>
              </a:spcAft>
              <a:defRPr/>
            </a:lvl3pPr>
            <a:lvl4pPr marL="1371600" marR="0" indent="0" algn="l" rtl="0">
              <a:lnSpc>
                <a:spcPct val="100000"/>
              </a:lnSpc>
              <a:spcBef>
                <a:spcPts val="0"/>
              </a:spcBef>
              <a:spcAft>
                <a:spcPts val="0"/>
              </a:spcAft>
              <a:defRPr/>
            </a:lvl4pPr>
            <a:lvl5pPr marL="1828800" marR="0" indent="0" algn="l" rtl="0">
              <a:lnSpc>
                <a:spcPct val="100000"/>
              </a:lnSpc>
              <a:spcBef>
                <a:spcPts val="0"/>
              </a:spcBef>
              <a:spcAft>
                <a:spcPts val="0"/>
              </a:spcAft>
              <a:defRPr/>
            </a:lvl5pPr>
            <a:lvl6pPr marL="2286000" marR="0" indent="0" algn="l" rtl="0">
              <a:lnSpc>
                <a:spcPct val="100000"/>
              </a:lnSpc>
              <a:spcBef>
                <a:spcPts val="0"/>
              </a:spcBef>
              <a:spcAft>
                <a:spcPts val="0"/>
              </a:spcAft>
              <a:defRPr/>
            </a:lvl6pPr>
            <a:lvl7pPr marL="3200400" marR="0" indent="0" algn="l" rtl="0">
              <a:lnSpc>
                <a:spcPct val="100000"/>
              </a:lnSpc>
              <a:spcBef>
                <a:spcPts val="0"/>
              </a:spcBef>
              <a:spcAft>
                <a:spcPts val="0"/>
              </a:spcAft>
              <a:defRPr/>
            </a:lvl7pPr>
            <a:lvl8pPr marL="4572000" marR="0" indent="0" algn="l" rtl="0">
              <a:lnSpc>
                <a:spcPct val="100000"/>
              </a:lnSpc>
              <a:spcBef>
                <a:spcPts val="0"/>
              </a:spcBef>
              <a:spcAft>
                <a:spcPts val="0"/>
              </a:spcAft>
              <a:defRPr/>
            </a:lvl8pPr>
            <a:lvl9pPr marL="6400800" marR="0" indent="0" algn="l" rtl="0">
              <a:lnSpc>
                <a:spcPct val="100000"/>
              </a:lnSpc>
              <a:spcBef>
                <a:spcPts val="0"/>
              </a:spcBef>
              <a:spcAft>
                <a:spcPts val="0"/>
              </a:spcAft>
              <a:defRPr/>
            </a:lvl9pPr>
          </a:lstStyle>
          <a:p>
            <a:endParaRPr/>
          </a:p>
        </p:txBody>
      </p:sp>
      <p:sp>
        <p:nvSpPr>
          <p:cNvPr id="4" name="Shape 4"/>
          <p:cNvSpPr>
            <a:spLocks noGrp="1" noRot="1" noChangeAspect="1"/>
          </p:cNvSpPr>
          <p:nvPr>
            <p:ph type="sldImg" idx="3"/>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rnd">
            <a:solidFill>
              <a:srgbClr val="000000"/>
            </a:solidFill>
            <a:prstDash val="solid"/>
            <a:miter/>
            <a:headEnd type="none" w="med" len="med"/>
            <a:tailEnd type="none" w="med" len="med"/>
          </a:ln>
        </p:spPr>
      </p:sp>
      <p:sp>
        <p:nvSpPr>
          <p:cNvPr id="5" name="Shape 5"/>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6" name="Shape 6"/>
          <p:cNvSpPr txBox="1">
            <a:spLocks noGrp="1"/>
          </p:cNvSpPr>
          <p:nvPr>
            <p:ph type="ftr" idx="11"/>
          </p:nvPr>
        </p:nvSpPr>
        <p:spPr>
          <a:xfrm>
            <a:off x="0" y="8685211"/>
            <a:ext cx="2971799" cy="457200"/>
          </a:xfrm>
          <a:prstGeom prst="rect">
            <a:avLst/>
          </a:prstGeom>
          <a:noFill/>
          <a:ln>
            <a:noFill/>
          </a:ln>
        </p:spPr>
        <p:txBody>
          <a:bodyPr lIns="91425" tIns="91425" rIns="91425" bIns="91425" anchor="b" anchorCtr="0"/>
          <a:lstStyle>
            <a:lvl1pPr marL="0" marR="0" indent="0" algn="l" rtl="0">
              <a:lnSpc>
                <a:spcPct val="100000"/>
              </a:lnSpc>
              <a:spcBef>
                <a:spcPts val="0"/>
              </a:spcBef>
              <a:spcAft>
                <a:spcPts val="0"/>
              </a:spcAft>
              <a:defRPr/>
            </a:lvl1pPr>
            <a:lvl2pPr marL="457200" marR="0" indent="0" algn="l" rtl="0">
              <a:lnSpc>
                <a:spcPct val="100000"/>
              </a:lnSpc>
              <a:spcBef>
                <a:spcPts val="0"/>
              </a:spcBef>
              <a:spcAft>
                <a:spcPts val="0"/>
              </a:spcAft>
              <a:defRPr/>
            </a:lvl2pPr>
            <a:lvl3pPr marL="914400" marR="0" indent="0" algn="l" rtl="0">
              <a:lnSpc>
                <a:spcPct val="100000"/>
              </a:lnSpc>
              <a:spcBef>
                <a:spcPts val="0"/>
              </a:spcBef>
              <a:spcAft>
                <a:spcPts val="0"/>
              </a:spcAft>
              <a:defRPr/>
            </a:lvl3pPr>
            <a:lvl4pPr marL="1371600" marR="0" indent="0" algn="l" rtl="0">
              <a:lnSpc>
                <a:spcPct val="100000"/>
              </a:lnSpc>
              <a:spcBef>
                <a:spcPts val="0"/>
              </a:spcBef>
              <a:spcAft>
                <a:spcPts val="0"/>
              </a:spcAft>
              <a:defRPr/>
            </a:lvl4pPr>
            <a:lvl5pPr marL="1828800" marR="0" indent="0" algn="l" rtl="0">
              <a:lnSpc>
                <a:spcPct val="100000"/>
              </a:lnSpc>
              <a:spcBef>
                <a:spcPts val="0"/>
              </a:spcBef>
              <a:spcAft>
                <a:spcPts val="0"/>
              </a:spcAft>
              <a:defRPr/>
            </a:lvl5pPr>
            <a:lvl6pPr marL="2286000" marR="0" indent="0" algn="l" rtl="0">
              <a:lnSpc>
                <a:spcPct val="100000"/>
              </a:lnSpc>
              <a:spcBef>
                <a:spcPts val="0"/>
              </a:spcBef>
              <a:spcAft>
                <a:spcPts val="0"/>
              </a:spcAft>
              <a:defRPr/>
            </a:lvl6pPr>
            <a:lvl7pPr marL="3200400" marR="0" indent="0" algn="l" rtl="0">
              <a:lnSpc>
                <a:spcPct val="100000"/>
              </a:lnSpc>
              <a:spcBef>
                <a:spcPts val="0"/>
              </a:spcBef>
              <a:spcAft>
                <a:spcPts val="0"/>
              </a:spcAft>
              <a:defRPr/>
            </a:lvl7pPr>
            <a:lvl8pPr marL="4572000" marR="0" indent="0" algn="l" rtl="0">
              <a:lnSpc>
                <a:spcPct val="100000"/>
              </a:lnSpc>
              <a:spcBef>
                <a:spcPts val="0"/>
              </a:spcBef>
              <a:spcAft>
                <a:spcPts val="0"/>
              </a:spcAft>
              <a:defRPr/>
            </a:lvl8pPr>
            <a:lvl9pPr marL="6400800" marR="0" indent="0" algn="l" rtl="0">
              <a:lnSpc>
                <a:spcPct val="100000"/>
              </a:lnSpc>
              <a:spcBef>
                <a:spcPts val="0"/>
              </a:spcBef>
              <a:spcAft>
                <a:spcPts val="0"/>
              </a:spcAft>
              <a:defRPr/>
            </a:lvl9pPr>
          </a:lstStyle>
          <a:p>
            <a:endParaRPr/>
          </a:p>
        </p:txBody>
      </p:sp>
      <p:sp>
        <p:nvSpPr>
          <p:cNvPr id="7" name="Shape 7"/>
          <p:cNvSpPr txBox="1">
            <a:spLocks noGrp="1"/>
          </p:cNvSpPr>
          <p:nvPr>
            <p:ph type="sldNum" idx="12"/>
          </p:nvPr>
        </p:nvSpPr>
        <p:spPr>
          <a:xfrm>
            <a:off x="3884612" y="8685211"/>
            <a:ext cx="2971799" cy="457200"/>
          </a:xfrm>
          <a:prstGeom prst="rect">
            <a:avLst/>
          </a:prstGeom>
          <a:noFill/>
          <a:ln>
            <a:noFill/>
          </a:ln>
        </p:spPr>
        <p:txBody>
          <a:bodyPr lIns="91425" tIns="91425" rIns="91425" bIns="91425" anchor="b" anchorCtr="0"/>
          <a:lstStyle>
            <a:lvl1pPr marL="0" marR="0" indent="0" algn="r" rtl="0">
              <a:lnSpc>
                <a:spcPct val="100000"/>
              </a:lnSpc>
              <a:spcBef>
                <a:spcPts val="0"/>
              </a:spcBef>
              <a:spcAft>
                <a:spcPts val="0"/>
              </a:spcAft>
              <a:defRPr/>
            </a:lvl1pPr>
            <a:lvl2pPr marL="457200" marR="0" indent="0" algn="l" rtl="0">
              <a:lnSpc>
                <a:spcPct val="100000"/>
              </a:lnSpc>
              <a:spcBef>
                <a:spcPts val="0"/>
              </a:spcBef>
              <a:spcAft>
                <a:spcPts val="0"/>
              </a:spcAft>
              <a:defRPr/>
            </a:lvl2pPr>
            <a:lvl3pPr marL="914400" marR="0" indent="0" algn="l" rtl="0">
              <a:lnSpc>
                <a:spcPct val="100000"/>
              </a:lnSpc>
              <a:spcBef>
                <a:spcPts val="0"/>
              </a:spcBef>
              <a:spcAft>
                <a:spcPts val="0"/>
              </a:spcAft>
              <a:defRPr/>
            </a:lvl3pPr>
            <a:lvl4pPr marL="1371600" marR="0" indent="0" algn="l" rtl="0">
              <a:lnSpc>
                <a:spcPct val="100000"/>
              </a:lnSpc>
              <a:spcBef>
                <a:spcPts val="0"/>
              </a:spcBef>
              <a:spcAft>
                <a:spcPts val="0"/>
              </a:spcAft>
              <a:defRPr/>
            </a:lvl4pPr>
            <a:lvl5pPr marL="1828800" marR="0" indent="0" algn="l" rtl="0">
              <a:lnSpc>
                <a:spcPct val="100000"/>
              </a:lnSpc>
              <a:spcBef>
                <a:spcPts val="0"/>
              </a:spcBef>
              <a:spcAft>
                <a:spcPts val="0"/>
              </a:spcAft>
              <a:defRPr/>
            </a:lvl5pPr>
            <a:lvl6pPr marL="2286000" marR="0" indent="0" algn="l" rtl="0">
              <a:lnSpc>
                <a:spcPct val="100000"/>
              </a:lnSpc>
              <a:spcBef>
                <a:spcPts val="0"/>
              </a:spcBef>
              <a:spcAft>
                <a:spcPts val="0"/>
              </a:spcAft>
              <a:defRPr/>
            </a:lvl6pPr>
            <a:lvl7pPr marL="3200400" marR="0" indent="0" algn="l" rtl="0">
              <a:lnSpc>
                <a:spcPct val="100000"/>
              </a:lnSpc>
              <a:spcBef>
                <a:spcPts val="0"/>
              </a:spcBef>
              <a:spcAft>
                <a:spcPts val="0"/>
              </a:spcAft>
              <a:defRPr/>
            </a:lvl7pPr>
            <a:lvl8pPr marL="4572000" marR="0" indent="0" algn="l" rtl="0">
              <a:lnSpc>
                <a:spcPct val="100000"/>
              </a:lnSpc>
              <a:spcBef>
                <a:spcPts val="0"/>
              </a:spcBef>
              <a:spcAft>
                <a:spcPts val="0"/>
              </a:spcAft>
              <a:defRPr/>
            </a:lvl8pPr>
            <a:lvl9pPr marL="6400800" marR="0" indent="0" algn="l" rtl="0">
              <a:lnSpc>
                <a:spcPct val="100000"/>
              </a:lnSpc>
              <a:spcBef>
                <a:spcPts val="0"/>
              </a:spcBef>
              <a:spcAft>
                <a:spcPts val="0"/>
              </a:spcAft>
              <a:defRPr/>
            </a:lvl9pPr>
          </a:lstStyle>
          <a:p>
            <a:endParaRPr/>
          </a:p>
        </p:txBody>
      </p:sp>
    </p:spTree>
    <p:extLst>
      <p:ext uri="{BB962C8B-B14F-4D97-AF65-F5344CB8AC3E}">
        <p14:creationId xmlns:p14="http://schemas.microsoft.com/office/powerpoint/2010/main" val="3014097887"/>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Shape 5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rnd">
            <a:solidFill>
              <a:srgbClr val="000000"/>
            </a:solidFill>
            <a:prstDash val="solid"/>
            <a:miter/>
            <a:headEnd type="none" w="med" len="med"/>
            <a:tailEnd type="none" w="med" len="med"/>
          </a:ln>
        </p:spPr>
      </p:sp>
      <p:sp>
        <p:nvSpPr>
          <p:cNvPr id="57" name="Shape 57"/>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a:spcBef>
                <a:spcPts val="0"/>
              </a:spcBef>
              <a:buNone/>
            </a:pPr>
            <a:endParaRPr dirty="0"/>
          </a:p>
        </p:txBody>
      </p:sp>
      <p:sp>
        <p:nvSpPr>
          <p:cNvPr id="58" name="Shape 58"/>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Calibri"/>
              <a:buNone/>
            </a:pPr>
            <a:r>
              <a:rPr lang="en-US" sz="1200" b="0" i="0" u="none" strike="noStrike" cap="none" baseline="0" dirty="0">
                <a:solidFill>
                  <a:srgbClr val="000000"/>
                </a:solidFill>
                <a:latin typeface="Calibri"/>
                <a:ea typeface="Calibri"/>
                <a:cs typeface="Calibri"/>
                <a:sym typeface="Calibri"/>
              </a:rPr>
              <a:t>*</a:t>
            </a:r>
          </a:p>
        </p:txBody>
      </p:sp>
    </p:spTree>
    <p:extLst>
      <p:ext uri="{BB962C8B-B14F-4D97-AF65-F5344CB8AC3E}">
        <p14:creationId xmlns:p14="http://schemas.microsoft.com/office/powerpoint/2010/main" val="18731236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Shape 237"/>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dirty="0"/>
          </a:p>
        </p:txBody>
      </p:sp>
      <p:sp>
        <p:nvSpPr>
          <p:cNvPr id="238" name="Shape 23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7485522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Shape 258"/>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dirty="0"/>
          </a:p>
        </p:txBody>
      </p:sp>
      <p:sp>
        <p:nvSpPr>
          <p:cNvPr id="259" name="Shape 25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420609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a:extLst>
            <a:ext uri="{FF2B5EF4-FFF2-40B4-BE49-F238E27FC236}">
              <a16:creationId xmlns:a16="http://schemas.microsoft.com/office/drawing/2014/main" id="{9C9971B9-E349-9364-2BC0-7C4CCDC99F0F}"/>
            </a:ext>
          </a:extLst>
        </p:cNvPr>
        <p:cNvGrpSpPr/>
        <p:nvPr/>
      </p:nvGrpSpPr>
      <p:grpSpPr>
        <a:xfrm>
          <a:off x="0" y="0"/>
          <a:ext cx="0" cy="0"/>
          <a:chOff x="0" y="0"/>
          <a:chExt cx="0" cy="0"/>
        </a:xfrm>
      </p:grpSpPr>
      <p:sp>
        <p:nvSpPr>
          <p:cNvPr id="258" name="Shape 258">
            <a:extLst>
              <a:ext uri="{FF2B5EF4-FFF2-40B4-BE49-F238E27FC236}">
                <a16:creationId xmlns:a16="http://schemas.microsoft.com/office/drawing/2014/main" id="{778A7917-0D20-3205-0E89-F63A06CAC980}"/>
              </a:ext>
            </a:extLst>
          </p:cNvPr>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dirty="0"/>
          </a:p>
        </p:txBody>
      </p:sp>
      <p:sp>
        <p:nvSpPr>
          <p:cNvPr id="259" name="Shape 259">
            <a:extLst>
              <a:ext uri="{FF2B5EF4-FFF2-40B4-BE49-F238E27FC236}">
                <a16:creationId xmlns:a16="http://schemas.microsoft.com/office/drawing/2014/main" id="{E5FE94DB-5E23-8AC5-CD12-D66145A3A9BF}"/>
              </a:ext>
            </a:extLst>
          </p:cNvPr>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0749041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Shape 237"/>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dirty="0"/>
          </a:p>
        </p:txBody>
      </p:sp>
      <p:sp>
        <p:nvSpPr>
          <p:cNvPr id="238" name="Shape 23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2071934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Shape 237"/>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dirty="0"/>
          </a:p>
        </p:txBody>
      </p:sp>
      <p:sp>
        <p:nvSpPr>
          <p:cNvPr id="238" name="Shape 23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8414436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Shape 244"/>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dirty="0"/>
          </a:p>
        </p:txBody>
      </p:sp>
      <p:sp>
        <p:nvSpPr>
          <p:cNvPr id="245" name="Shape 24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6200455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endParaRPr lang="en-US"/>
          </a:p>
        </p:txBody>
      </p:sp>
    </p:spTree>
    <p:extLst>
      <p:ext uri="{BB962C8B-B14F-4D97-AF65-F5344CB8AC3E}">
        <p14:creationId xmlns:p14="http://schemas.microsoft.com/office/powerpoint/2010/main" val="21543750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Shape 328"/>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dirty="0"/>
          </a:p>
        </p:txBody>
      </p:sp>
      <p:sp>
        <p:nvSpPr>
          <p:cNvPr id="329" name="Shape 32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2931407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a:extLst>
            <a:ext uri="{FF2B5EF4-FFF2-40B4-BE49-F238E27FC236}">
              <a16:creationId xmlns:a16="http://schemas.microsoft.com/office/drawing/2014/main" id="{1E46299A-4F02-A5CC-CE84-F06C0ACAD8C7}"/>
            </a:ext>
          </a:extLst>
        </p:cNvPr>
        <p:cNvGrpSpPr/>
        <p:nvPr/>
      </p:nvGrpSpPr>
      <p:grpSpPr>
        <a:xfrm>
          <a:off x="0" y="0"/>
          <a:ext cx="0" cy="0"/>
          <a:chOff x="0" y="0"/>
          <a:chExt cx="0" cy="0"/>
        </a:xfrm>
      </p:grpSpPr>
      <p:sp>
        <p:nvSpPr>
          <p:cNvPr id="328" name="Shape 328">
            <a:extLst>
              <a:ext uri="{FF2B5EF4-FFF2-40B4-BE49-F238E27FC236}">
                <a16:creationId xmlns:a16="http://schemas.microsoft.com/office/drawing/2014/main" id="{7721ED51-6C29-93EF-0799-F40D0F889B65}"/>
              </a:ext>
            </a:extLst>
          </p:cNvPr>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dirty="0"/>
          </a:p>
        </p:txBody>
      </p:sp>
      <p:sp>
        <p:nvSpPr>
          <p:cNvPr id="329" name="Shape 329">
            <a:extLst>
              <a:ext uri="{FF2B5EF4-FFF2-40B4-BE49-F238E27FC236}">
                <a16:creationId xmlns:a16="http://schemas.microsoft.com/office/drawing/2014/main" id="{02BC3E61-9CDD-E6EC-53F8-3D5DEC40A923}"/>
              </a:ext>
            </a:extLst>
          </p:cNvPr>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8361604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Shape 342"/>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dirty="0"/>
          </a:p>
        </p:txBody>
      </p:sp>
      <p:sp>
        <p:nvSpPr>
          <p:cNvPr id="343" name="Shape 34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9028322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Shape 71"/>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dirty="0"/>
          </a:p>
        </p:txBody>
      </p:sp>
      <p:sp>
        <p:nvSpPr>
          <p:cNvPr id="72" name="Shape 7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788099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Shape 300"/>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dirty="0"/>
          </a:p>
        </p:txBody>
      </p:sp>
      <p:sp>
        <p:nvSpPr>
          <p:cNvPr id="301" name="Shape 30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41493148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Shape 279"/>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dirty="0"/>
          </a:p>
        </p:txBody>
      </p:sp>
      <p:sp>
        <p:nvSpPr>
          <p:cNvPr id="280" name="Shape 28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5441144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Shape 279"/>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dirty="0"/>
          </a:p>
        </p:txBody>
      </p:sp>
      <p:sp>
        <p:nvSpPr>
          <p:cNvPr id="280" name="Shape 28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3785880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Shape 279"/>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dirty="0"/>
          </a:p>
        </p:txBody>
      </p:sp>
      <p:sp>
        <p:nvSpPr>
          <p:cNvPr id="280" name="Shape 28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5441144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Shape 279"/>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dirty="0"/>
          </a:p>
        </p:txBody>
      </p:sp>
      <p:sp>
        <p:nvSpPr>
          <p:cNvPr id="280" name="Shape 28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6822354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Shape 279"/>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dirty="0"/>
          </a:p>
        </p:txBody>
      </p:sp>
      <p:sp>
        <p:nvSpPr>
          <p:cNvPr id="280" name="Shape 28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4855904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Shape 279"/>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dirty="0"/>
          </a:p>
        </p:txBody>
      </p:sp>
      <p:sp>
        <p:nvSpPr>
          <p:cNvPr id="280" name="Shape 28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4598025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Shape 279"/>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dirty="0"/>
          </a:p>
        </p:txBody>
      </p:sp>
      <p:sp>
        <p:nvSpPr>
          <p:cNvPr id="280" name="Shape 28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60942228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Shape 300"/>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dirty="0"/>
          </a:p>
        </p:txBody>
      </p:sp>
      <p:sp>
        <p:nvSpPr>
          <p:cNvPr id="301" name="Shape 30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40814781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Shape 279"/>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dirty="0"/>
          </a:p>
        </p:txBody>
      </p:sp>
      <p:sp>
        <p:nvSpPr>
          <p:cNvPr id="280" name="Shape 28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1150078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Shape 64"/>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dirty="0"/>
          </a:p>
        </p:txBody>
      </p:sp>
      <p:sp>
        <p:nvSpPr>
          <p:cNvPr id="65" name="Shape 6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43906165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Shape 279"/>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dirty="0"/>
          </a:p>
        </p:txBody>
      </p:sp>
      <p:sp>
        <p:nvSpPr>
          <p:cNvPr id="280" name="Shape 28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417471586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Shape 279"/>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dirty="0"/>
          </a:p>
        </p:txBody>
      </p:sp>
      <p:sp>
        <p:nvSpPr>
          <p:cNvPr id="280" name="Shape 28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427826760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Shape 279"/>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dirty="0"/>
          </a:p>
        </p:txBody>
      </p:sp>
      <p:sp>
        <p:nvSpPr>
          <p:cNvPr id="280" name="Shape 28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24844341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Shape 300"/>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dirty="0"/>
          </a:p>
        </p:txBody>
      </p:sp>
      <p:sp>
        <p:nvSpPr>
          <p:cNvPr id="301" name="Shape 30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82956955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a:extLst>
            <a:ext uri="{FF2B5EF4-FFF2-40B4-BE49-F238E27FC236}">
              <a16:creationId xmlns:a16="http://schemas.microsoft.com/office/drawing/2014/main" id="{B7FA51F0-1085-2828-22C9-0D2866AF5828}"/>
            </a:ext>
          </a:extLst>
        </p:cNvPr>
        <p:cNvGrpSpPr/>
        <p:nvPr/>
      </p:nvGrpSpPr>
      <p:grpSpPr>
        <a:xfrm>
          <a:off x="0" y="0"/>
          <a:ext cx="0" cy="0"/>
          <a:chOff x="0" y="0"/>
          <a:chExt cx="0" cy="0"/>
        </a:xfrm>
      </p:grpSpPr>
      <p:sp>
        <p:nvSpPr>
          <p:cNvPr id="300" name="Shape 300">
            <a:extLst>
              <a:ext uri="{FF2B5EF4-FFF2-40B4-BE49-F238E27FC236}">
                <a16:creationId xmlns:a16="http://schemas.microsoft.com/office/drawing/2014/main" id="{A4FF6D98-ED0C-9AD9-2744-40ABEA67E849}"/>
              </a:ext>
            </a:extLst>
          </p:cNvPr>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dirty="0"/>
          </a:p>
        </p:txBody>
      </p:sp>
      <p:sp>
        <p:nvSpPr>
          <p:cNvPr id="301" name="Shape 301">
            <a:extLst>
              <a:ext uri="{FF2B5EF4-FFF2-40B4-BE49-F238E27FC236}">
                <a16:creationId xmlns:a16="http://schemas.microsoft.com/office/drawing/2014/main" id="{58E4945A-98E3-CFA1-3923-6BCA92D16441}"/>
              </a:ext>
            </a:extLst>
          </p:cNvPr>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80464838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a:extLst>
            <a:ext uri="{FF2B5EF4-FFF2-40B4-BE49-F238E27FC236}">
              <a16:creationId xmlns:a16="http://schemas.microsoft.com/office/drawing/2014/main" id="{3791E79C-C442-FF98-6792-4524E3169B59}"/>
            </a:ext>
          </a:extLst>
        </p:cNvPr>
        <p:cNvGrpSpPr/>
        <p:nvPr/>
      </p:nvGrpSpPr>
      <p:grpSpPr>
        <a:xfrm>
          <a:off x="0" y="0"/>
          <a:ext cx="0" cy="0"/>
          <a:chOff x="0" y="0"/>
          <a:chExt cx="0" cy="0"/>
        </a:xfrm>
      </p:grpSpPr>
      <p:sp>
        <p:nvSpPr>
          <p:cNvPr id="300" name="Shape 300">
            <a:extLst>
              <a:ext uri="{FF2B5EF4-FFF2-40B4-BE49-F238E27FC236}">
                <a16:creationId xmlns:a16="http://schemas.microsoft.com/office/drawing/2014/main" id="{716DA26E-6229-D749-EC97-5E73C96A85B5}"/>
              </a:ext>
            </a:extLst>
          </p:cNvPr>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dirty="0"/>
          </a:p>
        </p:txBody>
      </p:sp>
      <p:sp>
        <p:nvSpPr>
          <p:cNvPr id="301" name="Shape 301">
            <a:extLst>
              <a:ext uri="{FF2B5EF4-FFF2-40B4-BE49-F238E27FC236}">
                <a16:creationId xmlns:a16="http://schemas.microsoft.com/office/drawing/2014/main" id="{3B55AFFE-F0E2-E30C-7B17-73C6B1F58D6F}"/>
              </a:ext>
            </a:extLst>
          </p:cNvPr>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411350128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a:extLst>
            <a:ext uri="{FF2B5EF4-FFF2-40B4-BE49-F238E27FC236}">
              <a16:creationId xmlns:a16="http://schemas.microsoft.com/office/drawing/2014/main" id="{F92A55C7-10D3-A465-8638-3C09489911CF}"/>
            </a:ext>
          </a:extLst>
        </p:cNvPr>
        <p:cNvGrpSpPr/>
        <p:nvPr/>
      </p:nvGrpSpPr>
      <p:grpSpPr>
        <a:xfrm>
          <a:off x="0" y="0"/>
          <a:ext cx="0" cy="0"/>
          <a:chOff x="0" y="0"/>
          <a:chExt cx="0" cy="0"/>
        </a:xfrm>
      </p:grpSpPr>
      <p:sp>
        <p:nvSpPr>
          <p:cNvPr id="300" name="Shape 300">
            <a:extLst>
              <a:ext uri="{FF2B5EF4-FFF2-40B4-BE49-F238E27FC236}">
                <a16:creationId xmlns:a16="http://schemas.microsoft.com/office/drawing/2014/main" id="{78FCE6D7-F7CD-D0D4-D970-B0F82D675E9A}"/>
              </a:ext>
            </a:extLst>
          </p:cNvPr>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dirty="0"/>
          </a:p>
        </p:txBody>
      </p:sp>
      <p:sp>
        <p:nvSpPr>
          <p:cNvPr id="301" name="Shape 301">
            <a:extLst>
              <a:ext uri="{FF2B5EF4-FFF2-40B4-BE49-F238E27FC236}">
                <a16:creationId xmlns:a16="http://schemas.microsoft.com/office/drawing/2014/main" id="{F5B741EB-4D3C-5C01-AE3C-51319E301AC7}"/>
              </a:ext>
            </a:extLst>
          </p:cNvPr>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43785098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a:extLst>
            <a:ext uri="{FF2B5EF4-FFF2-40B4-BE49-F238E27FC236}">
              <a16:creationId xmlns:a16="http://schemas.microsoft.com/office/drawing/2014/main" id="{C3FFAC80-D141-2072-936B-7135EC73D08B}"/>
            </a:ext>
          </a:extLst>
        </p:cNvPr>
        <p:cNvGrpSpPr/>
        <p:nvPr/>
      </p:nvGrpSpPr>
      <p:grpSpPr>
        <a:xfrm>
          <a:off x="0" y="0"/>
          <a:ext cx="0" cy="0"/>
          <a:chOff x="0" y="0"/>
          <a:chExt cx="0" cy="0"/>
        </a:xfrm>
      </p:grpSpPr>
      <p:sp>
        <p:nvSpPr>
          <p:cNvPr id="300" name="Shape 300">
            <a:extLst>
              <a:ext uri="{FF2B5EF4-FFF2-40B4-BE49-F238E27FC236}">
                <a16:creationId xmlns:a16="http://schemas.microsoft.com/office/drawing/2014/main" id="{F3D6C06E-D7BC-BC6B-FE07-05A0BA175E58}"/>
              </a:ext>
            </a:extLst>
          </p:cNvPr>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301" name="Shape 301">
            <a:extLst>
              <a:ext uri="{FF2B5EF4-FFF2-40B4-BE49-F238E27FC236}">
                <a16:creationId xmlns:a16="http://schemas.microsoft.com/office/drawing/2014/main" id="{A2E55A69-64F8-5BA9-0D19-335DE07FB2F3}"/>
              </a:ext>
            </a:extLst>
          </p:cNvPr>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25301238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a:extLst>
            <a:ext uri="{FF2B5EF4-FFF2-40B4-BE49-F238E27FC236}">
              <a16:creationId xmlns:a16="http://schemas.microsoft.com/office/drawing/2014/main" id="{844E743A-AA03-1D46-AE6C-4189AA689991}"/>
            </a:ext>
          </a:extLst>
        </p:cNvPr>
        <p:cNvGrpSpPr/>
        <p:nvPr/>
      </p:nvGrpSpPr>
      <p:grpSpPr>
        <a:xfrm>
          <a:off x="0" y="0"/>
          <a:ext cx="0" cy="0"/>
          <a:chOff x="0" y="0"/>
          <a:chExt cx="0" cy="0"/>
        </a:xfrm>
      </p:grpSpPr>
      <p:sp>
        <p:nvSpPr>
          <p:cNvPr id="300" name="Shape 300">
            <a:extLst>
              <a:ext uri="{FF2B5EF4-FFF2-40B4-BE49-F238E27FC236}">
                <a16:creationId xmlns:a16="http://schemas.microsoft.com/office/drawing/2014/main" id="{11BFFB16-1F9C-E1D8-B08F-96ACC267B866}"/>
              </a:ext>
            </a:extLst>
          </p:cNvPr>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dirty="0"/>
          </a:p>
        </p:txBody>
      </p:sp>
      <p:sp>
        <p:nvSpPr>
          <p:cNvPr id="301" name="Shape 301">
            <a:extLst>
              <a:ext uri="{FF2B5EF4-FFF2-40B4-BE49-F238E27FC236}">
                <a16:creationId xmlns:a16="http://schemas.microsoft.com/office/drawing/2014/main" id="{039C4AC6-89DE-2B83-07CF-AC32A3662E79}"/>
              </a:ext>
            </a:extLst>
          </p:cNvPr>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47869963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a:extLst>
            <a:ext uri="{FF2B5EF4-FFF2-40B4-BE49-F238E27FC236}">
              <a16:creationId xmlns:a16="http://schemas.microsoft.com/office/drawing/2014/main" id="{3F481D27-244C-6CA1-B86B-5560CEA2C027}"/>
            </a:ext>
          </a:extLst>
        </p:cNvPr>
        <p:cNvGrpSpPr/>
        <p:nvPr/>
      </p:nvGrpSpPr>
      <p:grpSpPr>
        <a:xfrm>
          <a:off x="0" y="0"/>
          <a:ext cx="0" cy="0"/>
          <a:chOff x="0" y="0"/>
          <a:chExt cx="0" cy="0"/>
        </a:xfrm>
      </p:grpSpPr>
      <p:sp>
        <p:nvSpPr>
          <p:cNvPr id="300" name="Shape 300">
            <a:extLst>
              <a:ext uri="{FF2B5EF4-FFF2-40B4-BE49-F238E27FC236}">
                <a16:creationId xmlns:a16="http://schemas.microsoft.com/office/drawing/2014/main" id="{C3844CB6-716F-F67A-FEC2-B91006E8E4E0}"/>
              </a:ext>
            </a:extLst>
          </p:cNvPr>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301" name="Shape 301">
            <a:extLst>
              <a:ext uri="{FF2B5EF4-FFF2-40B4-BE49-F238E27FC236}">
                <a16:creationId xmlns:a16="http://schemas.microsoft.com/office/drawing/2014/main" id="{C6A9D42A-3B33-A67A-1DE0-02683446EB4B}"/>
              </a:ext>
            </a:extLst>
          </p:cNvPr>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9797255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Shape 125"/>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dirty="0"/>
          </a:p>
        </p:txBody>
      </p:sp>
      <p:sp>
        <p:nvSpPr>
          <p:cNvPr id="126" name="Shape 12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23739155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a:extLst>
            <a:ext uri="{FF2B5EF4-FFF2-40B4-BE49-F238E27FC236}">
              <a16:creationId xmlns:a16="http://schemas.microsoft.com/office/drawing/2014/main" id="{73D0E9DF-179C-925E-5097-2DCB8BA1174B}"/>
            </a:ext>
          </a:extLst>
        </p:cNvPr>
        <p:cNvGrpSpPr/>
        <p:nvPr/>
      </p:nvGrpSpPr>
      <p:grpSpPr>
        <a:xfrm>
          <a:off x="0" y="0"/>
          <a:ext cx="0" cy="0"/>
          <a:chOff x="0" y="0"/>
          <a:chExt cx="0" cy="0"/>
        </a:xfrm>
      </p:grpSpPr>
      <p:sp>
        <p:nvSpPr>
          <p:cNvPr id="300" name="Shape 300">
            <a:extLst>
              <a:ext uri="{FF2B5EF4-FFF2-40B4-BE49-F238E27FC236}">
                <a16:creationId xmlns:a16="http://schemas.microsoft.com/office/drawing/2014/main" id="{2EFC149F-7A79-0DDE-D706-9251395ABA2E}"/>
              </a:ext>
            </a:extLst>
          </p:cNvPr>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301" name="Shape 301">
            <a:extLst>
              <a:ext uri="{FF2B5EF4-FFF2-40B4-BE49-F238E27FC236}">
                <a16:creationId xmlns:a16="http://schemas.microsoft.com/office/drawing/2014/main" id="{D0E3D4AF-5D73-0776-1944-7AB6FEF96716}"/>
              </a:ext>
            </a:extLst>
          </p:cNvPr>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28289744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a:extLst>
            <a:ext uri="{FF2B5EF4-FFF2-40B4-BE49-F238E27FC236}">
              <a16:creationId xmlns:a16="http://schemas.microsoft.com/office/drawing/2014/main" id="{01663627-7EAA-27EF-5203-E25507CEEA0B}"/>
            </a:ext>
          </a:extLst>
        </p:cNvPr>
        <p:cNvGrpSpPr/>
        <p:nvPr/>
      </p:nvGrpSpPr>
      <p:grpSpPr>
        <a:xfrm>
          <a:off x="0" y="0"/>
          <a:ext cx="0" cy="0"/>
          <a:chOff x="0" y="0"/>
          <a:chExt cx="0" cy="0"/>
        </a:xfrm>
      </p:grpSpPr>
      <p:sp>
        <p:nvSpPr>
          <p:cNvPr id="300" name="Shape 300">
            <a:extLst>
              <a:ext uri="{FF2B5EF4-FFF2-40B4-BE49-F238E27FC236}">
                <a16:creationId xmlns:a16="http://schemas.microsoft.com/office/drawing/2014/main" id="{F2558063-63DC-2644-B207-D2146F4CA61F}"/>
              </a:ext>
            </a:extLst>
          </p:cNvPr>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301" name="Shape 301">
            <a:extLst>
              <a:ext uri="{FF2B5EF4-FFF2-40B4-BE49-F238E27FC236}">
                <a16:creationId xmlns:a16="http://schemas.microsoft.com/office/drawing/2014/main" id="{6C0FEB3B-37F2-3BFA-E5AD-18C9D608E244}"/>
              </a:ext>
            </a:extLst>
          </p:cNvPr>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52399072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a:extLst>
            <a:ext uri="{FF2B5EF4-FFF2-40B4-BE49-F238E27FC236}">
              <a16:creationId xmlns:a16="http://schemas.microsoft.com/office/drawing/2014/main" id="{706B9741-75C3-957B-F202-EA39E9CA59F6}"/>
            </a:ext>
          </a:extLst>
        </p:cNvPr>
        <p:cNvGrpSpPr/>
        <p:nvPr/>
      </p:nvGrpSpPr>
      <p:grpSpPr>
        <a:xfrm>
          <a:off x="0" y="0"/>
          <a:ext cx="0" cy="0"/>
          <a:chOff x="0" y="0"/>
          <a:chExt cx="0" cy="0"/>
        </a:xfrm>
      </p:grpSpPr>
      <p:sp>
        <p:nvSpPr>
          <p:cNvPr id="300" name="Shape 300">
            <a:extLst>
              <a:ext uri="{FF2B5EF4-FFF2-40B4-BE49-F238E27FC236}">
                <a16:creationId xmlns:a16="http://schemas.microsoft.com/office/drawing/2014/main" id="{835F7219-FCA8-4B1E-6D62-B50322418AF3}"/>
              </a:ext>
            </a:extLst>
          </p:cNvPr>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301" name="Shape 301">
            <a:extLst>
              <a:ext uri="{FF2B5EF4-FFF2-40B4-BE49-F238E27FC236}">
                <a16:creationId xmlns:a16="http://schemas.microsoft.com/office/drawing/2014/main" id="{0F85F3A6-C4CF-AE31-5043-1BA22C5222F7}"/>
              </a:ext>
            </a:extLst>
          </p:cNvPr>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401070303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a:extLst>
            <a:ext uri="{FF2B5EF4-FFF2-40B4-BE49-F238E27FC236}">
              <a16:creationId xmlns:a16="http://schemas.microsoft.com/office/drawing/2014/main" id="{6BF1D1BF-37E0-25A4-FE0B-05186275B1A6}"/>
            </a:ext>
          </a:extLst>
        </p:cNvPr>
        <p:cNvGrpSpPr/>
        <p:nvPr/>
      </p:nvGrpSpPr>
      <p:grpSpPr>
        <a:xfrm>
          <a:off x="0" y="0"/>
          <a:ext cx="0" cy="0"/>
          <a:chOff x="0" y="0"/>
          <a:chExt cx="0" cy="0"/>
        </a:xfrm>
      </p:grpSpPr>
      <p:sp>
        <p:nvSpPr>
          <p:cNvPr id="300" name="Shape 300">
            <a:extLst>
              <a:ext uri="{FF2B5EF4-FFF2-40B4-BE49-F238E27FC236}">
                <a16:creationId xmlns:a16="http://schemas.microsoft.com/office/drawing/2014/main" id="{2B68310D-C3DD-D39B-50D7-8DCA21282ECC}"/>
              </a:ext>
            </a:extLst>
          </p:cNvPr>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301" name="Shape 301">
            <a:extLst>
              <a:ext uri="{FF2B5EF4-FFF2-40B4-BE49-F238E27FC236}">
                <a16:creationId xmlns:a16="http://schemas.microsoft.com/office/drawing/2014/main" id="{31742B2C-B8D6-58B0-F57F-7809210EF1D8}"/>
              </a:ext>
            </a:extLst>
          </p:cNvPr>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6671154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a:extLst>
            <a:ext uri="{FF2B5EF4-FFF2-40B4-BE49-F238E27FC236}">
              <a16:creationId xmlns:a16="http://schemas.microsoft.com/office/drawing/2014/main" id="{D8426419-534A-E4C2-2391-F0A6318C7084}"/>
            </a:ext>
          </a:extLst>
        </p:cNvPr>
        <p:cNvGrpSpPr/>
        <p:nvPr/>
      </p:nvGrpSpPr>
      <p:grpSpPr>
        <a:xfrm>
          <a:off x="0" y="0"/>
          <a:ext cx="0" cy="0"/>
          <a:chOff x="0" y="0"/>
          <a:chExt cx="0" cy="0"/>
        </a:xfrm>
      </p:grpSpPr>
      <p:sp>
        <p:nvSpPr>
          <p:cNvPr id="300" name="Shape 300">
            <a:extLst>
              <a:ext uri="{FF2B5EF4-FFF2-40B4-BE49-F238E27FC236}">
                <a16:creationId xmlns:a16="http://schemas.microsoft.com/office/drawing/2014/main" id="{C8F6D616-C05C-6811-771E-E640BE882F29}"/>
              </a:ext>
            </a:extLst>
          </p:cNvPr>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301" name="Shape 301">
            <a:extLst>
              <a:ext uri="{FF2B5EF4-FFF2-40B4-BE49-F238E27FC236}">
                <a16:creationId xmlns:a16="http://schemas.microsoft.com/office/drawing/2014/main" id="{5FC5B777-6107-0A54-C2A0-C7C9F5C6C087}"/>
              </a:ext>
            </a:extLst>
          </p:cNvPr>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6074257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a:extLst>
            <a:ext uri="{FF2B5EF4-FFF2-40B4-BE49-F238E27FC236}">
              <a16:creationId xmlns:a16="http://schemas.microsoft.com/office/drawing/2014/main" id="{05A5C02A-B001-BE3F-66DF-A02A0474516C}"/>
            </a:ext>
          </a:extLst>
        </p:cNvPr>
        <p:cNvGrpSpPr/>
        <p:nvPr/>
      </p:nvGrpSpPr>
      <p:grpSpPr>
        <a:xfrm>
          <a:off x="0" y="0"/>
          <a:ext cx="0" cy="0"/>
          <a:chOff x="0" y="0"/>
          <a:chExt cx="0" cy="0"/>
        </a:xfrm>
      </p:grpSpPr>
      <p:sp>
        <p:nvSpPr>
          <p:cNvPr id="300" name="Shape 300">
            <a:extLst>
              <a:ext uri="{FF2B5EF4-FFF2-40B4-BE49-F238E27FC236}">
                <a16:creationId xmlns:a16="http://schemas.microsoft.com/office/drawing/2014/main" id="{F2CB57E2-833D-B4AB-A205-3F63CCBF75B0}"/>
              </a:ext>
            </a:extLst>
          </p:cNvPr>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301" name="Shape 301">
            <a:extLst>
              <a:ext uri="{FF2B5EF4-FFF2-40B4-BE49-F238E27FC236}">
                <a16:creationId xmlns:a16="http://schemas.microsoft.com/office/drawing/2014/main" id="{62B2D96D-7B24-3904-6EF4-DAA7D0DBE60F}"/>
              </a:ext>
            </a:extLst>
          </p:cNvPr>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71030935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a:extLst>
            <a:ext uri="{FF2B5EF4-FFF2-40B4-BE49-F238E27FC236}">
              <a16:creationId xmlns:a16="http://schemas.microsoft.com/office/drawing/2014/main" id="{1F700449-311D-F6A7-9AC5-141FA7E052B1}"/>
            </a:ext>
          </a:extLst>
        </p:cNvPr>
        <p:cNvGrpSpPr/>
        <p:nvPr/>
      </p:nvGrpSpPr>
      <p:grpSpPr>
        <a:xfrm>
          <a:off x="0" y="0"/>
          <a:ext cx="0" cy="0"/>
          <a:chOff x="0" y="0"/>
          <a:chExt cx="0" cy="0"/>
        </a:xfrm>
      </p:grpSpPr>
      <p:sp>
        <p:nvSpPr>
          <p:cNvPr id="300" name="Shape 300">
            <a:extLst>
              <a:ext uri="{FF2B5EF4-FFF2-40B4-BE49-F238E27FC236}">
                <a16:creationId xmlns:a16="http://schemas.microsoft.com/office/drawing/2014/main" id="{8D84E15B-3B3E-38BC-196E-DEA6A7B8C176}"/>
              </a:ext>
            </a:extLst>
          </p:cNvPr>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301" name="Shape 301">
            <a:extLst>
              <a:ext uri="{FF2B5EF4-FFF2-40B4-BE49-F238E27FC236}">
                <a16:creationId xmlns:a16="http://schemas.microsoft.com/office/drawing/2014/main" id="{7F8CA8A5-D58B-F914-3403-B28096AD8EA3}"/>
              </a:ext>
            </a:extLst>
          </p:cNvPr>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1732263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Shape 279"/>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dirty="0"/>
          </a:p>
        </p:txBody>
      </p:sp>
      <p:sp>
        <p:nvSpPr>
          <p:cNvPr id="280" name="Shape 28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94704738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a:extLst>
            <a:ext uri="{FF2B5EF4-FFF2-40B4-BE49-F238E27FC236}">
              <a16:creationId xmlns:a16="http://schemas.microsoft.com/office/drawing/2014/main" id="{F4CB48FD-3168-2235-8EC9-3628A448A26A}"/>
            </a:ext>
          </a:extLst>
        </p:cNvPr>
        <p:cNvGrpSpPr/>
        <p:nvPr/>
      </p:nvGrpSpPr>
      <p:grpSpPr>
        <a:xfrm>
          <a:off x="0" y="0"/>
          <a:ext cx="0" cy="0"/>
          <a:chOff x="0" y="0"/>
          <a:chExt cx="0" cy="0"/>
        </a:xfrm>
      </p:grpSpPr>
      <p:sp>
        <p:nvSpPr>
          <p:cNvPr id="279" name="Shape 279">
            <a:extLst>
              <a:ext uri="{FF2B5EF4-FFF2-40B4-BE49-F238E27FC236}">
                <a16:creationId xmlns:a16="http://schemas.microsoft.com/office/drawing/2014/main" id="{E69D4068-7538-C78A-4543-0D7A1799CE38}"/>
              </a:ext>
            </a:extLst>
          </p:cNvPr>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dirty="0"/>
          </a:p>
        </p:txBody>
      </p:sp>
      <p:sp>
        <p:nvSpPr>
          <p:cNvPr id="280" name="Shape 280">
            <a:extLst>
              <a:ext uri="{FF2B5EF4-FFF2-40B4-BE49-F238E27FC236}">
                <a16:creationId xmlns:a16="http://schemas.microsoft.com/office/drawing/2014/main" id="{F24D0FAE-D84D-DA79-03AA-2F54D6DB9746}"/>
              </a:ext>
            </a:extLst>
          </p:cNvPr>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39950760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Shape 279"/>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80" name="Shape 28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3844880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endParaRPr lang="en-US" dirty="0"/>
          </a:p>
        </p:txBody>
      </p:sp>
    </p:spTree>
    <p:extLst>
      <p:ext uri="{BB962C8B-B14F-4D97-AF65-F5344CB8AC3E}">
        <p14:creationId xmlns:p14="http://schemas.microsoft.com/office/powerpoint/2010/main" val="182691814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Shape 279"/>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80" name="Shape 28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63324240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Shape 279"/>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80" name="Shape 28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12944028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Shape 279"/>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80" name="Shape 28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60992422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Shape 279"/>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80" name="Shape 28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413940300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Shape 286"/>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87" name="Shape 28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49076232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Shape 286"/>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87" name="Shape 28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94675357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Shape 286"/>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87" name="Shape 28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33794952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a:extLst>
            <a:ext uri="{FF2B5EF4-FFF2-40B4-BE49-F238E27FC236}">
              <a16:creationId xmlns:a16="http://schemas.microsoft.com/office/drawing/2014/main" id="{788F1FB4-36AB-37C9-DB88-45965A5FF50A}"/>
            </a:ext>
          </a:extLst>
        </p:cNvPr>
        <p:cNvGrpSpPr/>
        <p:nvPr/>
      </p:nvGrpSpPr>
      <p:grpSpPr>
        <a:xfrm>
          <a:off x="0" y="0"/>
          <a:ext cx="0" cy="0"/>
          <a:chOff x="0" y="0"/>
          <a:chExt cx="0" cy="0"/>
        </a:xfrm>
      </p:grpSpPr>
      <p:sp>
        <p:nvSpPr>
          <p:cNvPr id="286" name="Shape 286">
            <a:extLst>
              <a:ext uri="{FF2B5EF4-FFF2-40B4-BE49-F238E27FC236}">
                <a16:creationId xmlns:a16="http://schemas.microsoft.com/office/drawing/2014/main" id="{33A32429-5F85-C297-A9DB-1CE88A786AFF}"/>
              </a:ext>
            </a:extLst>
          </p:cNvPr>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87" name="Shape 287">
            <a:extLst>
              <a:ext uri="{FF2B5EF4-FFF2-40B4-BE49-F238E27FC236}">
                <a16:creationId xmlns:a16="http://schemas.microsoft.com/office/drawing/2014/main" id="{71CCE20D-FF12-DD1A-1808-294E36134AD6}"/>
              </a:ext>
            </a:extLst>
          </p:cNvPr>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04031436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Shape 286"/>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87" name="Shape 28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11683000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Shape 286"/>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87" name="Shape 28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8231335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endParaRPr lang="en-US"/>
          </a:p>
        </p:txBody>
      </p:sp>
    </p:spTree>
    <p:extLst>
      <p:ext uri="{BB962C8B-B14F-4D97-AF65-F5344CB8AC3E}">
        <p14:creationId xmlns:p14="http://schemas.microsoft.com/office/powerpoint/2010/main" val="34160616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Shape 293"/>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94" name="Shape 29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01301897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Shape 293"/>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94" name="Shape 29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88597127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Shape 300"/>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301" name="Shape 30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02116244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Shape 300"/>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301" name="Shape 30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88393168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a:extLst>
            <a:ext uri="{FF2B5EF4-FFF2-40B4-BE49-F238E27FC236}">
              <a16:creationId xmlns:a16="http://schemas.microsoft.com/office/drawing/2014/main" id="{63EBE778-11EC-43E2-0220-99AA143D1F80}"/>
            </a:ext>
          </a:extLst>
        </p:cNvPr>
        <p:cNvGrpSpPr/>
        <p:nvPr/>
      </p:nvGrpSpPr>
      <p:grpSpPr>
        <a:xfrm>
          <a:off x="0" y="0"/>
          <a:ext cx="0" cy="0"/>
          <a:chOff x="0" y="0"/>
          <a:chExt cx="0" cy="0"/>
        </a:xfrm>
      </p:grpSpPr>
      <p:sp>
        <p:nvSpPr>
          <p:cNvPr id="300" name="Shape 300">
            <a:extLst>
              <a:ext uri="{FF2B5EF4-FFF2-40B4-BE49-F238E27FC236}">
                <a16:creationId xmlns:a16="http://schemas.microsoft.com/office/drawing/2014/main" id="{16B01E0E-757B-B7F4-E25A-7E4D1E02D8D6}"/>
              </a:ext>
            </a:extLst>
          </p:cNvPr>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301" name="Shape 301">
            <a:extLst>
              <a:ext uri="{FF2B5EF4-FFF2-40B4-BE49-F238E27FC236}">
                <a16:creationId xmlns:a16="http://schemas.microsoft.com/office/drawing/2014/main" id="{D0B4C6BC-0D8E-ECBD-2DDF-593CEAF80871}"/>
              </a:ext>
            </a:extLst>
          </p:cNvPr>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29857660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a:extLst>
            <a:ext uri="{FF2B5EF4-FFF2-40B4-BE49-F238E27FC236}">
              <a16:creationId xmlns:a16="http://schemas.microsoft.com/office/drawing/2014/main" id="{123E51D6-1AAF-C9CC-7287-9E907428E021}"/>
            </a:ext>
          </a:extLst>
        </p:cNvPr>
        <p:cNvGrpSpPr/>
        <p:nvPr/>
      </p:nvGrpSpPr>
      <p:grpSpPr>
        <a:xfrm>
          <a:off x="0" y="0"/>
          <a:ext cx="0" cy="0"/>
          <a:chOff x="0" y="0"/>
          <a:chExt cx="0" cy="0"/>
        </a:xfrm>
      </p:grpSpPr>
      <p:sp>
        <p:nvSpPr>
          <p:cNvPr id="138" name="Shape 138">
            <a:extLst>
              <a:ext uri="{FF2B5EF4-FFF2-40B4-BE49-F238E27FC236}">
                <a16:creationId xmlns:a16="http://schemas.microsoft.com/office/drawing/2014/main" id="{973C4E02-68FE-BB26-86BF-F2CDB2B1DEF3}"/>
              </a:ext>
            </a:extLst>
          </p:cNvPr>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dirty="0"/>
          </a:p>
        </p:txBody>
      </p:sp>
      <p:sp>
        <p:nvSpPr>
          <p:cNvPr id="139" name="Shape 139">
            <a:extLst>
              <a:ext uri="{FF2B5EF4-FFF2-40B4-BE49-F238E27FC236}">
                <a16:creationId xmlns:a16="http://schemas.microsoft.com/office/drawing/2014/main" id="{62DB03F2-0726-8B5E-BE8D-1B48690A51DE}"/>
              </a:ext>
            </a:extLst>
          </p:cNvPr>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25798246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Shape 166"/>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167" name="Shape 16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75265253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Shape 187"/>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188" name="Shape 18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62602344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Shape 187"/>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188" name="Shape 18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62602344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Shape 173"/>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174" name="Shape 17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6232846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Shape 216"/>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dirty="0"/>
          </a:p>
        </p:txBody>
      </p:sp>
      <p:sp>
        <p:nvSpPr>
          <p:cNvPr id="217" name="Shape 21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26258877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Shape 173"/>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174" name="Shape 17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33819093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a:extLst>
            <a:ext uri="{FF2B5EF4-FFF2-40B4-BE49-F238E27FC236}">
              <a16:creationId xmlns:a16="http://schemas.microsoft.com/office/drawing/2014/main" id="{F981E1DD-8AF0-EDF3-67B0-C174508C93F9}"/>
            </a:ext>
          </a:extLst>
        </p:cNvPr>
        <p:cNvGrpSpPr/>
        <p:nvPr/>
      </p:nvGrpSpPr>
      <p:grpSpPr>
        <a:xfrm>
          <a:off x="0" y="0"/>
          <a:ext cx="0" cy="0"/>
          <a:chOff x="0" y="0"/>
          <a:chExt cx="0" cy="0"/>
        </a:xfrm>
      </p:grpSpPr>
      <p:sp>
        <p:nvSpPr>
          <p:cNvPr id="356" name="Shape 356">
            <a:extLst>
              <a:ext uri="{FF2B5EF4-FFF2-40B4-BE49-F238E27FC236}">
                <a16:creationId xmlns:a16="http://schemas.microsoft.com/office/drawing/2014/main" id="{A9E6A2E7-F3D2-D13E-9BA5-9AF787E5E194}"/>
              </a:ext>
            </a:extLst>
          </p:cNvPr>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357" name="Shape 357">
            <a:extLst>
              <a:ext uri="{FF2B5EF4-FFF2-40B4-BE49-F238E27FC236}">
                <a16:creationId xmlns:a16="http://schemas.microsoft.com/office/drawing/2014/main" id="{B941091C-8729-7B5F-7F8E-BEEB05A98BA7}"/>
              </a:ext>
            </a:extLst>
          </p:cNvPr>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5121666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Shape 363"/>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364" name="Shape 36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91447436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Shape 363"/>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364" name="Shape 36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41211251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Shape 363"/>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364" name="Shape 36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71031025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Shape 377"/>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378" name="Shape 37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98081255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Shape 426"/>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dirty="0"/>
          </a:p>
        </p:txBody>
      </p:sp>
      <p:sp>
        <p:nvSpPr>
          <p:cNvPr id="427" name="Shape 42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27513809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p:cNvGrpSpPr/>
        <p:nvPr/>
      </p:nvGrpSpPr>
      <p:grpSpPr>
        <a:xfrm>
          <a:off x="0" y="0"/>
          <a:ext cx="0" cy="0"/>
          <a:chOff x="0" y="0"/>
          <a:chExt cx="0" cy="0"/>
        </a:xfrm>
      </p:grpSpPr>
      <p:sp>
        <p:nvSpPr>
          <p:cNvPr id="440" name="Shape 440"/>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441" name="Shape 44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68656321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Shape 447"/>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448" name="Shape 44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87614216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Shape 447"/>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448" name="Shape 44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41546469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a:extLst>
            <a:ext uri="{FF2B5EF4-FFF2-40B4-BE49-F238E27FC236}">
              <a16:creationId xmlns:a16="http://schemas.microsoft.com/office/drawing/2014/main" id="{FC87D327-4950-E98D-28CD-071308D50C6B}"/>
            </a:ext>
          </a:extLst>
        </p:cNvPr>
        <p:cNvGrpSpPr/>
        <p:nvPr/>
      </p:nvGrpSpPr>
      <p:grpSpPr>
        <a:xfrm>
          <a:off x="0" y="0"/>
          <a:ext cx="0" cy="0"/>
          <a:chOff x="0" y="0"/>
          <a:chExt cx="0" cy="0"/>
        </a:xfrm>
      </p:grpSpPr>
      <p:sp>
        <p:nvSpPr>
          <p:cNvPr id="216" name="Shape 216">
            <a:extLst>
              <a:ext uri="{FF2B5EF4-FFF2-40B4-BE49-F238E27FC236}">
                <a16:creationId xmlns:a16="http://schemas.microsoft.com/office/drawing/2014/main" id="{D6B0FCF3-16F2-1785-3FD5-D2B6641D8EF8}"/>
              </a:ext>
            </a:extLst>
          </p:cNvPr>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dirty="0"/>
          </a:p>
        </p:txBody>
      </p:sp>
      <p:sp>
        <p:nvSpPr>
          <p:cNvPr id="217" name="Shape 217">
            <a:extLst>
              <a:ext uri="{FF2B5EF4-FFF2-40B4-BE49-F238E27FC236}">
                <a16:creationId xmlns:a16="http://schemas.microsoft.com/office/drawing/2014/main" id="{AD26344B-BBA1-798D-AE0C-E9379B29407C}"/>
              </a:ext>
            </a:extLst>
          </p:cNvPr>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409400498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Shape 447"/>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448" name="Shape 44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421771647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Shape 447"/>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448" name="Shape 44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60457962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
        <p:cNvGrpSpPr/>
        <p:nvPr/>
      </p:nvGrpSpPr>
      <p:grpSpPr>
        <a:xfrm>
          <a:off x="0" y="0"/>
          <a:ext cx="0" cy="0"/>
          <a:chOff x="0" y="0"/>
          <a:chExt cx="0" cy="0"/>
        </a:xfrm>
      </p:grpSpPr>
      <p:sp>
        <p:nvSpPr>
          <p:cNvPr id="454" name="Shape 454"/>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455" name="Shape 45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09664567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
        <p:cNvGrpSpPr/>
        <p:nvPr/>
      </p:nvGrpSpPr>
      <p:grpSpPr>
        <a:xfrm>
          <a:off x="0" y="0"/>
          <a:ext cx="0" cy="0"/>
          <a:chOff x="0" y="0"/>
          <a:chExt cx="0" cy="0"/>
        </a:xfrm>
      </p:grpSpPr>
      <p:sp>
        <p:nvSpPr>
          <p:cNvPr id="454" name="Shape 454"/>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455" name="Shape 45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747297305"/>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
          <a:extLst>
            <a:ext uri="{FF2B5EF4-FFF2-40B4-BE49-F238E27FC236}">
              <a16:creationId xmlns:a16="http://schemas.microsoft.com/office/drawing/2014/main" id="{55C9CE1B-DE69-6CD9-F93F-39FA5AE99C29}"/>
            </a:ext>
          </a:extLst>
        </p:cNvPr>
        <p:cNvGrpSpPr/>
        <p:nvPr/>
      </p:nvGrpSpPr>
      <p:grpSpPr>
        <a:xfrm>
          <a:off x="0" y="0"/>
          <a:ext cx="0" cy="0"/>
          <a:chOff x="0" y="0"/>
          <a:chExt cx="0" cy="0"/>
        </a:xfrm>
      </p:grpSpPr>
      <p:sp>
        <p:nvSpPr>
          <p:cNvPr id="454" name="Shape 454">
            <a:extLst>
              <a:ext uri="{FF2B5EF4-FFF2-40B4-BE49-F238E27FC236}">
                <a16:creationId xmlns:a16="http://schemas.microsoft.com/office/drawing/2014/main" id="{2B6E264C-9172-079B-9F03-8B3A862FD747}"/>
              </a:ext>
            </a:extLst>
          </p:cNvPr>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455" name="Shape 455">
            <a:extLst>
              <a:ext uri="{FF2B5EF4-FFF2-40B4-BE49-F238E27FC236}">
                <a16:creationId xmlns:a16="http://schemas.microsoft.com/office/drawing/2014/main" id="{34C715A0-F10D-D795-18BB-3CC4456363C3}"/>
              </a:ext>
            </a:extLst>
          </p:cNvPr>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788116563"/>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endParaRPr lang="en-US"/>
          </a:p>
        </p:txBody>
      </p:sp>
    </p:spTree>
    <p:extLst>
      <p:ext uri="{BB962C8B-B14F-4D97-AF65-F5344CB8AC3E}">
        <p14:creationId xmlns:p14="http://schemas.microsoft.com/office/powerpoint/2010/main" val="1137416759"/>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Shape 517"/>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518" name="Shape 51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43596130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Shape 517"/>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518" name="Shape 51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435961301"/>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Shape 517"/>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518" name="Shape 51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435961301"/>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C80968-8DF7-4BB7-1765-EAD62FFFB33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A6E796-B577-4332-7C72-2C7043B3068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8CC4899-B6D2-420E-AB1A-471BE448D6C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DB6AEDB-78E4-1CBE-F4C8-4447B917E23E}"/>
              </a:ext>
            </a:extLst>
          </p:cNvPr>
          <p:cNvSpPr>
            <a:spLocks noGrp="1"/>
          </p:cNvSpPr>
          <p:nvPr>
            <p:ph type="sldNum" idx="12"/>
          </p:nvPr>
        </p:nvSpPr>
        <p:spPr/>
        <p:txBody>
          <a:bodyPr/>
          <a:lstStyle/>
          <a:p>
            <a:endParaRPr lang="en-US"/>
          </a:p>
        </p:txBody>
      </p:sp>
    </p:spTree>
    <p:extLst>
      <p:ext uri="{BB962C8B-B14F-4D97-AF65-F5344CB8AC3E}">
        <p14:creationId xmlns:p14="http://schemas.microsoft.com/office/powerpoint/2010/main" val="30713474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Shape 230"/>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dirty="0"/>
          </a:p>
        </p:txBody>
      </p:sp>
      <p:sp>
        <p:nvSpPr>
          <p:cNvPr id="231" name="Shape 23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4156714737"/>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Shape 517"/>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518" name="Shape 51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533904427"/>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Shape 517"/>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518" name="Shape 51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126357310"/>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Shape 517"/>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518" name="Shape 51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644011028"/>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endParaRPr lang="en-US"/>
          </a:p>
        </p:txBody>
      </p:sp>
    </p:spTree>
    <p:extLst>
      <p:ext uri="{BB962C8B-B14F-4D97-AF65-F5344CB8AC3E}">
        <p14:creationId xmlns:p14="http://schemas.microsoft.com/office/powerpoint/2010/main" val="845410644"/>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endParaRPr lang="en-US"/>
          </a:p>
        </p:txBody>
      </p:sp>
    </p:spTree>
    <p:extLst>
      <p:ext uri="{BB962C8B-B14F-4D97-AF65-F5344CB8AC3E}">
        <p14:creationId xmlns:p14="http://schemas.microsoft.com/office/powerpoint/2010/main" val="3062260410"/>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endParaRPr lang="en-US"/>
          </a:p>
        </p:txBody>
      </p:sp>
    </p:spTree>
    <p:extLst>
      <p:ext uri="{BB962C8B-B14F-4D97-AF65-F5344CB8AC3E}">
        <p14:creationId xmlns:p14="http://schemas.microsoft.com/office/powerpoint/2010/main" val="3236377733"/>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7"/>
        <p:cNvGrpSpPr/>
        <p:nvPr/>
      </p:nvGrpSpPr>
      <p:grpSpPr>
        <a:xfrm>
          <a:off x="0" y="0"/>
          <a:ext cx="0" cy="0"/>
          <a:chOff x="0" y="0"/>
          <a:chExt cx="0" cy="0"/>
        </a:xfrm>
      </p:grpSpPr>
      <p:sp>
        <p:nvSpPr>
          <p:cNvPr id="608" name="Shape 60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rnd">
            <a:solidFill>
              <a:srgbClr val="000000"/>
            </a:solidFill>
            <a:prstDash val="solid"/>
            <a:miter/>
            <a:headEnd type="none" w="med" len="med"/>
            <a:tailEnd type="none" w="med" len="med"/>
          </a:ln>
        </p:spPr>
      </p:sp>
      <p:sp>
        <p:nvSpPr>
          <p:cNvPr id="609" name="Shape 6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a:spcBef>
                <a:spcPts val="0"/>
              </a:spcBef>
              <a:buNone/>
            </a:pPr>
            <a:endParaRPr dirty="0"/>
          </a:p>
        </p:txBody>
      </p:sp>
      <p:sp>
        <p:nvSpPr>
          <p:cNvPr id="610" name="Shape 610"/>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Calibri"/>
              <a:buNone/>
            </a:pPr>
            <a:r>
              <a:rPr lang="en-US" sz="1200" b="0" i="0" u="none" strike="noStrike" cap="none" baseline="0">
                <a:solidFill>
                  <a:srgbClr val="000000"/>
                </a:solidFill>
                <a:latin typeface="Calibri"/>
                <a:ea typeface="Calibri"/>
                <a:cs typeface="Calibri"/>
                <a:sym typeface="Calibri"/>
              </a:rPr>
              <a:t>*</a:t>
            </a:r>
          </a:p>
        </p:txBody>
      </p:sp>
    </p:spTree>
    <p:extLst>
      <p:ext uri="{BB962C8B-B14F-4D97-AF65-F5344CB8AC3E}">
        <p14:creationId xmlns:p14="http://schemas.microsoft.com/office/powerpoint/2010/main" val="37888431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15"/>
        <p:cNvGrpSpPr/>
        <p:nvPr/>
      </p:nvGrpSpPr>
      <p:grpSpPr>
        <a:xfrm>
          <a:off x="0" y="0"/>
          <a:ext cx="0" cy="0"/>
          <a:chOff x="0" y="0"/>
          <a:chExt cx="0" cy="0"/>
        </a:xfrm>
      </p:grpSpPr>
      <p:sp>
        <p:nvSpPr>
          <p:cNvPr id="16" name="Shape 16"/>
          <p:cNvSpPr txBox="1">
            <a:spLocks noGrp="1"/>
          </p:cNvSpPr>
          <p:nvPr>
            <p:ph type="title"/>
          </p:nvPr>
        </p:nvSpPr>
        <p:spPr>
          <a:xfrm rot="5400000">
            <a:off x="7285038" y="1828800"/>
            <a:ext cx="5851525" cy="2743200"/>
          </a:xfrm>
          <a:prstGeom prst="rect">
            <a:avLst/>
          </a:prstGeom>
          <a:noFill/>
          <a:ln>
            <a:noFill/>
          </a:ln>
        </p:spPr>
        <p:txBody>
          <a:bodyPr lIns="91425" tIns="91425" rIns="91425" bIns="91425" anchor="ctr" anchorCtr="0"/>
          <a:lstStyle>
            <a:lvl1pPr algn="ctr" rtl="0">
              <a:spcBef>
                <a:spcPts val="0"/>
              </a:spcBef>
              <a:spcAft>
                <a:spcPts val="0"/>
              </a:spcAft>
              <a:defRPr/>
            </a:lvl1pPr>
            <a:lvl2pPr algn="ctr" rtl="0">
              <a:spcBef>
                <a:spcPts val="0"/>
              </a:spcBef>
              <a:spcAft>
                <a:spcPts val="0"/>
              </a:spcAft>
              <a:defRPr/>
            </a:lvl2pPr>
            <a:lvl3pPr algn="ctr" rtl="0">
              <a:spcBef>
                <a:spcPts val="0"/>
              </a:spcBef>
              <a:spcAft>
                <a:spcPts val="0"/>
              </a:spcAft>
              <a:defRPr/>
            </a:lvl3pPr>
            <a:lvl4pPr algn="ctr" rtl="0">
              <a:spcBef>
                <a:spcPts val="0"/>
              </a:spcBef>
              <a:spcAft>
                <a:spcPts val="0"/>
              </a:spcAft>
              <a:defRPr/>
            </a:lvl4pPr>
            <a:lvl5pPr algn="ctr" rtl="0">
              <a:spcBef>
                <a:spcPts val="0"/>
              </a:spcBef>
              <a:spcAft>
                <a:spcPts val="0"/>
              </a:spcAft>
              <a:defRPr/>
            </a:lvl5pPr>
            <a:lvl6pPr marL="457200" algn="ctr" rtl="0">
              <a:spcBef>
                <a:spcPts val="0"/>
              </a:spcBef>
              <a:spcAft>
                <a:spcPts val="0"/>
              </a:spcAft>
              <a:defRPr/>
            </a:lvl6pPr>
            <a:lvl7pPr marL="914400" algn="ctr" rtl="0">
              <a:spcBef>
                <a:spcPts val="0"/>
              </a:spcBef>
              <a:spcAft>
                <a:spcPts val="0"/>
              </a:spcAft>
              <a:defRPr/>
            </a:lvl7pPr>
            <a:lvl8pPr marL="1371600" algn="ctr" rtl="0">
              <a:spcBef>
                <a:spcPts val="0"/>
              </a:spcBef>
              <a:spcAft>
                <a:spcPts val="0"/>
              </a:spcAft>
              <a:defRPr/>
            </a:lvl8pPr>
            <a:lvl9pPr marL="1828800" algn="ctr" rtl="0">
              <a:spcBef>
                <a:spcPts val="0"/>
              </a:spcBef>
              <a:spcAft>
                <a:spcPts val="0"/>
              </a:spcAft>
              <a:defRPr/>
            </a:lvl9pPr>
          </a:lstStyle>
          <a:p>
            <a:endParaRPr/>
          </a:p>
        </p:txBody>
      </p:sp>
      <p:sp>
        <p:nvSpPr>
          <p:cNvPr id="17" name="Shape 17"/>
          <p:cNvSpPr txBox="1">
            <a:spLocks noGrp="1"/>
          </p:cNvSpPr>
          <p:nvPr>
            <p:ph type="body" idx="1"/>
          </p:nvPr>
        </p:nvSpPr>
        <p:spPr>
          <a:xfrm rot="5400000">
            <a:off x="1697038" y="-812800"/>
            <a:ext cx="5851525" cy="8026399"/>
          </a:xfrm>
          <a:prstGeom prst="rect">
            <a:avLst/>
          </a:prstGeom>
          <a:noFill/>
          <a:ln>
            <a:noFill/>
          </a:ln>
        </p:spPr>
        <p:txBody>
          <a:bodyPr lIns="91425" tIns="91425" rIns="91425" bIns="91425" anchor="t" anchorCtr="0"/>
          <a:lstStyle>
            <a:lvl1pPr marL="342900" indent="-139700" algn="l" rtl="0">
              <a:spcBef>
                <a:spcPts val="640"/>
              </a:spcBef>
              <a:spcAft>
                <a:spcPts val="0"/>
              </a:spcAft>
              <a:buClr>
                <a:schemeClr val="dk1"/>
              </a:buClr>
              <a:buFont typeface="Calibri"/>
              <a:buChar char="•"/>
              <a:defRPr/>
            </a:lvl1pPr>
            <a:lvl2pPr marL="742950" indent="-107950" algn="l" rtl="0">
              <a:spcBef>
                <a:spcPts val="560"/>
              </a:spcBef>
              <a:spcAft>
                <a:spcPts val="0"/>
              </a:spcAft>
              <a:buClr>
                <a:schemeClr val="dk1"/>
              </a:buClr>
              <a:buFont typeface="Calibri"/>
              <a:buChar char="–"/>
              <a:defRPr/>
            </a:lvl2pPr>
            <a:lvl3pPr marL="1143000" indent="-76200" algn="l" rtl="0">
              <a:spcBef>
                <a:spcPts val="480"/>
              </a:spcBef>
              <a:spcAft>
                <a:spcPts val="0"/>
              </a:spcAft>
              <a:buClr>
                <a:schemeClr val="dk1"/>
              </a:buClr>
              <a:buFont typeface="Calibri"/>
              <a:buChar char="•"/>
              <a:defRPr/>
            </a:lvl3pPr>
            <a:lvl4pPr marL="1600200" indent="-101600" algn="l" rtl="0">
              <a:spcBef>
                <a:spcPts val="400"/>
              </a:spcBef>
              <a:spcAft>
                <a:spcPts val="0"/>
              </a:spcAft>
              <a:buClr>
                <a:schemeClr val="dk1"/>
              </a:buClr>
              <a:buFont typeface="Calibri"/>
              <a:buChar char="–"/>
              <a:defRPr/>
            </a:lvl4pPr>
            <a:lvl5pPr marL="2057400" indent="-101600" algn="l" rtl="0">
              <a:spcBef>
                <a:spcPts val="400"/>
              </a:spcBef>
              <a:spcAft>
                <a:spcPts val="0"/>
              </a:spcAft>
              <a:buClr>
                <a:schemeClr val="dk1"/>
              </a:buClr>
              <a:buFont typeface="Calibri"/>
              <a:buChar char="»"/>
              <a:defRPr/>
            </a:lvl5pPr>
            <a:lvl6pPr marL="2514600" indent="-101600" algn="l" rtl="0">
              <a:spcBef>
                <a:spcPts val="400"/>
              </a:spcBef>
              <a:buClr>
                <a:schemeClr val="dk1"/>
              </a:buClr>
              <a:buFont typeface="Calibri"/>
              <a:buChar char="•"/>
              <a:defRPr/>
            </a:lvl6pPr>
            <a:lvl7pPr marL="2971800" indent="-101600" algn="l" rtl="0">
              <a:spcBef>
                <a:spcPts val="400"/>
              </a:spcBef>
              <a:buClr>
                <a:schemeClr val="dk1"/>
              </a:buClr>
              <a:buFont typeface="Calibri"/>
              <a:buChar char="•"/>
              <a:defRPr/>
            </a:lvl7pPr>
            <a:lvl8pPr marL="3429000" indent="-101600" algn="l" rtl="0">
              <a:spcBef>
                <a:spcPts val="400"/>
              </a:spcBef>
              <a:buClr>
                <a:schemeClr val="dk1"/>
              </a:buClr>
              <a:buFont typeface="Calibri"/>
              <a:buChar char="•"/>
              <a:defRPr/>
            </a:lvl8pPr>
            <a:lvl9pPr marL="3886200" indent="-101600" algn="l" rtl="0">
              <a:spcBef>
                <a:spcPts val="400"/>
              </a:spcBef>
              <a:buClr>
                <a:schemeClr val="dk1"/>
              </a:buClr>
              <a:buFont typeface="Calibri"/>
              <a:buChar char="•"/>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48"/>
        <p:cNvGrpSpPr/>
        <p:nvPr/>
      </p:nvGrpSpPr>
      <p:grpSpPr>
        <a:xfrm>
          <a:off x="0" y="0"/>
          <a:ext cx="0" cy="0"/>
          <a:chOff x="0" y="0"/>
          <a:chExt cx="0" cy="0"/>
        </a:xfrm>
      </p:grpSpPr>
      <p:sp>
        <p:nvSpPr>
          <p:cNvPr id="49" name="Shape 49"/>
          <p:cNvSpPr txBox="1">
            <a:spLocks noGrp="1"/>
          </p:cNvSpPr>
          <p:nvPr>
            <p:ph type="ctrTitle"/>
          </p:nvPr>
        </p:nvSpPr>
        <p:spPr>
          <a:xfrm>
            <a:off x="914400" y="2130425"/>
            <a:ext cx="10363200" cy="1470024"/>
          </a:xfrm>
          <a:prstGeom prst="rect">
            <a:avLst/>
          </a:prstGeom>
          <a:noFill/>
          <a:ln>
            <a:noFill/>
          </a:ln>
        </p:spPr>
        <p:txBody>
          <a:bodyPr lIns="91425" tIns="91425" rIns="91425" bIns="91425" anchor="ctr" anchorCtr="0"/>
          <a:lstStyle>
            <a:lvl1pPr marL="0" marR="0" indent="0" algn="ctr" rtl="0">
              <a:spcBef>
                <a:spcPts val="0"/>
              </a:spcBef>
              <a:spcAft>
                <a:spcPts val="0"/>
              </a:spcAft>
              <a:defRPr/>
            </a:lvl1pPr>
            <a:lvl2pPr marL="0" marR="0" indent="0" algn="ctr" rtl="0">
              <a:spcBef>
                <a:spcPts val="0"/>
              </a:spcBef>
              <a:spcAft>
                <a:spcPts val="0"/>
              </a:spcAft>
              <a:defRPr/>
            </a:lvl2pPr>
            <a:lvl3pPr marL="0" marR="0" indent="0" algn="ctr" rtl="0">
              <a:spcBef>
                <a:spcPts val="0"/>
              </a:spcBef>
              <a:spcAft>
                <a:spcPts val="0"/>
              </a:spcAft>
              <a:defRPr/>
            </a:lvl3pPr>
            <a:lvl4pPr marL="0" marR="0" indent="0" algn="ctr" rtl="0">
              <a:spcBef>
                <a:spcPts val="0"/>
              </a:spcBef>
              <a:spcAft>
                <a:spcPts val="0"/>
              </a:spcAft>
              <a:defRPr/>
            </a:lvl4pPr>
            <a:lvl5pPr marL="0" marR="0" indent="0" algn="ctr" rtl="0">
              <a:spcBef>
                <a:spcPts val="0"/>
              </a:spcBef>
              <a:spcAft>
                <a:spcPts val="0"/>
              </a:spcAft>
              <a:defRPr/>
            </a:lvl5pPr>
            <a:lvl6pPr marL="457200" marR="0" indent="0" algn="ctr" rtl="0">
              <a:spcBef>
                <a:spcPts val="0"/>
              </a:spcBef>
              <a:spcAft>
                <a:spcPts val="0"/>
              </a:spcAft>
              <a:defRPr/>
            </a:lvl6pPr>
            <a:lvl7pPr marL="914400" marR="0" indent="0" algn="ctr" rtl="0">
              <a:spcBef>
                <a:spcPts val="0"/>
              </a:spcBef>
              <a:spcAft>
                <a:spcPts val="0"/>
              </a:spcAft>
              <a:defRPr/>
            </a:lvl7pPr>
            <a:lvl8pPr marL="1371600" marR="0" indent="0" algn="ctr" rtl="0">
              <a:spcBef>
                <a:spcPts val="0"/>
              </a:spcBef>
              <a:spcAft>
                <a:spcPts val="0"/>
              </a:spcAft>
              <a:defRPr/>
            </a:lvl8pPr>
            <a:lvl9pPr marL="1828800" marR="0" indent="0" algn="ctr" rtl="0">
              <a:spcBef>
                <a:spcPts val="0"/>
              </a:spcBef>
              <a:spcAft>
                <a:spcPts val="0"/>
              </a:spcAft>
              <a:defRPr/>
            </a:lvl9pPr>
          </a:lstStyle>
          <a:p>
            <a:endParaRPr/>
          </a:p>
        </p:txBody>
      </p:sp>
      <p:sp>
        <p:nvSpPr>
          <p:cNvPr id="50" name="Shape 50"/>
          <p:cNvSpPr txBox="1">
            <a:spLocks noGrp="1"/>
          </p:cNvSpPr>
          <p:nvPr>
            <p:ph type="subTitle" idx="1"/>
          </p:nvPr>
        </p:nvSpPr>
        <p:spPr>
          <a:xfrm>
            <a:off x="1828801" y="3886200"/>
            <a:ext cx="8534399" cy="1752600"/>
          </a:xfrm>
          <a:prstGeom prst="rect">
            <a:avLst/>
          </a:prstGeom>
          <a:noFill/>
          <a:ln>
            <a:noFill/>
          </a:ln>
        </p:spPr>
        <p:txBody>
          <a:bodyPr lIns="91425" tIns="91425" rIns="91425" bIns="91425" anchor="t" anchorCtr="0"/>
          <a:lstStyle>
            <a:lvl1pPr marL="0" marR="0" indent="0" algn="ctr" rtl="0">
              <a:spcBef>
                <a:spcPts val="640"/>
              </a:spcBef>
              <a:spcAft>
                <a:spcPts val="0"/>
              </a:spcAft>
              <a:buClr>
                <a:srgbClr val="888888"/>
              </a:buClr>
              <a:buFont typeface="Calibri"/>
              <a:buNone/>
              <a:defRPr/>
            </a:lvl1pPr>
            <a:lvl2pPr marL="457200" marR="0" indent="0" algn="ctr" rtl="0">
              <a:spcBef>
                <a:spcPts val="560"/>
              </a:spcBef>
              <a:spcAft>
                <a:spcPts val="0"/>
              </a:spcAft>
              <a:buClr>
                <a:srgbClr val="888888"/>
              </a:buClr>
              <a:buFont typeface="Calibri"/>
              <a:buNone/>
              <a:defRPr/>
            </a:lvl2pPr>
            <a:lvl3pPr marL="914400" marR="0" indent="0" algn="ctr" rtl="0">
              <a:spcBef>
                <a:spcPts val="480"/>
              </a:spcBef>
              <a:spcAft>
                <a:spcPts val="0"/>
              </a:spcAft>
              <a:buClr>
                <a:srgbClr val="888888"/>
              </a:buClr>
              <a:buFont typeface="Calibri"/>
              <a:buNone/>
              <a:defRPr/>
            </a:lvl3pPr>
            <a:lvl4pPr marL="1371600" marR="0" indent="0" algn="ctr" rtl="0">
              <a:spcBef>
                <a:spcPts val="400"/>
              </a:spcBef>
              <a:spcAft>
                <a:spcPts val="0"/>
              </a:spcAft>
              <a:buClr>
                <a:srgbClr val="888888"/>
              </a:buClr>
              <a:buFont typeface="Calibri"/>
              <a:buNone/>
              <a:defRPr/>
            </a:lvl4pPr>
            <a:lvl5pPr marL="1828800" marR="0" indent="0" algn="ctr" rtl="0">
              <a:spcBef>
                <a:spcPts val="400"/>
              </a:spcBef>
              <a:spcAft>
                <a:spcPts val="0"/>
              </a:spcAft>
              <a:buClr>
                <a:srgbClr val="888888"/>
              </a:buClr>
              <a:buFont typeface="Calibri"/>
              <a:buNone/>
              <a:defRPr/>
            </a:lvl5pPr>
            <a:lvl6pPr marL="2286000" marR="0" indent="0" algn="ctr" rtl="0">
              <a:spcBef>
                <a:spcPts val="400"/>
              </a:spcBef>
              <a:buClr>
                <a:srgbClr val="888888"/>
              </a:buClr>
              <a:buFont typeface="Calibri"/>
              <a:buNone/>
              <a:defRPr/>
            </a:lvl6pPr>
            <a:lvl7pPr marL="2743200" marR="0" indent="0" algn="ctr" rtl="0">
              <a:spcBef>
                <a:spcPts val="400"/>
              </a:spcBef>
              <a:buClr>
                <a:srgbClr val="888888"/>
              </a:buClr>
              <a:buFont typeface="Calibri"/>
              <a:buNone/>
              <a:defRPr/>
            </a:lvl7pPr>
            <a:lvl8pPr marL="3200400" marR="0" indent="0" algn="ctr" rtl="0">
              <a:spcBef>
                <a:spcPts val="400"/>
              </a:spcBef>
              <a:buClr>
                <a:srgbClr val="888888"/>
              </a:buClr>
              <a:buFont typeface="Calibri"/>
              <a:buNone/>
              <a:defRPr/>
            </a:lvl8pPr>
            <a:lvl9pPr marL="3657600" marR="0" indent="0" algn="ctr" rtl="0">
              <a:spcBef>
                <a:spcPts val="400"/>
              </a:spcBef>
              <a:buClr>
                <a:srgbClr val="888888"/>
              </a:buClr>
              <a:buFont typeface="Calibri"/>
              <a:buNone/>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18"/>
        <p:cNvGrpSpPr/>
        <p:nvPr/>
      </p:nvGrpSpPr>
      <p:grpSpPr>
        <a:xfrm>
          <a:off x="0" y="0"/>
          <a:ext cx="0" cy="0"/>
          <a:chOff x="0" y="0"/>
          <a:chExt cx="0" cy="0"/>
        </a:xfrm>
      </p:grpSpPr>
      <p:sp>
        <p:nvSpPr>
          <p:cNvPr id="19" name="Shape 19"/>
          <p:cNvSpPr txBox="1">
            <a:spLocks noGrp="1"/>
          </p:cNvSpPr>
          <p:nvPr>
            <p:ph type="title"/>
          </p:nvPr>
        </p:nvSpPr>
        <p:spPr>
          <a:xfrm>
            <a:off x="609600" y="274637"/>
            <a:ext cx="10972800" cy="1143000"/>
          </a:xfrm>
          <a:prstGeom prst="rect">
            <a:avLst/>
          </a:prstGeom>
          <a:noFill/>
          <a:ln>
            <a:noFill/>
          </a:ln>
        </p:spPr>
        <p:txBody>
          <a:bodyPr lIns="91425" tIns="91425" rIns="91425" bIns="91425" anchor="ctr" anchorCtr="0"/>
          <a:lstStyle>
            <a:lvl1pPr algn="ctr" rtl="0">
              <a:spcBef>
                <a:spcPts val="0"/>
              </a:spcBef>
              <a:spcAft>
                <a:spcPts val="0"/>
              </a:spcAft>
              <a:defRPr/>
            </a:lvl1pPr>
            <a:lvl2pPr algn="ctr" rtl="0">
              <a:spcBef>
                <a:spcPts val="0"/>
              </a:spcBef>
              <a:spcAft>
                <a:spcPts val="0"/>
              </a:spcAft>
              <a:defRPr/>
            </a:lvl2pPr>
            <a:lvl3pPr algn="ctr" rtl="0">
              <a:spcBef>
                <a:spcPts val="0"/>
              </a:spcBef>
              <a:spcAft>
                <a:spcPts val="0"/>
              </a:spcAft>
              <a:defRPr/>
            </a:lvl3pPr>
            <a:lvl4pPr algn="ctr" rtl="0">
              <a:spcBef>
                <a:spcPts val="0"/>
              </a:spcBef>
              <a:spcAft>
                <a:spcPts val="0"/>
              </a:spcAft>
              <a:defRPr/>
            </a:lvl4pPr>
            <a:lvl5pPr algn="ctr" rtl="0">
              <a:spcBef>
                <a:spcPts val="0"/>
              </a:spcBef>
              <a:spcAft>
                <a:spcPts val="0"/>
              </a:spcAft>
              <a:defRPr/>
            </a:lvl5pPr>
            <a:lvl6pPr marL="457200" algn="ctr" rtl="0">
              <a:spcBef>
                <a:spcPts val="0"/>
              </a:spcBef>
              <a:spcAft>
                <a:spcPts val="0"/>
              </a:spcAft>
              <a:defRPr/>
            </a:lvl6pPr>
            <a:lvl7pPr marL="914400" algn="ctr" rtl="0">
              <a:spcBef>
                <a:spcPts val="0"/>
              </a:spcBef>
              <a:spcAft>
                <a:spcPts val="0"/>
              </a:spcAft>
              <a:defRPr/>
            </a:lvl7pPr>
            <a:lvl8pPr marL="1371600" algn="ctr" rtl="0">
              <a:spcBef>
                <a:spcPts val="0"/>
              </a:spcBef>
              <a:spcAft>
                <a:spcPts val="0"/>
              </a:spcAft>
              <a:defRPr/>
            </a:lvl8pPr>
            <a:lvl9pPr marL="1828800" algn="ctr" rtl="0">
              <a:spcBef>
                <a:spcPts val="0"/>
              </a:spcBef>
              <a:spcAft>
                <a:spcPts val="0"/>
              </a:spcAft>
              <a:defRPr/>
            </a:lvl9pPr>
          </a:lstStyle>
          <a:p>
            <a:endParaRPr/>
          </a:p>
        </p:txBody>
      </p:sp>
      <p:sp>
        <p:nvSpPr>
          <p:cNvPr id="20" name="Shape 20"/>
          <p:cNvSpPr txBox="1">
            <a:spLocks noGrp="1"/>
          </p:cNvSpPr>
          <p:nvPr>
            <p:ph type="body" idx="1"/>
          </p:nvPr>
        </p:nvSpPr>
        <p:spPr>
          <a:xfrm rot="5400000">
            <a:off x="3833018" y="-1623219"/>
            <a:ext cx="4525961" cy="10972800"/>
          </a:xfrm>
          <a:prstGeom prst="rect">
            <a:avLst/>
          </a:prstGeom>
          <a:noFill/>
          <a:ln>
            <a:noFill/>
          </a:ln>
        </p:spPr>
        <p:txBody>
          <a:bodyPr lIns="91425" tIns="91425" rIns="91425" bIns="91425" anchor="t" anchorCtr="0"/>
          <a:lstStyle>
            <a:lvl1pPr marL="342900" indent="-139700" algn="l" rtl="0">
              <a:spcBef>
                <a:spcPts val="640"/>
              </a:spcBef>
              <a:spcAft>
                <a:spcPts val="0"/>
              </a:spcAft>
              <a:buClr>
                <a:schemeClr val="dk1"/>
              </a:buClr>
              <a:buFont typeface="Calibri"/>
              <a:buChar char="•"/>
              <a:defRPr/>
            </a:lvl1pPr>
            <a:lvl2pPr marL="742950" indent="-107950" algn="l" rtl="0">
              <a:spcBef>
                <a:spcPts val="560"/>
              </a:spcBef>
              <a:spcAft>
                <a:spcPts val="0"/>
              </a:spcAft>
              <a:buClr>
                <a:schemeClr val="dk1"/>
              </a:buClr>
              <a:buFont typeface="Calibri"/>
              <a:buChar char="–"/>
              <a:defRPr/>
            </a:lvl2pPr>
            <a:lvl3pPr marL="1143000" indent="-76200" algn="l" rtl="0">
              <a:spcBef>
                <a:spcPts val="480"/>
              </a:spcBef>
              <a:spcAft>
                <a:spcPts val="0"/>
              </a:spcAft>
              <a:buClr>
                <a:schemeClr val="dk1"/>
              </a:buClr>
              <a:buFont typeface="Calibri"/>
              <a:buChar char="•"/>
              <a:defRPr/>
            </a:lvl3pPr>
            <a:lvl4pPr marL="1600200" indent="-101600" algn="l" rtl="0">
              <a:spcBef>
                <a:spcPts val="400"/>
              </a:spcBef>
              <a:spcAft>
                <a:spcPts val="0"/>
              </a:spcAft>
              <a:buClr>
                <a:schemeClr val="dk1"/>
              </a:buClr>
              <a:buFont typeface="Calibri"/>
              <a:buChar char="–"/>
              <a:defRPr/>
            </a:lvl4pPr>
            <a:lvl5pPr marL="2057400" indent="-101600" algn="l" rtl="0">
              <a:spcBef>
                <a:spcPts val="400"/>
              </a:spcBef>
              <a:spcAft>
                <a:spcPts val="0"/>
              </a:spcAft>
              <a:buClr>
                <a:schemeClr val="dk1"/>
              </a:buClr>
              <a:buFont typeface="Calibri"/>
              <a:buChar char="»"/>
              <a:defRPr/>
            </a:lvl5pPr>
            <a:lvl6pPr marL="2514600" indent="-101600" algn="l" rtl="0">
              <a:spcBef>
                <a:spcPts val="400"/>
              </a:spcBef>
              <a:buClr>
                <a:schemeClr val="dk1"/>
              </a:buClr>
              <a:buFont typeface="Calibri"/>
              <a:buChar char="•"/>
              <a:defRPr/>
            </a:lvl6pPr>
            <a:lvl7pPr marL="2971800" indent="-101600" algn="l" rtl="0">
              <a:spcBef>
                <a:spcPts val="400"/>
              </a:spcBef>
              <a:buClr>
                <a:schemeClr val="dk1"/>
              </a:buClr>
              <a:buFont typeface="Calibri"/>
              <a:buChar char="•"/>
              <a:defRPr/>
            </a:lvl7pPr>
            <a:lvl8pPr marL="3429000" indent="-101600" algn="l" rtl="0">
              <a:spcBef>
                <a:spcPts val="400"/>
              </a:spcBef>
              <a:buClr>
                <a:schemeClr val="dk1"/>
              </a:buClr>
              <a:buFont typeface="Calibri"/>
              <a:buChar char="•"/>
              <a:defRPr/>
            </a:lvl8pPr>
            <a:lvl9pPr marL="3886200" indent="-101600" algn="l" rtl="0">
              <a:spcBef>
                <a:spcPts val="400"/>
              </a:spcBef>
              <a:buClr>
                <a:schemeClr val="dk1"/>
              </a:buClr>
              <a:buFont typeface="Calibri"/>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21"/>
        <p:cNvGrpSpPr/>
        <p:nvPr/>
      </p:nvGrpSpPr>
      <p:grpSpPr>
        <a:xfrm>
          <a:off x="0" y="0"/>
          <a:ext cx="0" cy="0"/>
          <a:chOff x="0" y="0"/>
          <a:chExt cx="0" cy="0"/>
        </a:xfrm>
      </p:grpSpPr>
      <p:sp>
        <p:nvSpPr>
          <p:cNvPr id="22" name="Shape 22"/>
          <p:cNvSpPr txBox="1">
            <a:spLocks noGrp="1"/>
          </p:cNvSpPr>
          <p:nvPr>
            <p:ph type="title"/>
          </p:nvPr>
        </p:nvSpPr>
        <p:spPr>
          <a:xfrm>
            <a:off x="2389718" y="4800601"/>
            <a:ext cx="7315199" cy="566737"/>
          </a:xfrm>
          <a:prstGeom prst="rect">
            <a:avLst/>
          </a:prstGeom>
          <a:noFill/>
          <a:ln>
            <a:noFill/>
          </a:ln>
        </p:spPr>
        <p:txBody>
          <a:bodyPr lIns="91425" tIns="91425" rIns="91425" bIns="91425" anchor="b" anchorCtr="0"/>
          <a:lstStyle>
            <a:lvl1pPr algn="l"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3" name="Shape 23"/>
          <p:cNvSpPr>
            <a:spLocks noGrp="1"/>
          </p:cNvSpPr>
          <p:nvPr>
            <p:ph type="pic" idx="2"/>
          </p:nvPr>
        </p:nvSpPr>
        <p:spPr>
          <a:xfrm>
            <a:off x="2389718" y="612775"/>
            <a:ext cx="7315199" cy="4114800"/>
          </a:xfrm>
          <a:prstGeom prst="rect">
            <a:avLst/>
          </a:prstGeom>
          <a:noFill/>
          <a:ln>
            <a:noFill/>
          </a:ln>
        </p:spPr>
      </p:sp>
      <p:sp>
        <p:nvSpPr>
          <p:cNvPr id="24" name="Shape 24"/>
          <p:cNvSpPr txBox="1">
            <a:spLocks noGrp="1"/>
          </p:cNvSpPr>
          <p:nvPr>
            <p:ph type="body" idx="1"/>
          </p:nvPr>
        </p:nvSpPr>
        <p:spPr>
          <a:xfrm>
            <a:off x="2389718" y="5367338"/>
            <a:ext cx="7315199" cy="804861"/>
          </a:xfrm>
          <a:prstGeom prst="rect">
            <a:avLst/>
          </a:prstGeom>
          <a:noFill/>
          <a:ln>
            <a:noFill/>
          </a:ln>
        </p:spPr>
        <p:txBody>
          <a:bodyPr lIns="91425" tIns="91425" rIns="91425" bIns="91425" anchor="t" anchorCtr="0"/>
          <a:lstStyle>
            <a:lvl1pPr marL="0" indent="0" rtl="0">
              <a:spcBef>
                <a:spcPts val="0"/>
              </a:spcBef>
              <a:buFont typeface="Calibri"/>
              <a:buNone/>
              <a:defRPr/>
            </a:lvl1pPr>
            <a:lvl2pPr marL="457200" indent="0" rtl="0">
              <a:spcBef>
                <a:spcPts val="0"/>
              </a:spcBef>
              <a:buFont typeface="Calibri"/>
              <a:buNone/>
              <a:defRPr/>
            </a:lvl2pPr>
            <a:lvl3pPr marL="914400" indent="0" rtl="0">
              <a:spcBef>
                <a:spcPts val="0"/>
              </a:spcBef>
              <a:buFont typeface="Calibri"/>
              <a:buNone/>
              <a:defRPr/>
            </a:lvl3pPr>
            <a:lvl4pPr marL="1371600" indent="0" rtl="0">
              <a:spcBef>
                <a:spcPts val="0"/>
              </a:spcBef>
              <a:buFont typeface="Calibri"/>
              <a:buNone/>
              <a:defRPr/>
            </a:lvl4pPr>
            <a:lvl5pPr marL="1828800" indent="0" rtl="0">
              <a:spcBef>
                <a:spcPts val="0"/>
              </a:spcBef>
              <a:buFont typeface="Calibri"/>
              <a:buNone/>
              <a:defRPr/>
            </a:lvl5pPr>
            <a:lvl6pPr marL="2286000" indent="0" rtl="0">
              <a:spcBef>
                <a:spcPts val="0"/>
              </a:spcBef>
              <a:buFont typeface="Calibri"/>
              <a:buNone/>
              <a:defRPr/>
            </a:lvl6pPr>
            <a:lvl7pPr marL="2743200" indent="0" rtl="0">
              <a:spcBef>
                <a:spcPts val="0"/>
              </a:spcBef>
              <a:buFont typeface="Calibri"/>
              <a:buNone/>
              <a:defRPr/>
            </a:lvl7pPr>
            <a:lvl8pPr marL="3200400" indent="0" rtl="0">
              <a:spcBef>
                <a:spcPts val="0"/>
              </a:spcBef>
              <a:buFont typeface="Calibri"/>
              <a:buNone/>
              <a:defRPr/>
            </a:lvl8pPr>
            <a:lvl9pPr marL="3657600" indent="0" rtl="0">
              <a:spcBef>
                <a:spcPts val="0"/>
              </a:spcBef>
              <a:buFont typeface="Calibri"/>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25"/>
        <p:cNvGrpSpPr/>
        <p:nvPr/>
      </p:nvGrpSpPr>
      <p:grpSpPr>
        <a:xfrm>
          <a:off x="0" y="0"/>
          <a:ext cx="0" cy="0"/>
          <a:chOff x="0" y="0"/>
          <a:chExt cx="0" cy="0"/>
        </a:xfrm>
      </p:grpSpPr>
      <p:sp>
        <p:nvSpPr>
          <p:cNvPr id="26" name="Shape 26"/>
          <p:cNvSpPr txBox="1">
            <a:spLocks noGrp="1"/>
          </p:cNvSpPr>
          <p:nvPr>
            <p:ph type="title"/>
          </p:nvPr>
        </p:nvSpPr>
        <p:spPr>
          <a:xfrm>
            <a:off x="609601" y="273051"/>
            <a:ext cx="4011084" cy="1162049"/>
          </a:xfrm>
          <a:prstGeom prst="rect">
            <a:avLst/>
          </a:prstGeom>
          <a:noFill/>
          <a:ln>
            <a:noFill/>
          </a:ln>
        </p:spPr>
        <p:txBody>
          <a:bodyPr lIns="91425" tIns="91425" rIns="91425" bIns="91425" anchor="b" anchorCtr="0"/>
          <a:lstStyle>
            <a:lvl1pPr algn="l"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7" name="Shape 27"/>
          <p:cNvSpPr txBox="1">
            <a:spLocks noGrp="1"/>
          </p:cNvSpPr>
          <p:nvPr>
            <p:ph type="body" idx="1"/>
          </p:nvPr>
        </p:nvSpPr>
        <p:spPr>
          <a:xfrm>
            <a:off x="4766733" y="273050"/>
            <a:ext cx="6815667" cy="5853112"/>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8" name="Shape 28"/>
          <p:cNvSpPr txBox="1">
            <a:spLocks noGrp="1"/>
          </p:cNvSpPr>
          <p:nvPr>
            <p:ph type="body" idx="2"/>
          </p:nvPr>
        </p:nvSpPr>
        <p:spPr>
          <a:xfrm>
            <a:off x="609601" y="1435101"/>
            <a:ext cx="4011084" cy="4691063"/>
          </a:xfrm>
          <a:prstGeom prst="rect">
            <a:avLst/>
          </a:prstGeom>
          <a:noFill/>
          <a:ln>
            <a:noFill/>
          </a:ln>
        </p:spPr>
        <p:txBody>
          <a:bodyPr lIns="91425" tIns="91425" rIns="91425" bIns="91425" anchor="t" anchorCtr="0"/>
          <a:lstStyle>
            <a:lvl1pPr marL="0" indent="0" rtl="0">
              <a:spcBef>
                <a:spcPts val="0"/>
              </a:spcBef>
              <a:buFont typeface="Calibri"/>
              <a:buNone/>
              <a:defRPr/>
            </a:lvl1pPr>
            <a:lvl2pPr marL="457200" indent="0" rtl="0">
              <a:spcBef>
                <a:spcPts val="0"/>
              </a:spcBef>
              <a:buFont typeface="Calibri"/>
              <a:buNone/>
              <a:defRPr/>
            </a:lvl2pPr>
            <a:lvl3pPr marL="914400" indent="0" rtl="0">
              <a:spcBef>
                <a:spcPts val="0"/>
              </a:spcBef>
              <a:buFont typeface="Calibri"/>
              <a:buNone/>
              <a:defRPr/>
            </a:lvl3pPr>
            <a:lvl4pPr marL="1371600" indent="0" rtl="0">
              <a:spcBef>
                <a:spcPts val="0"/>
              </a:spcBef>
              <a:buFont typeface="Calibri"/>
              <a:buNone/>
              <a:defRPr/>
            </a:lvl4pPr>
            <a:lvl5pPr marL="1828800" indent="0" rtl="0">
              <a:spcBef>
                <a:spcPts val="0"/>
              </a:spcBef>
              <a:buFont typeface="Calibri"/>
              <a:buNone/>
              <a:defRPr/>
            </a:lvl5pPr>
            <a:lvl6pPr marL="2286000" indent="0" rtl="0">
              <a:spcBef>
                <a:spcPts val="0"/>
              </a:spcBef>
              <a:buFont typeface="Calibri"/>
              <a:buNone/>
              <a:defRPr/>
            </a:lvl6pPr>
            <a:lvl7pPr marL="2743200" indent="0" rtl="0">
              <a:spcBef>
                <a:spcPts val="0"/>
              </a:spcBef>
              <a:buFont typeface="Calibri"/>
              <a:buNone/>
              <a:defRPr/>
            </a:lvl7pPr>
            <a:lvl8pPr marL="3200400" indent="0" rtl="0">
              <a:spcBef>
                <a:spcPts val="0"/>
              </a:spcBef>
              <a:buFont typeface="Calibri"/>
              <a:buNone/>
              <a:defRPr/>
            </a:lvl8pPr>
            <a:lvl9pPr marL="3657600" indent="0" rtl="0">
              <a:spcBef>
                <a:spcPts val="0"/>
              </a:spcBef>
              <a:buFont typeface="Calibri"/>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29"/>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32"/>
        <p:cNvGrpSpPr/>
        <p:nvPr/>
      </p:nvGrpSpPr>
      <p:grpSpPr>
        <a:xfrm>
          <a:off x="0" y="0"/>
          <a:ext cx="0" cy="0"/>
          <a:chOff x="0" y="0"/>
          <a:chExt cx="0" cy="0"/>
        </a:xfrm>
      </p:grpSpPr>
      <p:sp>
        <p:nvSpPr>
          <p:cNvPr id="33" name="Shape 33"/>
          <p:cNvSpPr txBox="1">
            <a:spLocks noGrp="1"/>
          </p:cNvSpPr>
          <p:nvPr>
            <p:ph type="title"/>
          </p:nvPr>
        </p:nvSpPr>
        <p:spPr>
          <a:xfrm>
            <a:off x="609600" y="274637"/>
            <a:ext cx="10972800" cy="1143000"/>
          </a:xfrm>
          <a:prstGeom prst="rect">
            <a:avLst/>
          </a:prstGeom>
          <a:noFill/>
          <a:ln>
            <a:noFill/>
          </a:ln>
        </p:spPr>
        <p:txBody>
          <a:bodyPr lIns="91425" tIns="91425" rIns="91425" bIns="91425" anchor="ctr"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4" name="Shape 34"/>
          <p:cNvSpPr txBox="1">
            <a:spLocks noGrp="1"/>
          </p:cNvSpPr>
          <p:nvPr>
            <p:ph type="body" idx="1"/>
          </p:nvPr>
        </p:nvSpPr>
        <p:spPr>
          <a:xfrm>
            <a:off x="609601" y="1535112"/>
            <a:ext cx="5386916" cy="639762"/>
          </a:xfrm>
          <a:prstGeom prst="rect">
            <a:avLst/>
          </a:prstGeom>
          <a:noFill/>
          <a:ln>
            <a:noFill/>
          </a:ln>
        </p:spPr>
        <p:txBody>
          <a:bodyPr lIns="91425" tIns="91425" rIns="91425" bIns="91425" anchor="b" anchorCtr="0"/>
          <a:lstStyle>
            <a:lvl1pPr marL="0" indent="0" rtl="0">
              <a:spcBef>
                <a:spcPts val="0"/>
              </a:spcBef>
              <a:buFont typeface="Calibri"/>
              <a:buNone/>
              <a:defRPr/>
            </a:lvl1pPr>
            <a:lvl2pPr marL="457200" indent="0" rtl="0">
              <a:spcBef>
                <a:spcPts val="0"/>
              </a:spcBef>
              <a:buFont typeface="Calibri"/>
              <a:buNone/>
              <a:defRPr/>
            </a:lvl2pPr>
            <a:lvl3pPr marL="914400" indent="0" rtl="0">
              <a:spcBef>
                <a:spcPts val="0"/>
              </a:spcBef>
              <a:buFont typeface="Calibri"/>
              <a:buNone/>
              <a:defRPr/>
            </a:lvl3pPr>
            <a:lvl4pPr marL="1371600" indent="0" rtl="0">
              <a:spcBef>
                <a:spcPts val="0"/>
              </a:spcBef>
              <a:buFont typeface="Calibri"/>
              <a:buNone/>
              <a:defRPr/>
            </a:lvl4pPr>
            <a:lvl5pPr marL="1828800" indent="0" rtl="0">
              <a:spcBef>
                <a:spcPts val="0"/>
              </a:spcBef>
              <a:buFont typeface="Calibri"/>
              <a:buNone/>
              <a:defRPr/>
            </a:lvl5pPr>
            <a:lvl6pPr marL="2286000" indent="0" rtl="0">
              <a:spcBef>
                <a:spcPts val="0"/>
              </a:spcBef>
              <a:buFont typeface="Calibri"/>
              <a:buNone/>
              <a:defRPr/>
            </a:lvl6pPr>
            <a:lvl7pPr marL="2743200" indent="0" rtl="0">
              <a:spcBef>
                <a:spcPts val="0"/>
              </a:spcBef>
              <a:buFont typeface="Calibri"/>
              <a:buNone/>
              <a:defRPr/>
            </a:lvl7pPr>
            <a:lvl8pPr marL="3200400" indent="0" rtl="0">
              <a:spcBef>
                <a:spcPts val="0"/>
              </a:spcBef>
              <a:buFont typeface="Calibri"/>
              <a:buNone/>
              <a:defRPr/>
            </a:lvl8pPr>
            <a:lvl9pPr marL="3657600" indent="0" rtl="0">
              <a:spcBef>
                <a:spcPts val="0"/>
              </a:spcBef>
              <a:buFont typeface="Calibri"/>
              <a:buNone/>
              <a:defRPr/>
            </a:lvl9pPr>
          </a:lstStyle>
          <a:p>
            <a:endParaRPr/>
          </a:p>
        </p:txBody>
      </p:sp>
      <p:sp>
        <p:nvSpPr>
          <p:cNvPr id="35" name="Shape 35"/>
          <p:cNvSpPr txBox="1">
            <a:spLocks noGrp="1"/>
          </p:cNvSpPr>
          <p:nvPr>
            <p:ph type="body" idx="2"/>
          </p:nvPr>
        </p:nvSpPr>
        <p:spPr>
          <a:xfrm>
            <a:off x="609601" y="2174875"/>
            <a:ext cx="5386916" cy="3951287"/>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6" name="Shape 36"/>
          <p:cNvSpPr txBox="1">
            <a:spLocks noGrp="1"/>
          </p:cNvSpPr>
          <p:nvPr>
            <p:ph type="body" idx="3"/>
          </p:nvPr>
        </p:nvSpPr>
        <p:spPr>
          <a:xfrm>
            <a:off x="6193367" y="1535112"/>
            <a:ext cx="5389032" cy="639762"/>
          </a:xfrm>
          <a:prstGeom prst="rect">
            <a:avLst/>
          </a:prstGeom>
          <a:noFill/>
          <a:ln>
            <a:noFill/>
          </a:ln>
        </p:spPr>
        <p:txBody>
          <a:bodyPr lIns="91425" tIns="91425" rIns="91425" bIns="91425" anchor="b" anchorCtr="0"/>
          <a:lstStyle>
            <a:lvl1pPr marL="0" indent="0" rtl="0">
              <a:spcBef>
                <a:spcPts val="0"/>
              </a:spcBef>
              <a:buFont typeface="Calibri"/>
              <a:buNone/>
              <a:defRPr/>
            </a:lvl1pPr>
            <a:lvl2pPr marL="457200" indent="0" rtl="0">
              <a:spcBef>
                <a:spcPts val="0"/>
              </a:spcBef>
              <a:buFont typeface="Calibri"/>
              <a:buNone/>
              <a:defRPr/>
            </a:lvl2pPr>
            <a:lvl3pPr marL="914400" indent="0" rtl="0">
              <a:spcBef>
                <a:spcPts val="0"/>
              </a:spcBef>
              <a:buFont typeface="Calibri"/>
              <a:buNone/>
              <a:defRPr/>
            </a:lvl3pPr>
            <a:lvl4pPr marL="1371600" indent="0" rtl="0">
              <a:spcBef>
                <a:spcPts val="0"/>
              </a:spcBef>
              <a:buFont typeface="Calibri"/>
              <a:buNone/>
              <a:defRPr/>
            </a:lvl4pPr>
            <a:lvl5pPr marL="1828800" indent="0" rtl="0">
              <a:spcBef>
                <a:spcPts val="0"/>
              </a:spcBef>
              <a:buFont typeface="Calibri"/>
              <a:buNone/>
              <a:defRPr/>
            </a:lvl5pPr>
            <a:lvl6pPr marL="2286000" indent="0" rtl="0">
              <a:spcBef>
                <a:spcPts val="0"/>
              </a:spcBef>
              <a:buFont typeface="Calibri"/>
              <a:buNone/>
              <a:defRPr/>
            </a:lvl6pPr>
            <a:lvl7pPr marL="2743200" indent="0" rtl="0">
              <a:spcBef>
                <a:spcPts val="0"/>
              </a:spcBef>
              <a:buFont typeface="Calibri"/>
              <a:buNone/>
              <a:defRPr/>
            </a:lvl7pPr>
            <a:lvl8pPr marL="3200400" indent="0" rtl="0">
              <a:spcBef>
                <a:spcPts val="0"/>
              </a:spcBef>
              <a:buFont typeface="Calibri"/>
              <a:buNone/>
              <a:defRPr/>
            </a:lvl8pPr>
            <a:lvl9pPr marL="3657600" indent="0" rtl="0">
              <a:spcBef>
                <a:spcPts val="0"/>
              </a:spcBef>
              <a:buFont typeface="Calibri"/>
              <a:buNone/>
              <a:defRPr/>
            </a:lvl9pPr>
          </a:lstStyle>
          <a:p>
            <a:endParaRPr/>
          </a:p>
        </p:txBody>
      </p:sp>
      <p:sp>
        <p:nvSpPr>
          <p:cNvPr id="37" name="Shape 37"/>
          <p:cNvSpPr txBox="1">
            <a:spLocks noGrp="1"/>
          </p:cNvSpPr>
          <p:nvPr>
            <p:ph type="body" idx="4"/>
          </p:nvPr>
        </p:nvSpPr>
        <p:spPr>
          <a:xfrm>
            <a:off x="6193367" y="2174875"/>
            <a:ext cx="5389032" cy="3951287"/>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38"/>
        <p:cNvGrpSpPr/>
        <p:nvPr/>
      </p:nvGrpSpPr>
      <p:grpSpPr>
        <a:xfrm>
          <a:off x="0" y="0"/>
          <a:ext cx="0" cy="0"/>
          <a:chOff x="0" y="0"/>
          <a:chExt cx="0" cy="0"/>
        </a:xfrm>
      </p:grpSpPr>
      <p:sp>
        <p:nvSpPr>
          <p:cNvPr id="39" name="Shape 39"/>
          <p:cNvSpPr txBox="1">
            <a:spLocks noGrp="1"/>
          </p:cNvSpPr>
          <p:nvPr>
            <p:ph type="title"/>
          </p:nvPr>
        </p:nvSpPr>
        <p:spPr>
          <a:xfrm>
            <a:off x="609600" y="274637"/>
            <a:ext cx="10972800" cy="1143000"/>
          </a:xfrm>
          <a:prstGeom prst="rect">
            <a:avLst/>
          </a:prstGeom>
          <a:noFill/>
          <a:ln>
            <a:noFill/>
          </a:ln>
        </p:spPr>
        <p:txBody>
          <a:bodyPr lIns="91425" tIns="91425" rIns="91425" bIns="91425" anchor="ctr" anchorCtr="0"/>
          <a:lstStyle>
            <a:lvl1pPr algn="ctr" rtl="0">
              <a:spcBef>
                <a:spcPts val="0"/>
              </a:spcBef>
              <a:spcAft>
                <a:spcPts val="0"/>
              </a:spcAft>
              <a:defRPr/>
            </a:lvl1pPr>
            <a:lvl2pPr algn="ctr" rtl="0">
              <a:spcBef>
                <a:spcPts val="0"/>
              </a:spcBef>
              <a:spcAft>
                <a:spcPts val="0"/>
              </a:spcAft>
              <a:defRPr/>
            </a:lvl2pPr>
            <a:lvl3pPr algn="ctr" rtl="0">
              <a:spcBef>
                <a:spcPts val="0"/>
              </a:spcBef>
              <a:spcAft>
                <a:spcPts val="0"/>
              </a:spcAft>
              <a:defRPr/>
            </a:lvl3pPr>
            <a:lvl4pPr algn="ctr" rtl="0">
              <a:spcBef>
                <a:spcPts val="0"/>
              </a:spcBef>
              <a:spcAft>
                <a:spcPts val="0"/>
              </a:spcAft>
              <a:defRPr/>
            </a:lvl4pPr>
            <a:lvl5pPr algn="ctr" rtl="0">
              <a:spcBef>
                <a:spcPts val="0"/>
              </a:spcBef>
              <a:spcAft>
                <a:spcPts val="0"/>
              </a:spcAft>
              <a:defRPr/>
            </a:lvl5pPr>
            <a:lvl6pPr marL="457200" algn="ctr" rtl="0">
              <a:spcBef>
                <a:spcPts val="0"/>
              </a:spcBef>
              <a:spcAft>
                <a:spcPts val="0"/>
              </a:spcAft>
              <a:defRPr/>
            </a:lvl6pPr>
            <a:lvl7pPr marL="914400" algn="ctr" rtl="0">
              <a:spcBef>
                <a:spcPts val="0"/>
              </a:spcBef>
              <a:spcAft>
                <a:spcPts val="0"/>
              </a:spcAft>
              <a:defRPr/>
            </a:lvl7pPr>
            <a:lvl8pPr marL="1371600" algn="ctr" rtl="0">
              <a:spcBef>
                <a:spcPts val="0"/>
              </a:spcBef>
              <a:spcAft>
                <a:spcPts val="0"/>
              </a:spcAft>
              <a:defRPr/>
            </a:lvl8pPr>
            <a:lvl9pPr marL="1828800" algn="ctr" rtl="0">
              <a:spcBef>
                <a:spcPts val="0"/>
              </a:spcBef>
              <a:spcAft>
                <a:spcPts val="0"/>
              </a:spcAft>
              <a:defRPr/>
            </a:lvl9pPr>
          </a:lstStyle>
          <a:p>
            <a:endParaRPr/>
          </a:p>
        </p:txBody>
      </p:sp>
      <p:sp>
        <p:nvSpPr>
          <p:cNvPr id="40" name="Shape 40"/>
          <p:cNvSpPr txBox="1">
            <a:spLocks noGrp="1"/>
          </p:cNvSpPr>
          <p:nvPr>
            <p:ph type="body" idx="1"/>
          </p:nvPr>
        </p:nvSpPr>
        <p:spPr>
          <a:xfrm>
            <a:off x="609601" y="1600201"/>
            <a:ext cx="5384799" cy="4525963"/>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41" name="Shape 41"/>
          <p:cNvSpPr txBox="1">
            <a:spLocks noGrp="1"/>
          </p:cNvSpPr>
          <p:nvPr>
            <p:ph type="body" idx="2"/>
          </p:nvPr>
        </p:nvSpPr>
        <p:spPr>
          <a:xfrm>
            <a:off x="6197601" y="1600201"/>
            <a:ext cx="5384799" cy="4525963"/>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42"/>
        <p:cNvGrpSpPr/>
        <p:nvPr/>
      </p:nvGrpSpPr>
      <p:grpSpPr>
        <a:xfrm>
          <a:off x="0" y="0"/>
          <a:ext cx="0" cy="0"/>
          <a:chOff x="0" y="0"/>
          <a:chExt cx="0" cy="0"/>
        </a:xfrm>
      </p:grpSpPr>
      <p:sp>
        <p:nvSpPr>
          <p:cNvPr id="43" name="Shape 43"/>
          <p:cNvSpPr txBox="1">
            <a:spLocks noGrp="1"/>
          </p:cNvSpPr>
          <p:nvPr>
            <p:ph type="title"/>
          </p:nvPr>
        </p:nvSpPr>
        <p:spPr>
          <a:xfrm>
            <a:off x="963083" y="4406901"/>
            <a:ext cx="10363200" cy="1362075"/>
          </a:xfrm>
          <a:prstGeom prst="rect">
            <a:avLst/>
          </a:prstGeom>
          <a:noFill/>
          <a:ln>
            <a:noFill/>
          </a:ln>
        </p:spPr>
        <p:txBody>
          <a:bodyPr lIns="91425" tIns="91425" rIns="91425" bIns="91425" anchor="t" anchorCtr="0"/>
          <a:lstStyle>
            <a:lvl1pPr algn="l"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44" name="Shape 44"/>
          <p:cNvSpPr txBox="1">
            <a:spLocks noGrp="1"/>
          </p:cNvSpPr>
          <p:nvPr>
            <p:ph type="body" idx="1"/>
          </p:nvPr>
        </p:nvSpPr>
        <p:spPr>
          <a:xfrm>
            <a:off x="963083" y="2906713"/>
            <a:ext cx="10363200" cy="1500187"/>
          </a:xfrm>
          <a:prstGeom prst="rect">
            <a:avLst/>
          </a:prstGeom>
          <a:noFill/>
          <a:ln>
            <a:noFill/>
          </a:ln>
        </p:spPr>
        <p:txBody>
          <a:bodyPr lIns="91425" tIns="91425" rIns="91425" bIns="91425" anchor="b" anchorCtr="0"/>
          <a:lstStyle>
            <a:lvl1pPr marL="0" indent="0" rtl="0">
              <a:spcBef>
                <a:spcPts val="0"/>
              </a:spcBef>
              <a:buClr>
                <a:srgbClr val="888888"/>
              </a:buClr>
              <a:buFont typeface="Calibri"/>
              <a:buNone/>
              <a:defRPr/>
            </a:lvl1pPr>
            <a:lvl2pPr marL="457200" indent="0" rtl="0">
              <a:spcBef>
                <a:spcPts val="0"/>
              </a:spcBef>
              <a:buClr>
                <a:srgbClr val="888888"/>
              </a:buClr>
              <a:buFont typeface="Calibri"/>
              <a:buNone/>
              <a:defRPr/>
            </a:lvl2pPr>
            <a:lvl3pPr marL="914400" indent="0" rtl="0">
              <a:spcBef>
                <a:spcPts val="0"/>
              </a:spcBef>
              <a:buClr>
                <a:srgbClr val="888888"/>
              </a:buClr>
              <a:buFont typeface="Calibri"/>
              <a:buNone/>
              <a:defRPr/>
            </a:lvl3pPr>
            <a:lvl4pPr marL="1371600" indent="0" rtl="0">
              <a:spcBef>
                <a:spcPts val="0"/>
              </a:spcBef>
              <a:buClr>
                <a:srgbClr val="888888"/>
              </a:buClr>
              <a:buFont typeface="Calibri"/>
              <a:buNone/>
              <a:defRPr/>
            </a:lvl4pPr>
            <a:lvl5pPr marL="1828800" indent="0" rtl="0">
              <a:spcBef>
                <a:spcPts val="0"/>
              </a:spcBef>
              <a:buClr>
                <a:srgbClr val="888888"/>
              </a:buClr>
              <a:buFont typeface="Calibri"/>
              <a:buNone/>
              <a:defRPr/>
            </a:lvl5pPr>
            <a:lvl6pPr marL="2286000" indent="0" rtl="0">
              <a:spcBef>
                <a:spcPts val="0"/>
              </a:spcBef>
              <a:buClr>
                <a:srgbClr val="888888"/>
              </a:buClr>
              <a:buFont typeface="Calibri"/>
              <a:buNone/>
              <a:defRPr/>
            </a:lvl6pPr>
            <a:lvl7pPr marL="2743200" indent="0" rtl="0">
              <a:spcBef>
                <a:spcPts val="0"/>
              </a:spcBef>
              <a:buClr>
                <a:srgbClr val="888888"/>
              </a:buClr>
              <a:buFont typeface="Calibri"/>
              <a:buNone/>
              <a:defRPr/>
            </a:lvl7pPr>
            <a:lvl8pPr marL="3200400" indent="0" rtl="0">
              <a:spcBef>
                <a:spcPts val="0"/>
              </a:spcBef>
              <a:buClr>
                <a:srgbClr val="888888"/>
              </a:buClr>
              <a:buFont typeface="Calibri"/>
              <a:buNone/>
              <a:defRPr/>
            </a:lvl8pPr>
            <a:lvl9pPr marL="3657600" indent="0" rtl="0">
              <a:spcBef>
                <a:spcPts val="0"/>
              </a:spcBef>
              <a:buClr>
                <a:srgbClr val="888888"/>
              </a:buClr>
              <a:buFont typeface="Calibri"/>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45"/>
        <p:cNvGrpSpPr/>
        <p:nvPr/>
      </p:nvGrpSpPr>
      <p:grpSpPr>
        <a:xfrm>
          <a:off x="0" y="0"/>
          <a:ext cx="0" cy="0"/>
          <a:chOff x="0" y="0"/>
          <a:chExt cx="0" cy="0"/>
        </a:xfrm>
      </p:grpSpPr>
      <p:sp>
        <p:nvSpPr>
          <p:cNvPr id="46" name="Shape 46"/>
          <p:cNvSpPr txBox="1">
            <a:spLocks noGrp="1"/>
          </p:cNvSpPr>
          <p:nvPr>
            <p:ph type="title"/>
          </p:nvPr>
        </p:nvSpPr>
        <p:spPr>
          <a:xfrm>
            <a:off x="609600" y="274637"/>
            <a:ext cx="10972800" cy="1143000"/>
          </a:xfrm>
          <a:prstGeom prst="rect">
            <a:avLst/>
          </a:prstGeom>
          <a:noFill/>
          <a:ln>
            <a:noFill/>
          </a:ln>
        </p:spPr>
        <p:txBody>
          <a:bodyPr lIns="91425" tIns="91425" rIns="91425" bIns="91425" anchor="ctr" anchorCtr="0"/>
          <a:lstStyle>
            <a:lvl1pPr algn="ctr" rtl="0">
              <a:spcBef>
                <a:spcPts val="0"/>
              </a:spcBef>
              <a:spcAft>
                <a:spcPts val="0"/>
              </a:spcAft>
              <a:defRPr/>
            </a:lvl1pPr>
            <a:lvl2pPr algn="ctr" rtl="0">
              <a:spcBef>
                <a:spcPts val="0"/>
              </a:spcBef>
              <a:spcAft>
                <a:spcPts val="0"/>
              </a:spcAft>
              <a:defRPr/>
            </a:lvl2pPr>
            <a:lvl3pPr algn="ctr" rtl="0">
              <a:spcBef>
                <a:spcPts val="0"/>
              </a:spcBef>
              <a:spcAft>
                <a:spcPts val="0"/>
              </a:spcAft>
              <a:defRPr/>
            </a:lvl3pPr>
            <a:lvl4pPr algn="ctr" rtl="0">
              <a:spcBef>
                <a:spcPts val="0"/>
              </a:spcBef>
              <a:spcAft>
                <a:spcPts val="0"/>
              </a:spcAft>
              <a:defRPr/>
            </a:lvl4pPr>
            <a:lvl5pPr algn="ctr" rtl="0">
              <a:spcBef>
                <a:spcPts val="0"/>
              </a:spcBef>
              <a:spcAft>
                <a:spcPts val="0"/>
              </a:spcAft>
              <a:defRPr/>
            </a:lvl5pPr>
            <a:lvl6pPr marL="457200" algn="ctr" rtl="0">
              <a:spcBef>
                <a:spcPts val="0"/>
              </a:spcBef>
              <a:spcAft>
                <a:spcPts val="0"/>
              </a:spcAft>
              <a:defRPr/>
            </a:lvl6pPr>
            <a:lvl7pPr marL="914400" algn="ctr" rtl="0">
              <a:spcBef>
                <a:spcPts val="0"/>
              </a:spcBef>
              <a:spcAft>
                <a:spcPts val="0"/>
              </a:spcAft>
              <a:defRPr/>
            </a:lvl7pPr>
            <a:lvl8pPr marL="1371600" algn="ctr" rtl="0">
              <a:spcBef>
                <a:spcPts val="0"/>
              </a:spcBef>
              <a:spcAft>
                <a:spcPts val="0"/>
              </a:spcAft>
              <a:defRPr/>
            </a:lvl8pPr>
            <a:lvl9pPr marL="1828800" algn="ctr" rtl="0">
              <a:spcBef>
                <a:spcPts val="0"/>
              </a:spcBef>
              <a:spcAft>
                <a:spcPts val="0"/>
              </a:spcAft>
              <a:defRPr/>
            </a:lvl9pPr>
          </a:lstStyle>
          <a:p>
            <a:endParaRPr/>
          </a:p>
        </p:txBody>
      </p:sp>
      <p:sp>
        <p:nvSpPr>
          <p:cNvPr id="47" name="Shape 47"/>
          <p:cNvSpPr txBox="1">
            <a:spLocks noGrp="1"/>
          </p:cNvSpPr>
          <p:nvPr>
            <p:ph type="body" idx="1"/>
          </p:nvPr>
        </p:nvSpPr>
        <p:spPr>
          <a:xfrm>
            <a:off x="609600" y="1637000"/>
            <a:ext cx="10972800" cy="4526100"/>
          </a:xfrm>
          <a:prstGeom prst="rect">
            <a:avLst/>
          </a:prstGeom>
          <a:noFill/>
          <a:ln>
            <a:noFill/>
          </a:ln>
        </p:spPr>
        <p:txBody>
          <a:bodyPr lIns="91425" tIns="91425" rIns="91425" bIns="91425" anchor="t" anchorCtr="0"/>
          <a:lstStyle>
            <a:lvl1pPr marL="342900" indent="-139700" algn="l" rtl="0">
              <a:spcBef>
                <a:spcPts val="640"/>
              </a:spcBef>
              <a:spcAft>
                <a:spcPts val="0"/>
              </a:spcAft>
              <a:buClr>
                <a:schemeClr val="dk1"/>
              </a:buClr>
              <a:buFont typeface="Calibri"/>
              <a:buChar char="•"/>
              <a:defRPr/>
            </a:lvl1pPr>
            <a:lvl2pPr marL="742950" indent="-107950" algn="l" rtl="0">
              <a:spcBef>
                <a:spcPts val="560"/>
              </a:spcBef>
              <a:spcAft>
                <a:spcPts val="0"/>
              </a:spcAft>
              <a:buClr>
                <a:schemeClr val="dk1"/>
              </a:buClr>
              <a:buFont typeface="Calibri"/>
              <a:buChar char="–"/>
              <a:defRPr/>
            </a:lvl2pPr>
            <a:lvl3pPr marL="1143000" indent="-76200" algn="l" rtl="0">
              <a:spcBef>
                <a:spcPts val="480"/>
              </a:spcBef>
              <a:spcAft>
                <a:spcPts val="0"/>
              </a:spcAft>
              <a:buClr>
                <a:schemeClr val="dk1"/>
              </a:buClr>
              <a:buFont typeface="Calibri"/>
              <a:buChar char="•"/>
              <a:defRPr/>
            </a:lvl3pPr>
            <a:lvl4pPr marL="1600200" indent="-101600" algn="l" rtl="0">
              <a:spcBef>
                <a:spcPts val="400"/>
              </a:spcBef>
              <a:spcAft>
                <a:spcPts val="0"/>
              </a:spcAft>
              <a:buClr>
                <a:schemeClr val="dk1"/>
              </a:buClr>
              <a:buFont typeface="Calibri"/>
              <a:buChar char="–"/>
              <a:defRPr/>
            </a:lvl4pPr>
            <a:lvl5pPr marL="2057400" indent="-101600" algn="l" rtl="0">
              <a:spcBef>
                <a:spcPts val="400"/>
              </a:spcBef>
              <a:spcAft>
                <a:spcPts val="0"/>
              </a:spcAft>
              <a:buClr>
                <a:schemeClr val="dk1"/>
              </a:buClr>
              <a:buFont typeface="Calibri"/>
              <a:buChar char="»"/>
              <a:defRPr/>
            </a:lvl5pPr>
            <a:lvl6pPr marL="2514600" indent="-101600" algn="l" rtl="0">
              <a:spcBef>
                <a:spcPts val="400"/>
              </a:spcBef>
              <a:buClr>
                <a:schemeClr val="dk1"/>
              </a:buClr>
              <a:buFont typeface="Calibri"/>
              <a:buChar char="•"/>
              <a:defRPr/>
            </a:lvl6pPr>
            <a:lvl7pPr marL="2971800" indent="-101600" algn="l" rtl="0">
              <a:spcBef>
                <a:spcPts val="400"/>
              </a:spcBef>
              <a:buClr>
                <a:schemeClr val="dk1"/>
              </a:buClr>
              <a:buFont typeface="Calibri"/>
              <a:buChar char="•"/>
              <a:defRPr/>
            </a:lvl7pPr>
            <a:lvl8pPr marL="3429000" indent="-101600" algn="l" rtl="0">
              <a:spcBef>
                <a:spcPts val="400"/>
              </a:spcBef>
              <a:buClr>
                <a:schemeClr val="dk1"/>
              </a:buClr>
              <a:buFont typeface="Calibri"/>
              <a:buChar char="•"/>
              <a:defRPr/>
            </a:lvl8pPr>
            <a:lvl9pPr marL="3886200" indent="-101600" algn="l" rtl="0">
              <a:spcBef>
                <a:spcPts val="400"/>
              </a:spcBef>
              <a:buClr>
                <a:schemeClr val="dk1"/>
              </a:buClr>
              <a:buFont typeface="Calibri"/>
              <a:buChar char="•"/>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
        <p:cNvGrpSpPr/>
        <p:nvPr/>
      </p:nvGrpSpPr>
      <p:grpSpPr>
        <a:xfrm>
          <a:off x="0" y="0"/>
          <a:ext cx="0" cy="0"/>
          <a:chOff x="0" y="0"/>
          <a:chExt cx="0" cy="0"/>
        </a:xfrm>
      </p:grpSpPr>
      <p:sp>
        <p:nvSpPr>
          <p:cNvPr id="9" name="Shape 9"/>
          <p:cNvSpPr txBox="1">
            <a:spLocks noGrp="1"/>
          </p:cNvSpPr>
          <p:nvPr>
            <p:ph type="title"/>
          </p:nvPr>
        </p:nvSpPr>
        <p:spPr>
          <a:xfrm>
            <a:off x="609600" y="274637"/>
            <a:ext cx="10972800" cy="1143000"/>
          </a:xfrm>
          <a:prstGeom prst="rect">
            <a:avLst/>
          </a:prstGeom>
          <a:noFill/>
          <a:ln>
            <a:noFill/>
          </a:ln>
        </p:spPr>
        <p:txBody>
          <a:bodyPr lIns="91425" tIns="91425" rIns="91425" bIns="91425" anchor="ctr" anchorCtr="0"/>
          <a:lstStyle>
            <a:lvl1pPr marL="0" marR="0" indent="0" algn="ctr" rtl="0">
              <a:spcBef>
                <a:spcPts val="0"/>
              </a:spcBef>
              <a:spcAft>
                <a:spcPts val="0"/>
              </a:spcAft>
              <a:defRPr/>
            </a:lvl1pPr>
            <a:lvl2pPr marL="0" marR="0" indent="0" algn="ctr" rtl="0">
              <a:spcBef>
                <a:spcPts val="0"/>
              </a:spcBef>
              <a:spcAft>
                <a:spcPts val="0"/>
              </a:spcAft>
              <a:defRPr/>
            </a:lvl2pPr>
            <a:lvl3pPr marL="0" marR="0" indent="0" algn="ctr" rtl="0">
              <a:spcBef>
                <a:spcPts val="0"/>
              </a:spcBef>
              <a:spcAft>
                <a:spcPts val="0"/>
              </a:spcAft>
              <a:defRPr/>
            </a:lvl3pPr>
            <a:lvl4pPr marL="0" marR="0" indent="0" algn="ctr" rtl="0">
              <a:spcBef>
                <a:spcPts val="0"/>
              </a:spcBef>
              <a:spcAft>
                <a:spcPts val="0"/>
              </a:spcAft>
              <a:defRPr/>
            </a:lvl4pPr>
            <a:lvl5pPr marL="0" marR="0" indent="0" algn="ctr" rtl="0">
              <a:spcBef>
                <a:spcPts val="0"/>
              </a:spcBef>
              <a:spcAft>
                <a:spcPts val="0"/>
              </a:spcAft>
              <a:defRPr/>
            </a:lvl5pPr>
            <a:lvl6pPr marL="457200" marR="0" indent="0" algn="ctr" rtl="0">
              <a:spcBef>
                <a:spcPts val="0"/>
              </a:spcBef>
              <a:spcAft>
                <a:spcPts val="0"/>
              </a:spcAft>
              <a:defRPr/>
            </a:lvl6pPr>
            <a:lvl7pPr marL="914400" marR="0" indent="0" algn="ctr" rtl="0">
              <a:spcBef>
                <a:spcPts val="0"/>
              </a:spcBef>
              <a:spcAft>
                <a:spcPts val="0"/>
              </a:spcAft>
              <a:defRPr/>
            </a:lvl7pPr>
            <a:lvl8pPr marL="1371600" marR="0" indent="0" algn="ctr" rtl="0">
              <a:spcBef>
                <a:spcPts val="0"/>
              </a:spcBef>
              <a:spcAft>
                <a:spcPts val="0"/>
              </a:spcAft>
              <a:defRPr/>
            </a:lvl8pPr>
            <a:lvl9pPr marL="1828800" marR="0" indent="0" algn="ctr" rtl="0">
              <a:spcBef>
                <a:spcPts val="0"/>
              </a:spcBef>
              <a:spcAft>
                <a:spcPts val="0"/>
              </a:spcAft>
              <a:defRPr/>
            </a:lvl9pPr>
          </a:lstStyle>
          <a:p>
            <a:endParaRPr/>
          </a:p>
        </p:txBody>
      </p:sp>
      <p:sp>
        <p:nvSpPr>
          <p:cNvPr id="10" name="Shape 10"/>
          <p:cNvSpPr txBox="1">
            <a:spLocks noGrp="1"/>
          </p:cNvSpPr>
          <p:nvPr>
            <p:ph type="body" idx="1"/>
          </p:nvPr>
        </p:nvSpPr>
        <p:spPr>
          <a:xfrm>
            <a:off x="609600" y="1600201"/>
            <a:ext cx="10972800" cy="4525961"/>
          </a:xfrm>
          <a:prstGeom prst="rect">
            <a:avLst/>
          </a:prstGeom>
          <a:noFill/>
          <a:ln>
            <a:noFill/>
          </a:ln>
        </p:spPr>
        <p:txBody>
          <a:bodyPr lIns="91425" tIns="91425" rIns="91425" bIns="91425" anchor="t" anchorCtr="0"/>
          <a:lstStyle>
            <a:lvl1pPr marL="342900" marR="0" indent="-139700" algn="l" rtl="0">
              <a:spcBef>
                <a:spcPts val="640"/>
              </a:spcBef>
              <a:spcAft>
                <a:spcPts val="0"/>
              </a:spcAft>
              <a:buClr>
                <a:schemeClr val="dk1"/>
              </a:buClr>
              <a:buFont typeface="Calibri"/>
              <a:buChar char="•"/>
              <a:defRPr/>
            </a:lvl1pPr>
            <a:lvl2pPr marL="742950" marR="0" indent="-107950" algn="l" rtl="0">
              <a:spcBef>
                <a:spcPts val="560"/>
              </a:spcBef>
              <a:spcAft>
                <a:spcPts val="0"/>
              </a:spcAft>
              <a:buClr>
                <a:schemeClr val="dk1"/>
              </a:buClr>
              <a:buFont typeface="Calibri"/>
              <a:buChar char="–"/>
              <a:defRPr/>
            </a:lvl2pPr>
            <a:lvl3pPr marL="1143000" marR="0" indent="-76200" algn="l" rtl="0">
              <a:spcBef>
                <a:spcPts val="480"/>
              </a:spcBef>
              <a:spcAft>
                <a:spcPts val="0"/>
              </a:spcAft>
              <a:buClr>
                <a:schemeClr val="dk1"/>
              </a:buClr>
              <a:buFont typeface="Calibri"/>
              <a:buChar char="•"/>
              <a:defRPr/>
            </a:lvl3pPr>
            <a:lvl4pPr marL="1600200" marR="0" indent="-101600" algn="l" rtl="0">
              <a:spcBef>
                <a:spcPts val="400"/>
              </a:spcBef>
              <a:spcAft>
                <a:spcPts val="0"/>
              </a:spcAft>
              <a:buClr>
                <a:schemeClr val="dk1"/>
              </a:buClr>
              <a:buFont typeface="Calibri"/>
              <a:buChar char="–"/>
              <a:defRPr/>
            </a:lvl4pPr>
            <a:lvl5pPr marL="2057400" marR="0" indent="-101600" algn="l" rtl="0">
              <a:spcBef>
                <a:spcPts val="400"/>
              </a:spcBef>
              <a:spcAft>
                <a:spcPts val="0"/>
              </a:spcAft>
              <a:buClr>
                <a:schemeClr val="dk1"/>
              </a:buClr>
              <a:buFont typeface="Calibri"/>
              <a:buChar char="»"/>
              <a:defRPr/>
            </a:lvl5pPr>
            <a:lvl6pPr marL="2514600" marR="0" indent="-101600" algn="l" rtl="0">
              <a:spcBef>
                <a:spcPts val="400"/>
              </a:spcBef>
              <a:buClr>
                <a:schemeClr val="dk1"/>
              </a:buClr>
              <a:buFont typeface="Calibri"/>
              <a:buChar char="•"/>
              <a:defRPr/>
            </a:lvl6pPr>
            <a:lvl7pPr marL="2971800" marR="0" indent="-101600" algn="l" rtl="0">
              <a:spcBef>
                <a:spcPts val="400"/>
              </a:spcBef>
              <a:buClr>
                <a:schemeClr val="dk1"/>
              </a:buClr>
              <a:buFont typeface="Calibri"/>
              <a:buChar char="•"/>
              <a:defRPr/>
            </a:lvl7pPr>
            <a:lvl8pPr marL="3429000" marR="0" indent="-101600" algn="l" rtl="0">
              <a:spcBef>
                <a:spcPts val="400"/>
              </a:spcBef>
              <a:buClr>
                <a:schemeClr val="dk1"/>
              </a:buClr>
              <a:buFont typeface="Calibri"/>
              <a:buChar char="•"/>
              <a:defRPr/>
            </a:lvl8pPr>
            <a:lvl9pPr marL="3886200" marR="0" indent="-101600" algn="l" rtl="0">
              <a:spcBef>
                <a:spcPts val="400"/>
              </a:spcBef>
              <a:buClr>
                <a:schemeClr val="dk1"/>
              </a:buClr>
              <a:buFont typeface="Calibri"/>
              <a:buChar char="•"/>
              <a:defRPr/>
            </a:lvl9pPr>
          </a:lstStyle>
          <a:p>
            <a:endParaRPr/>
          </a:p>
        </p:txBody>
      </p:sp>
      <p:sp>
        <p:nvSpPr>
          <p:cNvPr id="11" name="Shape 11"/>
          <p:cNvSpPr txBox="1">
            <a:spLocks noGrp="1"/>
          </p:cNvSpPr>
          <p:nvPr>
            <p:ph type="sldNum" idx="12"/>
          </p:nvPr>
        </p:nvSpPr>
        <p:spPr>
          <a:xfrm>
            <a:off x="8737601" y="6356351"/>
            <a:ext cx="2844799" cy="365125"/>
          </a:xfrm>
          <a:prstGeom prst="rect">
            <a:avLst/>
          </a:prstGeom>
          <a:noFill/>
          <a:ln>
            <a:noFill/>
          </a:ln>
        </p:spPr>
        <p:txBody>
          <a:bodyPr lIns="91425" tIns="91425" rIns="91425" bIns="91425" anchor="ctr" anchorCtr="0"/>
          <a:lstStyle>
            <a:lvl1pPr marR="0" algn="ctr" rtl="0">
              <a:spcBef>
                <a:spcPts val="0"/>
              </a:spcBef>
              <a:defRPr/>
            </a:lvl1pPr>
          </a:lstStyle>
          <a:p>
            <a:endParaRPr/>
          </a:p>
        </p:txBody>
      </p:sp>
      <p:pic>
        <p:nvPicPr>
          <p:cNvPr id="8" name="Picture 7" descr="jtbg1.jpg"/>
          <p:cNvPicPr>
            <a:picLocks noChangeAspect="1"/>
          </p:cNvPicPr>
          <p:nvPr userDrawn="1"/>
        </p:nvPicPr>
        <p:blipFill>
          <a:blip r:embed="rId12" cstate="email">
            <a:extLst>
              <a:ext uri="{28A0092B-C50C-407E-A947-70E740481C1C}">
                <a14:useLocalDpi xmlns:a14="http://schemas.microsoft.com/office/drawing/2010/main"/>
              </a:ext>
            </a:extLst>
          </a:blip>
          <a:stretch>
            <a:fillRect/>
          </a:stretch>
        </p:blipFill>
        <p:spPr>
          <a:xfrm>
            <a:off x="0" y="-1"/>
            <a:ext cx="12192000" cy="2066925"/>
          </a:xfrm>
          <a:prstGeom prst="rect">
            <a:avLst/>
          </a:prstGeom>
        </p:spPr>
      </p:pic>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4" r:id="rId6"/>
    <p:sldLayoutId id="2147483655" r:id="rId7"/>
    <p:sldLayoutId id="2147483656" r:id="rId8"/>
    <p:sldLayoutId id="2147483657" r:id="rId9"/>
    <p:sldLayoutId id="2147483658" r:id="rId10"/>
  </p:sldLayoutIdLst>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madhedgefundtrader.com/" TargetMode="External"/><Relationship Id="rId2" Type="http://schemas.openxmlformats.org/officeDocument/2006/relationships/notesSlide" Target="../notesSlides/notesSlide1.xml"/><Relationship Id="rId1" Type="http://schemas.openxmlformats.org/officeDocument/2006/relationships/slideLayout" Target="../slideLayouts/slideLayout9.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100.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82.xml"/><Relationship Id="rId1" Type="http://schemas.openxmlformats.org/officeDocument/2006/relationships/slideLayout" Target="../slideLayouts/slideLayout9.xml"/></Relationships>
</file>

<file path=ppt/slides/_rels/slide101.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83.xml"/><Relationship Id="rId1" Type="http://schemas.openxmlformats.org/officeDocument/2006/relationships/slideLayout" Target="../slideLayouts/slideLayout9.xml"/></Relationships>
</file>

<file path=ppt/slides/_rels/slide102.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84.xml"/><Relationship Id="rId1" Type="http://schemas.openxmlformats.org/officeDocument/2006/relationships/slideLayout" Target="../slideLayouts/slideLayout9.xml"/></Relationships>
</file>

<file path=ppt/slides/_rels/slide103.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notesSlide" Target="../notesSlides/notesSlide85.xml"/><Relationship Id="rId1" Type="http://schemas.openxmlformats.org/officeDocument/2006/relationships/slideLayout" Target="../slideLayouts/slideLayout9.xml"/></Relationships>
</file>

<file path=ppt/slides/_rels/slide104.xml.rels><?xml version="1.0" encoding="UTF-8" standalone="yes"?>
<Relationships xmlns="http://schemas.openxmlformats.org/package/2006/relationships"><Relationship Id="rId3" Type="http://schemas.openxmlformats.org/officeDocument/2006/relationships/image" Target="../media/image138.svg"/><Relationship Id="rId2" Type="http://schemas.openxmlformats.org/officeDocument/2006/relationships/image" Target="../media/image34.png"/><Relationship Id="rId1" Type="http://schemas.openxmlformats.org/officeDocument/2006/relationships/slideLayout" Target="../slideLayouts/slideLayout5.xml"/><Relationship Id="rId6" Type="http://schemas.openxmlformats.org/officeDocument/2006/relationships/image" Target="../media/image160.png"/><Relationship Id="rId5" Type="http://schemas.openxmlformats.org/officeDocument/2006/relationships/image" Target="../media/image159.jpeg"/><Relationship Id="rId4" Type="http://schemas.openxmlformats.org/officeDocument/2006/relationships/image" Target="../media/image36.png"/></Relationships>
</file>

<file path=ppt/slides/_rels/slide105.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notesSlide" Target="../notesSlides/notesSlide86.xml"/><Relationship Id="rId1" Type="http://schemas.openxmlformats.org/officeDocument/2006/relationships/slideLayout" Target="../slideLayouts/slideLayout9.xml"/><Relationship Id="rId4" Type="http://schemas.openxmlformats.org/officeDocument/2006/relationships/image" Target="../media/image162.png"/></Relationships>
</file>

<file path=ppt/slides/_rels/slide106.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87.xml"/><Relationship Id="rId1" Type="http://schemas.openxmlformats.org/officeDocument/2006/relationships/slideLayout" Target="../slideLayouts/slideLayout9.xml"/><Relationship Id="rId4" Type="http://schemas.openxmlformats.org/officeDocument/2006/relationships/image" Target="../media/image164.png"/></Relationships>
</file>

<file path=ppt/slides/_rels/slide107.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notesSlide" Target="../notesSlides/notesSlide88.xml"/><Relationship Id="rId1" Type="http://schemas.openxmlformats.org/officeDocument/2006/relationships/slideLayout" Target="../slideLayouts/slideLayout9.xml"/><Relationship Id="rId4" Type="http://schemas.openxmlformats.org/officeDocument/2006/relationships/image" Target="../media/image166.png"/></Relationships>
</file>

<file path=ppt/slides/_rels/slide108.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168.png"/><Relationship Id="rId2" Type="http://schemas.openxmlformats.org/officeDocument/2006/relationships/notesSlide" Target="../notesSlides/notesSlide89.xml"/><Relationship Id="rId1" Type="http://schemas.openxmlformats.org/officeDocument/2006/relationships/slideLayout" Target="../slideLayouts/slideLayout5.xml"/><Relationship Id="rId6" Type="http://schemas.openxmlformats.org/officeDocument/2006/relationships/image" Target="../media/image167.jpeg"/><Relationship Id="rId5" Type="http://schemas.openxmlformats.org/officeDocument/2006/relationships/image" Target="../media/image36.png"/><Relationship Id="rId4" Type="http://schemas.openxmlformats.org/officeDocument/2006/relationships/image" Target="../media/image138.svg"/></Relationships>
</file>

<file path=ppt/slides/_rels/slide109.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notesSlide" Target="../notesSlides/notesSlide90.xml"/><Relationship Id="rId1" Type="http://schemas.openxmlformats.org/officeDocument/2006/relationships/slideLayout" Target="../slideLayouts/slideLayout9.xml"/><Relationship Id="rId4" Type="http://schemas.openxmlformats.org/officeDocument/2006/relationships/image" Target="../media/image170.png"/></Relationships>
</file>

<file path=ppt/slides/_rels/slide1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9.xml"/></Relationships>
</file>

<file path=ppt/slides/_rels/slide110.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91.xml"/><Relationship Id="rId1" Type="http://schemas.openxmlformats.org/officeDocument/2006/relationships/slideLayout" Target="../slideLayouts/slideLayout9.xml"/><Relationship Id="rId4" Type="http://schemas.openxmlformats.org/officeDocument/2006/relationships/image" Target="../media/image172.png"/></Relationships>
</file>

<file path=ppt/slides/_rels/slide111.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notesSlide" Target="../notesSlides/notesSlide92.xml"/><Relationship Id="rId1" Type="http://schemas.openxmlformats.org/officeDocument/2006/relationships/slideLayout" Target="../slideLayouts/slideLayout9.xml"/><Relationship Id="rId4" Type="http://schemas.openxmlformats.org/officeDocument/2006/relationships/image" Target="../media/image174.png"/></Relationships>
</file>

<file path=ppt/slides/_rels/slide112.xml.rels><?xml version="1.0" encoding="UTF-8" standalone="yes"?>
<Relationships xmlns="http://schemas.openxmlformats.org/package/2006/relationships"><Relationship Id="rId2" Type="http://schemas.openxmlformats.org/officeDocument/2006/relationships/image" Target="../media/image175.png"/><Relationship Id="rId1" Type="http://schemas.openxmlformats.org/officeDocument/2006/relationships/slideLayout" Target="../slideLayouts/slideLayout9.xml"/></Relationships>
</file>

<file path=ppt/slides/_rels/slide113.xml.rels><?xml version="1.0" encoding="UTF-8" standalone="yes"?>
<Relationships xmlns="http://schemas.openxmlformats.org/package/2006/relationships"><Relationship Id="rId2" Type="http://schemas.openxmlformats.org/officeDocument/2006/relationships/image" Target="../media/image176.jpeg"/><Relationship Id="rId1" Type="http://schemas.openxmlformats.org/officeDocument/2006/relationships/slideLayout" Target="../slideLayouts/slideLayout9.xml"/></Relationships>
</file>

<file path=ppt/slides/_rels/slide114.xml.rels><?xml version="1.0" encoding="UTF-8" standalone="yes"?>
<Relationships xmlns="http://schemas.openxmlformats.org/package/2006/relationships"><Relationship Id="rId3" Type="http://schemas.openxmlformats.org/officeDocument/2006/relationships/image" Target="../media/image177.jpeg"/><Relationship Id="rId2" Type="http://schemas.openxmlformats.org/officeDocument/2006/relationships/notesSlide" Target="../notesSlides/notesSlide93.xml"/><Relationship Id="rId1" Type="http://schemas.openxmlformats.org/officeDocument/2006/relationships/slideLayout" Target="../slideLayouts/slideLayout9.xml"/></Relationships>
</file>

<file path=ppt/slides/_rels/slide115.xml.rels><?xml version="1.0" encoding="UTF-8" standalone="yes"?>
<Relationships xmlns="http://schemas.openxmlformats.org/package/2006/relationships"><Relationship Id="rId2" Type="http://schemas.openxmlformats.org/officeDocument/2006/relationships/image" Target="../media/image175.png"/><Relationship Id="rId1" Type="http://schemas.openxmlformats.org/officeDocument/2006/relationships/slideLayout" Target="../slideLayouts/slideLayout9.xml"/></Relationships>
</file>

<file path=ppt/slides/_rels/slide116.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image" Target="../media/image178.png"/><Relationship Id="rId1" Type="http://schemas.openxmlformats.org/officeDocument/2006/relationships/slideLayout" Target="../slideLayouts/slideLayout9.xml"/></Relationships>
</file>

<file path=ppt/slides/_rels/slide117.xml.rels><?xml version="1.0" encoding="UTF-8" standalone="yes"?>
<Relationships xmlns="http://schemas.openxmlformats.org/package/2006/relationships"><Relationship Id="rId3" Type="http://schemas.openxmlformats.org/officeDocument/2006/relationships/image" Target="../media/image180.jpeg"/><Relationship Id="rId2" Type="http://schemas.openxmlformats.org/officeDocument/2006/relationships/notesSlide" Target="../notesSlides/notesSlide94.xml"/><Relationship Id="rId1" Type="http://schemas.openxmlformats.org/officeDocument/2006/relationships/slideLayout" Target="../slideLayouts/slideLayout9.xml"/><Relationship Id="rId5" Type="http://schemas.openxmlformats.org/officeDocument/2006/relationships/image" Target="../media/image182.png"/><Relationship Id="rId4" Type="http://schemas.openxmlformats.org/officeDocument/2006/relationships/image" Target="../media/image181.jpeg"/></Relationships>
</file>

<file path=ppt/slides/_rels/slide118.xml.rels><?xml version="1.0" encoding="UTF-8" standalone="yes"?>
<Relationships xmlns="http://schemas.openxmlformats.org/package/2006/relationships"><Relationship Id="rId3" Type="http://schemas.openxmlformats.org/officeDocument/2006/relationships/image" Target="../media/image183.jpeg"/><Relationship Id="rId2" Type="http://schemas.openxmlformats.org/officeDocument/2006/relationships/notesSlide" Target="../notesSlides/notesSlide95.xml"/><Relationship Id="rId1" Type="http://schemas.openxmlformats.org/officeDocument/2006/relationships/slideLayout" Target="../slideLayouts/slideLayout9.xml"/><Relationship Id="rId4" Type="http://schemas.openxmlformats.org/officeDocument/2006/relationships/image" Target="../media/image184.png"/></Relationships>
</file>

<file path=ppt/slides/_rels/slide119.xml.rels><?xml version="1.0" encoding="UTF-8" standalone="yes"?>
<Relationships xmlns="http://schemas.openxmlformats.org/package/2006/relationships"><Relationship Id="rId2" Type="http://schemas.openxmlformats.org/officeDocument/2006/relationships/image" Target="../media/image185.jpe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9.xml"/></Relationships>
</file>

<file path=ppt/slides/_rels/slide120.xml.rels><?xml version="1.0" encoding="UTF-8" standalone="yes"?>
<Relationships xmlns="http://schemas.openxmlformats.org/package/2006/relationships"><Relationship Id="rId3" Type="http://schemas.openxmlformats.org/officeDocument/2006/relationships/hyperlink" Target="https://www.madhedgefundtrader.com/jp-ms-0925" TargetMode="External"/><Relationship Id="rId2" Type="http://schemas.openxmlformats.org/officeDocument/2006/relationships/notesSlide" Target="../notesSlides/notesSlide96.xml"/><Relationship Id="rId1" Type="http://schemas.openxmlformats.org/officeDocument/2006/relationships/slideLayout" Target="../slideLayouts/slideLayout9.xml"/><Relationship Id="rId4" Type="http://schemas.openxmlformats.org/officeDocument/2006/relationships/image" Target="../media/image186.jpeg"/></Relationships>
</file>

<file path=ppt/slides/_rels/slide121.xml.rels><?xml version="1.0" encoding="UTF-8" standalone="yes"?>
<Relationships xmlns="http://schemas.openxmlformats.org/package/2006/relationships"><Relationship Id="rId2" Type="http://schemas.openxmlformats.org/officeDocument/2006/relationships/image" Target="../media/image187.jpe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9.xml"/><Relationship Id="rId1" Type="http://schemas.openxmlformats.org/officeDocument/2006/relationships/slideLayout" Target="../slideLayouts/slideLayout9.xml"/><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image" Target="../media/image33.svg"/><Relationship Id="rId7" Type="http://schemas.openxmlformats.org/officeDocument/2006/relationships/image" Target="../media/image37.jpeg"/><Relationship Id="rId2" Type="http://schemas.openxmlformats.org/officeDocument/2006/relationships/image" Target="../media/image32.png"/><Relationship Id="rId1" Type="http://schemas.openxmlformats.org/officeDocument/2006/relationships/slideLayout" Target="../slideLayouts/slideLayout5.xml"/><Relationship Id="rId6" Type="http://schemas.openxmlformats.org/officeDocument/2006/relationships/image" Target="../media/image36.png"/><Relationship Id="rId5" Type="http://schemas.openxmlformats.org/officeDocument/2006/relationships/image" Target="../media/image35.svg"/><Relationship Id="rId4" Type="http://schemas.openxmlformats.org/officeDocument/2006/relationships/image" Target="../media/image34.png"/></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0.xml"/><Relationship Id="rId1" Type="http://schemas.openxmlformats.org/officeDocument/2006/relationships/slideLayout" Target="../slideLayouts/slideLayout9.xml"/><Relationship Id="rId4" Type="http://schemas.openxmlformats.org/officeDocument/2006/relationships/image" Target="../media/image39.png"/></Relationships>
</file>

<file path=ppt/slides/_rels/slide3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1.xml"/><Relationship Id="rId1" Type="http://schemas.openxmlformats.org/officeDocument/2006/relationships/slideLayout" Target="../slideLayouts/slideLayout9.xml"/><Relationship Id="rId4" Type="http://schemas.openxmlformats.org/officeDocument/2006/relationships/image" Target="../media/image41.png"/></Relationships>
</file>

<file path=ppt/slides/_rels/slide3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2.xml"/><Relationship Id="rId1" Type="http://schemas.openxmlformats.org/officeDocument/2006/relationships/slideLayout" Target="../slideLayouts/slideLayout9.xml"/><Relationship Id="rId4" Type="http://schemas.openxmlformats.org/officeDocument/2006/relationships/image" Target="../media/image43.png"/></Relationships>
</file>

<file path=ppt/slides/_rels/slide3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3.xml"/><Relationship Id="rId1" Type="http://schemas.openxmlformats.org/officeDocument/2006/relationships/slideLayout" Target="../slideLayouts/slideLayout9.xml"/><Relationship Id="rId4" Type="http://schemas.openxmlformats.org/officeDocument/2006/relationships/image" Target="../media/image45.png"/></Relationships>
</file>

<file path=ppt/slides/_rels/slide3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4.xml"/><Relationship Id="rId1" Type="http://schemas.openxmlformats.org/officeDocument/2006/relationships/slideLayout" Target="../slideLayouts/slideLayout9.xml"/><Relationship Id="rId4" Type="http://schemas.openxmlformats.org/officeDocument/2006/relationships/image" Target="../media/image48.png"/></Relationships>
</file>

<file path=ppt/slides/_rels/slide3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5.xml"/><Relationship Id="rId1" Type="http://schemas.openxmlformats.org/officeDocument/2006/relationships/slideLayout" Target="../slideLayouts/slideLayout9.xml"/><Relationship Id="rId4" Type="http://schemas.openxmlformats.org/officeDocument/2006/relationships/image" Target="../media/image50.png"/></Relationships>
</file>

<file path=ppt/slides/_rels/slide3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6.xml"/><Relationship Id="rId1" Type="http://schemas.openxmlformats.org/officeDocument/2006/relationships/slideLayout" Target="../slideLayouts/slideLayout9.xml"/><Relationship Id="rId4" Type="http://schemas.openxmlformats.org/officeDocument/2006/relationships/image" Target="../media/image52.png"/></Relationships>
</file>

<file path=ppt/slides/_rels/slide3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7.xml"/><Relationship Id="rId1" Type="http://schemas.openxmlformats.org/officeDocument/2006/relationships/slideLayout" Target="../slideLayouts/slideLayout9.xml"/><Relationship Id="rId4" Type="http://schemas.openxmlformats.org/officeDocument/2006/relationships/image" Target="../media/image54.png"/></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8.xml"/><Relationship Id="rId1" Type="http://schemas.openxmlformats.org/officeDocument/2006/relationships/slideLayout" Target="../slideLayouts/slideLayout9.xml"/><Relationship Id="rId4" Type="http://schemas.openxmlformats.org/officeDocument/2006/relationships/image" Target="../media/image56.png"/></Relationships>
</file>

<file path=ppt/slides/_rels/slide4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9.xml"/><Relationship Id="rId1" Type="http://schemas.openxmlformats.org/officeDocument/2006/relationships/slideLayout" Target="../slideLayouts/slideLayout9.xml"/><Relationship Id="rId4" Type="http://schemas.openxmlformats.org/officeDocument/2006/relationships/image" Target="../media/image58.png"/></Relationships>
</file>

<file path=ppt/slides/_rels/slide4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0.xml"/><Relationship Id="rId1" Type="http://schemas.openxmlformats.org/officeDocument/2006/relationships/slideLayout" Target="../slideLayouts/slideLayout9.xml"/><Relationship Id="rId4" Type="http://schemas.openxmlformats.org/officeDocument/2006/relationships/image" Target="../media/image60.png"/></Relationships>
</file>

<file path=ppt/slides/_rels/slide4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1.xml"/><Relationship Id="rId1" Type="http://schemas.openxmlformats.org/officeDocument/2006/relationships/slideLayout" Target="../slideLayouts/slideLayout9.xml"/><Relationship Id="rId4" Type="http://schemas.openxmlformats.org/officeDocument/2006/relationships/image" Target="../media/image62.png"/></Relationships>
</file>

<file path=ppt/slides/_rels/slide4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2.xml"/><Relationship Id="rId1" Type="http://schemas.openxmlformats.org/officeDocument/2006/relationships/slideLayout" Target="../slideLayouts/slideLayout9.xml"/><Relationship Id="rId4" Type="http://schemas.openxmlformats.org/officeDocument/2006/relationships/image" Target="../media/image64.png"/></Relationships>
</file>

<file path=ppt/slides/_rels/slide4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3.xml"/><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4.xml"/><Relationship Id="rId1" Type="http://schemas.openxmlformats.org/officeDocument/2006/relationships/slideLayout" Target="../slideLayouts/slideLayout9.xml"/><Relationship Id="rId4" Type="http://schemas.openxmlformats.org/officeDocument/2006/relationships/image" Target="../media/image67.png"/></Relationships>
</file>

<file path=ppt/slides/_rels/slide4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5.xml"/><Relationship Id="rId1" Type="http://schemas.openxmlformats.org/officeDocument/2006/relationships/slideLayout" Target="../slideLayouts/slideLayout9.xml"/><Relationship Id="rId4" Type="http://schemas.openxmlformats.org/officeDocument/2006/relationships/image" Target="../media/image69.png"/></Relationships>
</file>

<file path=ppt/slides/_rels/slide4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6.xml"/><Relationship Id="rId1" Type="http://schemas.openxmlformats.org/officeDocument/2006/relationships/slideLayout" Target="../slideLayouts/slideLayout9.xml"/><Relationship Id="rId4" Type="http://schemas.openxmlformats.org/officeDocument/2006/relationships/image" Target="../media/image71.png"/></Relationships>
</file>

<file path=ppt/slides/_rels/slide49.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9.xml"/></Relationships>
</file>

<file path=ppt/slides/_rels/slide5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7.xml"/><Relationship Id="rId1" Type="http://schemas.openxmlformats.org/officeDocument/2006/relationships/slideLayout" Target="../slideLayouts/slideLayout9.xml"/><Relationship Id="rId4" Type="http://schemas.openxmlformats.org/officeDocument/2006/relationships/image" Target="../media/image75.png"/></Relationships>
</file>

<file path=ppt/slides/_rels/slide52.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38.xml"/><Relationship Id="rId1" Type="http://schemas.openxmlformats.org/officeDocument/2006/relationships/slideLayout" Target="../slideLayouts/slideLayout9.xml"/><Relationship Id="rId4" Type="http://schemas.openxmlformats.org/officeDocument/2006/relationships/image" Target="../media/image77.png"/></Relationships>
</file>

<file path=ppt/slides/_rels/slide5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9.xml"/><Relationship Id="rId1" Type="http://schemas.openxmlformats.org/officeDocument/2006/relationships/slideLayout" Target="../slideLayouts/slideLayout9.xml"/><Relationship Id="rId4" Type="http://schemas.openxmlformats.org/officeDocument/2006/relationships/image" Target="../media/image79.png"/></Relationships>
</file>

<file path=ppt/slides/_rels/slide5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40.xml"/><Relationship Id="rId1" Type="http://schemas.openxmlformats.org/officeDocument/2006/relationships/slideLayout" Target="../slideLayouts/slideLayout9.xml"/><Relationship Id="rId4" Type="http://schemas.openxmlformats.org/officeDocument/2006/relationships/image" Target="../media/image81.png"/></Relationships>
</file>

<file path=ppt/slides/_rels/slide55.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41.xml"/><Relationship Id="rId1" Type="http://schemas.openxmlformats.org/officeDocument/2006/relationships/slideLayout" Target="../slideLayouts/slideLayout9.xml"/><Relationship Id="rId4" Type="http://schemas.openxmlformats.org/officeDocument/2006/relationships/image" Target="../media/image83.png"/></Relationships>
</file>

<file path=ppt/slides/_rels/slide5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42.xml"/><Relationship Id="rId1" Type="http://schemas.openxmlformats.org/officeDocument/2006/relationships/slideLayout" Target="../slideLayouts/slideLayout9.xml"/><Relationship Id="rId4" Type="http://schemas.openxmlformats.org/officeDocument/2006/relationships/image" Target="../media/image85.png"/></Relationships>
</file>

<file path=ppt/slides/_rels/slide57.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43.xml"/><Relationship Id="rId1" Type="http://schemas.openxmlformats.org/officeDocument/2006/relationships/slideLayout" Target="../slideLayouts/slideLayout9.xml"/><Relationship Id="rId4" Type="http://schemas.openxmlformats.org/officeDocument/2006/relationships/image" Target="../media/image87.png"/></Relationships>
</file>

<file path=ppt/slides/_rels/slide5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44.xml"/><Relationship Id="rId1" Type="http://schemas.openxmlformats.org/officeDocument/2006/relationships/slideLayout" Target="../slideLayouts/slideLayout9.xml"/><Relationship Id="rId4" Type="http://schemas.openxmlformats.org/officeDocument/2006/relationships/image" Target="../media/image89.png"/></Relationships>
</file>

<file path=ppt/slides/_rels/slide5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45.xml"/><Relationship Id="rId1" Type="http://schemas.openxmlformats.org/officeDocument/2006/relationships/slideLayout" Target="../slideLayouts/slideLayout9.xml"/><Relationship Id="rId4" Type="http://schemas.openxmlformats.org/officeDocument/2006/relationships/image" Target="../media/image91.png"/></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9.xml"/></Relationships>
</file>

<file path=ppt/slides/_rels/slide6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46.xml"/><Relationship Id="rId1" Type="http://schemas.openxmlformats.org/officeDocument/2006/relationships/slideLayout" Target="../slideLayouts/slideLayout9.xml"/></Relationships>
</file>

<file path=ppt/slides/_rels/slide6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47.xml"/><Relationship Id="rId1" Type="http://schemas.openxmlformats.org/officeDocument/2006/relationships/slideLayout" Target="../slideLayouts/slideLayout9.xml"/><Relationship Id="rId4" Type="http://schemas.openxmlformats.org/officeDocument/2006/relationships/image" Target="../media/image94.png"/></Relationships>
</file>

<file path=ppt/slides/_rels/slide62.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48.xml"/><Relationship Id="rId1" Type="http://schemas.openxmlformats.org/officeDocument/2006/relationships/slideLayout" Target="../slideLayouts/slideLayout9.xml"/><Relationship Id="rId4" Type="http://schemas.openxmlformats.org/officeDocument/2006/relationships/image" Target="../media/image96.png"/></Relationships>
</file>

<file path=ppt/slides/_rels/slide6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49.xml"/><Relationship Id="rId1" Type="http://schemas.openxmlformats.org/officeDocument/2006/relationships/slideLayout" Target="../slideLayouts/slideLayout9.xml"/><Relationship Id="rId4" Type="http://schemas.openxmlformats.org/officeDocument/2006/relationships/image" Target="../media/image98.png"/></Relationships>
</file>

<file path=ppt/slides/_rels/slide64.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50.xml"/><Relationship Id="rId1" Type="http://schemas.openxmlformats.org/officeDocument/2006/relationships/slideLayout" Target="../slideLayouts/slideLayout9.xml"/><Relationship Id="rId4" Type="http://schemas.openxmlformats.org/officeDocument/2006/relationships/image" Target="../media/image100.png"/></Relationships>
</file>

<file path=ppt/slides/_rels/slide65.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51.xml"/><Relationship Id="rId1" Type="http://schemas.openxmlformats.org/officeDocument/2006/relationships/slideLayout" Target="../slideLayouts/slideLayout9.xml"/><Relationship Id="rId4" Type="http://schemas.openxmlformats.org/officeDocument/2006/relationships/image" Target="../media/image102.png"/></Relationships>
</file>

<file path=ppt/slides/_rels/slide66.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52.xml"/><Relationship Id="rId1" Type="http://schemas.openxmlformats.org/officeDocument/2006/relationships/slideLayout" Target="../slideLayouts/slideLayout9.xml"/><Relationship Id="rId4" Type="http://schemas.openxmlformats.org/officeDocument/2006/relationships/image" Target="../media/image104.png"/></Relationships>
</file>

<file path=ppt/slides/_rels/slide67.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53.xml"/><Relationship Id="rId1" Type="http://schemas.openxmlformats.org/officeDocument/2006/relationships/slideLayout" Target="../slideLayouts/slideLayout9.xml"/><Relationship Id="rId4" Type="http://schemas.openxmlformats.org/officeDocument/2006/relationships/image" Target="../media/image106.png"/></Relationships>
</file>

<file path=ppt/slides/_rels/slide68.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54.xml"/><Relationship Id="rId1" Type="http://schemas.openxmlformats.org/officeDocument/2006/relationships/slideLayout" Target="../slideLayouts/slideLayout9.xml"/><Relationship Id="rId4" Type="http://schemas.openxmlformats.org/officeDocument/2006/relationships/image" Target="../media/image108.png"/></Relationships>
</file>

<file path=ppt/slides/_rels/slide69.xml.rels><?xml version="1.0" encoding="UTF-8" standalone="yes"?>
<Relationships xmlns="http://schemas.openxmlformats.org/package/2006/relationships"><Relationship Id="rId3" Type="http://schemas.openxmlformats.org/officeDocument/2006/relationships/image" Target="../media/image109.gif"/><Relationship Id="rId2" Type="http://schemas.openxmlformats.org/officeDocument/2006/relationships/notesSlide" Target="../notesSlides/notesSlide55.xml"/><Relationship Id="rId1" Type="http://schemas.openxmlformats.org/officeDocument/2006/relationships/slideLayout" Target="../slideLayouts/slideLayout9.xml"/><Relationship Id="rId4" Type="http://schemas.openxmlformats.org/officeDocument/2006/relationships/image" Target="../media/image110.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70.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56.xml"/><Relationship Id="rId1" Type="http://schemas.openxmlformats.org/officeDocument/2006/relationships/slideLayout" Target="../slideLayouts/slideLayout9.xml"/><Relationship Id="rId4" Type="http://schemas.openxmlformats.org/officeDocument/2006/relationships/image" Target="../media/image112.png"/></Relationships>
</file>

<file path=ppt/slides/_rels/slide71.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57.xml"/><Relationship Id="rId1" Type="http://schemas.openxmlformats.org/officeDocument/2006/relationships/slideLayout" Target="../slideLayouts/slideLayout9.xml"/><Relationship Id="rId4" Type="http://schemas.openxmlformats.org/officeDocument/2006/relationships/image" Target="../media/image114.png"/></Relationships>
</file>

<file path=ppt/slides/_rels/slide72.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58.xml"/><Relationship Id="rId1" Type="http://schemas.openxmlformats.org/officeDocument/2006/relationships/slideLayout" Target="../slideLayouts/slideLayout9.xml"/><Relationship Id="rId4" Type="http://schemas.openxmlformats.org/officeDocument/2006/relationships/image" Target="../media/image116.png"/></Relationships>
</file>

<file path=ppt/slides/_rels/slide73.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59.xml"/><Relationship Id="rId1" Type="http://schemas.openxmlformats.org/officeDocument/2006/relationships/slideLayout" Target="../slideLayouts/slideLayout9.xml"/><Relationship Id="rId4" Type="http://schemas.openxmlformats.org/officeDocument/2006/relationships/image" Target="../media/image118.png"/></Relationships>
</file>

<file path=ppt/slides/_rels/slide74.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60.xml"/><Relationship Id="rId1" Type="http://schemas.openxmlformats.org/officeDocument/2006/relationships/slideLayout" Target="../slideLayouts/slideLayout9.xml"/><Relationship Id="rId4" Type="http://schemas.openxmlformats.org/officeDocument/2006/relationships/image" Target="../media/image120.png"/></Relationships>
</file>

<file path=ppt/slides/_rels/slide75.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61.xml"/><Relationship Id="rId1" Type="http://schemas.openxmlformats.org/officeDocument/2006/relationships/slideLayout" Target="../slideLayouts/slideLayout9.xml"/><Relationship Id="rId4" Type="http://schemas.openxmlformats.org/officeDocument/2006/relationships/image" Target="../media/image122.png"/></Relationships>
</file>

<file path=ppt/slides/_rels/slide76.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62.xml"/><Relationship Id="rId1" Type="http://schemas.openxmlformats.org/officeDocument/2006/relationships/slideLayout" Target="../slideLayouts/slideLayout9.xml"/><Relationship Id="rId4" Type="http://schemas.openxmlformats.org/officeDocument/2006/relationships/image" Target="../media/image124.png"/></Relationships>
</file>

<file path=ppt/slides/_rels/slide77.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63.xml"/><Relationship Id="rId1" Type="http://schemas.openxmlformats.org/officeDocument/2006/relationships/slideLayout" Target="../slideLayouts/slideLayout9.xml"/><Relationship Id="rId4" Type="http://schemas.openxmlformats.org/officeDocument/2006/relationships/image" Target="../media/image126.png"/></Relationships>
</file>

<file path=ppt/slides/_rels/slide78.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64.xml"/><Relationship Id="rId1" Type="http://schemas.openxmlformats.org/officeDocument/2006/relationships/slideLayout" Target="../slideLayouts/slideLayout9.xml"/><Relationship Id="rId4" Type="http://schemas.openxmlformats.org/officeDocument/2006/relationships/image" Target="../media/image127.png"/></Relationships>
</file>

<file path=ppt/slides/_rels/slide79.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65.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9.xml"/></Relationships>
</file>

<file path=ppt/slides/_rels/slide80.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9.xml"/></Relationships>
</file>

<file path=ppt/slides/_rels/slide81.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9.xml"/></Relationships>
</file>

<file path=ppt/slides/_rels/slide82.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66.xml"/><Relationship Id="rId1" Type="http://schemas.openxmlformats.org/officeDocument/2006/relationships/slideLayout" Target="../slideLayouts/slideLayout9.xml"/></Relationships>
</file>

<file path=ppt/slides/_rels/slide83.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67.xml"/><Relationship Id="rId1" Type="http://schemas.openxmlformats.org/officeDocument/2006/relationships/slideLayout" Target="../slideLayouts/slideLayout9.xml"/></Relationships>
</file>

<file path=ppt/slides/_rels/slide84.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68.xml"/><Relationship Id="rId1" Type="http://schemas.openxmlformats.org/officeDocument/2006/relationships/slideLayout" Target="../slideLayouts/slideLayout9.xml"/></Relationships>
</file>

<file path=ppt/slides/_rels/slide85.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69.xml"/><Relationship Id="rId1" Type="http://schemas.openxmlformats.org/officeDocument/2006/relationships/slideLayout" Target="../slideLayouts/slideLayout9.xml"/></Relationships>
</file>

<file path=ppt/slides/_rels/slide86.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70.xml"/><Relationship Id="rId1" Type="http://schemas.openxmlformats.org/officeDocument/2006/relationships/slideLayout" Target="../slideLayouts/slideLayout9.xml"/></Relationships>
</file>

<file path=ppt/slides/_rels/slide87.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9.xml"/></Relationships>
</file>

<file path=ppt/slides/_rels/slide88.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71.xml"/><Relationship Id="rId1" Type="http://schemas.openxmlformats.org/officeDocument/2006/relationships/slideLayout" Target="../slideLayouts/slideLayout9.xml"/></Relationships>
</file>

<file path=ppt/slides/_rels/slide89.xml.rels><?xml version="1.0" encoding="UTF-8" standalone="yes"?>
<Relationships xmlns="http://schemas.openxmlformats.org/package/2006/relationships"><Relationship Id="rId3" Type="http://schemas.openxmlformats.org/officeDocument/2006/relationships/image" Target="../media/image138.svg"/><Relationship Id="rId2" Type="http://schemas.openxmlformats.org/officeDocument/2006/relationships/image" Target="../media/image34.png"/><Relationship Id="rId1" Type="http://schemas.openxmlformats.org/officeDocument/2006/relationships/slideLayout" Target="../slideLayouts/slideLayout5.xml"/><Relationship Id="rId6" Type="http://schemas.openxmlformats.org/officeDocument/2006/relationships/image" Target="../media/image140.png"/><Relationship Id="rId5" Type="http://schemas.openxmlformats.org/officeDocument/2006/relationships/image" Target="../media/image139.jpeg"/><Relationship Id="rId4" Type="http://schemas.openxmlformats.org/officeDocument/2006/relationships/image" Target="../media/image36.png"/></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9.xml"/></Relationships>
</file>

<file path=ppt/slides/_rels/slide90.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72.xml"/><Relationship Id="rId1" Type="http://schemas.openxmlformats.org/officeDocument/2006/relationships/slideLayout" Target="../slideLayouts/slideLayout9.xml"/><Relationship Id="rId4" Type="http://schemas.openxmlformats.org/officeDocument/2006/relationships/image" Target="../media/image142.png"/></Relationships>
</file>

<file path=ppt/slides/_rels/slide91.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73.xml"/><Relationship Id="rId1" Type="http://schemas.openxmlformats.org/officeDocument/2006/relationships/slideLayout" Target="../slideLayouts/slideLayout9.xml"/><Relationship Id="rId4" Type="http://schemas.openxmlformats.org/officeDocument/2006/relationships/image" Target="../media/image144.png"/></Relationships>
</file>

<file path=ppt/slides/_rels/slide92.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74.xml"/><Relationship Id="rId1" Type="http://schemas.openxmlformats.org/officeDocument/2006/relationships/slideLayout" Target="../slideLayouts/slideLayout9.xml"/><Relationship Id="rId4" Type="http://schemas.openxmlformats.org/officeDocument/2006/relationships/image" Target="../media/image146.png"/></Relationships>
</file>

<file path=ppt/slides/_rels/slide93.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75.xml"/><Relationship Id="rId1" Type="http://schemas.openxmlformats.org/officeDocument/2006/relationships/slideLayout" Target="../slideLayouts/slideLayout9.xml"/><Relationship Id="rId4" Type="http://schemas.openxmlformats.org/officeDocument/2006/relationships/image" Target="../media/image148.png"/></Relationships>
</file>

<file path=ppt/slides/_rels/slide94.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76.xml"/><Relationship Id="rId1" Type="http://schemas.openxmlformats.org/officeDocument/2006/relationships/slideLayout" Target="../slideLayouts/slideLayout9.xml"/></Relationships>
</file>

<file path=ppt/slides/_rels/slide95.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77.xml"/><Relationship Id="rId1" Type="http://schemas.openxmlformats.org/officeDocument/2006/relationships/slideLayout" Target="../slideLayouts/slideLayout9.xml"/></Relationships>
</file>

<file path=ppt/slides/_rels/slide96.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78.xml"/><Relationship Id="rId1" Type="http://schemas.openxmlformats.org/officeDocument/2006/relationships/slideLayout" Target="../slideLayouts/slideLayout9.xml"/></Relationships>
</file>

<file path=ppt/slides/_rels/slide97.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79.xml"/><Relationship Id="rId1" Type="http://schemas.openxmlformats.org/officeDocument/2006/relationships/slideLayout" Target="../slideLayouts/slideLayout9.xml"/></Relationships>
</file>

<file path=ppt/slides/_rels/slide98.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80.xml"/><Relationship Id="rId1" Type="http://schemas.openxmlformats.org/officeDocument/2006/relationships/slideLayout" Target="../slideLayouts/slideLayout9.xml"/></Relationships>
</file>

<file path=ppt/slides/_rels/slide99.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81.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1"/>
        <p:cNvGrpSpPr/>
        <p:nvPr/>
      </p:nvGrpSpPr>
      <p:grpSpPr>
        <a:xfrm>
          <a:off x="0" y="0"/>
          <a:ext cx="0" cy="0"/>
          <a:chOff x="0" y="0"/>
          <a:chExt cx="0" cy="0"/>
        </a:xfrm>
      </p:grpSpPr>
      <p:sp>
        <p:nvSpPr>
          <p:cNvPr id="52" name="Shape 52"/>
          <p:cNvSpPr txBox="1">
            <a:spLocks noGrp="1"/>
          </p:cNvSpPr>
          <p:nvPr>
            <p:ph type="title"/>
          </p:nvPr>
        </p:nvSpPr>
        <p:spPr>
          <a:xfrm>
            <a:off x="2362200" y="304800"/>
            <a:ext cx="7924800" cy="1371600"/>
          </a:xfrm>
          <a:prstGeom prst="rect">
            <a:avLst/>
          </a:prstGeom>
          <a:noFill/>
          <a:ln>
            <a:noFill/>
          </a:ln>
        </p:spPr>
        <p:txBody>
          <a:bodyPr lIns="91425" tIns="45700" rIns="91425" bIns="45700" anchor="ctr" anchorCtr="0">
            <a:noAutofit/>
          </a:bodyPr>
          <a:lstStyle/>
          <a:p>
            <a:pPr>
              <a:buClr>
                <a:schemeClr val="dk1"/>
              </a:buClr>
              <a:buSzPct val="25000"/>
            </a:pPr>
            <a:br>
              <a:rPr lang="en-US" sz="2800" dirty="0">
                <a:solidFill>
                  <a:schemeClr val="dk1"/>
                </a:solidFill>
                <a:latin typeface="Calibri"/>
                <a:ea typeface="Calibri"/>
                <a:cs typeface="Calibri"/>
                <a:sym typeface="Calibri"/>
              </a:rPr>
            </a:br>
            <a:r>
              <a:rPr lang="en-US" sz="2800" dirty="0">
                <a:solidFill>
                  <a:schemeClr val="dk1"/>
                </a:solidFill>
                <a:ea typeface="Calibri"/>
              </a:rPr>
              <a:t>The Mad Hedge Fund Trader</a:t>
            </a:r>
            <a:br>
              <a:rPr lang="en-US" sz="2800" dirty="0">
                <a:solidFill>
                  <a:schemeClr val="dk1"/>
                </a:solidFill>
                <a:ea typeface="Calibri"/>
              </a:rPr>
            </a:br>
            <a:r>
              <a:rPr lang="en-US" sz="2800" dirty="0">
                <a:solidFill>
                  <a:schemeClr val="dk1"/>
                </a:solidFill>
                <a:ea typeface="Calibri"/>
              </a:rPr>
              <a:t>“Oil Shock 3.0”</a:t>
            </a:r>
            <a:br>
              <a:rPr lang="en-US" sz="2800" dirty="0">
                <a:latin typeface="Calibri"/>
                <a:ea typeface="Calibri"/>
                <a:cs typeface="Calibri"/>
              </a:rPr>
            </a:br>
            <a:endParaRPr lang="en-US" sz="2400" dirty="0">
              <a:solidFill>
                <a:schemeClr val="dk1"/>
              </a:solidFill>
              <a:latin typeface="Calibri"/>
              <a:ea typeface="Calibri"/>
              <a:cs typeface="Calibri"/>
              <a:sym typeface="Calibri"/>
            </a:endParaRPr>
          </a:p>
        </p:txBody>
      </p:sp>
      <p:sp>
        <p:nvSpPr>
          <p:cNvPr id="53" name="Shape 53"/>
          <p:cNvSpPr txBox="1">
            <a:spLocks noGrp="1"/>
          </p:cNvSpPr>
          <p:nvPr>
            <p:ph type="body" idx="1"/>
          </p:nvPr>
        </p:nvSpPr>
        <p:spPr>
          <a:xfrm>
            <a:off x="1905000" y="5105402"/>
            <a:ext cx="8229600" cy="1263867"/>
          </a:xfrm>
          <a:prstGeom prst="rect">
            <a:avLst/>
          </a:prstGeom>
          <a:noFill/>
          <a:ln>
            <a:noFill/>
          </a:ln>
        </p:spPr>
        <p:txBody>
          <a:bodyPr lIns="91425" tIns="45700" rIns="91425" bIns="45700" anchor="t" anchorCtr="0">
            <a:noAutofit/>
          </a:bodyPr>
          <a:lstStyle/>
          <a:p>
            <a:pPr indent="-342900" algn="ctr">
              <a:lnSpc>
                <a:spcPct val="80000"/>
              </a:lnSpc>
              <a:spcBef>
                <a:spcPts val="0"/>
              </a:spcBef>
              <a:buSzPct val="25000"/>
              <a:buNone/>
            </a:pPr>
            <a:r>
              <a:rPr lang="en-US" sz="2800" b="1" dirty="0">
                <a:solidFill>
                  <a:schemeClr val="dk1"/>
                </a:solidFill>
                <a:latin typeface="Calibri"/>
                <a:ea typeface="Calibri"/>
                <a:cs typeface="Calibri"/>
                <a:sym typeface="Calibri"/>
              </a:rPr>
              <a:t>  With John Thomas</a:t>
            </a:r>
            <a:br>
              <a:rPr lang="en-US" sz="2800" dirty="0">
                <a:solidFill>
                  <a:schemeClr val="dk1"/>
                </a:solidFill>
                <a:latin typeface="Calibri"/>
                <a:ea typeface="Calibri"/>
                <a:cs typeface="Calibri"/>
                <a:sym typeface="Calibri"/>
              </a:rPr>
            </a:br>
            <a:r>
              <a:rPr lang="en-US" sz="2800" dirty="0">
                <a:solidFill>
                  <a:schemeClr val="dk1"/>
                </a:solidFill>
                <a:latin typeface="+mj-lt"/>
                <a:ea typeface="Calibri"/>
                <a:cs typeface="Calibri"/>
                <a:sym typeface="Calibri"/>
              </a:rPr>
              <a:t>Lima, </a:t>
            </a:r>
            <a:r>
              <a:rPr lang="en-US" sz="2800">
                <a:solidFill>
                  <a:schemeClr val="dk1"/>
                </a:solidFill>
                <a:latin typeface="+mj-lt"/>
                <a:ea typeface="Calibri"/>
                <a:cs typeface="Calibri"/>
                <a:sym typeface="Calibri"/>
              </a:rPr>
              <a:t>Cancun Mexico 11, </a:t>
            </a:r>
            <a:r>
              <a:rPr lang="en-US" sz="2800" dirty="0">
                <a:solidFill>
                  <a:schemeClr val="dk1"/>
                </a:solidFill>
                <a:latin typeface="+mj-lt"/>
                <a:ea typeface="Calibri"/>
                <a:cs typeface="Calibri"/>
                <a:sym typeface="Calibri"/>
              </a:rPr>
              <a:t>2026</a:t>
            </a:r>
            <a:br>
              <a:rPr lang="en-US" sz="2400" i="1" dirty="0">
                <a:solidFill>
                  <a:schemeClr val="dk1"/>
                </a:solidFill>
                <a:latin typeface="Calibri"/>
                <a:ea typeface="Calibri"/>
                <a:cs typeface="Calibri"/>
                <a:sym typeface="Calibri"/>
              </a:rPr>
            </a:br>
            <a:r>
              <a:rPr lang="en-US" sz="3100" u="sng" dirty="0">
                <a:solidFill>
                  <a:schemeClr val="hlink"/>
                </a:solidFill>
                <a:latin typeface="Calibri"/>
                <a:ea typeface="Calibri"/>
                <a:cs typeface="Calibri"/>
                <a:sym typeface="Calibri"/>
                <a:hlinkClick r:id="rId3"/>
              </a:rPr>
              <a:t>www.madhedgefundtrader.com</a:t>
            </a:r>
            <a:r>
              <a:rPr lang="en-US" sz="3100" dirty="0">
                <a:solidFill>
                  <a:srgbClr val="0070C0"/>
                </a:solidFill>
                <a:latin typeface="Calibri"/>
                <a:ea typeface="Calibri"/>
                <a:cs typeface="Calibri"/>
                <a:sym typeface="Calibri"/>
              </a:rPr>
              <a:t> </a:t>
            </a:r>
          </a:p>
        </p:txBody>
      </p:sp>
      <p:pic>
        <p:nvPicPr>
          <p:cNvPr id="2" name="Picture 1">
            <a:extLst>
              <a:ext uri="{FF2B5EF4-FFF2-40B4-BE49-F238E27FC236}">
                <a16:creationId xmlns:a16="http://schemas.microsoft.com/office/drawing/2014/main" id="{C2A68201-977A-9672-1470-E782F0F80A2F}"/>
              </a:ext>
            </a:extLst>
          </p:cNvPr>
          <p:cNvPicPr>
            <a:picLocks noChangeAspect="1"/>
          </p:cNvPicPr>
          <p:nvPr/>
        </p:nvPicPr>
        <p:blipFill>
          <a:blip r:embed="rId4"/>
          <a:stretch>
            <a:fillRect/>
          </a:stretch>
        </p:blipFill>
        <p:spPr>
          <a:xfrm>
            <a:off x="3439886" y="1782957"/>
            <a:ext cx="5159828" cy="3197639"/>
          </a:xfrm>
          <a:prstGeom prst="rect">
            <a:avLst/>
          </a:prstGeom>
        </p:spPr>
      </p:pic>
    </p:spTree>
  </p:cSld>
  <p:clrMapOvr>
    <a:masterClrMapping/>
  </p:clrMapOvr>
  <p:transition spd="slow">
    <p:cu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Shape 121"/>
          <p:cNvSpPr txBox="1">
            <a:spLocks noGrp="1"/>
          </p:cNvSpPr>
          <p:nvPr>
            <p:ph type="title"/>
          </p:nvPr>
        </p:nvSpPr>
        <p:spPr>
          <a:xfrm>
            <a:off x="963839" y="123096"/>
            <a:ext cx="9601200" cy="1066800"/>
          </a:xfrm>
          <a:prstGeom prst="rect">
            <a:avLst/>
          </a:prstGeom>
          <a:noFill/>
          <a:ln>
            <a:noFill/>
          </a:ln>
        </p:spPr>
        <p:txBody>
          <a:bodyPr lIns="91425" tIns="45700" rIns="91425" bIns="45700" anchor="ctr" anchorCtr="0">
            <a:noAutofit/>
          </a:bodyPr>
          <a:lstStyle/>
          <a:p>
            <a:pPr>
              <a:buClr>
                <a:schemeClr val="dk1"/>
              </a:buClr>
              <a:buSzPct val="25000"/>
            </a:pPr>
            <a:r>
              <a:rPr lang="en-US" sz="2800" b="1" dirty="0">
                <a:solidFill>
                  <a:schemeClr val="dk1"/>
                </a:solidFill>
                <a:latin typeface="Calibri"/>
                <a:ea typeface="Calibri"/>
                <a:cs typeface="Calibri"/>
                <a:sym typeface="Calibri"/>
              </a:rPr>
              <a:t>The Global Economy – The Global Recession is Here</a:t>
            </a:r>
            <a:endParaRPr lang="en-US" sz="2800" b="1" dirty="0">
              <a:solidFill>
                <a:srgbClr val="FF0000"/>
              </a:solidFill>
              <a:latin typeface="Calibri"/>
              <a:ea typeface="Calibri"/>
              <a:cs typeface="Calibri"/>
              <a:sym typeface="Calibri"/>
            </a:endParaRPr>
          </a:p>
        </p:txBody>
      </p:sp>
      <p:sp>
        <p:nvSpPr>
          <p:cNvPr id="8" name="Text Placeholder 7">
            <a:extLst>
              <a:ext uri="{FF2B5EF4-FFF2-40B4-BE49-F238E27FC236}">
                <a16:creationId xmlns:a16="http://schemas.microsoft.com/office/drawing/2014/main" id="{264AC9FE-0319-C442-BB1F-0F148EBC93A2}"/>
              </a:ext>
            </a:extLst>
          </p:cNvPr>
          <p:cNvSpPr>
            <a:spLocks noGrp="1"/>
          </p:cNvSpPr>
          <p:nvPr>
            <p:ph type="body" idx="1"/>
          </p:nvPr>
        </p:nvSpPr>
        <p:spPr>
          <a:xfrm>
            <a:off x="457200" y="1099752"/>
            <a:ext cx="11933097" cy="5159470"/>
          </a:xfrm>
        </p:spPr>
        <p:txBody>
          <a:bodyPr/>
          <a:lstStyle/>
          <a:p>
            <a:pPr marL="0" indent="0">
              <a:spcBef>
                <a:spcPts val="0"/>
              </a:spcBef>
              <a:buNone/>
            </a:pPr>
            <a:br>
              <a:rPr lang="en-US" sz="1800" dirty="0">
                <a:solidFill>
                  <a:schemeClr val="tx1"/>
                </a:solidFill>
                <a:effectLst/>
                <a:latin typeface="+mj-lt"/>
                <a:ea typeface="Times New Roman" panose="02020603050405020304" pitchFamily="18" charset="0"/>
                <a:cs typeface="Times New Roman" panose="02020603050405020304" pitchFamily="18" charset="0"/>
              </a:rPr>
            </a:br>
            <a:r>
              <a:rPr lang="en-US" sz="1800" dirty="0">
                <a:solidFill>
                  <a:schemeClr val="tx1"/>
                </a:solidFill>
                <a:effectLst/>
                <a:latin typeface="+mj-lt"/>
                <a:ea typeface="Times New Roman" panose="02020603050405020304" pitchFamily="18" charset="0"/>
                <a:cs typeface="Times New Roman" panose="02020603050405020304" pitchFamily="18" charset="0"/>
              </a:rPr>
              <a:t>*Oil spikes to $119 a barrel, the sharpest move in history</a:t>
            </a:r>
            <a:br>
              <a:rPr lang="en-US" sz="1800" dirty="0">
                <a:solidFill>
                  <a:schemeClr val="tx1"/>
                </a:solidFill>
                <a:effectLst/>
                <a:latin typeface="+mj-lt"/>
                <a:ea typeface="Times New Roman" panose="02020603050405020304" pitchFamily="18" charset="0"/>
                <a:cs typeface="Times New Roman" panose="02020603050405020304" pitchFamily="18" charset="0"/>
              </a:rPr>
            </a:br>
            <a:br>
              <a:rPr lang="en-US" sz="1800" dirty="0">
                <a:solidFill>
                  <a:schemeClr val="tx1"/>
                </a:solidFill>
                <a:effectLst/>
                <a:latin typeface="+mj-lt"/>
                <a:ea typeface="Times New Roman" panose="02020603050405020304" pitchFamily="18" charset="0"/>
                <a:cs typeface="Times New Roman" panose="02020603050405020304" pitchFamily="18" charset="0"/>
              </a:rPr>
            </a:br>
            <a:r>
              <a:rPr lang="en-US" sz="1800" dirty="0">
                <a:solidFill>
                  <a:schemeClr val="tx1"/>
                </a:solidFill>
                <a:effectLst/>
                <a:latin typeface="+mj-lt"/>
                <a:ea typeface="Times New Roman" panose="02020603050405020304" pitchFamily="18" charset="0"/>
                <a:cs typeface="Times New Roman" panose="02020603050405020304" pitchFamily="18" charset="0"/>
              </a:rPr>
              <a:t>*</a:t>
            </a:r>
            <a:r>
              <a:rPr lang="en-US" sz="1800" b="1" i="1" dirty="0">
                <a:latin typeface="+mj-lt"/>
              </a:rPr>
              <a:t>Volatility Soars,</a:t>
            </a:r>
            <a:r>
              <a:rPr lang="en-US" sz="1800" dirty="0">
                <a:latin typeface="+mj-lt"/>
              </a:rPr>
              <a:t> hitting a multiyear high at $35, as markets around the world are thrown into turmoil. </a:t>
            </a:r>
            <a:br>
              <a:rPr lang="en-US" sz="1800" dirty="0">
                <a:solidFill>
                  <a:schemeClr val="tx1"/>
                </a:solidFill>
                <a:effectLst/>
                <a:latin typeface="+mj-lt"/>
                <a:ea typeface="Times New Roman" panose="02020603050405020304" pitchFamily="18" charset="0"/>
                <a:cs typeface="Times New Roman" panose="02020603050405020304" pitchFamily="18" charset="0"/>
              </a:rPr>
            </a:br>
            <a:br>
              <a:rPr lang="en-US" sz="1800" dirty="0">
                <a:solidFill>
                  <a:schemeClr val="tx1"/>
                </a:solidFill>
                <a:effectLst/>
                <a:latin typeface="+mj-lt"/>
                <a:ea typeface="Times New Roman" panose="02020603050405020304" pitchFamily="18" charset="0"/>
                <a:cs typeface="Times New Roman" panose="02020603050405020304" pitchFamily="18" charset="0"/>
              </a:rPr>
            </a:br>
            <a:r>
              <a:rPr lang="en-US" sz="1800" dirty="0">
                <a:solidFill>
                  <a:schemeClr val="tx1"/>
                </a:solidFill>
                <a:effectLst/>
                <a:latin typeface="+mj-lt"/>
                <a:ea typeface="Times New Roman" panose="02020603050405020304" pitchFamily="18" charset="0"/>
                <a:cs typeface="Times New Roman" panose="02020603050405020304" pitchFamily="18" charset="0"/>
              </a:rPr>
              <a:t>*Nonfarm Payroll loses 92,000 jobs in February</a:t>
            </a:r>
            <a:br>
              <a:rPr lang="en-US" sz="1800" dirty="0">
                <a:solidFill>
                  <a:schemeClr val="tx1"/>
                </a:solidFill>
                <a:effectLst/>
                <a:latin typeface="+mj-lt"/>
                <a:ea typeface="Times New Roman" panose="02020603050405020304" pitchFamily="18" charset="0"/>
                <a:cs typeface="Times New Roman" panose="02020603050405020304" pitchFamily="18" charset="0"/>
              </a:rPr>
            </a:br>
            <a:br>
              <a:rPr lang="en-US" sz="1800" dirty="0">
                <a:solidFill>
                  <a:schemeClr val="tx1"/>
                </a:solidFill>
                <a:effectLst/>
                <a:latin typeface="+mj-lt"/>
                <a:ea typeface="Times New Roman" panose="02020603050405020304" pitchFamily="18" charset="0"/>
                <a:cs typeface="Times New Roman" panose="02020603050405020304" pitchFamily="18" charset="0"/>
              </a:rPr>
            </a:br>
            <a:r>
              <a:rPr lang="en-US" sz="1800" dirty="0">
                <a:solidFill>
                  <a:schemeClr val="tx1"/>
                </a:solidFill>
                <a:effectLst/>
                <a:latin typeface="+mj-lt"/>
                <a:ea typeface="Times New Roman" panose="02020603050405020304" pitchFamily="18" charset="0"/>
                <a:cs typeface="Times New Roman" panose="02020603050405020304" pitchFamily="18" charset="0"/>
              </a:rPr>
              <a:t>*Headline Unemployment Rate roses to 4.4%</a:t>
            </a:r>
            <a:br>
              <a:rPr lang="en-US" sz="1800" dirty="0">
                <a:solidFill>
                  <a:schemeClr val="tx1"/>
                </a:solidFill>
                <a:effectLst/>
                <a:latin typeface="+mj-lt"/>
                <a:ea typeface="Times New Roman" panose="02020603050405020304" pitchFamily="18" charset="0"/>
                <a:cs typeface="Times New Roman" panose="02020603050405020304" pitchFamily="18" charset="0"/>
              </a:rPr>
            </a:br>
            <a:br>
              <a:rPr lang="en-US" sz="1800" dirty="0">
                <a:solidFill>
                  <a:schemeClr val="tx1"/>
                </a:solidFill>
                <a:effectLst/>
                <a:latin typeface="+mj-lt"/>
                <a:ea typeface="Times New Roman" panose="02020603050405020304" pitchFamily="18" charset="0"/>
                <a:cs typeface="Times New Roman" panose="02020603050405020304" pitchFamily="18" charset="0"/>
              </a:rPr>
            </a:br>
            <a:r>
              <a:rPr lang="en-US" sz="1800" dirty="0">
                <a:solidFill>
                  <a:schemeClr val="tx1"/>
                </a:solidFill>
                <a:effectLst/>
                <a:latin typeface="+mj-lt"/>
                <a:ea typeface="Times New Roman" panose="02020603050405020304" pitchFamily="18" charset="0"/>
                <a:cs typeface="Times New Roman" panose="02020603050405020304" pitchFamily="18" charset="0"/>
              </a:rPr>
              <a:t>*</a:t>
            </a:r>
            <a:r>
              <a:rPr lang="en-US" sz="1800" b="1" i="1" dirty="0">
                <a:latin typeface="+mj-lt"/>
              </a:rPr>
              <a:t>TSA Waiting Lines Extend Past Hours</a:t>
            </a:r>
            <a:r>
              <a:rPr lang="en-US" sz="1800" dirty="0">
                <a:latin typeface="+mj-lt"/>
              </a:rPr>
              <a:t>, as many agents miss their</a:t>
            </a:r>
            <a:br>
              <a:rPr lang="en-US" sz="1800" dirty="0">
                <a:latin typeface="+mj-lt"/>
              </a:rPr>
            </a:br>
            <a:r>
              <a:rPr lang="en-US" sz="1800" dirty="0">
                <a:latin typeface="+mj-lt"/>
              </a:rPr>
              <a:t> first paycheck as a result of the Homeland Security Budget Shutdown</a:t>
            </a:r>
            <a:br>
              <a:rPr lang="en-US" sz="1800" dirty="0">
                <a:solidFill>
                  <a:schemeClr val="tx1"/>
                </a:solidFill>
                <a:effectLst/>
                <a:latin typeface="+mj-lt"/>
                <a:ea typeface="Times New Roman" panose="02020603050405020304" pitchFamily="18" charset="0"/>
                <a:cs typeface="Times New Roman" panose="02020603050405020304" pitchFamily="18" charset="0"/>
              </a:rPr>
            </a:br>
            <a:br>
              <a:rPr lang="en-US" sz="1800" dirty="0">
                <a:solidFill>
                  <a:schemeClr val="tx1"/>
                </a:solidFill>
                <a:effectLst/>
                <a:latin typeface="+mj-lt"/>
                <a:ea typeface="Times New Roman" panose="02020603050405020304" pitchFamily="18" charset="0"/>
                <a:cs typeface="Times New Roman" panose="02020603050405020304" pitchFamily="18" charset="0"/>
              </a:rPr>
            </a:br>
            <a:r>
              <a:rPr lang="en-US" sz="1800" dirty="0">
                <a:solidFill>
                  <a:schemeClr val="tx1"/>
                </a:solidFill>
                <a:effectLst/>
                <a:latin typeface="+mj-lt"/>
                <a:ea typeface="Times New Roman" panose="02020603050405020304" pitchFamily="18" charset="0"/>
                <a:cs typeface="Times New Roman" panose="02020603050405020304" pitchFamily="18" charset="0"/>
              </a:rPr>
              <a:t>*</a:t>
            </a:r>
            <a:r>
              <a:rPr lang="en-US" sz="1800" b="1" i="1" dirty="0">
                <a:latin typeface="+mj-lt"/>
              </a:rPr>
              <a:t>Business Inventories Rose in December</a:t>
            </a:r>
            <a:r>
              <a:rPr lang="en-US" sz="1800" dirty="0">
                <a:latin typeface="+mj-lt"/>
              </a:rPr>
              <a:t>, another</a:t>
            </a:r>
            <a:br>
              <a:rPr lang="en-US" sz="1800" dirty="0">
                <a:latin typeface="+mj-lt"/>
              </a:rPr>
            </a:br>
            <a:r>
              <a:rPr lang="en-US" sz="1800" dirty="0">
                <a:latin typeface="+mj-lt"/>
              </a:rPr>
              <a:t>recessionary indicator</a:t>
            </a:r>
            <a:br>
              <a:rPr lang="en-US" sz="1800" dirty="0">
                <a:latin typeface="+mj-lt"/>
              </a:rPr>
            </a:br>
            <a:br>
              <a:rPr lang="en-US" sz="1800" dirty="0">
                <a:latin typeface="+mj-lt"/>
              </a:rPr>
            </a:br>
            <a:r>
              <a:rPr lang="en-US" sz="1800" dirty="0">
                <a:latin typeface="+mj-lt"/>
              </a:rPr>
              <a:t>*</a:t>
            </a:r>
            <a:r>
              <a:rPr lang="en-US" sz="1800" b="1" i="1" dirty="0">
                <a:latin typeface="+mj-lt"/>
              </a:rPr>
              <a:t>Trump Tariffs to Rise 15% this Week</a:t>
            </a:r>
            <a:r>
              <a:rPr lang="en-US" sz="1800" dirty="0">
                <a:latin typeface="+mj-lt"/>
              </a:rPr>
              <a:t> </a:t>
            </a:r>
            <a:br>
              <a:rPr lang="en-US" sz="1800" dirty="0">
                <a:solidFill>
                  <a:schemeClr val="tx1"/>
                </a:solidFill>
                <a:effectLst/>
                <a:latin typeface="+mj-lt"/>
                <a:ea typeface="Times New Roman" panose="02020603050405020304" pitchFamily="18" charset="0"/>
                <a:cs typeface="Times New Roman" panose="02020603050405020304" pitchFamily="18" charset="0"/>
              </a:rPr>
            </a:br>
            <a:br>
              <a:rPr lang="en-US" sz="1800" dirty="0">
                <a:solidFill>
                  <a:schemeClr val="tx1"/>
                </a:solidFill>
                <a:effectLst/>
                <a:latin typeface="+mj-lt"/>
                <a:ea typeface="Times New Roman" panose="02020603050405020304" pitchFamily="18" charset="0"/>
                <a:cs typeface="Times New Roman" panose="02020603050405020304" pitchFamily="18" charset="0"/>
              </a:rPr>
            </a:br>
            <a:r>
              <a:rPr lang="en-US" sz="1800" dirty="0">
                <a:solidFill>
                  <a:schemeClr val="tx1"/>
                </a:solidFill>
                <a:effectLst/>
                <a:latin typeface="+mj-lt"/>
                <a:ea typeface="Times New Roman" panose="02020603050405020304" pitchFamily="18" charset="0"/>
                <a:cs typeface="Times New Roman" panose="02020603050405020304" pitchFamily="18" charset="0"/>
              </a:rPr>
              <a:t>*</a:t>
            </a:r>
            <a:r>
              <a:rPr lang="en-US" sz="1800" b="1" i="1" dirty="0">
                <a:latin typeface="+mj-lt"/>
              </a:rPr>
              <a:t> Producer Price Index Comes in Hot at 0.5%</a:t>
            </a:r>
            <a:br>
              <a:rPr lang="en-US" sz="2000" dirty="0">
                <a:solidFill>
                  <a:schemeClr val="tx1"/>
                </a:solidFill>
                <a:effectLst/>
                <a:latin typeface="+mj-lt"/>
                <a:ea typeface="Times New Roman" panose="02020603050405020304" pitchFamily="18" charset="0"/>
                <a:cs typeface="Times New Roman" panose="02020603050405020304" pitchFamily="18" charset="0"/>
              </a:rPr>
            </a:br>
            <a:br>
              <a:rPr lang="en-US" sz="2000" dirty="0">
                <a:solidFill>
                  <a:schemeClr val="tx1"/>
                </a:solidFill>
                <a:effectLst/>
                <a:latin typeface="+mj-lt"/>
                <a:ea typeface="Times New Roman" panose="02020603050405020304" pitchFamily="18" charset="0"/>
                <a:cs typeface="Times New Roman" panose="02020603050405020304" pitchFamily="18" charset="0"/>
              </a:rPr>
            </a:br>
            <a:br>
              <a:rPr lang="en-US" sz="2000" dirty="0">
                <a:solidFill>
                  <a:schemeClr val="tx1"/>
                </a:solidFill>
                <a:effectLst/>
                <a:latin typeface="+mj-lt"/>
                <a:ea typeface="Times New Roman" panose="02020603050405020304" pitchFamily="18" charset="0"/>
                <a:cs typeface="Times New Roman" panose="02020603050405020304" pitchFamily="18" charset="0"/>
              </a:rPr>
            </a:br>
            <a:br>
              <a:rPr lang="en-US" sz="2000" dirty="0">
                <a:solidFill>
                  <a:schemeClr val="tx1"/>
                </a:solidFill>
                <a:effectLst/>
                <a:latin typeface="+mj-lt"/>
                <a:ea typeface="Times New Roman" panose="02020603050405020304" pitchFamily="18" charset="0"/>
                <a:cs typeface="Times New Roman" panose="02020603050405020304" pitchFamily="18" charset="0"/>
              </a:rPr>
            </a:br>
            <a:br>
              <a:rPr lang="en-US" sz="2000" dirty="0">
                <a:solidFill>
                  <a:schemeClr val="tx1"/>
                </a:solidFill>
                <a:effectLst/>
                <a:latin typeface="+mj-lt"/>
                <a:ea typeface="Times New Roman" panose="02020603050405020304" pitchFamily="18" charset="0"/>
                <a:cs typeface="Times New Roman" panose="02020603050405020304" pitchFamily="18" charset="0"/>
              </a:rPr>
            </a:br>
            <a:br>
              <a:rPr lang="en-US" sz="2000" i="1" dirty="0">
                <a:solidFill>
                  <a:schemeClr val="tx1"/>
                </a:solidFill>
                <a:effectLst/>
                <a:latin typeface="+mj-lt"/>
                <a:ea typeface="Times New Roman" panose="02020603050405020304" pitchFamily="18" charset="0"/>
                <a:cs typeface="Times New Roman" panose="02020603050405020304" pitchFamily="18" charset="0"/>
              </a:rPr>
            </a:br>
            <a:br>
              <a:rPr lang="en-US" sz="2000" dirty="0">
                <a:solidFill>
                  <a:schemeClr val="tx1"/>
                </a:solidFill>
                <a:effectLst/>
                <a:latin typeface="+mj-lt"/>
                <a:ea typeface="Times New Roman" panose="02020603050405020304" pitchFamily="18" charset="0"/>
                <a:cs typeface="Times New Roman" panose="02020603050405020304" pitchFamily="18" charset="0"/>
              </a:rPr>
            </a:br>
            <a:br>
              <a:rPr lang="en-US" sz="2000" dirty="0">
                <a:latin typeface="+mj-lt"/>
              </a:rPr>
            </a:br>
            <a:br>
              <a:rPr lang="en-US" sz="2000" dirty="0">
                <a:effectLst/>
                <a:latin typeface="+mj-lt"/>
                <a:ea typeface="Times New Roman" panose="02020603050405020304" pitchFamily="18" charset="0"/>
                <a:cs typeface="Times New Roman" panose="02020603050405020304" pitchFamily="18" charset="0"/>
              </a:rPr>
            </a:br>
            <a:br>
              <a:rPr lang="en-US" sz="2000" dirty="0">
                <a:latin typeface="+mj-lt"/>
                <a:ea typeface="Times New Roman" panose="02020603050405020304" pitchFamily="18" charset="0"/>
                <a:cs typeface="Times New Roman" panose="02020603050405020304" pitchFamily="18" charset="0"/>
              </a:rPr>
            </a:br>
            <a:br>
              <a:rPr lang="en-US" sz="2000" dirty="0">
                <a:effectLst/>
                <a:latin typeface="+mj-lt"/>
                <a:ea typeface="Times New Roman" panose="02020603050405020304" pitchFamily="18" charset="0"/>
                <a:cs typeface="Times New Roman" panose="02020603050405020304" pitchFamily="18" charset="0"/>
              </a:rPr>
            </a:br>
            <a:br>
              <a:rPr lang="en-US" sz="2000" dirty="0">
                <a:effectLst/>
                <a:latin typeface="+mj-lt"/>
                <a:ea typeface="Times New Roman" panose="02020603050405020304" pitchFamily="18" charset="0"/>
                <a:cs typeface="Times New Roman" panose="02020603050405020304" pitchFamily="18" charset="0"/>
              </a:rPr>
            </a:br>
            <a:br>
              <a:rPr lang="en-US" sz="1800" dirty="0">
                <a:effectLst/>
                <a:latin typeface="+mn-lt"/>
                <a:ea typeface="Times New Roman" panose="02020603050405020304" pitchFamily="18" charset="0"/>
                <a:cs typeface="Times New Roman" panose="02020603050405020304" pitchFamily="18" charset="0"/>
              </a:rPr>
            </a:br>
            <a:br>
              <a:rPr lang="en-US" sz="1800" dirty="0">
                <a:effectLst/>
                <a:latin typeface="+mj-lt"/>
                <a:ea typeface="Times New Roman" panose="02020603050405020304" pitchFamily="18" charset="0"/>
                <a:cs typeface="Times New Roman" panose="02020603050405020304" pitchFamily="18" charset="0"/>
              </a:rPr>
            </a:br>
            <a:br>
              <a:rPr lang="en-US" sz="1800" dirty="0">
                <a:solidFill>
                  <a:schemeClr val="tx1"/>
                </a:solidFill>
                <a:latin typeface="+mj-lt"/>
                <a:ea typeface="Times New Roman" panose="02020603050405020304" pitchFamily="18" charset="0"/>
              </a:rPr>
            </a:br>
            <a:br>
              <a:rPr lang="en-US" sz="1800" dirty="0">
                <a:solidFill>
                  <a:schemeClr val="tx1"/>
                </a:solidFill>
                <a:effectLst/>
                <a:latin typeface="+mj-lt"/>
                <a:ea typeface="Times New Roman" panose="02020603050405020304" pitchFamily="18" charset="0"/>
              </a:rPr>
            </a:br>
            <a:br>
              <a:rPr lang="en-US" sz="2000" dirty="0">
                <a:solidFill>
                  <a:schemeClr val="tx1"/>
                </a:solidFill>
                <a:effectLst/>
                <a:latin typeface="+mj-lt"/>
                <a:ea typeface="Times New Roman" panose="02020603050405020304" pitchFamily="18" charset="0"/>
              </a:rPr>
            </a:br>
            <a:endParaRPr lang="en-US" sz="1800" dirty="0">
              <a:latin typeface="+mj-lt"/>
            </a:endParaRPr>
          </a:p>
        </p:txBody>
      </p:sp>
      <p:pic>
        <p:nvPicPr>
          <p:cNvPr id="2" name="Picture 1">
            <a:extLst>
              <a:ext uri="{FF2B5EF4-FFF2-40B4-BE49-F238E27FC236}">
                <a16:creationId xmlns:a16="http://schemas.microsoft.com/office/drawing/2014/main" id="{11F7528D-4DAA-3821-6471-6CFFEFB2857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583424" y="4270215"/>
            <a:ext cx="4452112" cy="2504313"/>
          </a:xfrm>
          <a:prstGeom prst="rect">
            <a:avLst/>
          </a:prstGeom>
        </p:spPr>
      </p:pic>
    </p:spTree>
    <p:extLst>
      <p:ext uri="{BB962C8B-B14F-4D97-AF65-F5344CB8AC3E}">
        <p14:creationId xmlns:p14="http://schemas.microsoft.com/office/powerpoint/2010/main" val="236247561"/>
      </p:ext>
    </p:extLst>
  </p:cSld>
  <p:clrMapOvr>
    <a:masterClrMapping/>
  </p:clrMapOvr>
  <p:transition spd="slow">
    <p:cut/>
  </p:transition>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49"/>
        <p:cNvGrpSpPr/>
        <p:nvPr/>
      </p:nvGrpSpPr>
      <p:grpSpPr>
        <a:xfrm>
          <a:off x="0" y="0"/>
          <a:ext cx="0" cy="0"/>
          <a:chOff x="0" y="0"/>
          <a:chExt cx="0" cy="0"/>
        </a:xfrm>
      </p:grpSpPr>
      <p:sp>
        <p:nvSpPr>
          <p:cNvPr id="450" name="Shape 450"/>
          <p:cNvSpPr txBox="1">
            <a:spLocks noGrp="1"/>
          </p:cNvSpPr>
          <p:nvPr>
            <p:ph type="title"/>
          </p:nvPr>
        </p:nvSpPr>
        <p:spPr>
          <a:xfrm>
            <a:off x="1981200" y="0"/>
            <a:ext cx="8229600" cy="1066800"/>
          </a:xfrm>
          <a:prstGeom prst="rect">
            <a:avLst/>
          </a:prstGeom>
          <a:noFill/>
          <a:ln>
            <a:noFill/>
          </a:ln>
        </p:spPr>
        <p:txBody>
          <a:bodyPr lIns="91425" tIns="45700" rIns="91425" bIns="45700" anchor="ctr" anchorCtr="0">
            <a:noAutofit/>
          </a:bodyPr>
          <a:lstStyle/>
          <a:p>
            <a:pPr>
              <a:buClr>
                <a:schemeClr val="dk1"/>
              </a:buClr>
              <a:buSzPct val="25000"/>
            </a:pPr>
            <a:r>
              <a:rPr lang="en-US" sz="2400" dirty="0">
                <a:solidFill>
                  <a:schemeClr val="dk1"/>
                </a:solidFill>
                <a:latin typeface="Calibri"/>
                <a:ea typeface="Calibri"/>
                <a:cs typeface="Calibri"/>
                <a:sym typeface="Calibri"/>
              </a:rPr>
              <a:t>Natural Gas (UNG) – Free Fall on Warm Winter</a:t>
            </a:r>
            <a:br>
              <a:rPr lang="en-US" sz="2400" dirty="0">
                <a:solidFill>
                  <a:schemeClr val="dk1"/>
                </a:solidFill>
                <a:latin typeface="Calibri"/>
                <a:ea typeface="Calibri"/>
                <a:cs typeface="Calibri"/>
                <a:sym typeface="Calibri"/>
              </a:rPr>
            </a:br>
            <a:r>
              <a:rPr lang="en-US" sz="1800" dirty="0">
                <a:solidFill>
                  <a:srgbClr val="00A64B"/>
                </a:solidFill>
                <a:latin typeface="Calibri"/>
                <a:ea typeface="Calibri"/>
                <a:cs typeface="Calibri"/>
                <a:sym typeface="Calibri"/>
              </a:rPr>
              <a:t>took profits on Long January 2025 $7-8 Call Spread LEAPS</a:t>
            </a:r>
          </a:p>
        </p:txBody>
      </p:sp>
      <p:pic>
        <p:nvPicPr>
          <p:cNvPr id="2" name="Picture 1">
            <a:extLst>
              <a:ext uri="{FF2B5EF4-FFF2-40B4-BE49-F238E27FC236}">
                <a16:creationId xmlns:a16="http://schemas.microsoft.com/office/drawing/2014/main" id="{7BD5D9E8-706F-93D6-180E-86A47E6C15E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10096" y="1295399"/>
            <a:ext cx="6571807" cy="4906949"/>
          </a:xfrm>
          <a:prstGeom prst="rect">
            <a:avLst/>
          </a:prstGeom>
        </p:spPr>
      </p:pic>
    </p:spTree>
  </p:cSld>
  <p:clrMapOvr>
    <a:masterClrMapping/>
  </p:clrMapOvr>
  <p:transition spd="slow">
    <p:cut/>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449"/>
        <p:cNvGrpSpPr/>
        <p:nvPr/>
      </p:nvGrpSpPr>
      <p:grpSpPr>
        <a:xfrm>
          <a:off x="0" y="0"/>
          <a:ext cx="0" cy="0"/>
          <a:chOff x="0" y="0"/>
          <a:chExt cx="0" cy="0"/>
        </a:xfrm>
      </p:grpSpPr>
      <p:sp>
        <p:nvSpPr>
          <p:cNvPr id="450" name="Shape 450"/>
          <p:cNvSpPr txBox="1">
            <a:spLocks noGrp="1"/>
          </p:cNvSpPr>
          <p:nvPr>
            <p:ph type="title"/>
          </p:nvPr>
        </p:nvSpPr>
        <p:spPr>
          <a:xfrm>
            <a:off x="422910" y="0"/>
            <a:ext cx="10961370" cy="1066800"/>
          </a:xfrm>
          <a:prstGeom prst="rect">
            <a:avLst/>
          </a:prstGeom>
          <a:noFill/>
          <a:ln>
            <a:noFill/>
          </a:ln>
        </p:spPr>
        <p:txBody>
          <a:bodyPr lIns="91425" tIns="45700" rIns="91425" bIns="45700" anchor="ctr" anchorCtr="0">
            <a:noAutofit/>
          </a:bodyPr>
          <a:lstStyle/>
          <a:p>
            <a:pPr>
              <a:buClr>
                <a:schemeClr val="dk1"/>
              </a:buClr>
              <a:buSzPct val="25000"/>
            </a:pP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Cameco (CCJ) – Global Uranium Renaissance</a:t>
            </a: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Microsoft to Reopen Three Mile Island to power AI data centers</a:t>
            </a:r>
            <a:br>
              <a:rPr lang="en-US" sz="2400" dirty="0">
                <a:solidFill>
                  <a:schemeClr val="dk1"/>
                </a:solidFill>
                <a:latin typeface="Calibri"/>
                <a:ea typeface="Calibri"/>
                <a:cs typeface="Calibri"/>
                <a:sym typeface="Calibri"/>
              </a:rPr>
            </a:br>
            <a:r>
              <a:rPr lang="en-US" sz="1800" dirty="0">
                <a:solidFill>
                  <a:srgbClr val="00A64B"/>
                </a:solidFill>
                <a:latin typeface="Calibri"/>
                <a:ea typeface="Calibri"/>
                <a:cs typeface="Calibri"/>
                <a:sym typeface="Calibri"/>
              </a:rPr>
              <a:t>took profits on </a:t>
            </a:r>
            <a:r>
              <a:rPr lang="en-US" sz="1800" dirty="0">
                <a:solidFill>
                  <a:srgbClr val="00A64B"/>
                </a:solidFill>
                <a:effectLst/>
                <a:latin typeface="+mj-lt"/>
              </a:rPr>
              <a:t>long 12/$41-$44 call spread,</a:t>
            </a:r>
            <a:br>
              <a:rPr lang="en-US" sz="1800" dirty="0">
                <a:solidFill>
                  <a:srgbClr val="00A64B"/>
                </a:solidFill>
                <a:effectLst/>
                <a:latin typeface="+mj-lt"/>
              </a:rPr>
            </a:br>
            <a:r>
              <a:rPr lang="en-US" sz="1800" dirty="0">
                <a:solidFill>
                  <a:srgbClr val="00A64B"/>
                </a:solidFill>
                <a:latin typeface="Calibri"/>
                <a:ea typeface="Calibri"/>
                <a:cs typeface="Calibri"/>
                <a:sym typeface="Calibri"/>
              </a:rPr>
              <a:t>took profits on </a:t>
            </a:r>
            <a:r>
              <a:rPr lang="en-US" sz="1800" dirty="0">
                <a:solidFill>
                  <a:srgbClr val="00A64B"/>
                </a:solidFill>
                <a:effectLst/>
                <a:latin typeface="+mj-lt"/>
              </a:rPr>
              <a:t>long 12/$35-$38 call spread, </a:t>
            </a:r>
            <a:r>
              <a:rPr lang="en-US" sz="1800" dirty="0">
                <a:solidFill>
                  <a:srgbClr val="00A64B"/>
                </a:solidFill>
                <a:latin typeface="Calibri"/>
                <a:ea typeface="Calibri"/>
                <a:cs typeface="Calibri"/>
                <a:sym typeface="Calibri"/>
              </a:rPr>
              <a:t> took profits on long 5/$20-$23 bull call spread</a:t>
            </a:r>
          </a:p>
        </p:txBody>
      </p:sp>
      <p:pic>
        <p:nvPicPr>
          <p:cNvPr id="2" name="Picture 1">
            <a:extLst>
              <a:ext uri="{FF2B5EF4-FFF2-40B4-BE49-F238E27FC236}">
                <a16:creationId xmlns:a16="http://schemas.microsoft.com/office/drawing/2014/main" id="{2ABAE251-BF47-6722-C4A7-2E77DE02AAB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38500" y="1933353"/>
            <a:ext cx="5715000" cy="4267200"/>
          </a:xfrm>
          <a:prstGeom prst="rect">
            <a:avLst/>
          </a:prstGeom>
        </p:spPr>
      </p:pic>
    </p:spTree>
    <p:extLst>
      <p:ext uri="{BB962C8B-B14F-4D97-AF65-F5344CB8AC3E}">
        <p14:creationId xmlns:p14="http://schemas.microsoft.com/office/powerpoint/2010/main" val="2368652995"/>
      </p:ext>
    </p:extLst>
  </p:cSld>
  <p:clrMapOvr>
    <a:masterClrMapping/>
  </p:clrMapOvr>
  <p:transition spd="slow">
    <p:cut/>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449">
          <a:extLst>
            <a:ext uri="{FF2B5EF4-FFF2-40B4-BE49-F238E27FC236}">
              <a16:creationId xmlns:a16="http://schemas.microsoft.com/office/drawing/2014/main" id="{199C0AB9-9EAA-98B4-C0D8-942DD13ACEDD}"/>
            </a:ext>
          </a:extLst>
        </p:cNvPr>
        <p:cNvGrpSpPr/>
        <p:nvPr/>
      </p:nvGrpSpPr>
      <p:grpSpPr>
        <a:xfrm>
          <a:off x="0" y="0"/>
          <a:ext cx="0" cy="0"/>
          <a:chOff x="0" y="0"/>
          <a:chExt cx="0" cy="0"/>
        </a:xfrm>
      </p:grpSpPr>
      <p:sp>
        <p:nvSpPr>
          <p:cNvPr id="450" name="Shape 450">
            <a:extLst>
              <a:ext uri="{FF2B5EF4-FFF2-40B4-BE49-F238E27FC236}">
                <a16:creationId xmlns:a16="http://schemas.microsoft.com/office/drawing/2014/main" id="{67A2978D-DD74-23AA-695C-36B10A71BB2D}"/>
              </a:ext>
            </a:extLst>
          </p:cNvPr>
          <p:cNvSpPr txBox="1">
            <a:spLocks noGrp="1"/>
          </p:cNvSpPr>
          <p:nvPr>
            <p:ph type="title"/>
          </p:nvPr>
        </p:nvSpPr>
        <p:spPr>
          <a:xfrm>
            <a:off x="615315" y="87086"/>
            <a:ext cx="10961370" cy="1066800"/>
          </a:xfrm>
          <a:prstGeom prst="rect">
            <a:avLst/>
          </a:prstGeom>
          <a:noFill/>
          <a:ln>
            <a:noFill/>
          </a:ln>
        </p:spPr>
        <p:txBody>
          <a:bodyPr lIns="91425" tIns="45700" rIns="91425" bIns="45700" anchor="ctr" anchorCtr="0">
            <a:noAutofit/>
          </a:bodyPr>
          <a:lstStyle/>
          <a:p>
            <a:pPr>
              <a:buClr>
                <a:schemeClr val="dk1"/>
              </a:buClr>
              <a:buSzPct val="25000"/>
            </a:pP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Vistra Corp. (VST) – Global Uranium Renaissance</a:t>
            </a:r>
            <a:br>
              <a:rPr lang="en-US" sz="2400" dirty="0">
                <a:solidFill>
                  <a:schemeClr val="dk1"/>
                </a:solidFill>
                <a:latin typeface="Calibri"/>
                <a:ea typeface="Calibri"/>
                <a:cs typeface="Calibri"/>
                <a:sym typeface="Calibri"/>
              </a:rPr>
            </a:br>
            <a:r>
              <a:rPr lang="en-US" sz="2400" dirty="0">
                <a:solidFill>
                  <a:srgbClr val="00A64B"/>
                </a:solidFill>
                <a:latin typeface="+mj-lt"/>
                <a:ea typeface="Calibri"/>
                <a:cs typeface="Calibri"/>
                <a:sym typeface="Calibri"/>
              </a:rPr>
              <a:t>took profits on </a:t>
            </a:r>
            <a:r>
              <a:rPr lang="en-US" sz="1800" dirty="0">
                <a:solidFill>
                  <a:srgbClr val="00A64B"/>
                </a:solidFill>
                <a:latin typeface="+mj-lt"/>
                <a:ea typeface="Calibri"/>
                <a:cs typeface="Calibri"/>
                <a:sym typeface="Calibri"/>
              </a:rPr>
              <a:t>long 2/$100-$110 call spread</a:t>
            </a:r>
          </a:p>
        </p:txBody>
      </p:sp>
      <p:pic>
        <p:nvPicPr>
          <p:cNvPr id="2" name="Picture 1">
            <a:extLst>
              <a:ext uri="{FF2B5EF4-FFF2-40B4-BE49-F238E27FC236}">
                <a16:creationId xmlns:a16="http://schemas.microsoft.com/office/drawing/2014/main" id="{11A7ACE0-7C7A-FA69-667A-CB3571F0E06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38500" y="1741967"/>
            <a:ext cx="5715000" cy="4267200"/>
          </a:xfrm>
          <a:prstGeom prst="rect">
            <a:avLst/>
          </a:prstGeom>
        </p:spPr>
      </p:pic>
    </p:spTree>
    <p:extLst>
      <p:ext uri="{BB962C8B-B14F-4D97-AF65-F5344CB8AC3E}">
        <p14:creationId xmlns:p14="http://schemas.microsoft.com/office/powerpoint/2010/main" val="156577121"/>
      </p:ext>
    </p:extLst>
  </p:cSld>
  <p:clrMapOvr>
    <a:masterClrMapping/>
  </p:clrMapOvr>
  <p:transition spd="slow">
    <p:cut/>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56DA6F-1F2B-E691-D431-CC5D75C91BBD}"/>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F8548C58-CE17-E391-60A0-75C2DB6F5520}"/>
              </a:ext>
            </a:extLst>
          </p:cNvPr>
          <p:cNvSpPr>
            <a:spLocks noGrp="1"/>
          </p:cNvSpPr>
          <p:nvPr>
            <p:ph type="body" idx="1"/>
          </p:nvPr>
        </p:nvSpPr>
        <p:spPr>
          <a:xfrm>
            <a:off x="284205" y="1637000"/>
            <a:ext cx="11835224" cy="4526100"/>
          </a:xfrm>
        </p:spPr>
        <p:txBody>
          <a:bodyPr/>
          <a:lstStyle/>
          <a:p>
            <a:pPr marL="203200" indent="0">
              <a:buNone/>
            </a:pPr>
            <a:r>
              <a:rPr lang="en-US" sz="2000" dirty="0">
                <a:solidFill>
                  <a:schemeClr val="tx1"/>
                </a:solidFill>
                <a:latin typeface="+mj-lt"/>
              </a:rPr>
              <a:t>*Gold </a:t>
            </a:r>
            <a:r>
              <a:rPr lang="en-US" sz="2000" b="1" dirty="0">
                <a:solidFill>
                  <a:schemeClr val="tx1"/>
                </a:solidFill>
                <a:latin typeface="+mj-lt"/>
              </a:rPr>
              <a:t>sells off </a:t>
            </a:r>
            <a:r>
              <a:rPr lang="en-US" sz="2000" dirty="0">
                <a:solidFill>
                  <a:schemeClr val="tx1"/>
                </a:solidFill>
                <a:latin typeface="+mj-lt"/>
              </a:rPr>
              <a:t>on Iran War, then goes flat</a:t>
            </a:r>
            <a:br>
              <a:rPr lang="en-US" sz="2000" dirty="0">
                <a:solidFill>
                  <a:schemeClr val="tx1"/>
                </a:solidFill>
              </a:rPr>
            </a:br>
            <a:br>
              <a:rPr lang="en-US" sz="2000" dirty="0">
                <a:solidFill>
                  <a:schemeClr val="tx1"/>
                </a:solidFill>
                <a:latin typeface="+mj-lt"/>
              </a:rPr>
            </a:br>
            <a:r>
              <a:rPr lang="en-US" sz="2000" dirty="0">
                <a:solidFill>
                  <a:schemeClr val="tx1"/>
                </a:solidFill>
                <a:latin typeface="+mj-lt"/>
              </a:rPr>
              <a:t>*Gold still </a:t>
            </a:r>
            <a:r>
              <a:rPr lang="en-US" sz="2000" b="1" dirty="0">
                <a:solidFill>
                  <a:schemeClr val="tx1"/>
                </a:solidFill>
                <a:latin typeface="+mj-lt"/>
              </a:rPr>
              <a:t>digesting recent huge gains </a:t>
            </a:r>
            <a:r>
              <a:rPr lang="en-US" sz="2000" dirty="0">
                <a:solidFill>
                  <a:schemeClr val="tx1"/>
                </a:solidFill>
                <a:latin typeface="+mj-lt"/>
              </a:rPr>
              <a:t>by moving sideway</a:t>
            </a:r>
            <a:br>
              <a:rPr lang="en-US" sz="2000" i="1" dirty="0">
                <a:solidFill>
                  <a:schemeClr val="tx1"/>
                </a:solidFill>
              </a:rPr>
            </a:br>
            <a:br>
              <a:rPr lang="en-US" sz="2000" i="1" dirty="0">
                <a:solidFill>
                  <a:schemeClr val="tx1"/>
                </a:solidFill>
              </a:rPr>
            </a:br>
            <a:r>
              <a:rPr lang="en-US" sz="2000" dirty="0">
                <a:solidFill>
                  <a:schemeClr val="tx1"/>
                </a:solidFill>
              </a:rPr>
              <a:t>*If we get a sudden dip in gold </a:t>
            </a:r>
            <a:r>
              <a:rPr lang="en-US" sz="2000" b="1" dirty="0">
                <a:solidFill>
                  <a:schemeClr val="tx1"/>
                </a:solidFill>
              </a:rPr>
              <a:t>buy it</a:t>
            </a:r>
            <a:br>
              <a:rPr lang="en-US" sz="2000" dirty="0">
                <a:solidFill>
                  <a:schemeClr val="tx1"/>
                </a:solidFill>
                <a:latin typeface="+mj-lt"/>
              </a:rPr>
            </a:br>
            <a:br>
              <a:rPr lang="en-US" sz="2000" dirty="0">
                <a:solidFill>
                  <a:schemeClr val="tx1"/>
                </a:solidFill>
                <a:latin typeface="+mj-lt"/>
              </a:rPr>
            </a:br>
            <a:r>
              <a:rPr lang="en-US" sz="2000" b="1" dirty="0">
                <a:solidFill>
                  <a:schemeClr val="tx1"/>
                </a:solidFill>
                <a:latin typeface="+mj-lt"/>
              </a:rPr>
              <a:t>*Political instability </a:t>
            </a:r>
            <a:r>
              <a:rPr lang="en-US" sz="2000" dirty="0">
                <a:solidFill>
                  <a:schemeClr val="tx1"/>
                </a:solidFill>
                <a:latin typeface="+mj-lt"/>
              </a:rPr>
              <a:t>in the US has become a factor driving gold</a:t>
            </a:r>
            <a:br>
              <a:rPr lang="en-US" sz="2000" dirty="0">
                <a:solidFill>
                  <a:schemeClr val="tx1"/>
                </a:solidFill>
                <a:latin typeface="+mj-lt"/>
              </a:rPr>
            </a:br>
            <a:br>
              <a:rPr lang="en-US" sz="2000" dirty="0">
                <a:solidFill>
                  <a:schemeClr val="tx1"/>
                </a:solidFill>
                <a:latin typeface="+mj-lt"/>
              </a:rPr>
            </a:br>
            <a:r>
              <a:rPr lang="en-US" sz="2000" b="1" dirty="0">
                <a:solidFill>
                  <a:schemeClr val="tx1"/>
                </a:solidFill>
                <a:latin typeface="+mj-lt"/>
              </a:rPr>
              <a:t>*AI build out </a:t>
            </a:r>
            <a:r>
              <a:rPr lang="en-US" sz="2000" dirty="0">
                <a:solidFill>
                  <a:schemeClr val="tx1"/>
                </a:solidFill>
                <a:latin typeface="+mj-lt"/>
              </a:rPr>
              <a:t>is creating exponential growth in demand for silver</a:t>
            </a:r>
            <a:br>
              <a:rPr lang="en-US" sz="2000" dirty="0">
                <a:solidFill>
                  <a:schemeClr val="tx1"/>
                </a:solidFill>
                <a:latin typeface="+mj-lt"/>
              </a:rPr>
            </a:br>
            <a:br>
              <a:rPr lang="en-US" sz="2000" dirty="0">
                <a:solidFill>
                  <a:schemeClr val="tx1"/>
                </a:solidFill>
                <a:latin typeface="+mj-lt"/>
              </a:rPr>
            </a:br>
            <a:r>
              <a:rPr lang="en-US" sz="2000" dirty="0">
                <a:solidFill>
                  <a:schemeClr val="tx1"/>
                </a:solidFill>
                <a:latin typeface="+mj-lt"/>
              </a:rPr>
              <a:t>*But high prices are forcing engineers to </a:t>
            </a:r>
            <a:r>
              <a:rPr lang="en-US" sz="2000" b="1" dirty="0">
                <a:solidFill>
                  <a:schemeClr val="tx1"/>
                </a:solidFill>
                <a:latin typeface="+mj-lt"/>
              </a:rPr>
              <a:t>design out</a:t>
            </a:r>
            <a:br>
              <a:rPr lang="en-US" sz="2000" dirty="0">
                <a:solidFill>
                  <a:schemeClr val="tx1"/>
                </a:solidFill>
                <a:latin typeface="+mj-lt"/>
              </a:rPr>
            </a:br>
            <a:r>
              <a:rPr lang="en-US" sz="2000" dirty="0">
                <a:solidFill>
                  <a:schemeClr val="tx1"/>
                </a:solidFill>
                <a:latin typeface="+mj-lt"/>
              </a:rPr>
              <a:t>silver in many applications</a:t>
            </a:r>
            <a:br>
              <a:rPr lang="en-US" sz="2000" dirty="0">
                <a:solidFill>
                  <a:schemeClr val="tx1"/>
                </a:solidFill>
                <a:latin typeface="+mj-lt"/>
              </a:rPr>
            </a:br>
            <a:br>
              <a:rPr lang="en-US" sz="2000" dirty="0">
                <a:solidFill>
                  <a:schemeClr val="tx1"/>
                </a:solidFill>
                <a:latin typeface="+mj-lt"/>
              </a:rPr>
            </a:br>
            <a:endParaRPr lang="en-US" sz="2000" dirty="0">
              <a:solidFill>
                <a:schemeClr val="tx1"/>
              </a:solidFill>
            </a:endParaRPr>
          </a:p>
        </p:txBody>
      </p:sp>
      <p:sp>
        <p:nvSpPr>
          <p:cNvPr id="4" name="Shape 492">
            <a:extLst>
              <a:ext uri="{FF2B5EF4-FFF2-40B4-BE49-F238E27FC236}">
                <a16:creationId xmlns:a16="http://schemas.microsoft.com/office/drawing/2014/main" id="{36E8090C-1E8A-03CB-AB29-19E20F239B73}"/>
              </a:ext>
            </a:extLst>
          </p:cNvPr>
          <p:cNvSpPr txBox="1">
            <a:spLocks noGrp="1"/>
          </p:cNvSpPr>
          <p:nvPr>
            <p:ph type="title"/>
          </p:nvPr>
        </p:nvSpPr>
        <p:spPr>
          <a:prstGeom prst="rect">
            <a:avLst/>
          </a:prstGeom>
          <a:solidFill>
            <a:srgbClr val="2D2F2B"/>
          </a:solidFill>
          <a:ln>
            <a:noFill/>
          </a:ln>
        </p:spPr>
        <p:txBody>
          <a:bodyPr lIns="91425" tIns="45700" rIns="91425" bIns="45700" anchor="ctr" anchorCtr="0">
            <a:noAutofit/>
          </a:bodyPr>
          <a:lstStyle/>
          <a:p>
            <a:pPr>
              <a:buClr>
                <a:schemeClr val="dk1"/>
              </a:buClr>
              <a:buSzPct val="25000"/>
            </a:pPr>
            <a:r>
              <a:rPr lang="en-US" sz="2800" dirty="0">
                <a:solidFill>
                  <a:srgbClr val="FFFFFF"/>
                </a:solidFill>
                <a:latin typeface="Calibri"/>
                <a:ea typeface="Calibri"/>
                <a:cs typeface="Calibri"/>
                <a:sym typeface="Calibri"/>
              </a:rPr>
              <a:t>Precious Metals – Going Flat</a:t>
            </a:r>
            <a:endParaRPr lang="en-US" sz="2400" dirty="0">
              <a:solidFill>
                <a:srgbClr val="FFFFFF"/>
              </a:solidFill>
              <a:latin typeface="Calibri"/>
              <a:ea typeface="Calibri"/>
              <a:cs typeface="Calibri"/>
              <a:sym typeface="Calibri"/>
            </a:endParaRPr>
          </a:p>
        </p:txBody>
      </p:sp>
      <p:pic>
        <p:nvPicPr>
          <p:cNvPr id="2" name="Picture 1" descr="A picture containing text, person, indoor, pastry&#10;&#10;Description automatically generated">
            <a:extLst>
              <a:ext uri="{FF2B5EF4-FFF2-40B4-BE49-F238E27FC236}">
                <a16:creationId xmlns:a16="http://schemas.microsoft.com/office/drawing/2014/main" id="{E5A03EED-F1C3-C94F-F094-FE5914DDCD0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948927" y="3332147"/>
            <a:ext cx="2958867" cy="2940607"/>
          </a:xfrm>
          <a:prstGeom prst="rect">
            <a:avLst/>
          </a:prstGeom>
        </p:spPr>
      </p:pic>
    </p:spTree>
    <p:extLst>
      <p:ext uri="{BB962C8B-B14F-4D97-AF65-F5344CB8AC3E}">
        <p14:creationId xmlns:p14="http://schemas.microsoft.com/office/powerpoint/2010/main" val="106874826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1075EB-64D7-057E-4681-265A6141116D}"/>
            </a:ext>
          </a:extLst>
        </p:cNvPr>
        <p:cNvGrpSpPr/>
        <p:nvPr/>
      </p:nvGrpSpPr>
      <p:grpSpPr>
        <a:xfrm>
          <a:off x="0" y="0"/>
          <a:ext cx="0" cy="0"/>
          <a:chOff x="0" y="0"/>
          <a:chExt cx="0" cy="0"/>
        </a:xfrm>
      </p:grpSpPr>
      <p:pic>
        <p:nvPicPr>
          <p:cNvPr id="5" name="Picture 5">
            <a:extLst>
              <a:ext uri="{FF2B5EF4-FFF2-40B4-BE49-F238E27FC236}">
                <a16:creationId xmlns:a16="http://schemas.microsoft.com/office/drawing/2014/main" id="{0503877A-841A-5FA4-EE72-6F9B05B232F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884301" y="35831"/>
            <a:ext cx="1243925" cy="1243925"/>
          </a:xfrm>
          <a:prstGeom prst="rect">
            <a:avLst/>
          </a:prstGeom>
        </p:spPr>
      </p:pic>
      <p:grpSp>
        <p:nvGrpSpPr>
          <p:cNvPr id="6" name="Group 6">
            <a:extLst>
              <a:ext uri="{FF2B5EF4-FFF2-40B4-BE49-F238E27FC236}">
                <a16:creationId xmlns:a16="http://schemas.microsoft.com/office/drawing/2014/main" id="{493D4441-9243-D0A6-D1B3-0FA868A7281B}"/>
              </a:ext>
            </a:extLst>
          </p:cNvPr>
          <p:cNvGrpSpPr>
            <a:grpSpLocks noChangeAspect="1"/>
          </p:cNvGrpSpPr>
          <p:nvPr/>
        </p:nvGrpSpPr>
        <p:grpSpPr>
          <a:xfrm>
            <a:off x="10975666" y="127198"/>
            <a:ext cx="1061193" cy="1061189"/>
            <a:chOff x="-60692" y="0"/>
            <a:chExt cx="6350000" cy="6349975"/>
          </a:xfrm>
        </p:grpSpPr>
        <p:sp>
          <p:nvSpPr>
            <p:cNvPr id="7" name="Freeform 7">
              <a:extLst>
                <a:ext uri="{FF2B5EF4-FFF2-40B4-BE49-F238E27FC236}">
                  <a16:creationId xmlns:a16="http://schemas.microsoft.com/office/drawing/2014/main" id="{FF091280-1D83-AE10-06E5-2AE33C5C137A}"/>
                </a:ext>
              </a:extLst>
            </p:cNvPr>
            <p:cNvSpPr/>
            <p:nvPr/>
          </p:nvSpPr>
          <p:spPr>
            <a:xfrm>
              <a:off x="-60692" y="0"/>
              <a:ext cx="6350000" cy="6349975"/>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4" cstate="email">
                <a:extLst>
                  <a:ext uri="{28A0092B-C50C-407E-A947-70E740481C1C}">
                    <a14:useLocalDpi xmlns:a14="http://schemas.microsoft.com/office/drawing/2010/main"/>
                  </a:ext>
                </a:extLst>
              </a:blip>
              <a:stretch>
                <a:fillRect/>
              </a:stretch>
            </a:blipFill>
          </p:spPr>
          <p:txBody>
            <a:bodyPr/>
            <a:lstStyle/>
            <a:p>
              <a:endParaRPr lang="en-US"/>
            </a:p>
          </p:txBody>
        </p:sp>
      </p:grpSp>
      <p:sp>
        <p:nvSpPr>
          <p:cNvPr id="9" name="TextBox 9">
            <a:extLst>
              <a:ext uri="{FF2B5EF4-FFF2-40B4-BE49-F238E27FC236}">
                <a16:creationId xmlns:a16="http://schemas.microsoft.com/office/drawing/2014/main" id="{5E2D17D1-3CFF-A473-CADF-A2E7F5CE8E28}"/>
              </a:ext>
            </a:extLst>
          </p:cNvPr>
          <p:cNvSpPr txBox="1"/>
          <p:nvPr/>
        </p:nvSpPr>
        <p:spPr>
          <a:xfrm>
            <a:off x="129782" y="47575"/>
            <a:ext cx="6321588" cy="333425"/>
          </a:xfrm>
          <a:prstGeom prst="rect">
            <a:avLst/>
          </a:prstGeom>
        </p:spPr>
        <p:txBody>
          <a:bodyPr lIns="0" tIns="0" rIns="0" bIns="0" rtlCol="0" anchor="t">
            <a:spAutoFit/>
          </a:bodyPr>
          <a:lstStyle/>
          <a:p>
            <a:pPr>
              <a:lnSpc>
                <a:spcPts val="2599"/>
              </a:lnSpc>
            </a:pPr>
            <a:r>
              <a:rPr lang="en-US" sz="2406" spc="192" dirty="0">
                <a:solidFill>
                  <a:srgbClr val="003D6A"/>
                </a:solidFill>
                <a:latin typeface="Glacial Indifference"/>
              </a:rPr>
              <a:t>THE MAD HEDGE FUND TRADER</a:t>
            </a:r>
          </a:p>
        </p:txBody>
      </p:sp>
      <p:sp>
        <p:nvSpPr>
          <p:cNvPr id="8" name="Shape 499">
            <a:extLst>
              <a:ext uri="{FF2B5EF4-FFF2-40B4-BE49-F238E27FC236}">
                <a16:creationId xmlns:a16="http://schemas.microsoft.com/office/drawing/2014/main" id="{34745F0F-778B-E2FA-72F9-E0968C75F05D}"/>
              </a:ext>
            </a:extLst>
          </p:cNvPr>
          <p:cNvSpPr txBox="1">
            <a:spLocks/>
          </p:cNvSpPr>
          <p:nvPr/>
        </p:nvSpPr>
        <p:spPr>
          <a:xfrm>
            <a:off x="508575" y="831516"/>
            <a:ext cx="10807830" cy="1600200"/>
          </a:xfrm>
          <a:prstGeom prst="rect">
            <a:avLst/>
          </a:prstGeom>
          <a:noFill/>
          <a:ln>
            <a:noFill/>
          </a:ln>
        </p:spPr>
        <p:txBody>
          <a:bodyPr lIns="91425" tIns="45700" rIns="91425" bIns="45700" anchor="ctr" anchorCtr="0">
            <a:noAutofit/>
          </a:bodyP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stStyle>
          <a:p>
            <a:pPr algn="ctr">
              <a:buClr>
                <a:schemeClr val="dk1"/>
              </a:buClr>
              <a:buSzPct val="25000"/>
            </a:pPr>
            <a:br>
              <a:rPr lang="en-US" sz="2400" b="1" dirty="0">
                <a:solidFill>
                  <a:schemeClr val="dk1"/>
                </a:solidFill>
                <a:latin typeface="Calibri"/>
                <a:ea typeface="Calibri"/>
                <a:cs typeface="Calibri"/>
                <a:sym typeface="Calibri"/>
              </a:rPr>
            </a:br>
            <a:r>
              <a:rPr lang="en-US" sz="2400" b="1" dirty="0">
                <a:solidFill>
                  <a:schemeClr val="dk1"/>
                </a:solidFill>
                <a:latin typeface="Calibri"/>
                <a:ea typeface="Calibri"/>
                <a:cs typeface="Calibri"/>
                <a:sym typeface="Calibri"/>
              </a:rPr>
              <a:t>Gold (GLD) – Headed for $5,000....or $10,000?</a:t>
            </a:r>
            <a:br>
              <a:rPr lang="en-US" sz="1800" dirty="0">
                <a:solidFill>
                  <a:srgbClr val="00A64B"/>
                </a:solidFill>
                <a:latin typeface="Calibri"/>
                <a:ea typeface="Calibri"/>
                <a:cs typeface="Calibri"/>
                <a:sym typeface="Calibri"/>
              </a:rPr>
            </a:br>
            <a:r>
              <a:rPr lang="en-US" sz="1800" dirty="0">
                <a:solidFill>
                  <a:schemeClr val="tx1"/>
                </a:solidFill>
                <a:latin typeface="Calibri"/>
                <a:ea typeface="Calibri"/>
                <a:cs typeface="Calibri"/>
                <a:sym typeface="Calibri"/>
              </a:rPr>
              <a:t> long 12/$355-$360 call spread – expires in 7 trading days</a:t>
            </a:r>
            <a:br>
              <a:rPr lang="en-US" sz="1800" dirty="0">
                <a:solidFill>
                  <a:schemeClr val="tx1"/>
                </a:solidFill>
                <a:latin typeface="Calibri"/>
                <a:ea typeface="Calibri"/>
                <a:cs typeface="Calibri"/>
                <a:sym typeface="Calibri"/>
              </a:rPr>
            </a:br>
            <a:r>
              <a:rPr lang="en-US" sz="1800" dirty="0">
                <a:solidFill>
                  <a:srgbClr val="00A64B"/>
                </a:solidFill>
                <a:latin typeface="Calibri"/>
                <a:ea typeface="Calibri"/>
                <a:cs typeface="Calibri"/>
                <a:sym typeface="Calibri"/>
              </a:rPr>
              <a:t> profits on long 6/$275-$285 call spread</a:t>
            </a:r>
            <a:r>
              <a:rPr lang="en-US" sz="1800" dirty="0">
                <a:solidFill>
                  <a:schemeClr val="tx1"/>
                </a:solidFill>
                <a:latin typeface="Calibri"/>
                <a:ea typeface="Calibri"/>
                <a:cs typeface="Calibri"/>
                <a:sym typeface="Calibri"/>
              </a:rPr>
              <a:t>, </a:t>
            </a:r>
            <a:r>
              <a:rPr lang="en-US" sz="1800" dirty="0">
                <a:solidFill>
                  <a:srgbClr val="00A64B"/>
                </a:solidFill>
                <a:latin typeface="Calibri"/>
                <a:ea typeface="Calibri"/>
                <a:cs typeface="Calibri"/>
                <a:sym typeface="Calibri"/>
              </a:rPr>
              <a:t>took profits on long 5/$275-$285 call spread</a:t>
            </a:r>
            <a:br>
              <a:rPr lang="en-US" sz="2400" dirty="0">
                <a:solidFill>
                  <a:srgbClr val="FF0000"/>
                </a:solidFill>
                <a:latin typeface="Calibri"/>
                <a:ea typeface="Calibri"/>
                <a:cs typeface="Calibri"/>
                <a:sym typeface="Calibri"/>
              </a:rPr>
            </a:br>
            <a:r>
              <a:rPr lang="en-US" sz="1800" dirty="0">
                <a:solidFill>
                  <a:srgbClr val="FF0000"/>
                </a:solidFill>
                <a:latin typeface="Calibri"/>
                <a:ea typeface="Calibri"/>
                <a:cs typeface="Calibri"/>
                <a:sym typeface="Calibri"/>
              </a:rPr>
              <a:t>stopped out of long 6/$275-$285 call spread, </a:t>
            </a:r>
            <a:r>
              <a:rPr lang="en-US" sz="1800" dirty="0">
                <a:solidFill>
                  <a:srgbClr val="00A64B"/>
                </a:solidFill>
                <a:latin typeface="Calibri"/>
                <a:ea typeface="Calibri"/>
                <a:cs typeface="Calibri"/>
                <a:sym typeface="Calibri"/>
              </a:rPr>
              <a:t>took profits on</a:t>
            </a:r>
            <a:r>
              <a:rPr lang="en-US" sz="1800" dirty="0">
                <a:solidFill>
                  <a:srgbClr val="00A64B"/>
                </a:solidFill>
                <a:latin typeface="+mj-lt"/>
                <a:ea typeface="Calibri"/>
                <a:cs typeface="Calibri"/>
                <a:sym typeface="Calibri"/>
              </a:rPr>
              <a:t> profits on long 10/$230-$235 call spread </a:t>
            </a:r>
            <a:br>
              <a:rPr lang="en-US" sz="1800" dirty="0">
                <a:solidFill>
                  <a:srgbClr val="00A64B"/>
                </a:solidFill>
                <a:latin typeface="Calibri"/>
                <a:ea typeface="Calibri"/>
                <a:cs typeface="Calibri"/>
                <a:sym typeface="Calibri"/>
              </a:rPr>
            </a:br>
            <a:br>
              <a:rPr lang="en-US" sz="1800" dirty="0">
                <a:solidFill>
                  <a:srgbClr val="00A64B"/>
                </a:solidFill>
                <a:latin typeface="Calibri"/>
                <a:ea typeface="Calibri"/>
                <a:cs typeface="Calibri"/>
                <a:sym typeface="Calibri"/>
              </a:rPr>
            </a:br>
            <a:br>
              <a:rPr lang="en-US" sz="18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endParaRPr lang="en-US" sz="1600" dirty="0">
              <a:solidFill>
                <a:schemeClr val="dk1"/>
              </a:solidFill>
              <a:latin typeface="Calibri"/>
              <a:ea typeface="Calibri"/>
              <a:cs typeface="Calibri"/>
              <a:sym typeface="Calibri"/>
            </a:endParaRPr>
          </a:p>
        </p:txBody>
      </p:sp>
      <p:pic>
        <p:nvPicPr>
          <p:cNvPr id="11" name="Picture 10">
            <a:extLst>
              <a:ext uri="{FF2B5EF4-FFF2-40B4-BE49-F238E27FC236}">
                <a16:creationId xmlns:a16="http://schemas.microsoft.com/office/drawing/2014/main" id="{38708F55-47BB-E265-3272-022334E01D1F}"/>
              </a:ext>
            </a:extLst>
          </p:cNvPr>
          <p:cNvPicPr>
            <a:picLocks noChangeAspect="1"/>
          </p:cNvPicPr>
          <p:nvPr/>
        </p:nvPicPr>
        <p:blipFill>
          <a:blip r:embed="rId5"/>
          <a:stretch>
            <a:fillRect/>
          </a:stretch>
        </p:blipFill>
        <p:spPr>
          <a:xfrm>
            <a:off x="8932127" y="3639428"/>
            <a:ext cx="3024419" cy="3024419"/>
          </a:xfrm>
          <a:prstGeom prst="rect">
            <a:avLst/>
          </a:prstGeom>
        </p:spPr>
      </p:pic>
      <p:sp>
        <p:nvSpPr>
          <p:cNvPr id="18" name="Right Arrow Callout 17">
            <a:extLst>
              <a:ext uri="{FF2B5EF4-FFF2-40B4-BE49-F238E27FC236}">
                <a16:creationId xmlns:a16="http://schemas.microsoft.com/office/drawing/2014/main" id="{FE8D55D0-8529-8014-F196-17CD4B779C35}"/>
              </a:ext>
            </a:extLst>
          </p:cNvPr>
          <p:cNvSpPr/>
          <p:nvPr/>
        </p:nvSpPr>
        <p:spPr>
          <a:xfrm>
            <a:off x="22936" y="5014774"/>
            <a:ext cx="1450804" cy="1011710"/>
          </a:xfrm>
          <a:prstGeom prst="rightArrowCallout">
            <a:avLst>
              <a:gd name="adj1" fmla="val 25000"/>
              <a:gd name="adj2" fmla="val 25000"/>
              <a:gd name="adj3" fmla="val 25000"/>
              <a:gd name="adj4" fmla="val 8256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BUY</a:t>
            </a:r>
          </a:p>
        </p:txBody>
      </p:sp>
      <p:cxnSp>
        <p:nvCxnSpPr>
          <p:cNvPr id="14" name="Straight Arrow Connector 13">
            <a:extLst>
              <a:ext uri="{FF2B5EF4-FFF2-40B4-BE49-F238E27FC236}">
                <a16:creationId xmlns:a16="http://schemas.microsoft.com/office/drawing/2014/main" id="{BD57E71E-F026-6383-8F64-6E4B889526F3}"/>
              </a:ext>
            </a:extLst>
          </p:cNvPr>
          <p:cNvCxnSpPr>
            <a:cxnSpLocks/>
          </p:cNvCxnSpPr>
          <p:nvPr/>
        </p:nvCxnSpPr>
        <p:spPr>
          <a:xfrm flipV="1">
            <a:off x="1857307" y="3227401"/>
            <a:ext cx="7742462" cy="2293228"/>
          </a:xfrm>
          <a:prstGeom prst="straightConnector1">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24F01579-0248-F8F8-2E9D-CEE22C9FBD9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643617" y="2018414"/>
            <a:ext cx="5715000" cy="4267200"/>
          </a:xfrm>
          <a:prstGeom prst="rect">
            <a:avLst/>
          </a:prstGeom>
        </p:spPr>
      </p:pic>
    </p:spTree>
    <p:extLst>
      <p:ext uri="{BB962C8B-B14F-4D97-AF65-F5344CB8AC3E}">
        <p14:creationId xmlns:p14="http://schemas.microsoft.com/office/powerpoint/2010/main" val="206828211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sp>
        <p:nvSpPr>
          <p:cNvPr id="513" name="Shape 513"/>
          <p:cNvSpPr txBox="1">
            <a:spLocks noGrp="1"/>
          </p:cNvSpPr>
          <p:nvPr>
            <p:ph type="title"/>
          </p:nvPr>
        </p:nvSpPr>
        <p:spPr>
          <a:xfrm>
            <a:off x="696686" y="337457"/>
            <a:ext cx="10798628" cy="1066800"/>
          </a:xfrm>
          <a:prstGeom prst="rect">
            <a:avLst/>
          </a:prstGeom>
          <a:noFill/>
          <a:ln>
            <a:noFill/>
          </a:ln>
        </p:spPr>
        <p:txBody>
          <a:bodyPr lIns="91425" tIns="45700" rIns="91425" bIns="45700" anchor="ctr" anchorCtr="0">
            <a:noAutofit/>
          </a:bodyPr>
          <a:lstStyle/>
          <a:p>
            <a:pPr>
              <a:buClr>
                <a:schemeClr val="dk1"/>
              </a:buClr>
              <a:buSzPct val="25000"/>
            </a:pP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Market Vectors Gold Miners ETF- (GDX) – </a:t>
            </a:r>
            <a:br>
              <a:rPr lang="en-US" sz="2400" dirty="0">
                <a:solidFill>
                  <a:schemeClr val="dk1"/>
                </a:solidFill>
                <a:latin typeface="Calibri"/>
                <a:ea typeface="Calibri"/>
                <a:cs typeface="Calibri"/>
                <a:sym typeface="Calibri"/>
              </a:rPr>
            </a:br>
            <a:r>
              <a:rPr lang="en-US" sz="1800" dirty="0">
                <a:solidFill>
                  <a:srgbClr val="00A64B"/>
                </a:solidFill>
                <a:latin typeface="Calibri"/>
                <a:ea typeface="Calibri"/>
                <a:cs typeface="Calibri"/>
                <a:sym typeface="Calibri"/>
              </a:rPr>
              <a:t>took profit on long 6/$207.50-$212.50 call spread, took profit on long 7/$200-$205 call spread </a:t>
            </a:r>
            <a:br>
              <a:rPr lang="en-US" sz="1800" dirty="0">
                <a:solidFill>
                  <a:schemeClr val="dk1"/>
                </a:solidFill>
                <a:latin typeface="Calibri"/>
                <a:ea typeface="Calibri"/>
                <a:cs typeface="Calibri"/>
                <a:sym typeface="Calibri"/>
              </a:rPr>
            </a:br>
            <a:endParaRPr lang="en-US" sz="1800" dirty="0">
              <a:solidFill>
                <a:schemeClr val="dk1"/>
              </a:solidFill>
              <a:latin typeface="Calibri"/>
              <a:ea typeface="Calibri"/>
              <a:cs typeface="Calibri"/>
              <a:sym typeface="Calibri"/>
            </a:endParaRPr>
          </a:p>
        </p:txBody>
      </p:sp>
      <p:pic>
        <p:nvPicPr>
          <p:cNvPr id="3" name="Picture 2">
            <a:extLst>
              <a:ext uri="{FF2B5EF4-FFF2-40B4-BE49-F238E27FC236}">
                <a16:creationId xmlns:a16="http://schemas.microsoft.com/office/drawing/2014/main" id="{85F6A9AA-A08A-CAB0-82A4-F8155D46AC6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853310" y="4584192"/>
            <a:ext cx="3097897" cy="2034286"/>
          </a:xfrm>
          <a:prstGeom prst="rect">
            <a:avLst/>
          </a:prstGeom>
        </p:spPr>
      </p:pic>
      <p:pic>
        <p:nvPicPr>
          <p:cNvPr id="2" name="Picture 1">
            <a:extLst>
              <a:ext uri="{FF2B5EF4-FFF2-40B4-BE49-F238E27FC236}">
                <a16:creationId xmlns:a16="http://schemas.microsoft.com/office/drawing/2014/main" id="{9BDD9C60-FD6A-B4D7-92E7-C3726542C1B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090184" y="1805763"/>
            <a:ext cx="5715000" cy="4267200"/>
          </a:xfrm>
          <a:prstGeom prst="rect">
            <a:avLst/>
          </a:prstGeom>
        </p:spPr>
      </p:pic>
    </p:spTree>
    <p:extLst>
      <p:ext uri="{BB962C8B-B14F-4D97-AF65-F5344CB8AC3E}">
        <p14:creationId xmlns:p14="http://schemas.microsoft.com/office/powerpoint/2010/main" val="1952419888"/>
      </p:ext>
    </p:extLst>
  </p:cSld>
  <p:clrMapOvr>
    <a:masterClrMapping/>
  </p:clrMapOvr>
  <p:transition spd="slow">
    <p:cut/>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sp>
        <p:nvSpPr>
          <p:cNvPr id="513" name="Shape 513"/>
          <p:cNvSpPr txBox="1">
            <a:spLocks noGrp="1"/>
          </p:cNvSpPr>
          <p:nvPr>
            <p:ph type="title"/>
          </p:nvPr>
        </p:nvSpPr>
        <p:spPr>
          <a:xfrm>
            <a:off x="1981200" y="0"/>
            <a:ext cx="8229600" cy="838200"/>
          </a:xfrm>
          <a:prstGeom prst="rect">
            <a:avLst/>
          </a:prstGeom>
          <a:noFill/>
          <a:ln>
            <a:noFill/>
          </a:ln>
        </p:spPr>
        <p:txBody>
          <a:bodyPr lIns="91425" tIns="45700" rIns="91425" bIns="45700" anchor="ctr" anchorCtr="0">
            <a:noAutofit/>
          </a:bodyPr>
          <a:lstStyle/>
          <a:p>
            <a:pPr lvl="0">
              <a:buClr>
                <a:schemeClr val="dk1"/>
              </a:buClr>
              <a:buSzPct val="25000"/>
            </a:pP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r>
              <a:rPr lang="en-US" sz="2400">
                <a:solidFill>
                  <a:schemeClr val="dk1"/>
                </a:solidFill>
                <a:latin typeface="Calibri"/>
                <a:ea typeface="Calibri"/>
                <a:cs typeface="Calibri"/>
                <a:sym typeface="Calibri"/>
              </a:rPr>
              <a:t>Barrick Mining (B)</a:t>
            </a:r>
            <a:br>
              <a:rPr lang="en-US" sz="2400" dirty="0">
                <a:solidFill>
                  <a:schemeClr val="dk1"/>
                </a:solidFill>
                <a:latin typeface="Calibri"/>
                <a:ea typeface="Calibri"/>
                <a:cs typeface="Calibri"/>
                <a:sym typeface="Calibri"/>
              </a:rPr>
            </a:br>
            <a:r>
              <a:rPr lang="en-US" sz="1800" dirty="0">
                <a:solidFill>
                  <a:srgbClr val="00A64B"/>
                </a:solidFill>
                <a:latin typeface="Calibri"/>
                <a:ea typeface="Calibri"/>
                <a:cs typeface="Calibri"/>
                <a:sym typeface="Calibri"/>
              </a:rPr>
              <a:t>took profit on long 1/$15.50-$16.50 call spread</a:t>
            </a:r>
            <a:br>
              <a:rPr lang="en-US" sz="1800" dirty="0">
                <a:solidFill>
                  <a:srgbClr val="00A64B"/>
                </a:solidFill>
                <a:latin typeface="Calibri"/>
                <a:ea typeface="Calibri"/>
                <a:cs typeface="Calibri"/>
                <a:sym typeface="Calibri"/>
              </a:rPr>
            </a:br>
            <a:r>
              <a:rPr lang="en-US" sz="1800" dirty="0">
                <a:solidFill>
                  <a:srgbClr val="00A64B"/>
                </a:solidFill>
                <a:latin typeface="Calibri"/>
                <a:ea typeface="Calibri"/>
                <a:cs typeface="Calibri"/>
                <a:sym typeface="Calibri"/>
              </a:rPr>
              <a:t> </a:t>
            </a:r>
          </a:p>
        </p:txBody>
      </p:sp>
      <p:pic>
        <p:nvPicPr>
          <p:cNvPr id="2" name="Picture 1">
            <a:extLst>
              <a:ext uri="{FF2B5EF4-FFF2-40B4-BE49-F238E27FC236}">
                <a16:creationId xmlns:a16="http://schemas.microsoft.com/office/drawing/2014/main" id="{D1A6164F-844A-0038-D9B4-A4CEAA9278C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380206" y="4911522"/>
            <a:ext cx="3257775" cy="1574591"/>
          </a:xfrm>
          <a:prstGeom prst="rect">
            <a:avLst/>
          </a:prstGeom>
        </p:spPr>
      </p:pic>
      <p:pic>
        <p:nvPicPr>
          <p:cNvPr id="3" name="Picture 2">
            <a:extLst>
              <a:ext uri="{FF2B5EF4-FFF2-40B4-BE49-F238E27FC236}">
                <a16:creationId xmlns:a16="http://schemas.microsoft.com/office/drawing/2014/main" id="{3C9B3AEB-DE83-86E7-A74F-C6F78896DEA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828801" y="1593112"/>
            <a:ext cx="5933853" cy="4430610"/>
          </a:xfrm>
          <a:prstGeom prst="rect">
            <a:avLst/>
          </a:prstGeom>
        </p:spPr>
      </p:pic>
    </p:spTree>
    <p:extLst>
      <p:ext uri="{BB962C8B-B14F-4D97-AF65-F5344CB8AC3E}">
        <p14:creationId xmlns:p14="http://schemas.microsoft.com/office/powerpoint/2010/main" val="1836714637"/>
      </p:ext>
    </p:extLst>
  </p:cSld>
  <p:clrMapOvr>
    <a:masterClrMapping/>
  </p:clrMapOvr>
  <p:transition spd="slow">
    <p:cut/>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sp>
        <p:nvSpPr>
          <p:cNvPr id="513" name="Shape 513"/>
          <p:cNvSpPr txBox="1">
            <a:spLocks noGrp="1"/>
          </p:cNvSpPr>
          <p:nvPr>
            <p:ph type="title"/>
          </p:nvPr>
        </p:nvSpPr>
        <p:spPr>
          <a:xfrm>
            <a:off x="1121229" y="0"/>
            <a:ext cx="9089571" cy="1066800"/>
          </a:xfrm>
          <a:prstGeom prst="rect">
            <a:avLst/>
          </a:prstGeom>
          <a:noFill/>
          <a:ln>
            <a:noFill/>
          </a:ln>
        </p:spPr>
        <p:txBody>
          <a:bodyPr lIns="91425" tIns="45700" rIns="91425" bIns="45700" anchor="ctr" anchorCtr="0">
            <a:noAutofit/>
          </a:bodyPr>
          <a:lstStyle/>
          <a:p>
            <a:pPr lvl="0">
              <a:buClr>
                <a:schemeClr val="dk1"/>
              </a:buClr>
              <a:buSzPct val="25000"/>
            </a:pP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Newmont Mining- (NEM)- </a:t>
            </a:r>
            <a:r>
              <a:rPr lang="en-US" sz="1800" dirty="0">
                <a:solidFill>
                  <a:schemeClr val="dk1"/>
                </a:solidFill>
                <a:latin typeface="Calibri"/>
                <a:ea typeface="Calibri"/>
                <a:cs typeface="Calibri"/>
                <a:sym typeface="Calibri"/>
              </a:rPr>
              <a:t>Sometimes you Just Get Lucky</a:t>
            </a:r>
            <a:br>
              <a:rPr lang="en-US" sz="2400" dirty="0">
                <a:solidFill>
                  <a:schemeClr val="dk1"/>
                </a:solidFill>
                <a:latin typeface="Calibri"/>
                <a:ea typeface="Calibri"/>
                <a:cs typeface="Calibri"/>
                <a:sym typeface="Calibri"/>
              </a:rPr>
            </a:br>
            <a:r>
              <a:rPr lang="en-US" sz="1800" dirty="0">
                <a:solidFill>
                  <a:srgbClr val="00A64B"/>
                </a:solidFill>
                <a:latin typeface="Calibri"/>
                <a:ea typeface="Calibri"/>
                <a:cs typeface="Calibri"/>
                <a:sym typeface="Calibri"/>
              </a:rPr>
              <a:t>took profits on long 10/$47-$50 call spread, took profits on long $55-60 call spread</a:t>
            </a:r>
          </a:p>
        </p:txBody>
      </p:sp>
      <p:pic>
        <p:nvPicPr>
          <p:cNvPr id="2" name="Picture 1">
            <a:extLst>
              <a:ext uri="{FF2B5EF4-FFF2-40B4-BE49-F238E27FC236}">
                <a16:creationId xmlns:a16="http://schemas.microsoft.com/office/drawing/2014/main" id="{8D62C3FE-072E-45FD-3C38-3F31D447E53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549703" y="4547287"/>
            <a:ext cx="4425367" cy="1952368"/>
          </a:xfrm>
          <a:prstGeom prst="rect">
            <a:avLst/>
          </a:prstGeom>
        </p:spPr>
      </p:pic>
      <p:pic>
        <p:nvPicPr>
          <p:cNvPr id="3" name="Picture 2">
            <a:extLst>
              <a:ext uri="{FF2B5EF4-FFF2-40B4-BE49-F238E27FC236}">
                <a16:creationId xmlns:a16="http://schemas.microsoft.com/office/drawing/2014/main" id="{58A9B61A-846E-2F82-8472-DDC888D1E13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430965" y="1678172"/>
            <a:ext cx="5715000" cy="4267200"/>
          </a:xfrm>
          <a:prstGeom prst="rect">
            <a:avLst/>
          </a:prstGeom>
        </p:spPr>
      </p:pic>
    </p:spTree>
    <p:extLst>
      <p:ext uri="{BB962C8B-B14F-4D97-AF65-F5344CB8AC3E}">
        <p14:creationId xmlns:p14="http://schemas.microsoft.com/office/powerpoint/2010/main" val="1197858101"/>
      </p:ext>
    </p:extLst>
  </p:cSld>
  <p:clrMapOvr>
    <a:masterClrMapping/>
  </p:clrMapOvr>
  <p:transition spd="slow">
    <p:cut/>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3AA360-9B45-E27E-03A1-02AD29062F93}"/>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4E0A7537-F905-8CD4-1819-49433AF7E7F4}"/>
              </a:ext>
            </a:extLst>
          </p:cNvPr>
          <p:cNvGrpSpPr/>
          <p:nvPr/>
        </p:nvGrpSpPr>
        <p:grpSpPr>
          <a:xfrm>
            <a:off x="-1219200" y="381000"/>
            <a:ext cx="12192000" cy="46879"/>
            <a:chOff x="0" y="0"/>
            <a:chExt cx="9376341" cy="1724607"/>
          </a:xfrm>
        </p:grpSpPr>
        <p:sp>
          <p:nvSpPr>
            <p:cNvPr id="3" name="Freeform 3">
              <a:extLst>
                <a:ext uri="{FF2B5EF4-FFF2-40B4-BE49-F238E27FC236}">
                  <a16:creationId xmlns:a16="http://schemas.microsoft.com/office/drawing/2014/main" id="{6298E30C-CA74-9118-4554-E02577D16CEA}"/>
                </a:ext>
              </a:extLst>
            </p:cNvPr>
            <p:cNvSpPr/>
            <p:nvPr/>
          </p:nvSpPr>
          <p:spPr>
            <a:xfrm>
              <a:off x="0" y="0"/>
              <a:ext cx="9376341" cy="1724607"/>
            </a:xfrm>
            <a:custGeom>
              <a:avLst/>
              <a:gdLst/>
              <a:ahLst/>
              <a:cxnLst/>
              <a:rect l="l" t="t" r="r" b="b"/>
              <a:pathLst>
                <a:path w="9376341" h="1724607">
                  <a:moveTo>
                    <a:pt x="0" y="0"/>
                  </a:moveTo>
                  <a:lnTo>
                    <a:pt x="9376341" y="0"/>
                  </a:lnTo>
                  <a:lnTo>
                    <a:pt x="9376341" y="1724607"/>
                  </a:lnTo>
                  <a:lnTo>
                    <a:pt x="0" y="1724607"/>
                  </a:lnTo>
                  <a:close/>
                </a:path>
              </a:pathLst>
            </a:custGeom>
            <a:solidFill>
              <a:srgbClr val="061D3B">
                <a:alpha val="96863"/>
              </a:srgbClr>
            </a:solidFill>
          </p:spPr>
          <p:txBody>
            <a:bodyPr/>
            <a:lstStyle/>
            <a:p>
              <a:endParaRPr lang="en-US"/>
            </a:p>
          </p:txBody>
        </p:sp>
      </p:grpSp>
      <p:pic>
        <p:nvPicPr>
          <p:cNvPr id="5" name="Picture 5">
            <a:extLst>
              <a:ext uri="{FF2B5EF4-FFF2-40B4-BE49-F238E27FC236}">
                <a16:creationId xmlns:a16="http://schemas.microsoft.com/office/drawing/2014/main" id="{F9F84047-247D-CC4A-4C98-F9EED1473CB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884301" y="35831"/>
            <a:ext cx="1243925" cy="1243925"/>
          </a:xfrm>
          <a:prstGeom prst="rect">
            <a:avLst/>
          </a:prstGeom>
        </p:spPr>
      </p:pic>
      <p:grpSp>
        <p:nvGrpSpPr>
          <p:cNvPr id="6" name="Group 6">
            <a:extLst>
              <a:ext uri="{FF2B5EF4-FFF2-40B4-BE49-F238E27FC236}">
                <a16:creationId xmlns:a16="http://schemas.microsoft.com/office/drawing/2014/main" id="{08DA19BB-4750-EDC9-79E2-AE65FA451059}"/>
              </a:ext>
            </a:extLst>
          </p:cNvPr>
          <p:cNvGrpSpPr>
            <a:grpSpLocks noChangeAspect="1"/>
          </p:cNvGrpSpPr>
          <p:nvPr/>
        </p:nvGrpSpPr>
        <p:grpSpPr>
          <a:xfrm>
            <a:off x="10975666" y="127198"/>
            <a:ext cx="1061193" cy="1061189"/>
            <a:chOff x="-60692" y="0"/>
            <a:chExt cx="6350000" cy="6349975"/>
          </a:xfrm>
        </p:grpSpPr>
        <p:sp>
          <p:nvSpPr>
            <p:cNvPr id="7" name="Freeform 7">
              <a:extLst>
                <a:ext uri="{FF2B5EF4-FFF2-40B4-BE49-F238E27FC236}">
                  <a16:creationId xmlns:a16="http://schemas.microsoft.com/office/drawing/2014/main" id="{754E7EAC-FE22-3C2C-C9A0-4B18D95A6A02}"/>
                </a:ext>
              </a:extLst>
            </p:cNvPr>
            <p:cNvSpPr/>
            <p:nvPr/>
          </p:nvSpPr>
          <p:spPr>
            <a:xfrm>
              <a:off x="-60692" y="0"/>
              <a:ext cx="6350000" cy="6349975"/>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5" cstate="email">
                <a:extLst>
                  <a:ext uri="{28A0092B-C50C-407E-A947-70E740481C1C}">
                    <a14:useLocalDpi xmlns:a14="http://schemas.microsoft.com/office/drawing/2010/main"/>
                  </a:ext>
                </a:extLst>
              </a:blip>
              <a:stretch>
                <a:fillRect/>
              </a:stretch>
            </a:blipFill>
          </p:spPr>
          <p:txBody>
            <a:bodyPr/>
            <a:lstStyle/>
            <a:p>
              <a:endParaRPr lang="en-US"/>
            </a:p>
          </p:txBody>
        </p:sp>
      </p:grpSp>
      <p:sp>
        <p:nvSpPr>
          <p:cNvPr id="9" name="TextBox 9">
            <a:extLst>
              <a:ext uri="{FF2B5EF4-FFF2-40B4-BE49-F238E27FC236}">
                <a16:creationId xmlns:a16="http://schemas.microsoft.com/office/drawing/2014/main" id="{546ED1DF-2C1F-5B61-85AF-A5E3798E64CF}"/>
              </a:ext>
            </a:extLst>
          </p:cNvPr>
          <p:cNvSpPr txBox="1"/>
          <p:nvPr/>
        </p:nvSpPr>
        <p:spPr>
          <a:xfrm>
            <a:off x="129782" y="47575"/>
            <a:ext cx="6321588" cy="333425"/>
          </a:xfrm>
          <a:prstGeom prst="rect">
            <a:avLst/>
          </a:prstGeom>
        </p:spPr>
        <p:txBody>
          <a:bodyPr lIns="0" tIns="0" rIns="0" bIns="0" rtlCol="0" anchor="t">
            <a:spAutoFit/>
          </a:bodyPr>
          <a:lstStyle/>
          <a:p>
            <a:pPr>
              <a:lnSpc>
                <a:spcPts val="2599"/>
              </a:lnSpc>
            </a:pPr>
            <a:r>
              <a:rPr lang="en-US" sz="2406" spc="192" dirty="0">
                <a:solidFill>
                  <a:srgbClr val="003D6A"/>
                </a:solidFill>
                <a:latin typeface="Glacial Indifference"/>
              </a:rPr>
              <a:t>THE MAD HEDGE FUND TRADER</a:t>
            </a:r>
          </a:p>
        </p:txBody>
      </p:sp>
      <p:sp>
        <p:nvSpPr>
          <p:cNvPr id="8" name="Shape 513">
            <a:extLst>
              <a:ext uri="{FF2B5EF4-FFF2-40B4-BE49-F238E27FC236}">
                <a16:creationId xmlns:a16="http://schemas.microsoft.com/office/drawing/2014/main" id="{03200B51-5FCD-3FFC-190D-D482063A8C12}"/>
              </a:ext>
            </a:extLst>
          </p:cNvPr>
          <p:cNvSpPr txBox="1">
            <a:spLocks/>
          </p:cNvSpPr>
          <p:nvPr/>
        </p:nvSpPr>
        <p:spPr>
          <a:xfrm>
            <a:off x="314787" y="517363"/>
            <a:ext cx="8229600" cy="838200"/>
          </a:xfrm>
          <a:prstGeom prst="rect">
            <a:avLst/>
          </a:prstGeom>
          <a:noFill/>
          <a:ln>
            <a:noFill/>
          </a:ln>
        </p:spPr>
        <p:txBody>
          <a:bodyPr lIns="91425" tIns="45700" rIns="91425" bIns="45700" anchor="ctr" anchorCtr="0">
            <a:noAutofit/>
          </a:bodyP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stStyle>
          <a:p>
            <a:pPr>
              <a:buClr>
                <a:schemeClr val="dk1"/>
              </a:buClr>
              <a:buSzPct val="25000"/>
            </a:pPr>
            <a:br>
              <a:rPr lang="en-US" sz="2400" dirty="0">
                <a:solidFill>
                  <a:schemeClr val="dk1"/>
                </a:solidFill>
                <a:latin typeface="Calibri"/>
                <a:ea typeface="Calibri"/>
                <a:cs typeface="Calibri"/>
                <a:sym typeface="Calibri"/>
              </a:rPr>
            </a:br>
            <a:r>
              <a:rPr lang="en-US" sz="2400" b="1" dirty="0">
                <a:solidFill>
                  <a:schemeClr val="dk1"/>
                </a:solidFill>
                <a:latin typeface="Calibri"/>
                <a:ea typeface="Calibri"/>
                <a:cs typeface="Calibri"/>
                <a:sym typeface="Calibri"/>
              </a:rPr>
              <a:t>iShares Silver Trust (SLV) - </a:t>
            </a:r>
            <a:r>
              <a:rPr lang="en-US" sz="1800" dirty="0">
                <a:solidFill>
                  <a:schemeClr val="dk1"/>
                </a:solidFill>
                <a:latin typeface="Calibri"/>
                <a:ea typeface="Calibri"/>
                <a:cs typeface="Calibri"/>
                <a:sym typeface="Calibri"/>
              </a:rPr>
              <a:t>The Better Play Industrial demand, solar panels, electric cars</a:t>
            </a:r>
            <a:br>
              <a:rPr lang="en-US" sz="2400" dirty="0">
                <a:solidFill>
                  <a:schemeClr val="dk1"/>
                </a:solidFill>
                <a:latin typeface="Calibri"/>
                <a:ea typeface="Calibri"/>
                <a:cs typeface="Calibri"/>
                <a:sym typeface="Calibri"/>
              </a:rPr>
            </a:br>
            <a:endParaRPr lang="en-US" sz="1800" dirty="0">
              <a:solidFill>
                <a:srgbClr val="FF0000"/>
              </a:solidFill>
              <a:latin typeface="Calibri"/>
              <a:ea typeface="Calibri"/>
              <a:cs typeface="Calibri"/>
              <a:sym typeface="Calibri"/>
            </a:endParaRPr>
          </a:p>
        </p:txBody>
      </p:sp>
      <p:sp>
        <p:nvSpPr>
          <p:cNvPr id="10" name="Left Arrow Callout 9">
            <a:extLst>
              <a:ext uri="{FF2B5EF4-FFF2-40B4-BE49-F238E27FC236}">
                <a16:creationId xmlns:a16="http://schemas.microsoft.com/office/drawing/2014/main" id="{24F35F61-224C-3FB8-9D29-A573DBD28996}"/>
              </a:ext>
            </a:extLst>
          </p:cNvPr>
          <p:cNvSpPr/>
          <p:nvPr/>
        </p:nvSpPr>
        <p:spPr>
          <a:xfrm>
            <a:off x="9702493" y="1273789"/>
            <a:ext cx="2363616" cy="1696756"/>
          </a:xfrm>
          <a:prstGeom prst="left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2025</a:t>
            </a:r>
            <a:br>
              <a:rPr lang="en-US" sz="2400" dirty="0"/>
            </a:br>
            <a:r>
              <a:rPr lang="en-US" sz="2400" dirty="0"/>
              <a:t>Target</a:t>
            </a:r>
            <a:br>
              <a:rPr lang="en-US" sz="2400" dirty="0"/>
            </a:br>
            <a:r>
              <a:rPr lang="en-US" sz="2400" dirty="0"/>
              <a:t>$50</a:t>
            </a:r>
            <a:br>
              <a:rPr lang="en-US" sz="2400" dirty="0"/>
            </a:br>
            <a:r>
              <a:rPr lang="en-US" sz="2400" dirty="0"/>
              <a:t>+50%</a:t>
            </a:r>
          </a:p>
        </p:txBody>
      </p:sp>
      <p:pic>
        <p:nvPicPr>
          <p:cNvPr id="11" name="Picture 10">
            <a:extLst>
              <a:ext uri="{FF2B5EF4-FFF2-40B4-BE49-F238E27FC236}">
                <a16:creationId xmlns:a16="http://schemas.microsoft.com/office/drawing/2014/main" id="{D5570461-3F02-A9FF-A6BB-C29418F8AFC5}"/>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968806" y="3696244"/>
            <a:ext cx="2777003" cy="2777003"/>
          </a:xfrm>
          <a:prstGeom prst="rect">
            <a:avLst/>
          </a:prstGeom>
        </p:spPr>
      </p:pic>
      <p:sp>
        <p:nvSpPr>
          <p:cNvPr id="14" name="Left Arrow Callout 13">
            <a:extLst>
              <a:ext uri="{FF2B5EF4-FFF2-40B4-BE49-F238E27FC236}">
                <a16:creationId xmlns:a16="http://schemas.microsoft.com/office/drawing/2014/main" id="{87177386-E7D0-0331-1051-FD31AB92DCFB}"/>
              </a:ext>
            </a:extLst>
          </p:cNvPr>
          <p:cNvSpPr/>
          <p:nvPr/>
        </p:nvSpPr>
        <p:spPr>
          <a:xfrm>
            <a:off x="2461195" y="5482647"/>
            <a:ext cx="1524000" cy="990600"/>
          </a:xfrm>
          <a:prstGeom prst="left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BUY</a:t>
            </a:r>
          </a:p>
        </p:txBody>
      </p:sp>
      <p:pic>
        <p:nvPicPr>
          <p:cNvPr id="4" name="Picture 3">
            <a:extLst>
              <a:ext uri="{FF2B5EF4-FFF2-40B4-BE49-F238E27FC236}">
                <a16:creationId xmlns:a16="http://schemas.microsoft.com/office/drawing/2014/main" id="{4C1AFBE4-335A-623B-1F64-F3EA99ABA8A6}"/>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58791" y="1710747"/>
            <a:ext cx="4729897" cy="3531656"/>
          </a:xfrm>
          <a:prstGeom prst="rect">
            <a:avLst/>
          </a:prstGeom>
        </p:spPr>
      </p:pic>
      <p:cxnSp>
        <p:nvCxnSpPr>
          <p:cNvPr id="12" name="Straight Arrow Connector 11">
            <a:extLst>
              <a:ext uri="{FF2B5EF4-FFF2-40B4-BE49-F238E27FC236}">
                <a16:creationId xmlns:a16="http://schemas.microsoft.com/office/drawing/2014/main" id="{AC72608F-2C52-26ED-1D73-1A595163C0D7}"/>
              </a:ext>
            </a:extLst>
          </p:cNvPr>
          <p:cNvCxnSpPr>
            <a:cxnSpLocks/>
          </p:cNvCxnSpPr>
          <p:nvPr/>
        </p:nvCxnSpPr>
        <p:spPr>
          <a:xfrm flipV="1">
            <a:off x="902492" y="1595807"/>
            <a:ext cx="8066314" cy="2884714"/>
          </a:xfrm>
          <a:prstGeom prst="straightConnector1">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2698835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sp>
        <p:nvSpPr>
          <p:cNvPr id="513" name="Shape 513"/>
          <p:cNvSpPr txBox="1">
            <a:spLocks noGrp="1"/>
          </p:cNvSpPr>
          <p:nvPr>
            <p:ph type="title"/>
          </p:nvPr>
        </p:nvSpPr>
        <p:spPr>
          <a:xfrm>
            <a:off x="1981200" y="0"/>
            <a:ext cx="8229600" cy="1066800"/>
          </a:xfrm>
          <a:prstGeom prst="rect">
            <a:avLst/>
          </a:prstGeom>
          <a:noFill/>
          <a:ln>
            <a:noFill/>
          </a:ln>
        </p:spPr>
        <p:txBody>
          <a:bodyPr lIns="91425" tIns="45700" rIns="91425" bIns="45700" anchor="ctr" anchorCtr="0">
            <a:noAutofit/>
          </a:bodyPr>
          <a:lstStyle/>
          <a:p>
            <a:pPr lvl="0">
              <a:buClr>
                <a:schemeClr val="dk1"/>
              </a:buClr>
              <a:buSzPct val="25000"/>
            </a:pP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 Silver Miners - (SIL)-</a:t>
            </a:r>
            <a:br>
              <a:rPr lang="en-US" sz="2400" dirty="0">
                <a:solidFill>
                  <a:schemeClr val="dk1"/>
                </a:solidFill>
                <a:latin typeface="Calibri"/>
                <a:ea typeface="Calibri"/>
                <a:cs typeface="Calibri"/>
                <a:sym typeface="Calibri"/>
              </a:rPr>
            </a:br>
            <a:br>
              <a:rPr lang="en-US" sz="1600" dirty="0">
                <a:solidFill>
                  <a:schemeClr val="dk1"/>
                </a:solidFill>
                <a:latin typeface="Calibri"/>
                <a:ea typeface="Calibri"/>
                <a:cs typeface="Calibri"/>
                <a:sym typeface="Calibri"/>
              </a:rPr>
            </a:br>
            <a:endParaRPr lang="en-US" sz="1600" dirty="0">
              <a:solidFill>
                <a:schemeClr val="dk1"/>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DB2F6A25-2221-FC1C-0C88-48BED9A0668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088084" y="4137746"/>
            <a:ext cx="3891643" cy="2589239"/>
          </a:xfrm>
          <a:prstGeom prst="rect">
            <a:avLst/>
          </a:prstGeom>
        </p:spPr>
      </p:pic>
      <p:pic>
        <p:nvPicPr>
          <p:cNvPr id="3" name="Picture 2">
            <a:extLst>
              <a:ext uri="{FF2B5EF4-FFF2-40B4-BE49-F238E27FC236}">
                <a16:creationId xmlns:a16="http://schemas.microsoft.com/office/drawing/2014/main" id="{7C338F35-8EEB-DFBF-516C-62EDE003429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05980" y="1550581"/>
            <a:ext cx="6195873" cy="4626252"/>
          </a:xfrm>
          <a:prstGeom prst="rect">
            <a:avLst/>
          </a:prstGeom>
        </p:spPr>
      </p:pic>
    </p:spTree>
    <p:extLst>
      <p:ext uri="{BB962C8B-B14F-4D97-AF65-F5344CB8AC3E}">
        <p14:creationId xmlns:p14="http://schemas.microsoft.com/office/powerpoint/2010/main" val="2668275236"/>
      </p:ext>
    </p:extLst>
  </p:cSld>
  <p:clrMapOvr>
    <a:masterClrMapping/>
  </p:clrMapOvr>
  <p:transition spd="slow">
    <p:cut/>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517ACB-B4D1-0224-EA98-042772A994B2}"/>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8497C449-242F-384A-8F81-365C9CFE53B4}"/>
              </a:ext>
            </a:extLst>
          </p:cNvPr>
          <p:cNvSpPr>
            <a:spLocks noGrp="1"/>
          </p:cNvSpPr>
          <p:nvPr>
            <p:ph type="body" idx="1"/>
          </p:nvPr>
        </p:nvSpPr>
        <p:spPr/>
        <p:txBody>
          <a:bodyPr/>
          <a:lstStyle/>
          <a:p>
            <a:endParaRPr lang="en-US"/>
          </a:p>
        </p:txBody>
      </p:sp>
      <p:pic>
        <p:nvPicPr>
          <p:cNvPr id="5" name="Picture 4" descr="A close-up of a gauge&#10;&#10;AI-generated content may be incorrect.">
            <a:extLst>
              <a:ext uri="{FF2B5EF4-FFF2-40B4-BE49-F238E27FC236}">
                <a16:creationId xmlns:a16="http://schemas.microsoft.com/office/drawing/2014/main" id="{AE51ACBA-D5E5-D724-8F57-C6A9A509D3B6}"/>
              </a:ext>
            </a:extLst>
          </p:cNvPr>
          <p:cNvPicPr>
            <a:picLocks noChangeAspect="1"/>
          </p:cNvPicPr>
          <p:nvPr/>
        </p:nvPicPr>
        <p:blipFill>
          <a:blip r:embed="rId2"/>
          <a:stretch>
            <a:fillRect/>
          </a:stretch>
        </p:blipFill>
        <p:spPr>
          <a:xfrm>
            <a:off x="381000" y="105508"/>
            <a:ext cx="11821886" cy="6365630"/>
          </a:xfrm>
          <a:prstGeom prst="rect">
            <a:avLst/>
          </a:prstGeom>
        </p:spPr>
      </p:pic>
    </p:spTree>
    <p:extLst>
      <p:ext uri="{BB962C8B-B14F-4D97-AF65-F5344CB8AC3E}">
        <p14:creationId xmlns:p14="http://schemas.microsoft.com/office/powerpoint/2010/main" val="207674194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sp>
        <p:nvSpPr>
          <p:cNvPr id="513" name="Shape 513"/>
          <p:cNvSpPr txBox="1">
            <a:spLocks noGrp="1"/>
          </p:cNvSpPr>
          <p:nvPr>
            <p:ph type="title"/>
          </p:nvPr>
        </p:nvSpPr>
        <p:spPr>
          <a:xfrm>
            <a:off x="903383" y="0"/>
            <a:ext cx="10289753" cy="1066800"/>
          </a:xfrm>
          <a:prstGeom prst="rect">
            <a:avLst/>
          </a:prstGeom>
          <a:noFill/>
          <a:ln>
            <a:noFill/>
          </a:ln>
        </p:spPr>
        <p:txBody>
          <a:bodyPr lIns="91425" tIns="45700" rIns="91425" bIns="45700" anchor="ctr" anchorCtr="0">
            <a:noAutofit/>
          </a:bodyPr>
          <a:lstStyle/>
          <a:p>
            <a:pPr lvl="0">
              <a:buClr>
                <a:schemeClr val="dk1"/>
              </a:buClr>
              <a:buSzPct val="25000"/>
            </a:pP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 Wheaton Precious Metals - (WPM)- LEAPS Approaching Max Profit</a:t>
            </a:r>
            <a:br>
              <a:rPr lang="en-US" sz="2400" dirty="0">
                <a:solidFill>
                  <a:schemeClr val="dk1"/>
                </a:solidFill>
                <a:latin typeface="Calibri"/>
                <a:ea typeface="Calibri"/>
                <a:cs typeface="Calibri"/>
                <a:sym typeface="Calibri"/>
              </a:rPr>
            </a:br>
            <a:r>
              <a:rPr lang="en-US" sz="1800" dirty="0">
                <a:solidFill>
                  <a:srgbClr val="00A64B"/>
                </a:solidFill>
                <a:latin typeface="Calibri"/>
                <a:ea typeface="Calibri"/>
                <a:cs typeface="Calibri"/>
                <a:sym typeface="Calibri"/>
              </a:rPr>
              <a:t>took profits on long 4/$39-$42 call spread </a:t>
            </a:r>
            <a:br>
              <a:rPr lang="en-US" sz="1800" dirty="0">
                <a:solidFill>
                  <a:srgbClr val="00A64B"/>
                </a:solidFill>
                <a:latin typeface="Calibri"/>
                <a:ea typeface="Calibri"/>
                <a:cs typeface="Calibri"/>
                <a:sym typeface="Calibri"/>
              </a:rPr>
            </a:br>
            <a:r>
              <a:rPr lang="en-US" sz="1800" dirty="0">
                <a:solidFill>
                  <a:schemeClr val="tx1"/>
                </a:solidFill>
                <a:latin typeface="Calibri"/>
                <a:ea typeface="Calibri"/>
                <a:cs typeface="Calibri"/>
                <a:sym typeface="Calibri"/>
              </a:rPr>
              <a:t>long 6/$75-$80 call spread-expires in 7 trading days </a:t>
            </a:r>
            <a:r>
              <a:rPr lang="en-US" sz="2400" dirty="0">
                <a:solidFill>
                  <a:schemeClr val="dk1"/>
                </a:solidFill>
                <a:latin typeface="Calibri"/>
                <a:ea typeface="Calibri"/>
                <a:cs typeface="Calibri"/>
                <a:sym typeface="Calibri"/>
              </a:rPr>
              <a:t>, </a:t>
            </a:r>
            <a:r>
              <a:rPr lang="en-US" sz="1800" dirty="0">
                <a:solidFill>
                  <a:srgbClr val="00A64B"/>
                </a:solidFill>
                <a:latin typeface="Calibri"/>
                <a:ea typeface="Calibri"/>
                <a:cs typeface="Calibri"/>
                <a:sym typeface="Calibri"/>
              </a:rPr>
              <a:t>took profits on long 1/$36-$39 call spread</a:t>
            </a:r>
            <a:br>
              <a:rPr lang="en-US" sz="1600" dirty="0">
                <a:solidFill>
                  <a:schemeClr val="dk1"/>
                </a:solidFill>
                <a:latin typeface="Calibri"/>
                <a:ea typeface="Calibri"/>
                <a:cs typeface="Calibri"/>
                <a:sym typeface="Calibri"/>
              </a:rPr>
            </a:br>
            <a:endParaRPr lang="en-US" sz="1600" dirty="0">
              <a:solidFill>
                <a:schemeClr val="dk1"/>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5CFEC022-4B06-52C3-DDD9-2AED72A1CC1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401698" y="5441092"/>
            <a:ext cx="4461132" cy="1066799"/>
          </a:xfrm>
          <a:prstGeom prst="rect">
            <a:avLst/>
          </a:prstGeom>
        </p:spPr>
      </p:pic>
      <p:pic>
        <p:nvPicPr>
          <p:cNvPr id="3" name="Picture 2">
            <a:extLst>
              <a:ext uri="{FF2B5EF4-FFF2-40B4-BE49-F238E27FC236}">
                <a16:creationId xmlns:a16="http://schemas.microsoft.com/office/drawing/2014/main" id="{D7DF7AD8-636F-B428-053A-6F623C234C3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11988" y="1890823"/>
            <a:ext cx="5715000" cy="4267200"/>
          </a:xfrm>
          <a:prstGeom prst="rect">
            <a:avLst/>
          </a:prstGeom>
        </p:spPr>
      </p:pic>
    </p:spTree>
    <p:extLst>
      <p:ext uri="{BB962C8B-B14F-4D97-AF65-F5344CB8AC3E}">
        <p14:creationId xmlns:p14="http://schemas.microsoft.com/office/powerpoint/2010/main" val="2666960176"/>
      </p:ext>
    </p:extLst>
  </p:cSld>
  <p:clrMapOvr>
    <a:masterClrMapping/>
  </p:clrMapOvr>
  <p:transition spd="slow">
    <p:cut/>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sp>
        <p:nvSpPr>
          <p:cNvPr id="513" name="Shape 513"/>
          <p:cNvSpPr txBox="1">
            <a:spLocks noGrp="1"/>
          </p:cNvSpPr>
          <p:nvPr>
            <p:ph type="title"/>
          </p:nvPr>
        </p:nvSpPr>
        <p:spPr>
          <a:xfrm>
            <a:off x="1981200" y="0"/>
            <a:ext cx="8229600" cy="1066800"/>
          </a:xfrm>
          <a:prstGeom prst="rect">
            <a:avLst/>
          </a:prstGeom>
          <a:noFill/>
          <a:ln>
            <a:noFill/>
          </a:ln>
        </p:spPr>
        <p:txBody>
          <a:bodyPr lIns="91425" tIns="45700" rIns="91425" bIns="45700" anchor="ctr" anchorCtr="0">
            <a:noAutofit/>
          </a:bodyPr>
          <a:lstStyle/>
          <a:p>
            <a:pPr lvl="0">
              <a:buClr>
                <a:schemeClr val="dk1"/>
              </a:buClr>
              <a:buSzPct val="25000"/>
            </a:pP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Platinum- (PPLT)- 556,000-ounce shortage this year</a:t>
            </a:r>
            <a:br>
              <a:rPr lang="en-US" sz="2400" dirty="0">
                <a:solidFill>
                  <a:schemeClr val="dk1"/>
                </a:solidFill>
                <a:latin typeface="Calibri"/>
                <a:ea typeface="Calibri"/>
                <a:cs typeface="Calibri"/>
                <a:sym typeface="Calibri"/>
              </a:rPr>
            </a:br>
            <a:r>
              <a:rPr lang="en-US" sz="1800" dirty="0">
                <a:solidFill>
                  <a:srgbClr val="00A64B"/>
                </a:solidFill>
                <a:latin typeface="Calibri"/>
                <a:ea typeface="Calibri"/>
                <a:cs typeface="Calibri"/>
                <a:sym typeface="Calibri"/>
              </a:rPr>
              <a:t>took profits on long 1/$36-$39 call spread</a:t>
            </a:r>
            <a:br>
              <a:rPr lang="en-US" sz="1600" dirty="0">
                <a:solidFill>
                  <a:schemeClr val="dk1"/>
                </a:solidFill>
                <a:latin typeface="Calibri"/>
                <a:ea typeface="Calibri"/>
                <a:cs typeface="Calibri"/>
                <a:sym typeface="Calibri"/>
              </a:rPr>
            </a:br>
            <a:endParaRPr lang="en-US" sz="1600" dirty="0">
              <a:solidFill>
                <a:schemeClr val="dk1"/>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AD00EB75-EDC1-A30B-FDDE-83FBDD7FE02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577942" y="4139291"/>
            <a:ext cx="3385457" cy="2539093"/>
          </a:xfrm>
          <a:prstGeom prst="rect">
            <a:avLst/>
          </a:prstGeom>
        </p:spPr>
      </p:pic>
      <p:pic>
        <p:nvPicPr>
          <p:cNvPr id="3" name="Picture 2">
            <a:extLst>
              <a:ext uri="{FF2B5EF4-FFF2-40B4-BE49-F238E27FC236}">
                <a16:creationId xmlns:a16="http://schemas.microsoft.com/office/drawing/2014/main" id="{6D034D2A-D537-A396-9E53-53DCD7038A2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707412" y="1678173"/>
            <a:ext cx="5715000" cy="4267200"/>
          </a:xfrm>
          <a:prstGeom prst="rect">
            <a:avLst/>
          </a:prstGeom>
        </p:spPr>
      </p:pic>
    </p:spTree>
    <p:extLst>
      <p:ext uri="{BB962C8B-B14F-4D97-AF65-F5344CB8AC3E}">
        <p14:creationId xmlns:p14="http://schemas.microsoft.com/office/powerpoint/2010/main" val="611351806"/>
      </p:ext>
    </p:extLst>
  </p:cSld>
  <p:clrMapOvr>
    <a:masterClrMapping/>
  </p:clrMapOvr>
  <p:transition spd="slow">
    <p:cut/>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F8C34A-74A9-7A4F-8DE9-DDB46B42ADAE}"/>
              </a:ext>
            </a:extLst>
          </p:cNvPr>
          <p:cNvSpPr>
            <a:spLocks noGrp="1"/>
          </p:cNvSpPr>
          <p:nvPr>
            <p:ph type="title"/>
          </p:nvPr>
        </p:nvSpPr>
        <p:spPr/>
        <p:txBody>
          <a:bodyPr/>
          <a:lstStyle/>
          <a:p>
            <a:r>
              <a:rPr lang="en-US" sz="2400" b="1" dirty="0"/>
              <a:t>S&amp;P Case Shiller Slows</a:t>
            </a:r>
            <a:br>
              <a:rPr lang="en-US" dirty="0"/>
            </a:br>
            <a:r>
              <a:rPr lang="en-US" sz="1800" b="1" i="1" dirty="0">
                <a:latin typeface="+mj-lt"/>
              </a:rPr>
              <a:t>S&amp;P Case Shiller Rises to +1.4% YOY in October,</a:t>
            </a:r>
            <a:r>
              <a:rPr lang="en-US" sz="1800" dirty="0">
                <a:latin typeface="+mj-lt"/>
              </a:rPr>
              <a:t> with its </a:t>
            </a:r>
            <a:r>
              <a:rPr lang="en-US" sz="1800" b="1" dirty="0">
                <a:latin typeface="+mj-lt"/>
              </a:rPr>
              <a:t>National Home Price Index</a:t>
            </a:r>
            <a:br>
              <a:rPr lang="en-US" sz="1800" dirty="0">
                <a:latin typeface="+mj-lt"/>
              </a:rPr>
            </a:br>
            <a:r>
              <a:rPr lang="en-US" sz="1800" dirty="0">
                <a:latin typeface="+mj-lt"/>
              </a:rPr>
              <a:t>Chicago</a:t>
            </a:r>
            <a:r>
              <a:rPr lang="en-US" sz="1800" dirty="0">
                <a:effectLst/>
                <a:latin typeface="+mj-lt"/>
                <a:ea typeface="Times New Roman" panose="02020603050405020304" pitchFamily="18" charset="0"/>
              </a:rPr>
              <a:t> gained </a:t>
            </a:r>
            <a:r>
              <a:rPr lang="en-US" sz="1800" dirty="0">
                <a:solidFill>
                  <a:srgbClr val="00A64B"/>
                </a:solidFill>
                <a:effectLst/>
                <a:latin typeface="+mj-lt"/>
                <a:ea typeface="Times New Roman" panose="02020603050405020304" pitchFamily="18" charset="0"/>
              </a:rPr>
              <a:t>+5.8%, </a:t>
            </a:r>
            <a:r>
              <a:rPr lang="en-US" sz="1800" dirty="0">
                <a:solidFill>
                  <a:schemeClr val="tx1"/>
                </a:solidFill>
                <a:latin typeface="+mj-lt"/>
                <a:ea typeface="Times New Roman" panose="02020603050405020304" pitchFamily="18" charset="0"/>
              </a:rPr>
              <a:t>Cleveland</a:t>
            </a:r>
            <a:r>
              <a:rPr lang="en-US" sz="1800" dirty="0">
                <a:solidFill>
                  <a:schemeClr val="tx1"/>
                </a:solidFill>
                <a:effectLst/>
                <a:latin typeface="+mj-lt"/>
                <a:ea typeface="Times New Roman" panose="02020603050405020304" pitchFamily="18" charset="0"/>
              </a:rPr>
              <a:t> </a:t>
            </a:r>
            <a:r>
              <a:rPr lang="en-US" sz="1800" dirty="0">
                <a:solidFill>
                  <a:srgbClr val="00A64B"/>
                </a:solidFill>
                <a:effectLst/>
                <a:latin typeface="+mj-lt"/>
                <a:ea typeface="Times New Roman" panose="02020603050405020304" pitchFamily="18" charset="0"/>
              </a:rPr>
              <a:t>+4.1%, </a:t>
            </a:r>
            <a:r>
              <a:rPr lang="en-US" sz="1800" dirty="0">
                <a:effectLst/>
                <a:latin typeface="+mj-lt"/>
                <a:ea typeface="Times New Roman" panose="02020603050405020304" pitchFamily="18" charset="0"/>
              </a:rPr>
              <a:t>and </a:t>
            </a:r>
            <a:r>
              <a:rPr lang="en-US" sz="1800" dirty="0">
                <a:latin typeface="+mj-lt"/>
                <a:ea typeface="Times New Roman" panose="02020603050405020304" pitchFamily="18" charset="0"/>
              </a:rPr>
              <a:t>New York </a:t>
            </a:r>
            <a:r>
              <a:rPr lang="en-US" sz="1800" dirty="0">
                <a:solidFill>
                  <a:srgbClr val="00A64B"/>
                </a:solidFill>
                <a:effectLst/>
                <a:latin typeface="+mj-lt"/>
                <a:ea typeface="Times New Roman" panose="02020603050405020304" pitchFamily="18" charset="0"/>
              </a:rPr>
              <a:t>+5.0%.</a:t>
            </a:r>
            <a:br>
              <a:rPr lang="en-US" sz="1800" dirty="0">
                <a:solidFill>
                  <a:srgbClr val="00A64B"/>
                </a:solidFill>
                <a:effectLst/>
                <a:latin typeface="+mj-lt"/>
                <a:ea typeface="Times New Roman" panose="02020603050405020304" pitchFamily="18" charset="0"/>
              </a:rPr>
            </a:br>
            <a:r>
              <a:rPr lang="en-US" sz="1800" dirty="0">
                <a:solidFill>
                  <a:schemeClr val="tx1"/>
                </a:solidFill>
                <a:latin typeface="+mj-lt"/>
                <a:ea typeface="Times New Roman" panose="02020603050405020304" pitchFamily="18" charset="0"/>
              </a:rPr>
              <a:t>Tampa </a:t>
            </a:r>
            <a:r>
              <a:rPr lang="en-US" sz="1800" dirty="0">
                <a:solidFill>
                  <a:srgbClr val="FF0000"/>
                </a:solidFill>
                <a:latin typeface="+mj-lt"/>
                <a:ea typeface="Times New Roman" panose="02020603050405020304" pitchFamily="18" charset="0"/>
              </a:rPr>
              <a:t>-4.5% </a:t>
            </a:r>
            <a:r>
              <a:rPr lang="en-US" sz="1800" dirty="0">
                <a:solidFill>
                  <a:schemeClr val="tx1"/>
                </a:solidFill>
                <a:latin typeface="+mj-lt"/>
                <a:ea typeface="Times New Roman" panose="02020603050405020304" pitchFamily="18" charset="0"/>
              </a:rPr>
              <a:t>Phoenix </a:t>
            </a:r>
            <a:r>
              <a:rPr lang="en-US" sz="1800" dirty="0">
                <a:solidFill>
                  <a:srgbClr val="FF0000"/>
                </a:solidFill>
                <a:latin typeface="+mj-lt"/>
                <a:ea typeface="Times New Roman" panose="02020603050405020304" pitchFamily="18" charset="0"/>
              </a:rPr>
              <a:t>-1.5% </a:t>
            </a:r>
            <a:r>
              <a:rPr lang="en-US" sz="1800" dirty="0">
                <a:solidFill>
                  <a:schemeClr val="tx1"/>
                </a:solidFill>
                <a:latin typeface="+mj-lt"/>
                <a:ea typeface="Times New Roman" panose="02020603050405020304" pitchFamily="18" charset="0"/>
              </a:rPr>
              <a:t>and Dallas</a:t>
            </a:r>
            <a:r>
              <a:rPr lang="en-US" sz="1800" dirty="0">
                <a:solidFill>
                  <a:schemeClr val="tx1"/>
                </a:solidFill>
                <a:effectLst/>
                <a:latin typeface="+mj-lt"/>
                <a:ea typeface="Times New Roman" panose="02020603050405020304" pitchFamily="18" charset="0"/>
              </a:rPr>
              <a:t> down </a:t>
            </a:r>
            <a:r>
              <a:rPr lang="en-US" sz="1800" dirty="0">
                <a:solidFill>
                  <a:srgbClr val="FF0000"/>
                </a:solidFill>
                <a:effectLst/>
                <a:latin typeface="+mj-lt"/>
                <a:ea typeface="Times New Roman" panose="02020603050405020304" pitchFamily="18" charset="0"/>
              </a:rPr>
              <a:t>-1.5%</a:t>
            </a:r>
            <a:br>
              <a:rPr lang="en-US" sz="1800" dirty="0">
                <a:effectLst/>
                <a:latin typeface="Times New Roman" panose="02020603050405020304" pitchFamily="18" charset="0"/>
                <a:ea typeface="Times New Roman" panose="02020603050405020304" pitchFamily="18" charset="0"/>
              </a:rPr>
            </a:br>
            <a:endParaRPr lang="en-US" sz="1800" dirty="0">
              <a:solidFill>
                <a:srgbClr val="FF0000"/>
              </a:solidFill>
            </a:endParaRPr>
          </a:p>
        </p:txBody>
      </p:sp>
      <p:sp>
        <p:nvSpPr>
          <p:cNvPr id="3" name="Text Placeholder 2">
            <a:extLst>
              <a:ext uri="{FF2B5EF4-FFF2-40B4-BE49-F238E27FC236}">
                <a16:creationId xmlns:a16="http://schemas.microsoft.com/office/drawing/2014/main" id="{A4C98E61-9A17-4F45-9ABF-56B2B305EA44}"/>
              </a:ext>
            </a:extLst>
          </p:cNvPr>
          <p:cNvSpPr>
            <a:spLocks noGrp="1"/>
          </p:cNvSpPr>
          <p:nvPr>
            <p:ph type="body" idx="1"/>
          </p:nvPr>
        </p:nvSpPr>
        <p:spPr/>
        <p:txBody>
          <a:bodyPr/>
          <a:lstStyle/>
          <a:p>
            <a:endParaRPr lang="en-US"/>
          </a:p>
        </p:txBody>
      </p:sp>
      <p:pic>
        <p:nvPicPr>
          <p:cNvPr id="4" name="Picture 3">
            <a:extLst>
              <a:ext uri="{FF2B5EF4-FFF2-40B4-BE49-F238E27FC236}">
                <a16:creationId xmlns:a16="http://schemas.microsoft.com/office/drawing/2014/main" id="{D41E3BCA-243C-28B4-F357-59475B3958E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067824" y="1805568"/>
            <a:ext cx="6502400" cy="4495800"/>
          </a:xfrm>
          <a:prstGeom prst="rect">
            <a:avLst/>
          </a:prstGeom>
        </p:spPr>
      </p:pic>
    </p:spTree>
    <p:extLst>
      <p:ext uri="{BB962C8B-B14F-4D97-AF65-F5344CB8AC3E}">
        <p14:creationId xmlns:p14="http://schemas.microsoft.com/office/powerpoint/2010/main" val="2135487093"/>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800FB0-1983-C911-891A-5B54B13E3CEF}"/>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BFEB3668-2D5B-2D7C-BB3A-7D1FF3D538FA}"/>
              </a:ext>
            </a:extLst>
          </p:cNvPr>
          <p:cNvSpPr>
            <a:spLocks noGrp="1"/>
          </p:cNvSpPr>
          <p:nvPr>
            <p:ph type="body" idx="1"/>
          </p:nvPr>
        </p:nvSpPr>
        <p:spPr/>
        <p:txBody>
          <a:bodyPr/>
          <a:lstStyle/>
          <a:p>
            <a:endParaRPr lang="en-US"/>
          </a:p>
        </p:txBody>
      </p:sp>
      <p:pic>
        <p:nvPicPr>
          <p:cNvPr id="5" name="Picture 4" descr="A building with lights on it&#10;&#10;AI-generated content may be incorrect.">
            <a:extLst>
              <a:ext uri="{FF2B5EF4-FFF2-40B4-BE49-F238E27FC236}">
                <a16:creationId xmlns:a16="http://schemas.microsoft.com/office/drawing/2014/main" id="{C4D197B3-ED27-0E9A-51FF-ECF4FF135DE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1298903395"/>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92C7FF-25FB-D34B-940C-E3108D505599}"/>
              </a:ext>
            </a:extLst>
          </p:cNvPr>
          <p:cNvSpPr>
            <a:spLocks noGrp="1"/>
          </p:cNvSpPr>
          <p:nvPr>
            <p:ph type="title"/>
          </p:nvPr>
        </p:nvSpPr>
        <p:spPr>
          <a:xfrm>
            <a:off x="609600" y="304800"/>
            <a:ext cx="10972800" cy="861150"/>
          </a:xfrm>
        </p:spPr>
        <p:txBody>
          <a:bodyPr/>
          <a:lstStyle/>
          <a:p>
            <a:r>
              <a:rPr lang="en-US" sz="2400" b="1" dirty="0"/>
              <a:t>Real Estate – Nipped in the Bud</a:t>
            </a:r>
          </a:p>
        </p:txBody>
      </p:sp>
      <p:sp>
        <p:nvSpPr>
          <p:cNvPr id="3" name="Text Placeholder 2">
            <a:extLst>
              <a:ext uri="{FF2B5EF4-FFF2-40B4-BE49-F238E27FC236}">
                <a16:creationId xmlns:a16="http://schemas.microsoft.com/office/drawing/2014/main" id="{171950EF-1709-2C4B-8680-4D1BCCA34448}"/>
              </a:ext>
            </a:extLst>
          </p:cNvPr>
          <p:cNvSpPr>
            <a:spLocks noGrp="1"/>
          </p:cNvSpPr>
          <p:nvPr>
            <p:ph type="body" idx="1"/>
          </p:nvPr>
        </p:nvSpPr>
        <p:spPr>
          <a:xfrm>
            <a:off x="477519" y="1237070"/>
            <a:ext cx="11504883" cy="5006250"/>
          </a:xfrm>
        </p:spPr>
        <p:txBody>
          <a:bodyPr/>
          <a:lstStyle/>
          <a:p>
            <a:pPr marL="203200" indent="0">
              <a:buNone/>
            </a:pPr>
            <a:br>
              <a:rPr lang="en-US" sz="1800">
                <a:solidFill>
                  <a:schemeClr val="tx1"/>
                </a:solidFill>
                <a:latin typeface="+mj-lt"/>
                <a:cs typeface="Calibri" panose="020F0502020204030204" pitchFamily="34" charset="0"/>
              </a:rPr>
            </a:br>
            <a:br>
              <a:rPr lang="en-US" sz="1800">
                <a:solidFill>
                  <a:srgbClr val="FF0000"/>
                </a:solidFill>
                <a:latin typeface="+mj-lt"/>
                <a:cs typeface="Calibri" panose="020F0502020204030204" pitchFamily="34" charset="0"/>
              </a:rPr>
            </a:br>
            <a:br>
              <a:rPr lang="en-US" sz="1800" b="1">
                <a:solidFill>
                  <a:srgbClr val="FF0000"/>
                </a:solidFill>
                <a:latin typeface="+mj-lt"/>
                <a:cs typeface="Calibri" panose="020F0502020204030204" pitchFamily="34" charset="0"/>
              </a:rPr>
            </a:br>
            <a:br>
              <a:rPr lang="en-US" sz="1800">
                <a:solidFill>
                  <a:srgbClr val="FF0000"/>
                </a:solidFill>
                <a:latin typeface="+mj-lt"/>
                <a:cs typeface="Calibri" panose="020F0502020204030204" pitchFamily="34" charset="0"/>
              </a:rPr>
            </a:br>
            <a:br>
              <a:rPr lang="en-US" sz="1800">
                <a:solidFill>
                  <a:srgbClr val="FF0000"/>
                </a:solidFill>
                <a:latin typeface="+mj-lt"/>
                <a:cs typeface="Calibri" panose="020F0502020204030204" pitchFamily="34" charset="0"/>
              </a:rPr>
            </a:br>
            <a:br>
              <a:rPr lang="en-US" sz="1800">
                <a:solidFill>
                  <a:srgbClr val="FF0000"/>
                </a:solidFill>
                <a:latin typeface="+mj-lt"/>
                <a:cs typeface="Calibri" panose="020F0502020204030204" pitchFamily="34" charset="0"/>
              </a:rPr>
            </a:br>
            <a:br>
              <a:rPr lang="en-US" sz="1800">
                <a:solidFill>
                  <a:srgbClr val="FF0000"/>
                </a:solidFill>
                <a:latin typeface="+mj-lt"/>
                <a:cs typeface="Calibri" panose="020F0502020204030204" pitchFamily="34" charset="0"/>
              </a:rPr>
            </a:br>
            <a:br>
              <a:rPr lang="en-US" sz="1800">
                <a:solidFill>
                  <a:srgbClr val="FF0000"/>
                </a:solidFill>
                <a:latin typeface="+mj-lt"/>
                <a:cs typeface="Calibri" panose="020F0502020204030204" pitchFamily="34" charset="0"/>
              </a:rPr>
            </a:br>
            <a:br>
              <a:rPr lang="en-US" sz="1800">
                <a:solidFill>
                  <a:srgbClr val="FF0000"/>
                </a:solidFill>
                <a:latin typeface="+mj-lt"/>
                <a:cs typeface="Calibri" panose="020F0502020204030204" pitchFamily="34" charset="0"/>
              </a:rPr>
            </a:br>
            <a:br>
              <a:rPr lang="en-US" sz="1800">
                <a:solidFill>
                  <a:srgbClr val="FF0000"/>
                </a:solidFill>
                <a:latin typeface="+mj-lt"/>
                <a:cs typeface="Calibri" panose="020F0502020204030204" pitchFamily="34" charset="0"/>
              </a:rPr>
            </a:br>
            <a:br>
              <a:rPr lang="en-US" sz="1800" b="1">
                <a:solidFill>
                  <a:srgbClr val="FF0000"/>
                </a:solidFill>
                <a:latin typeface="+mj-lt"/>
                <a:cs typeface="Calibri" panose="020F0502020204030204" pitchFamily="34" charset="0"/>
              </a:rPr>
            </a:br>
            <a:br>
              <a:rPr lang="en-US" sz="1800">
                <a:solidFill>
                  <a:srgbClr val="FF0000"/>
                </a:solidFill>
                <a:effectLst/>
                <a:latin typeface="Times New Roman" panose="02020603050405020304" pitchFamily="18" charset="0"/>
                <a:ea typeface="Times New Roman" panose="02020603050405020304" pitchFamily="18" charset="0"/>
              </a:rPr>
            </a:br>
            <a:br>
              <a:rPr lang="en-US" sz="1800">
                <a:solidFill>
                  <a:srgbClr val="FF0000"/>
                </a:solidFill>
                <a:effectLst/>
                <a:latin typeface="+mj-lt"/>
                <a:ea typeface="Times New Roman" panose="02020603050405020304" pitchFamily="18" charset="0"/>
              </a:rPr>
            </a:br>
            <a:br>
              <a:rPr lang="en-US" sz="1800">
                <a:solidFill>
                  <a:srgbClr val="FF0000"/>
                </a:solidFill>
                <a:effectLst/>
                <a:latin typeface="Times New Roman" panose="02020603050405020304" pitchFamily="18" charset="0"/>
                <a:ea typeface="Times New Roman" panose="02020603050405020304" pitchFamily="18" charset="0"/>
              </a:rPr>
            </a:br>
            <a:br>
              <a:rPr lang="en-US" sz="1800" b="1" i="1">
                <a:solidFill>
                  <a:srgbClr val="FF0000"/>
                </a:solidFill>
                <a:effectLst/>
                <a:latin typeface="+mj-lt"/>
                <a:ea typeface="Times New Roman" panose="02020603050405020304" pitchFamily="18" charset="0"/>
              </a:rPr>
            </a:br>
            <a:br>
              <a:rPr lang="en-US" sz="1800" b="1" i="1">
                <a:solidFill>
                  <a:srgbClr val="FF0000"/>
                </a:solidFill>
                <a:effectLst/>
                <a:latin typeface="+mj-lt"/>
                <a:ea typeface="Times New Roman" panose="02020603050405020304" pitchFamily="18" charset="0"/>
              </a:rPr>
            </a:br>
            <a:br>
              <a:rPr lang="en-US" sz="1800">
                <a:solidFill>
                  <a:srgbClr val="FF0000"/>
                </a:solidFill>
                <a:latin typeface="Calibri" panose="020F0502020204030204" pitchFamily="34" charset="0"/>
                <a:cs typeface="Calibri" panose="020F0502020204030204" pitchFamily="34" charset="0"/>
              </a:rPr>
            </a:br>
            <a:br>
              <a:rPr lang="en-US" sz="1800">
                <a:solidFill>
                  <a:srgbClr val="FF0000"/>
                </a:solidFill>
                <a:latin typeface="+mj-lt"/>
              </a:rPr>
            </a:br>
            <a:br>
              <a:rPr lang="en-US" sz="1800">
                <a:solidFill>
                  <a:srgbClr val="FF0000"/>
                </a:solidFill>
                <a:effectLst/>
                <a:latin typeface="Times New Roman" panose="02020603050405020304" pitchFamily="18" charset="0"/>
                <a:ea typeface="Times New Roman" panose="02020603050405020304" pitchFamily="18" charset="0"/>
              </a:rPr>
            </a:br>
            <a:br>
              <a:rPr lang="en-US" sz="1800" b="1"/>
            </a:br>
            <a:br>
              <a:rPr lang="en-US" sz="1800" b="1"/>
            </a:br>
            <a:br>
              <a:rPr lang="en-US" sz="1800" b="1"/>
            </a:br>
            <a:br>
              <a:rPr lang="en-US" sz="1800"/>
            </a:br>
            <a:br>
              <a:rPr lang="en-US" sz="1800"/>
            </a:br>
            <a:br>
              <a:rPr lang="en-US" sz="1800"/>
            </a:br>
            <a:br>
              <a:rPr lang="en-US" sz="1800"/>
            </a:br>
            <a:br>
              <a:rPr lang="en-US" sz="2000">
                <a:solidFill>
                  <a:schemeClr val="tx1"/>
                </a:solidFill>
              </a:rPr>
            </a:br>
            <a:br>
              <a:rPr lang="en-US" sz="2000">
                <a:solidFill>
                  <a:schemeClr val="tx1"/>
                </a:solidFill>
              </a:rPr>
            </a:br>
            <a:br>
              <a:rPr lang="en-US" sz="2000"/>
            </a:br>
            <a:br>
              <a:rPr lang="en-US" sz="1800"/>
            </a:br>
            <a:br>
              <a:rPr lang="en-US" sz="1800">
                <a:solidFill>
                  <a:srgbClr val="FF0000"/>
                </a:solidFill>
              </a:rPr>
            </a:br>
            <a:br>
              <a:rPr lang="en-US"/>
            </a:br>
            <a:br>
              <a:rPr lang="en-US" sz="1800">
                <a:solidFill>
                  <a:schemeClr val="tx1"/>
                </a:solidFill>
              </a:rPr>
            </a:br>
            <a:br>
              <a:rPr lang="en-US" sz="1800">
                <a:solidFill>
                  <a:schemeClr val="tx1"/>
                </a:solidFill>
              </a:rPr>
            </a:br>
            <a:endParaRPr lang="en-US" sz="1800" b="1">
              <a:solidFill>
                <a:schemeClr val="tx1"/>
              </a:solidFill>
              <a:latin typeface="+mj-lt"/>
            </a:endParaRPr>
          </a:p>
        </p:txBody>
      </p:sp>
      <p:sp>
        <p:nvSpPr>
          <p:cNvPr id="5" name="TextBox 4">
            <a:extLst>
              <a:ext uri="{FF2B5EF4-FFF2-40B4-BE49-F238E27FC236}">
                <a16:creationId xmlns:a16="http://schemas.microsoft.com/office/drawing/2014/main" id="{8E7681EF-FD28-A06F-49B5-61F9E4857BFF}"/>
              </a:ext>
            </a:extLst>
          </p:cNvPr>
          <p:cNvSpPr txBox="1"/>
          <p:nvPr/>
        </p:nvSpPr>
        <p:spPr>
          <a:xfrm>
            <a:off x="477519" y="1237070"/>
            <a:ext cx="11504883" cy="5355312"/>
          </a:xfrm>
          <a:prstGeom prst="rect">
            <a:avLst/>
          </a:prstGeom>
          <a:noFill/>
        </p:spPr>
        <p:txBody>
          <a:bodyPr wrap="square">
            <a:spAutoFit/>
          </a:bodyPr>
          <a:lstStyle/>
          <a:p>
            <a:br>
              <a:rPr lang="en-US" sz="1800" dirty="0">
                <a:solidFill>
                  <a:schemeClr val="tx1"/>
                </a:solidFill>
                <a:latin typeface="+mj-lt"/>
                <a:ea typeface="Times New Roman" panose="02020603050405020304" pitchFamily="18" charset="0"/>
              </a:rPr>
            </a:br>
            <a:r>
              <a:rPr lang="en-US" sz="1800" dirty="0">
                <a:solidFill>
                  <a:schemeClr val="tx1"/>
                </a:solidFill>
                <a:latin typeface="+mj-lt"/>
                <a:ea typeface="Times New Roman" panose="02020603050405020304" pitchFamily="18" charset="0"/>
              </a:rPr>
              <a:t>*Nascent real estate recovery has been </a:t>
            </a:r>
            <a:r>
              <a:rPr lang="en-US" sz="1800" b="1" dirty="0">
                <a:solidFill>
                  <a:schemeClr val="tx1"/>
                </a:solidFill>
                <a:latin typeface="+mj-lt"/>
                <a:ea typeface="Times New Roman" panose="02020603050405020304" pitchFamily="18" charset="0"/>
              </a:rPr>
              <a:t>killed off by the Iran War</a:t>
            </a:r>
            <a:br>
              <a:rPr lang="en-US" sz="1800" b="1" dirty="0">
                <a:solidFill>
                  <a:schemeClr val="tx1"/>
                </a:solidFill>
                <a:latin typeface="+mj-lt"/>
                <a:ea typeface="Times New Roman" panose="02020603050405020304" pitchFamily="18" charset="0"/>
              </a:rPr>
            </a:br>
            <a:br>
              <a:rPr lang="en-US" sz="1800" b="1" dirty="0">
                <a:solidFill>
                  <a:schemeClr val="tx1"/>
                </a:solidFill>
                <a:latin typeface="+mj-lt"/>
                <a:ea typeface="Times New Roman" panose="02020603050405020304" pitchFamily="18" charset="0"/>
              </a:rPr>
            </a:br>
            <a:r>
              <a:rPr lang="en-US" sz="1800" dirty="0">
                <a:solidFill>
                  <a:schemeClr val="tx1"/>
                </a:solidFill>
                <a:latin typeface="+mj-lt"/>
                <a:ea typeface="Times New Roman" panose="02020603050405020304" pitchFamily="18" charset="0"/>
              </a:rPr>
              <a:t>*Consumers are not in a mood to undertake a major expenditure at the </a:t>
            </a:r>
            <a:r>
              <a:rPr lang="en-US" sz="1800" b="1" dirty="0">
                <a:solidFill>
                  <a:schemeClr val="tx1"/>
                </a:solidFill>
                <a:latin typeface="+mj-lt"/>
                <a:ea typeface="Times New Roman" panose="02020603050405020304" pitchFamily="18" charset="0"/>
              </a:rPr>
              <a:t>onset of a new war</a:t>
            </a:r>
            <a:br>
              <a:rPr lang="en-US" sz="1800" dirty="0">
                <a:solidFill>
                  <a:schemeClr val="tx1"/>
                </a:solidFill>
                <a:latin typeface="+mj-lt"/>
                <a:ea typeface="Times New Roman" panose="02020603050405020304" pitchFamily="18" charset="0"/>
              </a:rPr>
            </a:br>
            <a:br>
              <a:rPr lang="en-US" sz="1800" dirty="0">
                <a:solidFill>
                  <a:schemeClr val="tx1"/>
                </a:solidFill>
                <a:latin typeface="+mj-lt"/>
                <a:ea typeface="Times New Roman" panose="02020603050405020304" pitchFamily="18" charset="0"/>
              </a:rPr>
            </a:br>
            <a:r>
              <a:rPr lang="en-US" sz="1800" b="1" dirty="0">
                <a:solidFill>
                  <a:schemeClr val="tx1"/>
                </a:solidFill>
                <a:latin typeface="+mj-lt"/>
                <a:ea typeface="Times New Roman" panose="02020603050405020304" pitchFamily="18" charset="0"/>
              </a:rPr>
              <a:t>*</a:t>
            </a:r>
            <a:r>
              <a:rPr lang="en-US" sz="1800" b="1" dirty="0">
                <a:solidFill>
                  <a:schemeClr val="tx1"/>
                </a:solidFill>
              </a:rPr>
              <a:t>Mortgage Applications </a:t>
            </a:r>
            <a:r>
              <a:rPr lang="en-US" sz="1800" dirty="0">
                <a:solidFill>
                  <a:schemeClr val="tx1"/>
                </a:solidFill>
              </a:rPr>
              <a:t>are Flat at 0.4%.</a:t>
            </a:r>
            <a:br>
              <a:rPr lang="en-US" sz="1800" dirty="0">
                <a:solidFill>
                  <a:schemeClr val="tx1"/>
                </a:solidFill>
              </a:rPr>
            </a:br>
            <a:br>
              <a:rPr lang="en-US" sz="1800" dirty="0">
                <a:solidFill>
                  <a:schemeClr val="tx1"/>
                </a:solidFill>
              </a:rPr>
            </a:br>
            <a:r>
              <a:rPr lang="en-US" sz="1800" dirty="0">
                <a:solidFill>
                  <a:schemeClr val="tx1"/>
                </a:solidFill>
              </a:rPr>
              <a:t>*Ten-year US Treasury yields </a:t>
            </a:r>
            <a:r>
              <a:rPr lang="en-US" sz="1800" b="1" dirty="0">
                <a:solidFill>
                  <a:schemeClr val="tx1"/>
                </a:solidFill>
              </a:rPr>
              <a:t>rocketing back up to 4.15% won’t help</a:t>
            </a:r>
            <a:br>
              <a:rPr lang="en-US" sz="1800" dirty="0">
                <a:solidFill>
                  <a:schemeClr val="tx1"/>
                </a:solidFill>
              </a:rPr>
            </a:br>
            <a:br>
              <a:rPr lang="en-US" sz="1800" dirty="0">
                <a:solidFill>
                  <a:schemeClr val="tx1"/>
                </a:solidFill>
              </a:rPr>
            </a:br>
            <a:r>
              <a:rPr lang="en-US" sz="1800" b="1" dirty="0">
                <a:solidFill>
                  <a:schemeClr val="tx1"/>
                </a:solidFill>
              </a:rPr>
              <a:t>*Existing Home Sales Rise 1.7%, </a:t>
            </a:r>
            <a:r>
              <a:rPr lang="en-US" sz="1800" dirty="0">
                <a:solidFill>
                  <a:schemeClr val="tx1"/>
                </a:solidFill>
              </a:rPr>
              <a:t>in February, to a seasonally</a:t>
            </a:r>
            <a:br>
              <a:rPr lang="en-US" sz="1800" dirty="0">
                <a:solidFill>
                  <a:schemeClr val="tx1"/>
                </a:solidFill>
              </a:rPr>
            </a:br>
            <a:r>
              <a:rPr lang="en-US" sz="1800" dirty="0">
                <a:solidFill>
                  <a:schemeClr val="tx1"/>
                </a:solidFill>
              </a:rPr>
              <a:t> adjusted 4.09 million units. </a:t>
            </a:r>
            <a:br>
              <a:rPr lang="en-US" sz="1800" dirty="0">
                <a:solidFill>
                  <a:schemeClr val="tx1"/>
                </a:solidFill>
              </a:rPr>
            </a:br>
            <a:br>
              <a:rPr lang="en-US" sz="1800" dirty="0">
                <a:solidFill>
                  <a:schemeClr val="tx1"/>
                </a:solidFill>
              </a:rPr>
            </a:br>
            <a:r>
              <a:rPr lang="en-US" sz="1800" b="1" dirty="0">
                <a:solidFill>
                  <a:schemeClr val="tx1"/>
                </a:solidFill>
              </a:rPr>
              <a:t>*There were 1.29 million units for sale </a:t>
            </a:r>
            <a:r>
              <a:rPr lang="en-US" sz="1800" dirty="0">
                <a:solidFill>
                  <a:schemeClr val="tx1"/>
                </a:solidFill>
              </a:rPr>
              <a:t>in January, up 4.9% YOY</a:t>
            </a:r>
            <a:br>
              <a:rPr lang="en-US" sz="1800" dirty="0">
                <a:solidFill>
                  <a:schemeClr val="tx1"/>
                </a:solidFill>
              </a:rPr>
            </a:br>
            <a:br>
              <a:rPr lang="en-US" sz="1800" b="1" dirty="0">
                <a:solidFill>
                  <a:schemeClr val="tx1"/>
                </a:solidFill>
              </a:rPr>
            </a:br>
            <a:r>
              <a:rPr lang="en-US" sz="1800" b="1" dirty="0">
                <a:solidFill>
                  <a:schemeClr val="tx1"/>
                </a:solidFill>
              </a:rPr>
              <a:t>*Mortgage rates at 6.0% </a:t>
            </a:r>
            <a:r>
              <a:rPr lang="en-US" sz="1800" dirty="0">
                <a:solidFill>
                  <a:schemeClr val="tx1"/>
                </a:solidFill>
              </a:rPr>
              <a:t>back then were a big help</a:t>
            </a:r>
            <a:br>
              <a:rPr lang="en-US" sz="1800" dirty="0">
                <a:solidFill>
                  <a:schemeClr val="tx1"/>
                </a:solidFill>
              </a:rPr>
            </a:br>
            <a:br>
              <a:rPr lang="en-US" sz="1800" dirty="0">
                <a:solidFill>
                  <a:schemeClr val="tx1"/>
                </a:solidFill>
              </a:rPr>
            </a:br>
            <a:r>
              <a:rPr lang="en-US" sz="1800" b="1" dirty="0">
                <a:solidFill>
                  <a:schemeClr val="tx1"/>
                </a:solidFill>
              </a:rPr>
              <a:t>*Inventories </a:t>
            </a:r>
            <a:r>
              <a:rPr lang="en-US" sz="1800" dirty="0">
                <a:solidFill>
                  <a:schemeClr val="tx1"/>
                </a:solidFill>
              </a:rPr>
              <a:t>are at 3.8 months</a:t>
            </a:r>
            <a:br>
              <a:rPr lang="en-US" sz="1800" dirty="0">
                <a:solidFill>
                  <a:schemeClr val="tx1"/>
                </a:solidFill>
              </a:rPr>
            </a:br>
            <a:br>
              <a:rPr lang="en-US" sz="1800" b="1" dirty="0">
                <a:solidFill>
                  <a:schemeClr val="tx1"/>
                </a:solidFill>
              </a:rPr>
            </a:br>
            <a:r>
              <a:rPr lang="en-US" sz="1800" b="1" dirty="0">
                <a:solidFill>
                  <a:schemeClr val="tx1"/>
                </a:solidFill>
              </a:rPr>
              <a:t>*The median sale price </a:t>
            </a:r>
            <a:r>
              <a:rPr lang="en-US" sz="1800" dirty="0">
                <a:solidFill>
                  <a:schemeClr val="tx1"/>
                </a:solidFill>
              </a:rPr>
              <a:t>was $398,000, up 0.3% YOY</a:t>
            </a:r>
            <a:endParaRPr lang="en-US" sz="1800" dirty="0">
              <a:solidFill>
                <a:schemeClr val="tx1"/>
              </a:solidFill>
              <a:latin typeface="+mj-lt"/>
            </a:endParaRPr>
          </a:p>
        </p:txBody>
      </p:sp>
      <p:pic>
        <p:nvPicPr>
          <p:cNvPr id="4" name="Picture 3">
            <a:extLst>
              <a:ext uri="{FF2B5EF4-FFF2-40B4-BE49-F238E27FC236}">
                <a16:creationId xmlns:a16="http://schemas.microsoft.com/office/drawing/2014/main" id="{E159D774-B06A-EE8E-2CF5-A8DE68DBA9B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717536" y="3671439"/>
            <a:ext cx="4356530" cy="2909193"/>
          </a:xfrm>
          <a:prstGeom prst="rect">
            <a:avLst/>
          </a:prstGeom>
        </p:spPr>
      </p:pic>
    </p:spTree>
    <p:extLst>
      <p:ext uri="{BB962C8B-B14F-4D97-AF65-F5344CB8AC3E}">
        <p14:creationId xmlns:p14="http://schemas.microsoft.com/office/powerpoint/2010/main" val="1635057658"/>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F8C34A-74A9-7A4F-8DE9-DDB46B42ADAE}"/>
              </a:ext>
            </a:extLst>
          </p:cNvPr>
          <p:cNvSpPr>
            <a:spLocks noGrp="1"/>
          </p:cNvSpPr>
          <p:nvPr>
            <p:ph type="title"/>
          </p:nvPr>
        </p:nvSpPr>
        <p:spPr/>
        <p:txBody>
          <a:bodyPr/>
          <a:lstStyle/>
          <a:p>
            <a:r>
              <a:rPr lang="en-US" sz="2400" b="1" dirty="0"/>
              <a:t>S&amp;P Case Shiller Slows</a:t>
            </a:r>
            <a:br>
              <a:rPr lang="en-US" dirty="0"/>
            </a:br>
            <a:r>
              <a:rPr lang="en-US" sz="1800" b="1" i="1" dirty="0">
                <a:latin typeface="+mj-lt"/>
              </a:rPr>
              <a:t>S&amp;P Case Shiller Rises to -0.2% YOY in November,</a:t>
            </a:r>
            <a:r>
              <a:rPr lang="en-US" sz="1800" dirty="0">
                <a:latin typeface="+mj-lt"/>
              </a:rPr>
              <a:t> with its </a:t>
            </a:r>
            <a:r>
              <a:rPr lang="en-US" sz="1800" b="1" dirty="0">
                <a:latin typeface="+mj-lt"/>
              </a:rPr>
              <a:t>National Home Price Index</a:t>
            </a:r>
            <a:br>
              <a:rPr lang="en-US" sz="1800" dirty="0">
                <a:latin typeface="+mj-lt"/>
              </a:rPr>
            </a:br>
            <a:r>
              <a:rPr lang="en-US" sz="1800" dirty="0">
                <a:latin typeface="+mj-lt"/>
              </a:rPr>
              <a:t>Miami</a:t>
            </a:r>
            <a:r>
              <a:rPr lang="en-US" sz="1800" dirty="0">
                <a:effectLst/>
                <a:latin typeface="+mj-lt"/>
                <a:ea typeface="Times New Roman" panose="02020603050405020304" pitchFamily="18" charset="0"/>
              </a:rPr>
              <a:t> gained </a:t>
            </a:r>
            <a:r>
              <a:rPr lang="en-US" sz="1800" dirty="0">
                <a:solidFill>
                  <a:srgbClr val="00A64B"/>
                </a:solidFill>
                <a:effectLst/>
                <a:latin typeface="+mj-lt"/>
                <a:ea typeface="Times New Roman" panose="02020603050405020304" pitchFamily="18" charset="0"/>
              </a:rPr>
              <a:t>+</a:t>
            </a:r>
            <a:r>
              <a:rPr lang="en-US" sz="1800" dirty="0">
                <a:solidFill>
                  <a:srgbClr val="00A64B"/>
                </a:solidFill>
                <a:latin typeface="+mj-lt"/>
                <a:ea typeface="Times New Roman" panose="02020603050405020304" pitchFamily="18" charset="0"/>
              </a:rPr>
              <a:t>3.2</a:t>
            </a:r>
            <a:r>
              <a:rPr lang="en-US" sz="1800" dirty="0">
                <a:solidFill>
                  <a:srgbClr val="00A64B"/>
                </a:solidFill>
                <a:effectLst/>
                <a:latin typeface="+mj-lt"/>
                <a:ea typeface="Times New Roman" panose="02020603050405020304" pitchFamily="18" charset="0"/>
              </a:rPr>
              <a:t>%, </a:t>
            </a:r>
            <a:r>
              <a:rPr lang="en-US" sz="1800" dirty="0">
                <a:solidFill>
                  <a:schemeClr val="tx1"/>
                </a:solidFill>
                <a:effectLst/>
                <a:latin typeface="+mj-lt"/>
                <a:ea typeface="Times New Roman" panose="02020603050405020304" pitchFamily="18" charset="0"/>
              </a:rPr>
              <a:t>Tampa </a:t>
            </a:r>
            <a:r>
              <a:rPr lang="en-US" sz="1800" dirty="0">
                <a:solidFill>
                  <a:srgbClr val="00A64B"/>
                </a:solidFill>
                <a:effectLst/>
                <a:latin typeface="+mj-lt"/>
                <a:ea typeface="Times New Roman" panose="02020603050405020304" pitchFamily="18" charset="0"/>
              </a:rPr>
              <a:t>+</a:t>
            </a:r>
            <a:r>
              <a:rPr lang="en-US" sz="1800" dirty="0">
                <a:solidFill>
                  <a:srgbClr val="00A64B"/>
                </a:solidFill>
                <a:latin typeface="+mj-lt"/>
                <a:ea typeface="Times New Roman" panose="02020603050405020304" pitchFamily="18" charset="0"/>
              </a:rPr>
              <a:t>2.0</a:t>
            </a:r>
            <a:r>
              <a:rPr lang="en-US" sz="1800" dirty="0">
                <a:solidFill>
                  <a:srgbClr val="00A64B"/>
                </a:solidFill>
                <a:effectLst/>
                <a:latin typeface="+mj-lt"/>
                <a:ea typeface="Times New Roman" panose="02020603050405020304" pitchFamily="18" charset="0"/>
              </a:rPr>
              <a:t>%, </a:t>
            </a:r>
            <a:r>
              <a:rPr lang="en-US" sz="1800" dirty="0">
                <a:effectLst/>
                <a:latin typeface="+mj-lt"/>
                <a:ea typeface="Times New Roman" panose="02020603050405020304" pitchFamily="18" charset="0"/>
              </a:rPr>
              <a:t>and </a:t>
            </a:r>
            <a:r>
              <a:rPr lang="en-US" sz="1800" dirty="0">
                <a:latin typeface="+mj-lt"/>
                <a:ea typeface="Times New Roman" panose="02020603050405020304" pitchFamily="18" charset="0"/>
              </a:rPr>
              <a:t>Atlanta </a:t>
            </a:r>
            <a:r>
              <a:rPr lang="en-US" sz="1800" dirty="0">
                <a:solidFill>
                  <a:srgbClr val="00A64B"/>
                </a:solidFill>
                <a:effectLst/>
                <a:latin typeface="+mj-lt"/>
                <a:ea typeface="Times New Roman" panose="02020603050405020304" pitchFamily="18" charset="0"/>
              </a:rPr>
              <a:t>+</a:t>
            </a:r>
            <a:r>
              <a:rPr lang="en-US" sz="1800" dirty="0">
                <a:solidFill>
                  <a:srgbClr val="00A64B"/>
                </a:solidFill>
                <a:latin typeface="+mj-lt"/>
                <a:ea typeface="Times New Roman" panose="02020603050405020304" pitchFamily="18" charset="0"/>
              </a:rPr>
              <a:t>1.5</a:t>
            </a:r>
            <a:r>
              <a:rPr lang="en-US" sz="1800" dirty="0">
                <a:solidFill>
                  <a:srgbClr val="00A64B"/>
                </a:solidFill>
                <a:effectLst/>
                <a:latin typeface="+mj-lt"/>
                <a:ea typeface="Times New Roman" panose="02020603050405020304" pitchFamily="18" charset="0"/>
              </a:rPr>
              <a:t>%.</a:t>
            </a:r>
            <a:br>
              <a:rPr lang="en-US" sz="1800" dirty="0">
                <a:solidFill>
                  <a:srgbClr val="00A64B"/>
                </a:solidFill>
                <a:effectLst/>
                <a:latin typeface="+mj-lt"/>
                <a:ea typeface="Times New Roman" panose="02020603050405020304" pitchFamily="18" charset="0"/>
              </a:rPr>
            </a:br>
            <a:r>
              <a:rPr lang="en-US" sz="1800" dirty="0">
                <a:solidFill>
                  <a:schemeClr val="tx1"/>
                </a:solidFill>
                <a:effectLst/>
                <a:latin typeface="+mj-lt"/>
                <a:ea typeface="Times New Roman" panose="02020603050405020304" pitchFamily="18" charset="0"/>
              </a:rPr>
              <a:t>Seattle</a:t>
            </a:r>
            <a:r>
              <a:rPr lang="en-US" sz="1800" dirty="0">
                <a:solidFill>
                  <a:schemeClr val="tx1"/>
                </a:solidFill>
                <a:latin typeface="+mj-lt"/>
                <a:ea typeface="Times New Roman" panose="02020603050405020304" pitchFamily="18" charset="0"/>
              </a:rPr>
              <a:t> </a:t>
            </a:r>
            <a:r>
              <a:rPr lang="en-US" sz="1800" dirty="0">
                <a:solidFill>
                  <a:srgbClr val="FF0000"/>
                </a:solidFill>
                <a:latin typeface="+mj-lt"/>
                <a:ea typeface="Times New Roman" panose="02020603050405020304" pitchFamily="18" charset="0"/>
              </a:rPr>
              <a:t>-1.4% </a:t>
            </a:r>
            <a:r>
              <a:rPr lang="en-US" sz="1800" dirty="0">
                <a:solidFill>
                  <a:schemeClr val="tx1"/>
                </a:solidFill>
                <a:latin typeface="+mj-lt"/>
                <a:ea typeface="Times New Roman" panose="02020603050405020304" pitchFamily="18" charset="0"/>
              </a:rPr>
              <a:t>San Francisco </a:t>
            </a:r>
            <a:r>
              <a:rPr lang="en-US" sz="1800" dirty="0">
                <a:solidFill>
                  <a:srgbClr val="FF0000"/>
                </a:solidFill>
                <a:latin typeface="+mj-lt"/>
                <a:ea typeface="Times New Roman" panose="02020603050405020304" pitchFamily="18" charset="0"/>
              </a:rPr>
              <a:t>-1.3%</a:t>
            </a:r>
            <a:br>
              <a:rPr lang="en-US" sz="1800" dirty="0">
                <a:effectLst/>
                <a:latin typeface="Times New Roman" panose="02020603050405020304" pitchFamily="18" charset="0"/>
                <a:ea typeface="Times New Roman" panose="02020603050405020304" pitchFamily="18" charset="0"/>
              </a:rPr>
            </a:br>
            <a:endParaRPr lang="en-US" sz="1800" dirty="0">
              <a:solidFill>
                <a:srgbClr val="FF0000"/>
              </a:solidFill>
            </a:endParaRPr>
          </a:p>
        </p:txBody>
      </p:sp>
      <p:sp>
        <p:nvSpPr>
          <p:cNvPr id="3" name="Text Placeholder 2">
            <a:extLst>
              <a:ext uri="{FF2B5EF4-FFF2-40B4-BE49-F238E27FC236}">
                <a16:creationId xmlns:a16="http://schemas.microsoft.com/office/drawing/2014/main" id="{A4C98E61-9A17-4F45-9ABF-56B2B305EA44}"/>
              </a:ext>
            </a:extLst>
          </p:cNvPr>
          <p:cNvSpPr>
            <a:spLocks noGrp="1"/>
          </p:cNvSpPr>
          <p:nvPr>
            <p:ph type="body" idx="1"/>
          </p:nvPr>
        </p:nvSpPr>
        <p:spPr/>
        <p:txBody>
          <a:bodyPr/>
          <a:lstStyle/>
          <a:p>
            <a:endParaRPr lang="en-US"/>
          </a:p>
        </p:txBody>
      </p:sp>
      <p:pic>
        <p:nvPicPr>
          <p:cNvPr id="4" name="Picture 3">
            <a:extLst>
              <a:ext uri="{FF2B5EF4-FFF2-40B4-BE49-F238E27FC236}">
                <a16:creationId xmlns:a16="http://schemas.microsoft.com/office/drawing/2014/main" id="{D41E3BCA-243C-28B4-F357-59475B3958E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067824" y="1805568"/>
            <a:ext cx="6502400" cy="4495800"/>
          </a:xfrm>
          <a:prstGeom prst="rect">
            <a:avLst/>
          </a:prstGeom>
        </p:spPr>
      </p:pic>
    </p:spTree>
    <p:extLst>
      <p:ext uri="{BB962C8B-B14F-4D97-AF65-F5344CB8AC3E}">
        <p14:creationId xmlns:p14="http://schemas.microsoft.com/office/powerpoint/2010/main" val="227247798"/>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67FFA7-1E61-2247-9AF0-2EE358895442}"/>
              </a:ext>
            </a:extLst>
          </p:cNvPr>
          <p:cNvSpPr>
            <a:spLocks noGrp="1"/>
          </p:cNvSpPr>
          <p:nvPr>
            <p:ph type="title"/>
          </p:nvPr>
        </p:nvSpPr>
        <p:spPr/>
        <p:txBody>
          <a:bodyPr/>
          <a:lstStyle/>
          <a:p>
            <a:r>
              <a:rPr lang="en-US" sz="2400" dirty="0"/>
              <a:t>Crown Castle International (CCI) </a:t>
            </a:r>
            <a:r>
              <a:rPr lang="en-US" sz="2800" dirty="0"/>
              <a:t>– </a:t>
            </a:r>
            <a:r>
              <a:rPr lang="en-US" sz="2000" dirty="0"/>
              <a:t>4.68% yielding 5G cell phone tower REIT</a:t>
            </a:r>
            <a:br>
              <a:rPr lang="en-US" sz="2000" dirty="0"/>
            </a:br>
            <a:r>
              <a:rPr lang="en-US" sz="2000" dirty="0"/>
              <a:t>Eliot Management Pushes up stock with activist bid</a:t>
            </a:r>
            <a:br>
              <a:rPr lang="en-US" sz="2000" dirty="0"/>
            </a:br>
            <a:r>
              <a:rPr lang="en-US" sz="2000" dirty="0">
                <a:solidFill>
                  <a:srgbClr val="00A64B"/>
                </a:solidFill>
              </a:rPr>
              <a:t>took profits on </a:t>
            </a:r>
            <a:r>
              <a:rPr lang="en-US" sz="2000" dirty="0">
                <a:solidFill>
                  <a:srgbClr val="00A64B"/>
                </a:solidFill>
                <a:latin typeface="Calibri"/>
                <a:ea typeface="Calibri"/>
                <a:cs typeface="Calibri"/>
                <a:sym typeface="Calibri"/>
              </a:rPr>
              <a:t>Long 8/$90-$95 call spread</a:t>
            </a:r>
            <a:r>
              <a:rPr lang="en-US" sz="2000" dirty="0">
                <a:solidFill>
                  <a:schemeClr val="tx1"/>
                </a:solidFill>
                <a:latin typeface="Calibri"/>
                <a:ea typeface="Calibri"/>
                <a:cs typeface="Calibri"/>
                <a:sym typeface="Calibri"/>
              </a:rPr>
              <a:t>,</a:t>
            </a:r>
            <a:endParaRPr lang="en-US" sz="2000" dirty="0">
              <a:solidFill>
                <a:schemeClr val="tx1"/>
              </a:solidFill>
            </a:endParaRPr>
          </a:p>
        </p:txBody>
      </p:sp>
      <p:pic>
        <p:nvPicPr>
          <p:cNvPr id="3" name="Picture 2">
            <a:extLst>
              <a:ext uri="{FF2B5EF4-FFF2-40B4-BE49-F238E27FC236}">
                <a16:creationId xmlns:a16="http://schemas.microsoft.com/office/drawing/2014/main" id="{B57D063B-BDD3-43C0-CF48-16E1710A334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083114" y="4747055"/>
            <a:ext cx="2012090" cy="2012090"/>
          </a:xfrm>
          <a:prstGeom prst="rect">
            <a:avLst/>
          </a:prstGeom>
        </p:spPr>
      </p:pic>
      <p:pic>
        <p:nvPicPr>
          <p:cNvPr id="4" name="Picture 3">
            <a:extLst>
              <a:ext uri="{FF2B5EF4-FFF2-40B4-BE49-F238E27FC236}">
                <a16:creationId xmlns:a16="http://schemas.microsoft.com/office/drawing/2014/main" id="{1BF05957-FC12-B831-3C69-83A9CDFB266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38500" y="1890823"/>
            <a:ext cx="5715000" cy="4267200"/>
          </a:xfrm>
          <a:prstGeom prst="rect">
            <a:avLst/>
          </a:prstGeom>
        </p:spPr>
      </p:pic>
    </p:spTree>
    <p:extLst>
      <p:ext uri="{BB962C8B-B14F-4D97-AF65-F5344CB8AC3E}">
        <p14:creationId xmlns:p14="http://schemas.microsoft.com/office/powerpoint/2010/main" val="384532121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t>US Home Construction Index (ITB)</a:t>
            </a:r>
            <a:br>
              <a:rPr lang="en-US" sz="2400" dirty="0"/>
            </a:br>
            <a:r>
              <a:rPr lang="en-US" sz="1800" dirty="0"/>
              <a:t>(DHI), (LEN), (PHM), (TOL), (NVR) </a:t>
            </a:r>
            <a:br>
              <a:rPr lang="en-US" sz="1800" dirty="0"/>
            </a:br>
            <a:br>
              <a:rPr lang="en-US" sz="2000" dirty="0"/>
            </a:br>
            <a:endParaRPr lang="en-US" sz="2000" dirty="0"/>
          </a:p>
        </p:txBody>
      </p:sp>
      <p:pic>
        <p:nvPicPr>
          <p:cNvPr id="3" name="Picture 2">
            <a:extLst>
              <a:ext uri="{FF2B5EF4-FFF2-40B4-BE49-F238E27FC236}">
                <a16:creationId xmlns:a16="http://schemas.microsoft.com/office/drawing/2014/main" id="{F0FD1A2A-CEDC-B705-69DE-39D60DBFBC22}"/>
              </a:ext>
            </a:extLst>
          </p:cNvPr>
          <p:cNvPicPr>
            <a:picLocks noChangeAspect="1"/>
          </p:cNvPicPr>
          <p:nvPr/>
        </p:nvPicPr>
        <p:blipFill>
          <a:blip r:embed="rId3"/>
          <a:stretch>
            <a:fillRect/>
          </a:stretch>
        </p:blipFill>
        <p:spPr>
          <a:xfrm>
            <a:off x="7987721" y="4460789"/>
            <a:ext cx="3861550" cy="2122574"/>
          </a:xfrm>
          <a:prstGeom prst="rect">
            <a:avLst/>
          </a:prstGeom>
        </p:spPr>
      </p:pic>
      <p:pic>
        <p:nvPicPr>
          <p:cNvPr id="4" name="Picture 3">
            <a:extLst>
              <a:ext uri="{FF2B5EF4-FFF2-40B4-BE49-F238E27FC236}">
                <a16:creationId xmlns:a16="http://schemas.microsoft.com/office/drawing/2014/main" id="{8A8AF646-5BCC-FA7B-9AB9-ABBBA1F8570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502346" y="2821719"/>
            <a:ext cx="1988204" cy="1491153"/>
          </a:xfrm>
          <a:prstGeom prst="rect">
            <a:avLst/>
          </a:prstGeom>
        </p:spPr>
      </p:pic>
      <p:pic>
        <p:nvPicPr>
          <p:cNvPr id="5" name="Picture 4">
            <a:extLst>
              <a:ext uri="{FF2B5EF4-FFF2-40B4-BE49-F238E27FC236}">
                <a16:creationId xmlns:a16="http://schemas.microsoft.com/office/drawing/2014/main" id="{5ABFA10F-C07A-61D4-E563-0BBC063D849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118635" y="1433695"/>
            <a:ext cx="6367572" cy="4754454"/>
          </a:xfrm>
          <a:prstGeom prst="rect">
            <a:avLst/>
          </a:prstGeom>
        </p:spPr>
      </p:pic>
    </p:spTree>
    <p:extLst>
      <p:ext uri="{BB962C8B-B14F-4D97-AF65-F5344CB8AC3E}">
        <p14:creationId xmlns:p14="http://schemas.microsoft.com/office/powerpoint/2010/main" val="1770740519"/>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45AE14-F84D-37FE-18F4-54BCD10C92F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CF8D2F4-FC8B-3F04-A407-BA494ED635BD}"/>
              </a:ext>
            </a:extLst>
          </p:cNvPr>
          <p:cNvSpPr>
            <a:spLocks noGrp="1"/>
          </p:cNvSpPr>
          <p:nvPr>
            <p:ph type="title"/>
          </p:nvPr>
        </p:nvSpPr>
        <p:spPr/>
        <p:txBody>
          <a:bodyPr/>
          <a:lstStyle/>
          <a:p>
            <a:br>
              <a:rPr lang="en-US" sz="2400" b="1" dirty="0"/>
            </a:br>
            <a:r>
              <a:rPr lang="en-US" sz="2400" b="1" dirty="0">
                <a:latin typeface="+mj-lt"/>
              </a:rPr>
              <a:t>DH Horton (DHI)</a:t>
            </a:r>
            <a:br>
              <a:rPr lang="en-US" sz="2400" dirty="0">
                <a:latin typeface="+mj-lt"/>
              </a:rPr>
            </a:br>
            <a:r>
              <a:rPr lang="en-US" sz="2400" dirty="0">
                <a:latin typeface="+mj-lt"/>
              </a:rPr>
              <a:t>Earnings Hit on free upgrades eating into margins</a:t>
            </a:r>
            <a:br>
              <a:rPr lang="en-US" sz="2000" dirty="0"/>
            </a:br>
            <a:r>
              <a:rPr lang="en-US" sz="1800" dirty="0">
                <a:solidFill>
                  <a:srgbClr val="00A64B"/>
                </a:solidFill>
                <a:latin typeface="+mj-lt"/>
              </a:rPr>
              <a:t>took profits on long 11/$165-$175</a:t>
            </a:r>
            <a:br>
              <a:rPr lang="en-US" sz="1800" dirty="0"/>
            </a:br>
            <a:br>
              <a:rPr lang="en-US" sz="2000" dirty="0"/>
            </a:br>
            <a:endParaRPr lang="en-US" sz="2000" dirty="0"/>
          </a:p>
        </p:txBody>
      </p:sp>
      <p:pic>
        <p:nvPicPr>
          <p:cNvPr id="3" name="Picture 2">
            <a:extLst>
              <a:ext uri="{FF2B5EF4-FFF2-40B4-BE49-F238E27FC236}">
                <a16:creationId xmlns:a16="http://schemas.microsoft.com/office/drawing/2014/main" id="{5B326673-4CC3-B087-217B-F0F65FE8477D}"/>
              </a:ext>
            </a:extLst>
          </p:cNvPr>
          <p:cNvPicPr>
            <a:picLocks noChangeAspect="1"/>
          </p:cNvPicPr>
          <p:nvPr/>
        </p:nvPicPr>
        <p:blipFill>
          <a:blip r:embed="rId3"/>
          <a:stretch>
            <a:fillRect/>
          </a:stretch>
        </p:blipFill>
        <p:spPr>
          <a:xfrm>
            <a:off x="9749481" y="4374936"/>
            <a:ext cx="2208427" cy="2208427"/>
          </a:xfrm>
          <a:prstGeom prst="rect">
            <a:avLst/>
          </a:prstGeom>
        </p:spPr>
      </p:pic>
      <p:pic>
        <p:nvPicPr>
          <p:cNvPr id="4" name="Picture 3">
            <a:extLst>
              <a:ext uri="{FF2B5EF4-FFF2-40B4-BE49-F238E27FC236}">
                <a16:creationId xmlns:a16="http://schemas.microsoft.com/office/drawing/2014/main" id="{A794062E-B4C7-ECFF-4F28-3FC31DF0DA2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089644" y="1741968"/>
            <a:ext cx="5715000" cy="4267200"/>
          </a:xfrm>
          <a:prstGeom prst="rect">
            <a:avLst/>
          </a:prstGeom>
        </p:spPr>
      </p:pic>
    </p:spTree>
    <p:extLst>
      <p:ext uri="{BB962C8B-B14F-4D97-AF65-F5344CB8AC3E}">
        <p14:creationId xmlns:p14="http://schemas.microsoft.com/office/powerpoint/2010/main" val="1582918067"/>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E3998C-4E2F-00C5-D3DC-B45BAA27185C}"/>
              </a:ext>
            </a:extLst>
          </p:cNvPr>
          <p:cNvSpPr>
            <a:spLocks noGrp="1"/>
          </p:cNvSpPr>
          <p:nvPr>
            <p:ph type="title"/>
          </p:nvPr>
        </p:nvSpPr>
        <p:spPr/>
        <p:txBody>
          <a:bodyPr/>
          <a:lstStyle/>
          <a:p>
            <a:r>
              <a:rPr lang="en-US" sz="2800" b="1" dirty="0">
                <a:solidFill>
                  <a:schemeClr val="dk1"/>
                </a:solidFill>
                <a:latin typeface="Calibri"/>
                <a:ea typeface="Calibri"/>
                <a:cs typeface="Calibri"/>
                <a:sym typeface="Calibri"/>
              </a:rPr>
              <a:t>Trade Sheet- The Recession Trade</a:t>
            </a:r>
            <a:br>
              <a:rPr lang="en-US" sz="2800" b="1" dirty="0">
                <a:solidFill>
                  <a:schemeClr val="dk1"/>
                </a:solidFill>
                <a:latin typeface="Calibri"/>
                <a:ea typeface="Calibri"/>
                <a:cs typeface="Calibri"/>
                <a:sym typeface="Calibri"/>
              </a:rPr>
            </a:br>
            <a:r>
              <a:rPr lang="en-US" sz="2800" b="1" dirty="0">
                <a:solidFill>
                  <a:schemeClr val="dk1"/>
                </a:solidFill>
                <a:latin typeface="Calibri"/>
                <a:ea typeface="Calibri"/>
                <a:cs typeface="Calibri"/>
                <a:sym typeface="Calibri"/>
              </a:rPr>
              <a:t>So What Do We Do About All This?</a:t>
            </a:r>
            <a:endParaRPr lang="en-US" sz="2800" b="1" dirty="0"/>
          </a:p>
        </p:txBody>
      </p:sp>
      <p:sp>
        <p:nvSpPr>
          <p:cNvPr id="3" name="Text Placeholder 2">
            <a:extLst>
              <a:ext uri="{FF2B5EF4-FFF2-40B4-BE49-F238E27FC236}">
                <a16:creationId xmlns:a16="http://schemas.microsoft.com/office/drawing/2014/main" id="{0418BAD3-A174-5959-45C7-9FD612E449FB}"/>
              </a:ext>
            </a:extLst>
          </p:cNvPr>
          <p:cNvSpPr>
            <a:spLocks noGrp="1"/>
          </p:cNvSpPr>
          <p:nvPr>
            <p:ph type="body" idx="1"/>
          </p:nvPr>
        </p:nvSpPr>
        <p:spPr/>
        <p:txBody>
          <a:bodyPr/>
          <a:lstStyle/>
          <a:p>
            <a:pPr marL="203200" indent="0">
              <a:buNone/>
            </a:pPr>
            <a:r>
              <a:rPr lang="en-US" sz="3000" b="1" dirty="0">
                <a:solidFill>
                  <a:schemeClr val="tx1"/>
                </a:solidFill>
                <a:latin typeface="Calibri"/>
                <a:ea typeface="Calibri"/>
                <a:cs typeface="Calibri"/>
                <a:sym typeface="Calibri"/>
              </a:rPr>
              <a:t>*Stocks –stand aside</a:t>
            </a:r>
            <a:br>
              <a:rPr lang="en-US" sz="3000" b="1" dirty="0">
                <a:solidFill>
                  <a:schemeClr val="tx1"/>
                </a:solidFill>
                <a:latin typeface="Calibri"/>
                <a:ea typeface="Calibri"/>
                <a:cs typeface="Calibri"/>
                <a:sym typeface="Calibri"/>
              </a:rPr>
            </a:br>
            <a:r>
              <a:rPr lang="en-US" sz="3000" b="1" dirty="0">
                <a:solidFill>
                  <a:schemeClr val="tx1"/>
                </a:solidFill>
                <a:latin typeface="Calibri"/>
                <a:ea typeface="Calibri"/>
                <a:cs typeface="Calibri"/>
                <a:sym typeface="Calibri"/>
              </a:rPr>
              <a:t>*Bonds – stand aside</a:t>
            </a:r>
            <a:br>
              <a:rPr lang="en-US" sz="3000" b="1" dirty="0">
                <a:solidFill>
                  <a:schemeClr val="tx1"/>
                </a:solidFill>
                <a:latin typeface="Calibri"/>
                <a:ea typeface="Calibri"/>
                <a:cs typeface="Calibri"/>
                <a:sym typeface="Calibri"/>
              </a:rPr>
            </a:br>
            <a:r>
              <a:rPr lang="en-US" sz="3000" b="1" dirty="0">
                <a:solidFill>
                  <a:schemeClr val="tx1"/>
                </a:solidFill>
                <a:latin typeface="Calibri"/>
                <a:ea typeface="Calibri"/>
                <a:cs typeface="Calibri"/>
                <a:sym typeface="Calibri"/>
              </a:rPr>
              <a:t>*Commodities – buy dips</a:t>
            </a:r>
            <a:br>
              <a:rPr lang="en-US" sz="3000" b="1" dirty="0">
                <a:solidFill>
                  <a:schemeClr val="tx1"/>
                </a:solidFill>
                <a:latin typeface="Calibri"/>
                <a:ea typeface="Calibri"/>
                <a:cs typeface="Calibri"/>
                <a:sym typeface="Calibri"/>
              </a:rPr>
            </a:br>
            <a:r>
              <a:rPr lang="en-US" sz="3000" b="1" dirty="0">
                <a:solidFill>
                  <a:schemeClr val="tx1"/>
                </a:solidFill>
                <a:latin typeface="Calibri"/>
                <a:ea typeface="Calibri"/>
                <a:cs typeface="Calibri"/>
                <a:sym typeface="Calibri"/>
              </a:rPr>
              <a:t>*Currencies – buy dips</a:t>
            </a:r>
            <a:br>
              <a:rPr lang="en-US" sz="3000" b="1" dirty="0">
                <a:solidFill>
                  <a:schemeClr val="tx1"/>
                </a:solidFill>
                <a:latin typeface="Calibri"/>
                <a:ea typeface="Calibri"/>
                <a:cs typeface="Calibri"/>
                <a:sym typeface="Calibri"/>
              </a:rPr>
            </a:br>
            <a:r>
              <a:rPr lang="en-US" sz="3000" b="1" dirty="0">
                <a:solidFill>
                  <a:schemeClr val="tx1"/>
                </a:solidFill>
                <a:latin typeface="Calibri"/>
                <a:ea typeface="Calibri"/>
                <a:cs typeface="Calibri"/>
                <a:sym typeface="Calibri"/>
              </a:rPr>
              <a:t>*Precious Metals – buy dips</a:t>
            </a:r>
            <a:br>
              <a:rPr lang="en-US" sz="3000" b="1" dirty="0">
                <a:solidFill>
                  <a:schemeClr val="tx1"/>
                </a:solidFill>
                <a:latin typeface="Calibri"/>
                <a:ea typeface="Calibri"/>
                <a:cs typeface="Calibri"/>
                <a:sym typeface="Calibri"/>
              </a:rPr>
            </a:br>
            <a:r>
              <a:rPr lang="en-US" sz="3000" b="1" dirty="0">
                <a:solidFill>
                  <a:schemeClr val="tx1"/>
                </a:solidFill>
                <a:latin typeface="Calibri"/>
                <a:ea typeface="Calibri"/>
                <a:cs typeface="Calibri"/>
                <a:sym typeface="Calibri"/>
              </a:rPr>
              <a:t>*Energy – stand aside</a:t>
            </a:r>
            <a:br>
              <a:rPr lang="en-US" sz="3000" b="1" dirty="0">
                <a:solidFill>
                  <a:schemeClr val="tx1"/>
                </a:solidFill>
                <a:latin typeface="Calibri"/>
                <a:ea typeface="Calibri"/>
                <a:cs typeface="Calibri"/>
                <a:sym typeface="Calibri"/>
              </a:rPr>
            </a:br>
            <a:r>
              <a:rPr lang="en-US" sz="3000" b="1" dirty="0">
                <a:solidFill>
                  <a:schemeClr val="tx1"/>
                </a:solidFill>
                <a:latin typeface="Calibri"/>
                <a:ea typeface="Calibri"/>
                <a:cs typeface="Calibri"/>
                <a:sym typeface="Calibri"/>
              </a:rPr>
              <a:t>*Volatility – sell over $30</a:t>
            </a:r>
            <a:br>
              <a:rPr lang="en-US" sz="3000" b="1" dirty="0">
                <a:solidFill>
                  <a:schemeClr val="tx1"/>
                </a:solidFill>
                <a:latin typeface="Calibri"/>
                <a:ea typeface="Calibri"/>
                <a:cs typeface="Calibri"/>
                <a:sym typeface="Calibri"/>
              </a:rPr>
            </a:br>
            <a:r>
              <a:rPr lang="en-US" sz="3000" b="1" dirty="0">
                <a:solidFill>
                  <a:schemeClr val="tx1"/>
                </a:solidFill>
                <a:latin typeface="Calibri"/>
                <a:ea typeface="Calibri"/>
                <a:cs typeface="Calibri"/>
                <a:sym typeface="Calibri"/>
              </a:rPr>
              <a:t>*Real estate – buy dips</a:t>
            </a:r>
            <a:br>
              <a:rPr lang="en-US" sz="2800" dirty="0">
                <a:solidFill>
                  <a:schemeClr val="tx1"/>
                </a:solidFill>
                <a:latin typeface="Calibri"/>
                <a:ea typeface="Calibri"/>
                <a:cs typeface="Calibri"/>
                <a:sym typeface="Calibri"/>
              </a:rPr>
            </a:br>
            <a:endParaRPr lang="en-US" sz="2800" dirty="0">
              <a:solidFill>
                <a:schemeClr val="tx1"/>
              </a:solidFill>
              <a:latin typeface="Calibri"/>
              <a:ea typeface="Calibri"/>
              <a:cs typeface="Calibri"/>
              <a:sym typeface="Calibri"/>
            </a:endParaRPr>
          </a:p>
          <a:p>
            <a:endParaRPr lang="en-US" dirty="0"/>
          </a:p>
        </p:txBody>
      </p:sp>
      <p:pic>
        <p:nvPicPr>
          <p:cNvPr id="4" name="Picture 3">
            <a:extLst>
              <a:ext uri="{FF2B5EF4-FFF2-40B4-BE49-F238E27FC236}">
                <a16:creationId xmlns:a16="http://schemas.microsoft.com/office/drawing/2014/main" id="{D9937F6F-830C-AB8A-345F-E72A954A6FF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001000" y="1828800"/>
            <a:ext cx="3012382" cy="4538420"/>
          </a:xfrm>
          <a:prstGeom prst="rect">
            <a:avLst/>
          </a:prstGeom>
        </p:spPr>
      </p:pic>
    </p:spTree>
    <p:extLst>
      <p:ext uri="{BB962C8B-B14F-4D97-AF65-F5344CB8AC3E}">
        <p14:creationId xmlns:p14="http://schemas.microsoft.com/office/powerpoint/2010/main" val="19084517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87365" y="457200"/>
            <a:ext cx="9911255" cy="1143000"/>
          </a:xfrm>
        </p:spPr>
        <p:txBody>
          <a:bodyPr/>
          <a:lstStyle/>
          <a:p>
            <a:r>
              <a:rPr lang="en-US" sz="2400" b="1" dirty="0"/>
              <a:t>The Mad Hedge Profit Predictor</a:t>
            </a:r>
            <a:br>
              <a:rPr lang="en-US" sz="2400" b="1" dirty="0"/>
            </a:br>
            <a:r>
              <a:rPr lang="en-US" sz="2400" b="1" dirty="0"/>
              <a:t>Market Timing Index – </a:t>
            </a:r>
            <a:r>
              <a:rPr lang="en-US" sz="2000" b="1" i="1" dirty="0"/>
              <a:t>Hits Seven month Low at 6</a:t>
            </a:r>
            <a:r>
              <a:rPr lang="en-US" sz="2000" dirty="0"/>
              <a:t>, </a:t>
            </a:r>
            <a:br>
              <a:rPr lang="en-US" sz="2800" b="1" dirty="0"/>
            </a:br>
            <a:r>
              <a:rPr lang="en-US" sz="1800" dirty="0"/>
              <a:t>An artificial intelligence driven algorithm that analyzes 30 different</a:t>
            </a:r>
            <a:br>
              <a:rPr lang="en-US" sz="1800" dirty="0"/>
            </a:br>
            <a:r>
              <a:rPr lang="en-US" sz="1800" dirty="0"/>
              <a:t>economic, technical, and momentum driven indicators</a:t>
            </a:r>
            <a:br>
              <a:rPr lang="en-US" sz="1800" dirty="0"/>
            </a:br>
            <a:endParaRPr lang="en-US" sz="1800" dirty="0"/>
          </a:p>
        </p:txBody>
      </p:sp>
      <p:sp>
        <p:nvSpPr>
          <p:cNvPr id="4" name="Text Placeholder 6">
            <a:extLst>
              <a:ext uri="{FF2B5EF4-FFF2-40B4-BE49-F238E27FC236}">
                <a16:creationId xmlns:a16="http://schemas.microsoft.com/office/drawing/2014/main" id="{6C9DED4C-3C72-71D7-356F-FD93DC3FB1DA}"/>
              </a:ext>
            </a:extLst>
          </p:cNvPr>
          <p:cNvSpPr>
            <a:spLocks noGrp="1"/>
          </p:cNvSpPr>
          <p:nvPr>
            <p:ph type="body" idx="1"/>
          </p:nvPr>
        </p:nvSpPr>
        <p:spPr>
          <a:xfrm>
            <a:off x="9906052" y="2573204"/>
            <a:ext cx="2035629" cy="1143000"/>
          </a:xfrm>
          <a:prstGeom prst="left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t>SELL</a:t>
            </a:r>
          </a:p>
        </p:txBody>
      </p:sp>
      <p:sp>
        <p:nvSpPr>
          <p:cNvPr id="6" name="Text Placeholder 6">
            <a:extLst>
              <a:ext uri="{FF2B5EF4-FFF2-40B4-BE49-F238E27FC236}">
                <a16:creationId xmlns:a16="http://schemas.microsoft.com/office/drawing/2014/main" id="{2792F0CD-FAAF-46C3-DBDC-1EB2C6633D3D}"/>
              </a:ext>
            </a:extLst>
          </p:cNvPr>
          <p:cNvSpPr txBox="1">
            <a:spLocks/>
          </p:cNvSpPr>
          <p:nvPr/>
        </p:nvSpPr>
        <p:spPr>
          <a:xfrm>
            <a:off x="9906052" y="5007934"/>
            <a:ext cx="2047628" cy="1314315"/>
          </a:xfrm>
          <a:prstGeom prst="leftArrowCallout">
            <a:avLst/>
          </a:prstGeom>
        </p:spPr>
        <p:style>
          <a:lnRef idx="2">
            <a:schemeClr val="accent1">
              <a:shade val="50000"/>
            </a:schemeClr>
          </a:lnRef>
          <a:fillRef idx="1">
            <a:schemeClr val="accent1"/>
          </a:fillRef>
          <a:effectRef idx="0">
            <a:schemeClr val="accent1"/>
          </a:effectRef>
          <a:fontRef idx="minor">
            <a:schemeClr val="lt1"/>
          </a:fontRef>
        </p:style>
        <p:txBody>
          <a:bodyPr lIns="91425" tIns="91425" rIns="91425" bIns="91425" rtlCol="0" anchor="ctr" anchorCtr="0"/>
          <a:lstStyle>
            <a:defPPr marR="0" algn="l" rtl="0">
              <a:lnSpc>
                <a:spcPct val="100000"/>
              </a:lnSpc>
              <a:spcBef>
                <a:spcPts val="0"/>
              </a:spcBef>
              <a:spcAft>
                <a:spcPts val="0"/>
              </a:spcAft>
            </a:defPPr>
            <a:lvl1pPr marL="342900" marR="0" indent="-139700" algn="l" rtl="0">
              <a:lnSpc>
                <a:spcPct val="100000"/>
              </a:lnSpc>
              <a:spcBef>
                <a:spcPts val="640"/>
              </a:spcBef>
              <a:spcAft>
                <a:spcPts val="0"/>
              </a:spcAft>
              <a:buClr>
                <a:schemeClr val="dk1"/>
              </a:buClr>
              <a:buFont typeface="Calibri"/>
              <a:buChar char="•"/>
              <a:defRPr sz="1400" b="0" i="0" u="none" strike="noStrike" cap="none" baseline="0">
                <a:solidFill>
                  <a:schemeClr val="lt1"/>
                </a:solidFill>
                <a:latin typeface="+mn-lt"/>
                <a:ea typeface="+mn-ea"/>
                <a:cs typeface="+mn-cs"/>
                <a:sym typeface="Arial"/>
              </a:defRPr>
            </a:lvl1pPr>
            <a:lvl2pPr marL="742950" marR="0" indent="-107950" algn="l" rtl="0">
              <a:lnSpc>
                <a:spcPct val="100000"/>
              </a:lnSpc>
              <a:spcBef>
                <a:spcPts val="560"/>
              </a:spcBef>
              <a:spcAft>
                <a:spcPts val="0"/>
              </a:spcAft>
              <a:buClr>
                <a:schemeClr val="dk1"/>
              </a:buClr>
              <a:buFont typeface="Calibri"/>
              <a:buChar char="–"/>
              <a:defRPr sz="1400" b="0" i="0" u="none" strike="noStrike" cap="none" baseline="0">
                <a:solidFill>
                  <a:schemeClr val="lt1"/>
                </a:solidFill>
                <a:latin typeface="+mn-lt"/>
                <a:ea typeface="+mn-ea"/>
                <a:cs typeface="+mn-cs"/>
                <a:sym typeface="Arial"/>
              </a:defRPr>
            </a:lvl2pPr>
            <a:lvl3pPr marL="1143000" marR="0" indent="-76200" algn="l" rtl="0">
              <a:lnSpc>
                <a:spcPct val="100000"/>
              </a:lnSpc>
              <a:spcBef>
                <a:spcPts val="480"/>
              </a:spcBef>
              <a:spcAft>
                <a:spcPts val="0"/>
              </a:spcAft>
              <a:buClr>
                <a:schemeClr val="dk1"/>
              </a:buClr>
              <a:buFont typeface="Calibri"/>
              <a:buChar char="•"/>
              <a:defRPr sz="1400" b="0" i="0" u="none" strike="noStrike" cap="none" baseline="0">
                <a:solidFill>
                  <a:schemeClr val="lt1"/>
                </a:solidFill>
                <a:latin typeface="+mn-lt"/>
                <a:ea typeface="+mn-ea"/>
                <a:cs typeface="+mn-cs"/>
                <a:sym typeface="Arial"/>
              </a:defRPr>
            </a:lvl3pPr>
            <a:lvl4pPr marL="1600200" marR="0" indent="-101600" algn="l" rtl="0">
              <a:lnSpc>
                <a:spcPct val="100000"/>
              </a:lnSpc>
              <a:spcBef>
                <a:spcPts val="400"/>
              </a:spcBef>
              <a:spcAft>
                <a:spcPts val="0"/>
              </a:spcAft>
              <a:buClr>
                <a:schemeClr val="dk1"/>
              </a:buClr>
              <a:buFont typeface="Calibri"/>
              <a:buChar char="–"/>
              <a:defRPr sz="1400" b="0" i="0" u="none" strike="noStrike" cap="none" baseline="0">
                <a:solidFill>
                  <a:schemeClr val="lt1"/>
                </a:solidFill>
                <a:latin typeface="+mn-lt"/>
                <a:ea typeface="+mn-ea"/>
                <a:cs typeface="+mn-cs"/>
                <a:sym typeface="Arial"/>
              </a:defRPr>
            </a:lvl4pPr>
            <a:lvl5pPr marL="2057400" marR="0" indent="-101600" algn="l" rtl="0">
              <a:lnSpc>
                <a:spcPct val="100000"/>
              </a:lnSpc>
              <a:spcBef>
                <a:spcPts val="400"/>
              </a:spcBef>
              <a:spcAft>
                <a:spcPts val="0"/>
              </a:spcAft>
              <a:buClr>
                <a:schemeClr val="dk1"/>
              </a:buClr>
              <a:buFont typeface="Calibri"/>
              <a:buChar char="»"/>
              <a:defRPr sz="1400" b="0" i="0" u="none" strike="noStrike" cap="none" baseline="0">
                <a:solidFill>
                  <a:schemeClr val="lt1"/>
                </a:solidFill>
                <a:latin typeface="+mn-lt"/>
                <a:ea typeface="+mn-ea"/>
                <a:cs typeface="+mn-cs"/>
                <a:sym typeface="Arial"/>
              </a:defRPr>
            </a:lvl5pPr>
            <a:lvl6pPr marL="2514600" marR="0" indent="-101600" algn="l" rtl="0">
              <a:lnSpc>
                <a:spcPct val="100000"/>
              </a:lnSpc>
              <a:spcBef>
                <a:spcPts val="400"/>
              </a:spcBef>
              <a:spcAft>
                <a:spcPts val="0"/>
              </a:spcAft>
              <a:buClr>
                <a:schemeClr val="dk1"/>
              </a:buClr>
              <a:buFont typeface="Calibri"/>
              <a:buChar char="•"/>
              <a:defRPr sz="1400" b="0" i="0" u="none" strike="noStrike" cap="none" baseline="0">
                <a:solidFill>
                  <a:schemeClr val="lt1"/>
                </a:solidFill>
                <a:latin typeface="+mn-lt"/>
                <a:ea typeface="+mn-ea"/>
                <a:cs typeface="+mn-cs"/>
                <a:sym typeface="Arial"/>
              </a:defRPr>
            </a:lvl6pPr>
            <a:lvl7pPr marL="2971800" marR="0" indent="-101600" algn="l" rtl="0">
              <a:lnSpc>
                <a:spcPct val="100000"/>
              </a:lnSpc>
              <a:spcBef>
                <a:spcPts val="400"/>
              </a:spcBef>
              <a:spcAft>
                <a:spcPts val="0"/>
              </a:spcAft>
              <a:buClr>
                <a:schemeClr val="dk1"/>
              </a:buClr>
              <a:buFont typeface="Calibri"/>
              <a:buChar char="•"/>
              <a:defRPr sz="1400" b="0" i="0" u="none" strike="noStrike" cap="none" baseline="0">
                <a:solidFill>
                  <a:schemeClr val="lt1"/>
                </a:solidFill>
                <a:latin typeface="+mn-lt"/>
                <a:ea typeface="+mn-ea"/>
                <a:cs typeface="+mn-cs"/>
                <a:sym typeface="Arial"/>
              </a:defRPr>
            </a:lvl7pPr>
            <a:lvl8pPr marL="3429000" marR="0" indent="-101600" algn="l" rtl="0">
              <a:lnSpc>
                <a:spcPct val="100000"/>
              </a:lnSpc>
              <a:spcBef>
                <a:spcPts val="400"/>
              </a:spcBef>
              <a:spcAft>
                <a:spcPts val="0"/>
              </a:spcAft>
              <a:buClr>
                <a:schemeClr val="dk1"/>
              </a:buClr>
              <a:buFont typeface="Calibri"/>
              <a:buChar char="•"/>
              <a:defRPr sz="1400" b="0" i="0" u="none" strike="noStrike" cap="none" baseline="0">
                <a:solidFill>
                  <a:schemeClr val="lt1"/>
                </a:solidFill>
                <a:latin typeface="+mn-lt"/>
                <a:ea typeface="+mn-ea"/>
                <a:cs typeface="+mn-cs"/>
                <a:sym typeface="Arial"/>
              </a:defRPr>
            </a:lvl8pPr>
            <a:lvl9pPr marL="3886200" marR="0" indent="-101600" algn="l" rtl="0">
              <a:lnSpc>
                <a:spcPct val="100000"/>
              </a:lnSpc>
              <a:spcBef>
                <a:spcPts val="400"/>
              </a:spcBef>
              <a:spcAft>
                <a:spcPts val="0"/>
              </a:spcAft>
              <a:buClr>
                <a:schemeClr val="dk1"/>
              </a:buClr>
              <a:buFont typeface="Calibri"/>
              <a:buChar char="•"/>
              <a:defRPr sz="1400" b="0" i="0" u="none" strike="noStrike" cap="none" baseline="0">
                <a:solidFill>
                  <a:schemeClr val="lt1"/>
                </a:solidFill>
                <a:latin typeface="+mn-lt"/>
                <a:ea typeface="+mn-ea"/>
                <a:cs typeface="+mn-cs"/>
                <a:sym typeface="Arial"/>
              </a:defRPr>
            </a:lvl9pPr>
          </a:lstStyle>
          <a:p>
            <a:r>
              <a:rPr lang="en-US" sz="2400" dirty="0"/>
              <a:t>BUY</a:t>
            </a:r>
          </a:p>
        </p:txBody>
      </p:sp>
      <p:pic>
        <p:nvPicPr>
          <p:cNvPr id="7" name="Picture 6" descr="A graph showing the price of a stock market&#10;&#10;AI-generated content may be incorrect.">
            <a:extLst>
              <a:ext uri="{FF2B5EF4-FFF2-40B4-BE49-F238E27FC236}">
                <a16:creationId xmlns:a16="http://schemas.microsoft.com/office/drawing/2014/main" id="{6FCD62F5-DA11-3B68-25A2-EBD2ABE8ACC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04006" y="1796143"/>
            <a:ext cx="7772400" cy="4901866"/>
          </a:xfrm>
          <a:prstGeom prst="rect">
            <a:avLst/>
          </a:prstGeom>
        </p:spPr>
      </p:pic>
    </p:spTree>
    <p:extLst>
      <p:ext uri="{BB962C8B-B14F-4D97-AF65-F5344CB8AC3E}">
        <p14:creationId xmlns:p14="http://schemas.microsoft.com/office/powerpoint/2010/main" val="2606286089"/>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03"/>
        <p:cNvGrpSpPr/>
        <p:nvPr/>
      </p:nvGrpSpPr>
      <p:grpSpPr>
        <a:xfrm>
          <a:off x="0" y="0"/>
          <a:ext cx="0" cy="0"/>
          <a:chOff x="0" y="0"/>
          <a:chExt cx="0" cy="0"/>
        </a:xfrm>
      </p:grpSpPr>
      <p:sp>
        <p:nvSpPr>
          <p:cNvPr id="604" name="Shape 604"/>
          <p:cNvSpPr txBox="1">
            <a:spLocks noGrp="1"/>
          </p:cNvSpPr>
          <p:nvPr>
            <p:ph type="title"/>
          </p:nvPr>
        </p:nvSpPr>
        <p:spPr>
          <a:xfrm>
            <a:off x="276921" y="559312"/>
            <a:ext cx="8305800" cy="3665847"/>
          </a:xfrm>
          <a:prstGeom prst="rect">
            <a:avLst/>
          </a:prstGeom>
          <a:noFill/>
          <a:ln>
            <a:noFill/>
          </a:ln>
        </p:spPr>
        <p:txBody>
          <a:bodyPr lIns="91425" tIns="45700" rIns="91425" bIns="45700" anchor="ctr" anchorCtr="0">
            <a:noAutofit/>
          </a:bodyPr>
          <a:lstStyle/>
          <a:p>
            <a:pPr lvl="0" algn="l">
              <a:buClr>
                <a:schemeClr val="dk1"/>
              </a:buClr>
              <a:buSzPct val="25000"/>
            </a:pPr>
            <a:br>
              <a:rPr lang="en-US" sz="2200" dirty="0">
                <a:solidFill>
                  <a:schemeClr val="dk1"/>
                </a:solidFill>
                <a:latin typeface="Calibri"/>
                <a:ea typeface="Calibri"/>
                <a:cs typeface="Calibri"/>
                <a:sym typeface="Calibri"/>
              </a:rPr>
            </a:br>
            <a:br>
              <a:rPr lang="en-US" sz="2200" dirty="0">
                <a:solidFill>
                  <a:schemeClr val="dk1"/>
                </a:solidFill>
                <a:latin typeface="Calibri"/>
                <a:ea typeface="Calibri"/>
                <a:cs typeface="Calibri"/>
                <a:sym typeface="Calibri"/>
              </a:rPr>
            </a:br>
            <a:br>
              <a:rPr lang="en-US" sz="2200" dirty="0">
                <a:solidFill>
                  <a:schemeClr val="dk1"/>
                </a:solidFill>
                <a:latin typeface="Calibri"/>
                <a:ea typeface="Calibri"/>
                <a:cs typeface="Calibri"/>
                <a:sym typeface="Calibri"/>
              </a:rPr>
            </a:br>
            <a:br>
              <a:rPr lang="en-US" sz="2200" dirty="0">
                <a:solidFill>
                  <a:schemeClr val="dk1"/>
                </a:solidFill>
                <a:latin typeface="Calibri"/>
                <a:ea typeface="Calibri"/>
                <a:cs typeface="Calibri"/>
                <a:sym typeface="Calibri"/>
              </a:rPr>
            </a:br>
            <a:br>
              <a:rPr lang="en-US" sz="2200" dirty="0">
                <a:solidFill>
                  <a:schemeClr val="dk1"/>
                </a:solidFill>
                <a:latin typeface="Calibri"/>
                <a:ea typeface="Calibri"/>
                <a:cs typeface="Calibri"/>
                <a:sym typeface="Calibri"/>
              </a:rPr>
            </a:br>
            <a:br>
              <a:rPr lang="en-US" sz="2200" dirty="0">
                <a:solidFill>
                  <a:schemeClr val="dk1"/>
                </a:solidFill>
                <a:latin typeface="Calibri"/>
                <a:ea typeface="Calibri"/>
                <a:cs typeface="Calibri"/>
                <a:sym typeface="Calibri"/>
              </a:rPr>
            </a:br>
            <a:br>
              <a:rPr lang="en-US" sz="2200" dirty="0">
                <a:solidFill>
                  <a:schemeClr val="dk1"/>
                </a:solidFill>
                <a:latin typeface="Calibri"/>
                <a:ea typeface="Calibri"/>
                <a:cs typeface="Calibri"/>
                <a:sym typeface="Calibri"/>
              </a:rPr>
            </a:br>
            <a:r>
              <a:rPr lang="en-US" sz="3600" b="1" dirty="0">
                <a:solidFill>
                  <a:schemeClr val="dk1"/>
                </a:solidFill>
                <a:latin typeface="Calibri"/>
                <a:ea typeface="Calibri"/>
                <a:cs typeface="Calibri"/>
                <a:sym typeface="Calibri"/>
              </a:rPr>
              <a:t>Next Strategy Webinar</a:t>
            </a:r>
            <a:br>
              <a:rPr lang="en-US" sz="3600" b="1" dirty="0">
                <a:solidFill>
                  <a:schemeClr val="dk1"/>
                </a:solidFill>
                <a:latin typeface="Calibri"/>
                <a:ea typeface="Calibri"/>
                <a:cs typeface="Calibri"/>
                <a:sym typeface="Calibri"/>
              </a:rPr>
            </a:br>
            <a:br>
              <a:rPr lang="en-US" sz="3600" b="1" dirty="0">
                <a:solidFill>
                  <a:schemeClr val="dk1"/>
                </a:solidFill>
                <a:latin typeface="Calibri"/>
                <a:ea typeface="Calibri"/>
                <a:cs typeface="Calibri"/>
                <a:sym typeface="Calibri"/>
              </a:rPr>
            </a:br>
            <a:br>
              <a:rPr lang="en-US" sz="2200" dirty="0">
                <a:solidFill>
                  <a:schemeClr val="dk1"/>
                </a:solidFill>
                <a:latin typeface="Calibri"/>
                <a:ea typeface="Calibri"/>
                <a:cs typeface="Calibri"/>
                <a:sym typeface="Calibri"/>
              </a:rPr>
            </a:br>
            <a:r>
              <a:rPr lang="en-US" sz="2800" b="1" dirty="0">
                <a:solidFill>
                  <a:schemeClr val="dk1"/>
                </a:solidFill>
                <a:latin typeface="Calibri"/>
                <a:ea typeface="Calibri"/>
                <a:cs typeface="Calibri"/>
                <a:sym typeface="Calibri"/>
              </a:rPr>
              <a:t>12:00 EST Wednesday, March 25, 2026</a:t>
            </a:r>
            <a:br>
              <a:rPr lang="en-US" sz="2800" b="1" dirty="0">
                <a:solidFill>
                  <a:schemeClr val="dk1"/>
                </a:solidFill>
                <a:latin typeface="Calibri"/>
                <a:ea typeface="Calibri"/>
                <a:cs typeface="Calibri"/>
                <a:sym typeface="Calibri"/>
              </a:rPr>
            </a:br>
            <a:r>
              <a:rPr lang="en-US" sz="2800" b="1" dirty="0">
                <a:solidFill>
                  <a:schemeClr val="dk1"/>
                </a:solidFill>
                <a:latin typeface="Calibri"/>
                <a:ea typeface="Calibri"/>
                <a:cs typeface="Calibri"/>
                <a:sym typeface="Calibri"/>
              </a:rPr>
              <a:t> from Honolulu Hawaii</a:t>
            </a:r>
            <a:br>
              <a:rPr lang="en-US" sz="2800" b="1" dirty="0">
                <a:solidFill>
                  <a:schemeClr val="dk1"/>
                </a:solidFill>
                <a:latin typeface="Calibri"/>
                <a:ea typeface="Calibri"/>
                <a:cs typeface="Calibri"/>
                <a:sym typeface="Calibri"/>
              </a:rPr>
            </a:br>
            <a:br>
              <a:rPr lang="en-US" sz="2800" b="1" dirty="0">
                <a:solidFill>
                  <a:schemeClr val="dk1"/>
                </a:solidFill>
                <a:latin typeface="Calibri"/>
                <a:ea typeface="Calibri"/>
                <a:cs typeface="Calibri"/>
                <a:sym typeface="Calibri"/>
              </a:rPr>
            </a:br>
            <a:br>
              <a:rPr lang="en-US" sz="2800" b="1" dirty="0">
                <a:solidFill>
                  <a:schemeClr val="dk1"/>
                </a:solidFill>
                <a:latin typeface="Calibri"/>
                <a:ea typeface="Calibri"/>
                <a:cs typeface="Calibri"/>
                <a:sym typeface="Calibri"/>
              </a:rPr>
            </a:br>
            <a:br>
              <a:rPr lang="en-US" sz="2800" b="1" dirty="0">
                <a:solidFill>
                  <a:schemeClr val="dk1"/>
                </a:solidFill>
                <a:latin typeface="Calibri"/>
                <a:ea typeface="Calibri"/>
                <a:cs typeface="Calibri"/>
                <a:sym typeface="Calibri"/>
              </a:rPr>
            </a:br>
            <a:br>
              <a:rPr lang="en-US" sz="2400" dirty="0">
                <a:solidFill>
                  <a:schemeClr val="tx1"/>
                </a:solidFill>
                <a:latin typeface="Calibri"/>
                <a:ea typeface="Calibri"/>
                <a:cs typeface="Calibri"/>
                <a:sym typeface="Calibri"/>
              </a:rPr>
            </a:br>
            <a:r>
              <a:rPr lang="en-US" sz="2400" dirty="0">
                <a:solidFill>
                  <a:schemeClr val="tx1"/>
                </a:solidFill>
                <a:latin typeface="Calibri"/>
                <a:ea typeface="Calibri"/>
                <a:cs typeface="Calibri"/>
                <a:sym typeface="Calibri"/>
              </a:rPr>
              <a:t>email me questions at  </a:t>
            </a:r>
            <a:r>
              <a:rPr lang="en-US" sz="2400" dirty="0">
                <a:solidFill>
                  <a:schemeClr val="tx1"/>
                </a:solidFill>
                <a:latin typeface="Calibri"/>
                <a:ea typeface="Calibri"/>
                <a:cs typeface="Calibri"/>
                <a:sym typeface="Calibri"/>
                <a:hlinkClick r:id="rId3"/>
              </a:rPr>
              <a:t>https://www.madhedgefundtrader.com/jp-ms-0925</a:t>
            </a:r>
            <a:r>
              <a:rPr lang="en-US" sz="2400" dirty="0">
                <a:solidFill>
                  <a:schemeClr val="tx1"/>
                </a:solidFill>
                <a:latin typeface="Calibri"/>
                <a:ea typeface="Calibri"/>
                <a:cs typeface="Calibri"/>
                <a:sym typeface="Calibri"/>
              </a:rPr>
              <a:t> </a:t>
            </a:r>
            <a:endParaRPr lang="en-US" sz="2400" b="1" dirty="0">
              <a:solidFill>
                <a:schemeClr val="tx1"/>
              </a:solidFill>
              <a:latin typeface="Calibri"/>
              <a:ea typeface="Calibri"/>
              <a:cs typeface="Calibri"/>
              <a:sym typeface="Calibri"/>
            </a:endParaRPr>
          </a:p>
        </p:txBody>
      </p:sp>
      <p:sp>
        <p:nvSpPr>
          <p:cNvPr id="605" name="Shape 605"/>
          <p:cNvSpPr txBox="1"/>
          <p:nvPr/>
        </p:nvSpPr>
        <p:spPr>
          <a:xfrm>
            <a:off x="990600" y="4225159"/>
            <a:ext cx="4646612" cy="584200"/>
          </a:xfrm>
          <a:prstGeom prst="rect">
            <a:avLst/>
          </a:prstGeom>
          <a:noFill/>
          <a:ln>
            <a:noFill/>
          </a:ln>
        </p:spPr>
        <p:txBody>
          <a:bodyPr lIns="91425" tIns="45700" rIns="91425" bIns="45700" anchor="t" anchorCtr="0">
            <a:noAutofit/>
          </a:bodyPr>
          <a:lstStyle/>
          <a:p>
            <a:pPr>
              <a:buClr>
                <a:schemeClr val="dk1"/>
              </a:buClr>
              <a:buSzPct val="25000"/>
            </a:pPr>
            <a:r>
              <a:rPr lang="en-US" sz="2400" b="1">
                <a:solidFill>
                  <a:schemeClr val="dk1"/>
                </a:solidFill>
              </a:rPr>
              <a:t>Good Luck and Good Trading</a:t>
            </a:r>
            <a:r>
              <a:rPr lang="en-US" sz="3200" b="1">
                <a:solidFill>
                  <a:schemeClr val="dk1"/>
                </a:solidFill>
              </a:rPr>
              <a:t>!</a:t>
            </a:r>
          </a:p>
        </p:txBody>
      </p:sp>
      <p:pic>
        <p:nvPicPr>
          <p:cNvPr id="3" name="Picture 2" descr="A person standing on a fence by the ocean&#10;&#10;AI-generated content may be incorrect.">
            <a:extLst>
              <a:ext uri="{FF2B5EF4-FFF2-40B4-BE49-F238E27FC236}">
                <a16:creationId xmlns:a16="http://schemas.microsoft.com/office/drawing/2014/main" id="{38CFCE99-AC48-2385-F3F2-DAE15A0AEE2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147672" y="1328928"/>
            <a:ext cx="3625103" cy="5212080"/>
          </a:xfrm>
          <a:prstGeom prst="rect">
            <a:avLst/>
          </a:prstGeom>
        </p:spPr>
      </p:pic>
    </p:spTree>
  </p:cSld>
  <p:clrMapOvr>
    <a:masterClrMapping/>
  </p:clrMapOvr>
  <p:transition spd="slow">
    <p:cut/>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AC3EC3-91D2-C3B9-3877-4092B2B022A4}"/>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FDA974A9-7369-74D0-A33B-7471661D610B}"/>
              </a:ext>
            </a:extLst>
          </p:cNvPr>
          <p:cNvSpPr>
            <a:spLocks noGrp="1"/>
          </p:cNvSpPr>
          <p:nvPr>
            <p:ph type="body" idx="1"/>
          </p:nvPr>
        </p:nvSpPr>
        <p:spPr/>
        <p:txBody>
          <a:bodyPr/>
          <a:lstStyle/>
          <a:p>
            <a:endParaRPr lang="en-US"/>
          </a:p>
        </p:txBody>
      </p:sp>
      <p:pic>
        <p:nvPicPr>
          <p:cNvPr id="7" name="Picture 6" descr="A sunset over the ocean&#10;&#10;AI-generated content may be incorrect.">
            <a:extLst>
              <a:ext uri="{FF2B5EF4-FFF2-40B4-BE49-F238E27FC236}">
                <a16:creationId xmlns:a16="http://schemas.microsoft.com/office/drawing/2014/main" id="{E21561A3-B937-6113-060B-0B4C8F70A51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19752286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D0ED7C-DA81-364D-B7B8-A27F8E3A6F8E}"/>
              </a:ext>
            </a:extLst>
          </p:cNvPr>
          <p:cNvSpPr>
            <a:spLocks noGrp="1"/>
          </p:cNvSpPr>
          <p:nvPr>
            <p:ph type="title"/>
          </p:nvPr>
        </p:nvSpPr>
        <p:spPr/>
        <p:txBody>
          <a:bodyPr/>
          <a:lstStyle/>
          <a:p>
            <a:br>
              <a:rPr lang="en-US" sz="2800" b="1" dirty="0"/>
            </a:br>
            <a:r>
              <a:rPr lang="en-US" sz="2800" b="1" dirty="0"/>
              <a:t>Weekly Jobless Claims – </a:t>
            </a:r>
            <a:br>
              <a:rPr lang="en-US" sz="2800" b="1" dirty="0"/>
            </a:br>
            <a:r>
              <a:rPr lang="en-US" sz="2400" b="1" dirty="0">
                <a:solidFill>
                  <a:srgbClr val="00A64B"/>
                </a:solidFill>
              </a:rPr>
              <a:t>-1,000 to 213,000 </a:t>
            </a:r>
            <a:br>
              <a:rPr lang="en-US" sz="1800" dirty="0"/>
            </a:br>
            <a:endParaRPr lang="en-US" sz="1800" dirty="0">
              <a:solidFill>
                <a:srgbClr val="FF0000"/>
              </a:solidFill>
            </a:endParaRPr>
          </a:p>
        </p:txBody>
      </p:sp>
      <p:sp>
        <p:nvSpPr>
          <p:cNvPr id="3" name="Text Placeholder 2">
            <a:extLst>
              <a:ext uri="{FF2B5EF4-FFF2-40B4-BE49-F238E27FC236}">
                <a16:creationId xmlns:a16="http://schemas.microsoft.com/office/drawing/2014/main" id="{5EA796AD-BF31-7043-BD51-CE8609039A50}"/>
              </a:ext>
            </a:extLst>
          </p:cNvPr>
          <p:cNvSpPr>
            <a:spLocks noGrp="1"/>
          </p:cNvSpPr>
          <p:nvPr>
            <p:ph type="body" idx="1"/>
          </p:nvPr>
        </p:nvSpPr>
        <p:spPr/>
        <p:txBody>
          <a:bodyPr/>
          <a:lstStyle/>
          <a:p>
            <a:endParaRPr lang="en-US" dirty="0"/>
          </a:p>
        </p:txBody>
      </p:sp>
      <p:pic>
        <p:nvPicPr>
          <p:cNvPr id="4" name="Picture 3">
            <a:extLst>
              <a:ext uri="{FF2B5EF4-FFF2-40B4-BE49-F238E27FC236}">
                <a16:creationId xmlns:a16="http://schemas.microsoft.com/office/drawing/2014/main" id="{AA213216-9A6E-829C-CD61-0FE136EB1BF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178096" y="1637000"/>
            <a:ext cx="5031059" cy="5031059"/>
          </a:xfrm>
          <a:prstGeom prst="rect">
            <a:avLst/>
          </a:prstGeom>
        </p:spPr>
      </p:pic>
    </p:spTree>
    <p:extLst>
      <p:ext uri="{BB962C8B-B14F-4D97-AF65-F5344CB8AC3E}">
        <p14:creationId xmlns:p14="http://schemas.microsoft.com/office/powerpoint/2010/main" val="11535345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B08A67-142B-C3C9-04B2-6232D8055DE0}"/>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C14DA884-F485-F461-1F4A-C4859C00A157}"/>
              </a:ext>
            </a:extLst>
          </p:cNvPr>
          <p:cNvSpPr>
            <a:spLocks noGrp="1"/>
          </p:cNvSpPr>
          <p:nvPr>
            <p:ph type="body" idx="1"/>
          </p:nvPr>
        </p:nvSpPr>
        <p:spPr/>
        <p:txBody>
          <a:bodyPr/>
          <a:lstStyle/>
          <a:p>
            <a:endParaRPr lang="en-US" dirty="0"/>
          </a:p>
        </p:txBody>
      </p:sp>
      <p:pic>
        <p:nvPicPr>
          <p:cNvPr id="5" name="Picture 4" descr="A sunset over a beach&#10;&#10;AI-generated content may be incorrect.">
            <a:extLst>
              <a:ext uri="{FF2B5EF4-FFF2-40B4-BE49-F238E27FC236}">
                <a16:creationId xmlns:a16="http://schemas.microsoft.com/office/drawing/2014/main" id="{572CDB34-FEFB-80A6-6DC8-6A145BA6E6D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26610923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Shape 211"/>
          <p:cNvSpPr txBox="1">
            <a:spLocks noGrp="1"/>
          </p:cNvSpPr>
          <p:nvPr>
            <p:ph type="title"/>
          </p:nvPr>
        </p:nvSpPr>
        <p:spPr>
          <a:xfrm>
            <a:off x="593558" y="-136393"/>
            <a:ext cx="10972800" cy="1143000"/>
          </a:xfrm>
          <a:noFill/>
          <a:ln>
            <a:noFill/>
          </a:ln>
        </p:spPr>
        <p:txBody>
          <a:bodyPr lIns="91425" tIns="45700" rIns="91425" bIns="45700" anchor="ctr" anchorCtr="0">
            <a:noAutofit/>
          </a:bodyPr>
          <a:lstStyle/>
          <a:p>
            <a:br>
              <a:rPr lang="en-US" sz="2400" b="1" dirty="0">
                <a:sym typeface="Calibri"/>
              </a:rPr>
            </a:br>
            <a:r>
              <a:rPr lang="en-US" sz="2400" b="1" dirty="0">
                <a:sym typeface="Calibri"/>
              </a:rPr>
              <a:t>Stocks – Crash!!</a:t>
            </a:r>
            <a:endParaRPr lang="en-US" dirty="0">
              <a:sym typeface="Calibri"/>
            </a:endParaRPr>
          </a:p>
        </p:txBody>
      </p:sp>
      <p:sp>
        <p:nvSpPr>
          <p:cNvPr id="212" name="Shape 212"/>
          <p:cNvSpPr txBox="1">
            <a:spLocks noGrp="1"/>
          </p:cNvSpPr>
          <p:nvPr>
            <p:ph type="body" idx="1"/>
          </p:nvPr>
        </p:nvSpPr>
        <p:spPr>
          <a:xfrm>
            <a:off x="609600" y="1637000"/>
            <a:ext cx="10972800" cy="4526100"/>
          </a:xfrm>
          <a:noFill/>
          <a:ln>
            <a:noFill/>
          </a:ln>
        </p:spPr>
        <p:txBody>
          <a:bodyPr lIns="91425" tIns="45700" rIns="91425" bIns="45700" anchor="t" anchorCtr="0">
            <a:noAutofit/>
          </a:bodyPr>
          <a:lstStyle/>
          <a:p>
            <a:pPr marL="203200" lvl="0" indent="0">
              <a:buNone/>
            </a:pP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sym typeface="Calibri"/>
              </a:rPr>
            </a:br>
            <a:br>
              <a:rPr lang="en-US" dirty="0">
                <a:sym typeface="Calibri"/>
              </a:rPr>
            </a:br>
            <a:br>
              <a:rPr lang="en-US" dirty="0">
                <a:sym typeface="Calibri"/>
              </a:rPr>
            </a:br>
            <a:br>
              <a:rPr lang="en-US" dirty="0">
                <a:sym typeface="Calibri"/>
              </a:rPr>
            </a:br>
            <a:br>
              <a:rPr lang="en-US" dirty="0">
                <a:sym typeface="Calibri"/>
              </a:rPr>
            </a:br>
            <a:br>
              <a:rPr lang="en-US" dirty="0">
                <a:sym typeface="Calibri"/>
              </a:rPr>
            </a:br>
            <a:br>
              <a:rPr lang="en-US" dirty="0">
                <a:sym typeface="Calibri"/>
              </a:rPr>
            </a:br>
            <a:br>
              <a:rPr lang="en-US" dirty="0">
                <a:sym typeface="Calibri"/>
              </a:rPr>
            </a:br>
            <a:br>
              <a:rPr lang="en-US" dirty="0">
                <a:sym typeface="Calibri"/>
              </a:rPr>
            </a:br>
            <a:br>
              <a:rPr lang="en-US" dirty="0">
                <a:sym typeface="Calibri"/>
              </a:rPr>
            </a:br>
            <a:br>
              <a:rPr lang="en-US" dirty="0"/>
            </a:br>
            <a:br>
              <a:rPr lang="en-US" dirty="0"/>
            </a:br>
            <a:br>
              <a:rPr lang="en-US" dirty="0"/>
            </a:br>
            <a:br>
              <a:rPr lang="en-US" dirty="0"/>
            </a:br>
            <a:br>
              <a:rPr lang="en-US" dirty="0"/>
            </a:br>
            <a:br>
              <a:rPr lang="en-US" dirty="0"/>
            </a:br>
            <a:br>
              <a:rPr lang="en-US" dirty="0">
                <a:sym typeface="Calibri"/>
              </a:rPr>
            </a:br>
            <a:br>
              <a:rPr lang="en-US" dirty="0">
                <a:sym typeface="Calibri"/>
              </a:rPr>
            </a:br>
            <a:br>
              <a:rPr lang="en-US" dirty="0">
                <a:sym typeface="Calibri"/>
              </a:rPr>
            </a:br>
            <a:br>
              <a:rPr lang="en-US" dirty="0">
                <a:sym typeface="Calibri"/>
              </a:rPr>
            </a:br>
            <a:br>
              <a:rPr lang="en-US" dirty="0">
                <a:sym typeface="Calibri"/>
              </a:rPr>
            </a:br>
            <a:br>
              <a:rPr lang="en-US" dirty="0">
                <a:sym typeface="Calibri"/>
              </a:rPr>
            </a:br>
            <a:br>
              <a:rPr lang="en-US" dirty="0">
                <a:sym typeface="Calibri"/>
              </a:rPr>
            </a:br>
            <a:br>
              <a:rPr lang="en-US" dirty="0">
                <a:sym typeface="Calibri"/>
              </a:rPr>
            </a:br>
            <a:br>
              <a:rPr lang="en-US" dirty="0">
                <a:sym typeface="Calibri"/>
              </a:rPr>
            </a:br>
            <a:br>
              <a:rPr lang="en-US" dirty="0">
                <a:sym typeface="Calibri"/>
              </a:rPr>
            </a:br>
            <a:br>
              <a:rPr lang="en-US" dirty="0">
                <a:sym typeface="Calibri"/>
              </a:rPr>
            </a:br>
            <a:br>
              <a:rPr lang="en-US" dirty="0"/>
            </a:br>
            <a:r>
              <a:rPr lang="en-US" dirty="0"/>
              <a:t> </a:t>
            </a:r>
            <a:br>
              <a:rPr lang="en-US" dirty="0">
                <a:sym typeface="Calibri"/>
              </a:rPr>
            </a:br>
            <a:br>
              <a:rPr lang="en-US" dirty="0">
                <a:sym typeface="Calibri"/>
              </a:rPr>
            </a:br>
            <a:br>
              <a:rPr lang="en-US" dirty="0">
                <a:sym typeface="Calibri"/>
              </a:rPr>
            </a:br>
            <a:br>
              <a:rPr lang="en-US" dirty="0">
                <a:sym typeface="Calibri"/>
              </a:rPr>
            </a:br>
            <a:endParaRPr lang="en-US" dirty="0">
              <a:sym typeface="Calibri"/>
            </a:endParaRPr>
          </a:p>
        </p:txBody>
      </p:sp>
      <p:sp>
        <p:nvSpPr>
          <p:cNvPr id="3" name="TextBox 2">
            <a:extLst>
              <a:ext uri="{FF2B5EF4-FFF2-40B4-BE49-F238E27FC236}">
                <a16:creationId xmlns:a16="http://schemas.microsoft.com/office/drawing/2014/main" id="{BFABD925-29D0-2C18-50F5-1EB8EA655525}"/>
              </a:ext>
            </a:extLst>
          </p:cNvPr>
          <p:cNvSpPr txBox="1"/>
          <p:nvPr/>
        </p:nvSpPr>
        <p:spPr>
          <a:xfrm>
            <a:off x="381000" y="1216738"/>
            <a:ext cx="11430000" cy="6093976"/>
          </a:xfrm>
          <a:prstGeom prst="rect">
            <a:avLst/>
          </a:prstGeom>
          <a:noFill/>
        </p:spPr>
        <p:txBody>
          <a:bodyPr wrap="square">
            <a:spAutoFit/>
          </a:bodyPr>
          <a:lstStyle/>
          <a:p>
            <a:pPr>
              <a:lnSpc>
                <a:spcPts val="1800"/>
              </a:lnSpc>
            </a:pPr>
            <a:br>
              <a:rPr lang="en-US" sz="1800" dirty="0">
                <a:solidFill>
                  <a:schemeClr val="tx1"/>
                </a:solidFill>
                <a:latin typeface="+mj-lt"/>
              </a:rPr>
            </a:br>
            <a:r>
              <a:rPr lang="en-US" sz="1800" b="1" dirty="0">
                <a:solidFill>
                  <a:schemeClr val="tx1"/>
                </a:solidFill>
                <a:latin typeface="+mj-lt"/>
                <a:ea typeface="Times New Roman" panose="02020603050405020304" pitchFamily="18" charset="0"/>
                <a:cs typeface="Times New Roman" panose="02020603050405020304" pitchFamily="18" charset="0"/>
              </a:rPr>
              <a:t>*</a:t>
            </a:r>
            <a:r>
              <a:rPr lang="en-US" sz="1800" b="1" dirty="0">
                <a:latin typeface="+mj-lt"/>
              </a:rPr>
              <a:t>Volatility Soars, </a:t>
            </a:r>
            <a:r>
              <a:rPr lang="en-US" sz="1800" dirty="0">
                <a:latin typeface="+mj-lt"/>
              </a:rPr>
              <a:t>hitting a multiyear high at $35, as markets around the world are thrown into turmoil. </a:t>
            </a:r>
            <a:br>
              <a:rPr lang="en-US" sz="1800" dirty="0">
                <a:solidFill>
                  <a:schemeClr val="tx1"/>
                </a:solidFill>
                <a:latin typeface="+mj-lt"/>
              </a:rPr>
            </a:br>
            <a:br>
              <a:rPr lang="en-US" sz="1800" dirty="0">
                <a:solidFill>
                  <a:schemeClr val="tx1"/>
                </a:solidFill>
                <a:latin typeface="+mj-lt"/>
              </a:rPr>
            </a:br>
            <a:r>
              <a:rPr lang="en-US" sz="1800" dirty="0">
                <a:solidFill>
                  <a:schemeClr val="tx1"/>
                </a:solidFill>
                <a:latin typeface="+mj-lt"/>
              </a:rPr>
              <a:t>*JP Morgan Sees </a:t>
            </a:r>
            <a:r>
              <a:rPr lang="en-US" sz="1800" b="1" dirty="0">
                <a:solidFill>
                  <a:schemeClr val="tx1"/>
                </a:solidFill>
                <a:latin typeface="+mj-lt"/>
              </a:rPr>
              <a:t>10% Stock Market Correction</a:t>
            </a:r>
            <a:r>
              <a:rPr lang="en-US" sz="1800" dirty="0">
                <a:solidFill>
                  <a:schemeClr val="tx1"/>
                </a:solidFill>
                <a:latin typeface="+mj-lt"/>
              </a:rPr>
              <a:t>, as the Iran War broadens out </a:t>
            </a:r>
            <a:br>
              <a:rPr lang="en-US" sz="1800" dirty="0">
                <a:solidFill>
                  <a:schemeClr val="tx1"/>
                </a:solidFill>
                <a:latin typeface="+mj-lt"/>
              </a:rPr>
            </a:br>
            <a:br>
              <a:rPr lang="en-US" sz="1800" dirty="0">
                <a:solidFill>
                  <a:schemeClr val="tx1"/>
                </a:solidFill>
                <a:latin typeface="+mj-lt"/>
              </a:rPr>
            </a:br>
            <a:r>
              <a:rPr lang="en-US" sz="1800" dirty="0">
                <a:solidFill>
                  <a:schemeClr val="tx1"/>
                </a:solidFill>
                <a:latin typeface="+mj-lt"/>
              </a:rPr>
              <a:t>*</a:t>
            </a:r>
            <a:r>
              <a:rPr lang="en-US" sz="1800" dirty="0">
                <a:latin typeface="+mj-lt"/>
              </a:rPr>
              <a:t>The Mag 7 has become the </a:t>
            </a:r>
            <a:r>
              <a:rPr lang="en-US" sz="1800" b="1" dirty="0">
                <a:latin typeface="+mj-lt"/>
              </a:rPr>
              <a:t>Lag 7, </a:t>
            </a:r>
            <a:r>
              <a:rPr lang="en-US" sz="1800" dirty="0">
                <a:latin typeface="+mj-lt"/>
              </a:rPr>
              <a:t>as investors dump big tech stocks with both hands</a:t>
            </a:r>
            <a:br>
              <a:rPr lang="en-US" sz="1800" dirty="0">
                <a:latin typeface="+mj-lt"/>
              </a:rPr>
            </a:br>
            <a:br>
              <a:rPr lang="en-US" sz="1800" b="1" dirty="0">
                <a:latin typeface="+mj-lt"/>
              </a:rPr>
            </a:br>
            <a:r>
              <a:rPr lang="en-US" sz="1800" b="1" dirty="0">
                <a:latin typeface="+mj-lt"/>
              </a:rPr>
              <a:t>*Money is Pouring Out of US Equity Funds</a:t>
            </a:r>
            <a:r>
              <a:rPr lang="en-US" sz="1800" dirty="0">
                <a:latin typeface="+mj-lt"/>
              </a:rPr>
              <a:t>. Investors divested a net $21.92 billion of ​U.S. equity funds during the week in their largest ​weekly net sales since January 7 </a:t>
            </a:r>
            <a:br>
              <a:rPr lang="en-US" sz="1800" dirty="0">
                <a:latin typeface="+mj-lt"/>
              </a:rPr>
            </a:br>
            <a:br>
              <a:rPr lang="en-US" sz="1800" b="1" dirty="0">
                <a:latin typeface="+mj-lt"/>
              </a:rPr>
            </a:br>
            <a:r>
              <a:rPr lang="en-US" sz="1800" b="1" dirty="0">
                <a:latin typeface="+mj-lt"/>
              </a:rPr>
              <a:t>*BYD Sales Plunge, </a:t>
            </a:r>
            <a:r>
              <a:rPr lang="en-US" sz="1800" dirty="0">
                <a:latin typeface="+mj-lt"/>
              </a:rPr>
              <a:t>as the world Flees EV’s </a:t>
            </a:r>
            <a:br>
              <a:rPr lang="en-US" sz="1800" dirty="0">
                <a:latin typeface="+mj-lt"/>
              </a:rPr>
            </a:br>
            <a:br>
              <a:rPr lang="en-US" sz="1800" dirty="0">
                <a:latin typeface="+mj-lt"/>
              </a:rPr>
            </a:br>
            <a:r>
              <a:rPr lang="en-US" sz="1800" b="1" dirty="0">
                <a:latin typeface="+mj-lt"/>
              </a:rPr>
              <a:t>*Berkshire Hathaway </a:t>
            </a:r>
            <a:r>
              <a:rPr lang="en-US" sz="1800" dirty="0">
                <a:latin typeface="+mj-lt"/>
              </a:rPr>
              <a:t>is Buying Back Own Shares</a:t>
            </a:r>
            <a:br>
              <a:rPr lang="en-US" sz="1800" dirty="0">
                <a:latin typeface="+mj-lt"/>
              </a:rPr>
            </a:br>
            <a:br>
              <a:rPr lang="en-US" sz="1800" dirty="0">
                <a:latin typeface="+mj-lt"/>
              </a:rPr>
            </a:br>
            <a:r>
              <a:rPr lang="en-US" sz="1800" b="1" dirty="0">
                <a:latin typeface="+mj-lt"/>
              </a:rPr>
              <a:t>*South Korean Stock Market </a:t>
            </a:r>
            <a:r>
              <a:rPr lang="en-US" sz="1800" dirty="0">
                <a:latin typeface="+mj-lt"/>
              </a:rPr>
              <a:t>Sees Worst Day on Record</a:t>
            </a:r>
            <a:br>
              <a:rPr lang="en-US" sz="1800" dirty="0">
                <a:latin typeface="+mj-lt"/>
              </a:rPr>
            </a:br>
            <a:br>
              <a:rPr lang="en-US" sz="1800" dirty="0">
                <a:latin typeface="+mj-lt"/>
              </a:rPr>
            </a:br>
            <a:r>
              <a:rPr lang="en-US" sz="1800" b="1" dirty="0">
                <a:latin typeface="+mj-lt"/>
              </a:rPr>
              <a:t>*Be Careful Which Airline You Buy</a:t>
            </a:r>
            <a:r>
              <a:rPr lang="en-US" sz="1800" dirty="0">
                <a:latin typeface="+mj-lt"/>
              </a:rPr>
              <a:t>, AAL for the rebound</a:t>
            </a:r>
            <a:br>
              <a:rPr lang="en-US" sz="1800" dirty="0">
                <a:latin typeface="+mj-lt"/>
              </a:rPr>
            </a:br>
            <a:br>
              <a:rPr lang="en-US" sz="1800" dirty="0">
                <a:latin typeface="+mj-lt"/>
              </a:rPr>
            </a:br>
            <a:r>
              <a:rPr lang="en-US" sz="1800" b="1" dirty="0">
                <a:latin typeface="+mj-lt"/>
              </a:rPr>
              <a:t>*</a:t>
            </a:r>
            <a:r>
              <a:rPr lang="en-US" sz="1800" b="1" dirty="0"/>
              <a:t>Netflix </a:t>
            </a:r>
            <a:r>
              <a:rPr lang="en-US" sz="1800" dirty="0"/>
              <a:t>Abandon’s Warner Brothers Takeover Attempt</a:t>
            </a:r>
            <a:br>
              <a:rPr lang="en-US" sz="1800" dirty="0"/>
            </a:br>
            <a:br>
              <a:rPr lang="en-US" sz="1800" dirty="0"/>
            </a:br>
            <a:r>
              <a:rPr lang="en-US" sz="1800" b="1" dirty="0"/>
              <a:t>*Dump Coders, Buy Builders, says UBS</a:t>
            </a:r>
            <a:br>
              <a:rPr lang="en-US" sz="1800" dirty="0"/>
            </a:br>
            <a:br>
              <a:rPr lang="en-US" sz="1800" dirty="0">
                <a:latin typeface="+mj-lt"/>
              </a:rPr>
            </a:br>
            <a:br>
              <a:rPr lang="en-US" sz="1800" dirty="0">
                <a:latin typeface="+mj-lt"/>
              </a:rPr>
            </a:br>
            <a:br>
              <a:rPr lang="en-US" sz="1800" dirty="0">
                <a:solidFill>
                  <a:schemeClr val="tx1"/>
                </a:solidFill>
                <a:latin typeface="+mj-lt"/>
              </a:rPr>
            </a:br>
            <a:br>
              <a:rPr lang="en-US" sz="1800" dirty="0"/>
            </a:br>
            <a:r>
              <a:rPr lang="en-US" sz="1800" b="1" i="1" dirty="0">
                <a:solidFill>
                  <a:srgbClr val="FF0000"/>
                </a:solidFill>
                <a:latin typeface="+mj-lt"/>
              </a:rPr>
              <a:t> </a:t>
            </a:r>
            <a:endParaRPr lang="en-US" sz="1800" dirty="0">
              <a:solidFill>
                <a:schemeClr val="tx1"/>
              </a:solidFill>
              <a:latin typeface="+mj-lt"/>
              <a:cs typeface="Times New Roman" panose="02020603050405020304" pitchFamily="18" charset="0"/>
            </a:endParaRPr>
          </a:p>
        </p:txBody>
      </p:sp>
      <p:pic>
        <p:nvPicPr>
          <p:cNvPr id="4" name="Picture 3">
            <a:extLst>
              <a:ext uri="{FF2B5EF4-FFF2-40B4-BE49-F238E27FC236}">
                <a16:creationId xmlns:a16="http://schemas.microsoft.com/office/drawing/2014/main" id="{BBA504DC-1BD9-DBBA-702F-F570CE9DFDB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222785" y="3621024"/>
            <a:ext cx="4702515" cy="3069697"/>
          </a:xfrm>
          <a:prstGeom prst="rect">
            <a:avLst/>
          </a:prstGeom>
        </p:spPr>
      </p:pic>
    </p:spTree>
    <p:extLst>
      <p:ext uri="{BB962C8B-B14F-4D97-AF65-F5344CB8AC3E}">
        <p14:creationId xmlns:p14="http://schemas.microsoft.com/office/powerpoint/2010/main" val="1021008592"/>
      </p:ext>
    </p:extLst>
  </p:cSld>
  <p:clrMapOvr>
    <a:masterClrMapping/>
  </p:clrMapOvr>
  <p:transition spd="slow">
    <p:cut/>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10">
          <a:extLst>
            <a:ext uri="{FF2B5EF4-FFF2-40B4-BE49-F238E27FC236}">
              <a16:creationId xmlns:a16="http://schemas.microsoft.com/office/drawing/2014/main" id="{5EAC41C3-DA9A-1791-E0B7-545D96E1DFE8}"/>
            </a:ext>
          </a:extLst>
        </p:cNvPr>
        <p:cNvGrpSpPr/>
        <p:nvPr/>
      </p:nvGrpSpPr>
      <p:grpSpPr>
        <a:xfrm>
          <a:off x="0" y="0"/>
          <a:ext cx="0" cy="0"/>
          <a:chOff x="0" y="0"/>
          <a:chExt cx="0" cy="0"/>
        </a:xfrm>
      </p:grpSpPr>
      <p:sp>
        <p:nvSpPr>
          <p:cNvPr id="211" name="Shape 211">
            <a:extLst>
              <a:ext uri="{FF2B5EF4-FFF2-40B4-BE49-F238E27FC236}">
                <a16:creationId xmlns:a16="http://schemas.microsoft.com/office/drawing/2014/main" id="{816675F7-870E-5127-8D29-4D922175D3C2}"/>
              </a:ext>
            </a:extLst>
          </p:cNvPr>
          <p:cNvSpPr txBox="1">
            <a:spLocks noGrp="1"/>
          </p:cNvSpPr>
          <p:nvPr>
            <p:ph type="title"/>
          </p:nvPr>
        </p:nvSpPr>
        <p:spPr>
          <a:xfrm>
            <a:off x="609600" y="274637"/>
            <a:ext cx="10972800" cy="1143000"/>
          </a:xfrm>
          <a:noFill/>
          <a:ln>
            <a:noFill/>
          </a:ln>
        </p:spPr>
        <p:txBody>
          <a:bodyPr lIns="91425" tIns="45700" rIns="91425" bIns="45700" anchor="ctr" anchorCtr="0">
            <a:noAutofit/>
          </a:bodyPr>
          <a:lstStyle/>
          <a:p>
            <a:r>
              <a:rPr lang="en-US" sz="2000" b="1" dirty="0">
                <a:effectLst/>
                <a:latin typeface="+mj-lt"/>
                <a:ea typeface="Times New Roman" panose="02020603050405020304" pitchFamily="18" charset="0"/>
              </a:rPr>
              <a:t>The Ultimate Hedge – Defensive stocks only go down at a slower  rate</a:t>
            </a:r>
            <a:br>
              <a:rPr lang="en-US" sz="2800" b="1" dirty="0">
                <a:effectLst/>
                <a:latin typeface="+mj-lt"/>
                <a:ea typeface="Times New Roman" panose="02020603050405020304" pitchFamily="18" charset="0"/>
              </a:rPr>
            </a:br>
            <a:r>
              <a:rPr lang="en-US" sz="1800" b="1" dirty="0">
                <a:effectLst/>
                <a:latin typeface="+mj-lt"/>
                <a:ea typeface="Times New Roman" panose="02020603050405020304" pitchFamily="18" charset="0"/>
              </a:rPr>
              <a:t>90 - day US Treasury Bills (Warren Buffet owns $340 billion)</a:t>
            </a:r>
            <a:br>
              <a:rPr lang="en-US" sz="1800" b="1" dirty="0">
                <a:effectLst/>
                <a:latin typeface="+mj-lt"/>
                <a:ea typeface="Times New Roman" panose="02020603050405020304" pitchFamily="18" charset="0"/>
              </a:rPr>
            </a:br>
            <a:r>
              <a:rPr lang="en-US" sz="1800" b="1" dirty="0">
                <a:solidFill>
                  <a:srgbClr val="FF0000"/>
                </a:solidFill>
                <a:effectLst/>
                <a:latin typeface="+mj-lt"/>
                <a:ea typeface="Times New Roman" panose="02020603050405020304" pitchFamily="18" charset="0"/>
              </a:rPr>
              <a:t>Extend to One Year!</a:t>
            </a:r>
            <a:br>
              <a:rPr lang="en-US" dirty="0">
                <a:sym typeface="Calibri"/>
              </a:rPr>
            </a:br>
            <a:endParaRPr lang="en-US" dirty="0">
              <a:sym typeface="Calibri"/>
            </a:endParaRPr>
          </a:p>
        </p:txBody>
      </p:sp>
      <p:sp>
        <p:nvSpPr>
          <p:cNvPr id="212" name="Shape 212">
            <a:extLst>
              <a:ext uri="{FF2B5EF4-FFF2-40B4-BE49-F238E27FC236}">
                <a16:creationId xmlns:a16="http://schemas.microsoft.com/office/drawing/2014/main" id="{98F6B670-5D16-EEFB-42FC-F9D95FF77D76}"/>
              </a:ext>
            </a:extLst>
          </p:cNvPr>
          <p:cNvSpPr txBox="1">
            <a:spLocks noGrp="1"/>
          </p:cNvSpPr>
          <p:nvPr>
            <p:ph type="body" idx="1"/>
          </p:nvPr>
        </p:nvSpPr>
        <p:spPr>
          <a:xfrm>
            <a:off x="838200" y="1407978"/>
            <a:ext cx="10972800" cy="4526100"/>
          </a:xfrm>
          <a:noFill/>
          <a:ln>
            <a:noFill/>
          </a:ln>
        </p:spPr>
        <p:txBody>
          <a:bodyPr lIns="91425" tIns="45700" rIns="91425" bIns="45700" anchor="t" anchorCtr="0">
            <a:noAutofit/>
          </a:bodyPr>
          <a:lstStyle/>
          <a:p>
            <a:pPr marL="203200" lvl="0" indent="0">
              <a:buNone/>
            </a:pPr>
            <a:r>
              <a:rPr lang="en-US" sz="2000" b="1" dirty="0"/>
              <a:t>*Government Guaranteed principal</a:t>
            </a:r>
            <a:br>
              <a:rPr lang="en-US" sz="2000" b="1" dirty="0"/>
            </a:br>
            <a:br>
              <a:rPr lang="en-US" sz="2000" b="1" dirty="0"/>
            </a:br>
            <a:r>
              <a:rPr lang="en-US" sz="2000" b="1" dirty="0"/>
              <a:t>*Endless liquidity,</a:t>
            </a:r>
            <a:br>
              <a:rPr lang="en-US" sz="2000" b="1" dirty="0"/>
            </a:br>
            <a:r>
              <a:rPr lang="en-US" sz="2000" b="1" dirty="0"/>
              <a:t>trade like water</a:t>
            </a:r>
            <a:br>
              <a:rPr lang="en-US" sz="2000" b="1" dirty="0"/>
            </a:br>
            <a:br>
              <a:rPr lang="en-US" sz="2000" b="1" dirty="0"/>
            </a:br>
            <a:r>
              <a:rPr lang="en-US" sz="2000" b="1" dirty="0"/>
              <a:t>*100% collateral value for margin</a:t>
            </a:r>
            <a:br>
              <a:rPr lang="en-US" sz="2000" b="1" dirty="0"/>
            </a:br>
            <a:br>
              <a:rPr lang="en-US" sz="2000" b="1" dirty="0"/>
            </a:br>
            <a:r>
              <a:rPr lang="en-US" sz="2000" b="1" dirty="0"/>
              <a:t>*Lock in guaranteed income</a:t>
            </a:r>
            <a:br>
              <a:rPr lang="en-US" sz="2000" b="1" dirty="0"/>
            </a:br>
            <a:br>
              <a:rPr lang="en-US" sz="2000" b="1" dirty="0"/>
            </a:br>
            <a:r>
              <a:rPr lang="en-US" sz="2000" b="1" dirty="0"/>
              <a:t>*Can be sold at any time to earn</a:t>
            </a:r>
            <a:br>
              <a:rPr lang="en-US" sz="2000" b="1" dirty="0"/>
            </a:br>
            <a:r>
              <a:rPr lang="en-US" sz="2000" b="1" dirty="0"/>
              <a:t>full interest</a:t>
            </a:r>
            <a:br>
              <a:rPr lang="en-US" sz="2000" b="1" dirty="0"/>
            </a:br>
            <a:br>
              <a:rPr lang="en-US" sz="2000" b="1" dirty="0"/>
            </a:br>
            <a:r>
              <a:rPr lang="en-US" sz="2000" b="1" dirty="0"/>
              <a:t>*Will survive any bear market</a:t>
            </a:r>
            <a:br>
              <a:rPr lang="en-US" sz="2000" b="1" dirty="0"/>
            </a:br>
            <a:br>
              <a:rPr lang="en-US" sz="2000" b="1" dirty="0"/>
            </a:br>
            <a:r>
              <a:rPr lang="en-US" sz="2000" b="1" dirty="0"/>
              <a:t>*Ask your broker how to buy</a:t>
            </a: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sym typeface="Calibri"/>
              </a:rPr>
            </a:br>
            <a:br>
              <a:rPr lang="en-US" dirty="0">
                <a:sym typeface="Calibri"/>
              </a:rPr>
            </a:br>
            <a:br>
              <a:rPr lang="en-US" dirty="0">
                <a:sym typeface="Calibri"/>
              </a:rPr>
            </a:br>
            <a:br>
              <a:rPr lang="en-US" dirty="0">
                <a:sym typeface="Calibri"/>
              </a:rPr>
            </a:br>
            <a:br>
              <a:rPr lang="en-US" dirty="0">
                <a:sym typeface="Calibri"/>
              </a:rPr>
            </a:br>
            <a:br>
              <a:rPr lang="en-US" dirty="0">
                <a:sym typeface="Calibri"/>
              </a:rPr>
            </a:br>
            <a:br>
              <a:rPr lang="en-US" dirty="0">
                <a:sym typeface="Calibri"/>
              </a:rPr>
            </a:br>
            <a:br>
              <a:rPr lang="en-US" dirty="0">
                <a:sym typeface="Calibri"/>
              </a:rPr>
            </a:br>
            <a:br>
              <a:rPr lang="en-US" dirty="0">
                <a:sym typeface="Calibri"/>
              </a:rPr>
            </a:br>
            <a:br>
              <a:rPr lang="en-US" dirty="0">
                <a:sym typeface="Calibri"/>
              </a:rPr>
            </a:br>
            <a:br>
              <a:rPr lang="en-US" dirty="0"/>
            </a:br>
            <a:br>
              <a:rPr lang="en-US" dirty="0"/>
            </a:br>
            <a:br>
              <a:rPr lang="en-US" dirty="0"/>
            </a:br>
            <a:br>
              <a:rPr lang="en-US" dirty="0"/>
            </a:br>
            <a:br>
              <a:rPr lang="en-US" dirty="0"/>
            </a:br>
            <a:br>
              <a:rPr lang="en-US" dirty="0"/>
            </a:br>
            <a:br>
              <a:rPr lang="en-US" dirty="0">
                <a:sym typeface="Calibri"/>
              </a:rPr>
            </a:br>
            <a:br>
              <a:rPr lang="en-US" dirty="0">
                <a:sym typeface="Calibri"/>
              </a:rPr>
            </a:br>
            <a:br>
              <a:rPr lang="en-US" dirty="0">
                <a:sym typeface="Calibri"/>
              </a:rPr>
            </a:br>
            <a:br>
              <a:rPr lang="en-US" dirty="0">
                <a:sym typeface="Calibri"/>
              </a:rPr>
            </a:br>
            <a:br>
              <a:rPr lang="en-US" dirty="0">
                <a:sym typeface="Calibri"/>
              </a:rPr>
            </a:br>
            <a:br>
              <a:rPr lang="en-US" dirty="0">
                <a:sym typeface="Calibri"/>
              </a:rPr>
            </a:br>
            <a:br>
              <a:rPr lang="en-US" dirty="0">
                <a:sym typeface="Calibri"/>
              </a:rPr>
            </a:br>
            <a:br>
              <a:rPr lang="en-US" dirty="0">
                <a:sym typeface="Calibri"/>
              </a:rPr>
            </a:br>
            <a:br>
              <a:rPr lang="en-US" dirty="0">
                <a:sym typeface="Calibri"/>
              </a:rPr>
            </a:br>
            <a:br>
              <a:rPr lang="en-US" dirty="0">
                <a:sym typeface="Calibri"/>
              </a:rPr>
            </a:br>
            <a:br>
              <a:rPr lang="en-US" dirty="0">
                <a:sym typeface="Calibri"/>
              </a:rPr>
            </a:br>
            <a:br>
              <a:rPr lang="en-US" dirty="0"/>
            </a:br>
            <a:r>
              <a:rPr lang="en-US" dirty="0"/>
              <a:t> </a:t>
            </a:r>
            <a:br>
              <a:rPr lang="en-US" dirty="0">
                <a:sym typeface="Calibri"/>
              </a:rPr>
            </a:br>
            <a:br>
              <a:rPr lang="en-US" dirty="0">
                <a:sym typeface="Calibri"/>
              </a:rPr>
            </a:br>
            <a:br>
              <a:rPr lang="en-US" dirty="0">
                <a:sym typeface="Calibri"/>
              </a:rPr>
            </a:br>
            <a:br>
              <a:rPr lang="en-US" dirty="0">
                <a:sym typeface="Calibri"/>
              </a:rPr>
            </a:br>
            <a:endParaRPr lang="en-US" dirty="0">
              <a:sym typeface="Calibri"/>
            </a:endParaRPr>
          </a:p>
        </p:txBody>
      </p:sp>
      <p:sp>
        <p:nvSpPr>
          <p:cNvPr id="4" name="Rectangle 2">
            <a:extLst>
              <a:ext uri="{FF2B5EF4-FFF2-40B4-BE49-F238E27FC236}">
                <a16:creationId xmlns:a16="http://schemas.microsoft.com/office/drawing/2014/main" id="{F7C91C7B-B5B7-0535-80F8-02D73D343255}"/>
              </a:ext>
            </a:extLst>
          </p:cNvPr>
          <p:cNvSpPr>
            <a:spLocks noChangeArrowheads="1"/>
          </p:cNvSpPr>
          <p:nvPr/>
        </p:nvSpPr>
        <p:spPr bwMode="auto">
          <a:xfrm>
            <a:off x="6082990" y="228036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 name="TextBox 1">
            <a:extLst>
              <a:ext uri="{FF2B5EF4-FFF2-40B4-BE49-F238E27FC236}">
                <a16:creationId xmlns:a16="http://schemas.microsoft.com/office/drawing/2014/main" id="{E8FF611D-23D2-4476-641C-678E86D479CE}"/>
              </a:ext>
            </a:extLst>
          </p:cNvPr>
          <p:cNvSpPr txBox="1"/>
          <p:nvPr/>
        </p:nvSpPr>
        <p:spPr>
          <a:xfrm>
            <a:off x="7994821" y="1551669"/>
            <a:ext cx="2161169" cy="523220"/>
          </a:xfrm>
          <a:prstGeom prst="rect">
            <a:avLst/>
          </a:prstGeom>
          <a:noFill/>
        </p:spPr>
        <p:txBody>
          <a:bodyPr wrap="none" rtlCol="0">
            <a:spAutoFit/>
          </a:bodyPr>
          <a:lstStyle/>
          <a:p>
            <a:r>
              <a:rPr lang="en-US" sz="2800" b="1" dirty="0"/>
              <a:t>3.69% Yield</a:t>
            </a:r>
          </a:p>
        </p:txBody>
      </p:sp>
      <p:pic>
        <p:nvPicPr>
          <p:cNvPr id="5" name="Picture 4" descr="A graph showing a line&#10;&#10;AI-generated content may be incorrect.">
            <a:extLst>
              <a:ext uri="{FF2B5EF4-FFF2-40B4-BE49-F238E27FC236}">
                <a16:creationId xmlns:a16="http://schemas.microsoft.com/office/drawing/2014/main" id="{3480A2BC-37FA-E6A8-1C84-16020077013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821025" y="2485838"/>
            <a:ext cx="6218576" cy="3235340"/>
          </a:xfrm>
          <a:prstGeom prst="rect">
            <a:avLst/>
          </a:prstGeom>
        </p:spPr>
      </p:pic>
    </p:spTree>
    <p:extLst>
      <p:ext uri="{BB962C8B-B14F-4D97-AF65-F5344CB8AC3E}">
        <p14:creationId xmlns:p14="http://schemas.microsoft.com/office/powerpoint/2010/main" val="1210198040"/>
      </p:ext>
    </p:extLst>
  </p:cSld>
  <p:clrMapOvr>
    <a:masterClrMapping/>
  </p:clrMapOvr>
  <p:transition spd="slow">
    <p:cut/>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Shape 226"/>
          <p:cNvSpPr txBox="1">
            <a:spLocks noGrp="1"/>
          </p:cNvSpPr>
          <p:nvPr>
            <p:ph type="title"/>
          </p:nvPr>
        </p:nvSpPr>
        <p:spPr>
          <a:xfrm>
            <a:off x="1066800" y="47277"/>
            <a:ext cx="10058400" cy="1567906"/>
          </a:xfrm>
          <a:prstGeom prst="rect">
            <a:avLst/>
          </a:prstGeom>
          <a:noFill/>
          <a:ln>
            <a:noFill/>
          </a:ln>
        </p:spPr>
        <p:txBody>
          <a:bodyPr lIns="91425" tIns="45700" rIns="91425" bIns="45700" anchor="ctr" anchorCtr="0">
            <a:noAutofit/>
          </a:bodyPr>
          <a:lstStyle/>
          <a:p>
            <a:pPr lvl="0">
              <a:buClr>
                <a:schemeClr val="dk1"/>
              </a:buClr>
              <a:buSzPct val="25000"/>
            </a:pP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r>
              <a:rPr lang="en-US" sz="2800" b="1" dirty="0">
                <a:solidFill>
                  <a:schemeClr val="dk1"/>
                </a:solidFill>
                <a:latin typeface="Calibri"/>
                <a:ea typeface="Calibri"/>
                <a:cs typeface="Calibri"/>
                <a:sym typeface="Calibri"/>
              </a:rPr>
              <a:t>S&amp;P 500 – Stalling</a:t>
            </a:r>
            <a:br>
              <a:rPr lang="en-US" sz="1800" dirty="0">
                <a:solidFill>
                  <a:schemeClr val="tx1"/>
                </a:solidFill>
                <a:latin typeface="Calibri"/>
                <a:ea typeface="Calibri"/>
                <a:cs typeface="Calibri"/>
                <a:sym typeface="Calibri"/>
              </a:rPr>
            </a:br>
            <a:br>
              <a:rPr lang="en-US" sz="2400" dirty="0">
                <a:solidFill>
                  <a:srgbClr val="00A64B"/>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1800" dirty="0">
                <a:solidFill>
                  <a:srgbClr val="00A64B"/>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1800" dirty="0">
                <a:solidFill>
                  <a:srgbClr val="00A64B"/>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1800" dirty="0">
                <a:solidFill>
                  <a:srgbClr val="00B050"/>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1800" dirty="0">
                <a:solidFill>
                  <a:srgbClr val="FF0000"/>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1600" dirty="0">
                <a:solidFill>
                  <a:schemeClr val="dk1"/>
                </a:solidFill>
                <a:latin typeface="Calibri"/>
                <a:ea typeface="Calibri"/>
                <a:cs typeface="Calibri"/>
                <a:sym typeface="Calibri"/>
              </a:rPr>
            </a:br>
            <a:br>
              <a:rPr lang="en-US" sz="1600" dirty="0">
                <a:solidFill>
                  <a:schemeClr val="dk1"/>
                </a:solidFill>
                <a:latin typeface="Calibri"/>
                <a:ea typeface="Calibri"/>
                <a:cs typeface="Calibri"/>
                <a:sym typeface="Calibri"/>
              </a:rPr>
            </a:br>
            <a:endParaRPr lang="en-US" sz="1600" b="1" i="1" dirty="0">
              <a:latin typeface="Calibri"/>
              <a:ea typeface="Calibri"/>
              <a:cs typeface="Calibri"/>
              <a:sym typeface="Calibri"/>
            </a:endParaRPr>
          </a:p>
        </p:txBody>
      </p:sp>
      <p:sp>
        <p:nvSpPr>
          <p:cNvPr id="5" name="Rectangle 2">
            <a:extLst>
              <a:ext uri="{FF2B5EF4-FFF2-40B4-BE49-F238E27FC236}">
                <a16:creationId xmlns:a16="http://schemas.microsoft.com/office/drawing/2014/main" id="{47404D81-3F97-7040-BD91-DEC331C9FEE5}"/>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pic>
        <p:nvPicPr>
          <p:cNvPr id="2" name="Picture 1">
            <a:extLst>
              <a:ext uri="{FF2B5EF4-FFF2-40B4-BE49-F238E27FC236}">
                <a16:creationId xmlns:a16="http://schemas.microsoft.com/office/drawing/2014/main" id="{0A1F4A80-E6CB-184A-99D2-C23AB651135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288129" y="47277"/>
            <a:ext cx="1674141" cy="1674141"/>
          </a:xfrm>
          <a:prstGeom prst="rect">
            <a:avLst/>
          </a:prstGeom>
        </p:spPr>
      </p:pic>
      <p:sp>
        <p:nvSpPr>
          <p:cNvPr id="16" name="Left Arrow Callout 15">
            <a:extLst>
              <a:ext uri="{FF2B5EF4-FFF2-40B4-BE49-F238E27FC236}">
                <a16:creationId xmlns:a16="http://schemas.microsoft.com/office/drawing/2014/main" id="{C80064A2-5D10-AB2C-3397-720E88F1BC99}"/>
              </a:ext>
            </a:extLst>
          </p:cNvPr>
          <p:cNvSpPr/>
          <p:nvPr/>
        </p:nvSpPr>
        <p:spPr>
          <a:xfrm>
            <a:off x="9584603" y="3152963"/>
            <a:ext cx="2670491" cy="1335406"/>
          </a:xfrm>
          <a:prstGeom prst="leftArrowCallout">
            <a:avLst>
              <a:gd name="adj1" fmla="val 25000"/>
              <a:gd name="adj2" fmla="val 25000"/>
              <a:gd name="adj3" fmla="val 25000"/>
              <a:gd name="adj4" fmla="val 6653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$650</a:t>
            </a:r>
            <a:br>
              <a:rPr lang="en-US" sz="2000" dirty="0"/>
            </a:br>
            <a:r>
              <a:rPr lang="en-US" sz="2000" dirty="0"/>
              <a:t>-7.14%</a:t>
            </a:r>
            <a:br>
              <a:rPr lang="en-US" sz="2000" dirty="0"/>
            </a:br>
            <a:r>
              <a:rPr lang="en-US" sz="2000" dirty="0"/>
              <a:t>1</a:t>
            </a:r>
            <a:r>
              <a:rPr lang="en-US" sz="2000" baseline="30000" dirty="0"/>
              <a:t>st</a:t>
            </a:r>
            <a:r>
              <a:rPr lang="en-US" sz="2000" dirty="0"/>
              <a:t> support</a:t>
            </a:r>
          </a:p>
        </p:txBody>
      </p:sp>
      <p:sp>
        <p:nvSpPr>
          <p:cNvPr id="10" name="Left Arrow Callout 9">
            <a:extLst>
              <a:ext uri="{FF2B5EF4-FFF2-40B4-BE49-F238E27FC236}">
                <a16:creationId xmlns:a16="http://schemas.microsoft.com/office/drawing/2014/main" id="{5DF9A354-6724-8165-0D84-CE2656589758}"/>
              </a:ext>
            </a:extLst>
          </p:cNvPr>
          <p:cNvSpPr/>
          <p:nvPr/>
        </p:nvSpPr>
        <p:spPr>
          <a:xfrm>
            <a:off x="9570493" y="4594604"/>
            <a:ext cx="2572521" cy="1427820"/>
          </a:xfrm>
          <a:prstGeom prst="leftArrowCallout">
            <a:avLst>
              <a:gd name="adj1" fmla="val 25000"/>
              <a:gd name="adj2" fmla="val 25000"/>
              <a:gd name="adj3" fmla="val 25000"/>
              <a:gd name="adj4" fmla="val 6653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$615</a:t>
            </a:r>
            <a:br>
              <a:rPr lang="en-US" sz="2000" dirty="0"/>
            </a:br>
            <a:r>
              <a:rPr lang="en-US" sz="2000" dirty="0"/>
              <a:t>-12.14%</a:t>
            </a:r>
            <a:br>
              <a:rPr lang="en-US" sz="2000" dirty="0"/>
            </a:br>
            <a:r>
              <a:rPr lang="en-US" sz="2000" dirty="0"/>
              <a:t>1</a:t>
            </a:r>
            <a:r>
              <a:rPr lang="en-US" sz="2000" baseline="30000" dirty="0"/>
              <a:t>st</a:t>
            </a:r>
            <a:r>
              <a:rPr lang="en-US" sz="2000" dirty="0"/>
              <a:t> support</a:t>
            </a:r>
          </a:p>
        </p:txBody>
      </p:sp>
      <p:pic>
        <p:nvPicPr>
          <p:cNvPr id="3" name="Picture 2">
            <a:extLst>
              <a:ext uri="{FF2B5EF4-FFF2-40B4-BE49-F238E27FC236}">
                <a16:creationId xmlns:a16="http://schemas.microsoft.com/office/drawing/2014/main" id="{AA11774E-D5ED-CBF3-5A5F-842035D0DA9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05850" y="1351617"/>
            <a:ext cx="7031269" cy="5250014"/>
          </a:xfrm>
          <a:prstGeom prst="rect">
            <a:avLst/>
          </a:prstGeom>
        </p:spPr>
      </p:pic>
      <p:cxnSp>
        <p:nvCxnSpPr>
          <p:cNvPr id="9" name="Straight Arrow Connector 8">
            <a:extLst>
              <a:ext uri="{FF2B5EF4-FFF2-40B4-BE49-F238E27FC236}">
                <a16:creationId xmlns:a16="http://schemas.microsoft.com/office/drawing/2014/main" id="{3FD8BE42-99AC-DF00-FEC3-8D421E6AFCEC}"/>
              </a:ext>
            </a:extLst>
          </p:cNvPr>
          <p:cNvCxnSpPr>
            <a:cxnSpLocks/>
          </p:cNvCxnSpPr>
          <p:nvPr/>
        </p:nvCxnSpPr>
        <p:spPr>
          <a:xfrm flipV="1">
            <a:off x="1193937" y="4108270"/>
            <a:ext cx="8327572" cy="47011"/>
          </a:xfrm>
          <a:prstGeom prst="straightConnector1">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A283476E-FE44-82DE-79E9-5CD83577BB20}"/>
              </a:ext>
            </a:extLst>
          </p:cNvPr>
          <p:cNvCxnSpPr>
            <a:cxnSpLocks/>
          </p:cNvCxnSpPr>
          <p:nvPr/>
        </p:nvCxnSpPr>
        <p:spPr>
          <a:xfrm flipV="1">
            <a:off x="1066800" y="5261503"/>
            <a:ext cx="8327572" cy="47011"/>
          </a:xfrm>
          <a:prstGeom prst="straightConnector1">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30031545"/>
      </p:ext>
    </p:extLst>
  </p:cSld>
  <p:clrMapOvr>
    <a:masterClrMapping/>
  </p:clrMapOvr>
  <p:transition spd="slow">
    <p:cut/>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51E3E-07AA-59FF-70EC-BA49048D24A6}"/>
              </a:ext>
            </a:extLst>
          </p:cNvPr>
          <p:cNvSpPr>
            <a:spLocks noGrp="1"/>
          </p:cNvSpPr>
          <p:nvPr>
            <p:ph type="title"/>
          </p:nvPr>
        </p:nvSpPr>
        <p:spPr/>
        <p:txBody>
          <a:bodyPr/>
          <a:lstStyle/>
          <a:p>
            <a:r>
              <a:rPr lang="en-US" sz="2800" dirty="0"/>
              <a:t>Momentum (MTUM)</a:t>
            </a:r>
          </a:p>
        </p:txBody>
      </p:sp>
      <p:pic>
        <p:nvPicPr>
          <p:cNvPr id="5" name="Picture 4">
            <a:extLst>
              <a:ext uri="{FF2B5EF4-FFF2-40B4-BE49-F238E27FC236}">
                <a16:creationId xmlns:a16="http://schemas.microsoft.com/office/drawing/2014/main" id="{AE94BDF0-2D99-4484-8E30-07458A59F9A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909333" y="1611920"/>
            <a:ext cx="6373333" cy="4758755"/>
          </a:xfrm>
          <a:prstGeom prst="rect">
            <a:avLst/>
          </a:prstGeom>
        </p:spPr>
      </p:pic>
    </p:spTree>
    <p:extLst>
      <p:ext uri="{BB962C8B-B14F-4D97-AF65-F5344CB8AC3E}">
        <p14:creationId xmlns:p14="http://schemas.microsoft.com/office/powerpoint/2010/main" val="28740168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Shape 233"/>
          <p:cNvSpPr txBox="1">
            <a:spLocks noGrp="1"/>
          </p:cNvSpPr>
          <p:nvPr>
            <p:ph type="title"/>
          </p:nvPr>
        </p:nvSpPr>
        <p:spPr>
          <a:xfrm>
            <a:off x="939114" y="394624"/>
            <a:ext cx="10280821" cy="641585"/>
          </a:xfrm>
          <a:prstGeom prst="rect">
            <a:avLst/>
          </a:prstGeom>
          <a:noFill/>
          <a:ln>
            <a:noFill/>
          </a:ln>
        </p:spPr>
        <p:txBody>
          <a:bodyPr lIns="91425" tIns="45700" rIns="91425" bIns="45700" anchor="ctr" anchorCtr="0">
            <a:noAutofit/>
          </a:bodyPr>
          <a:lstStyle/>
          <a:p>
            <a:pPr>
              <a:buClr>
                <a:schemeClr val="dk1"/>
              </a:buClr>
              <a:buSzPct val="25000"/>
            </a:pPr>
            <a:br>
              <a:rPr lang="en-US" sz="3200" b="1" dirty="0">
                <a:solidFill>
                  <a:schemeClr val="dk1"/>
                </a:solidFill>
                <a:latin typeface="Calibri"/>
                <a:ea typeface="Calibri"/>
                <a:cs typeface="Calibri"/>
                <a:sym typeface="Calibri"/>
              </a:rPr>
            </a:br>
            <a:r>
              <a:rPr lang="en-US" sz="3200" b="1" dirty="0">
                <a:solidFill>
                  <a:schemeClr val="dk1"/>
                </a:solidFill>
                <a:latin typeface="Calibri"/>
                <a:ea typeface="Calibri"/>
                <a:cs typeface="Calibri"/>
                <a:sym typeface="Calibri"/>
              </a:rPr>
              <a:t>ProShares  -2X Short S&amp;P 500 (SDS) </a:t>
            </a:r>
            <a:r>
              <a:rPr lang="en-US" sz="2400" dirty="0">
                <a:solidFill>
                  <a:schemeClr val="dk1"/>
                </a:solidFill>
                <a:latin typeface="Calibri"/>
                <a:ea typeface="Calibri"/>
                <a:cs typeface="Calibri"/>
                <a:sym typeface="Calibri"/>
              </a:rPr>
              <a:t>- </a:t>
            </a:r>
            <a:r>
              <a:rPr lang="en-US" sz="1800" dirty="0">
                <a:solidFill>
                  <a:schemeClr val="dk1"/>
                </a:solidFill>
                <a:latin typeface="Calibri"/>
                <a:ea typeface="Calibri"/>
                <a:cs typeface="Calibri"/>
                <a:sym typeface="Calibri"/>
              </a:rPr>
              <a:t>a great 2X hedge for falling long stocks</a:t>
            </a:r>
            <a:br>
              <a:rPr lang="en-US" sz="1800" dirty="0">
                <a:solidFill>
                  <a:schemeClr val="dk1"/>
                </a:solidFill>
                <a:latin typeface="Calibri"/>
                <a:ea typeface="Calibri"/>
                <a:cs typeface="Calibri"/>
                <a:sym typeface="Calibri"/>
              </a:rPr>
            </a:br>
            <a:br>
              <a:rPr lang="en-US" sz="1800" dirty="0">
                <a:solidFill>
                  <a:schemeClr val="dk1"/>
                </a:solidFill>
                <a:latin typeface="Calibri"/>
                <a:ea typeface="Calibri"/>
                <a:cs typeface="Calibri"/>
                <a:sym typeface="Calibri"/>
              </a:rPr>
            </a:br>
            <a:endParaRPr lang="en-US" sz="1800" dirty="0">
              <a:solidFill>
                <a:schemeClr val="dk1"/>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A13F073A-BEAB-CC6D-9451-36356056C4A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424223" y="1429403"/>
            <a:ext cx="6741928" cy="5033973"/>
          </a:xfrm>
          <a:prstGeom prst="rect">
            <a:avLst/>
          </a:prstGeom>
        </p:spPr>
      </p:pic>
    </p:spTree>
    <p:extLst>
      <p:ext uri="{BB962C8B-B14F-4D97-AF65-F5344CB8AC3E}">
        <p14:creationId xmlns:p14="http://schemas.microsoft.com/office/powerpoint/2010/main" val="3739096315"/>
      </p:ext>
    </p:extLst>
  </p:cSld>
  <p:clrMapOvr>
    <a:masterClrMapping/>
  </p:clrMapOvr>
  <p:transition spd="slow">
    <p:cut/>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F03E78-9BDE-2AFD-5AE1-989BA36BE74D}"/>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D39500BE-1676-1850-1001-E4C2E7782043}"/>
              </a:ext>
            </a:extLst>
          </p:cNvPr>
          <p:cNvSpPr>
            <a:spLocks noGrp="1"/>
          </p:cNvSpPr>
          <p:nvPr>
            <p:ph type="body" idx="1"/>
          </p:nvPr>
        </p:nvSpPr>
        <p:spPr/>
        <p:txBody>
          <a:bodyPr/>
          <a:lstStyle/>
          <a:p>
            <a:endParaRPr lang="en-US"/>
          </a:p>
        </p:txBody>
      </p:sp>
      <p:pic>
        <p:nvPicPr>
          <p:cNvPr id="5" name="Picture 4" descr="A high angle view of a beach&#10;&#10;AI-generated content may be incorrect.">
            <a:extLst>
              <a:ext uri="{FF2B5EF4-FFF2-40B4-BE49-F238E27FC236}">
                <a16:creationId xmlns:a16="http://schemas.microsoft.com/office/drawing/2014/main" id="{0DDD1D8A-8B4E-9769-F607-0480CE3B362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42719248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Shape 254"/>
          <p:cNvSpPr txBox="1">
            <a:spLocks noGrp="1"/>
          </p:cNvSpPr>
          <p:nvPr>
            <p:ph type="title"/>
          </p:nvPr>
        </p:nvSpPr>
        <p:spPr>
          <a:xfrm>
            <a:off x="838199" y="228600"/>
            <a:ext cx="11005457" cy="990600"/>
          </a:xfrm>
          <a:prstGeom prst="rect">
            <a:avLst/>
          </a:prstGeom>
          <a:noFill/>
          <a:ln>
            <a:noFill/>
          </a:ln>
        </p:spPr>
        <p:txBody>
          <a:bodyPr lIns="91425" tIns="45700" rIns="91425" bIns="45700" anchor="ctr" anchorCtr="0">
            <a:noAutofit/>
          </a:bodyPr>
          <a:lstStyle/>
          <a:p>
            <a:pPr>
              <a:buClr>
                <a:schemeClr val="dk1"/>
              </a:buClr>
              <a:buSzPct val="25000"/>
            </a:pPr>
            <a:r>
              <a:rPr lang="en-US" sz="2400" dirty="0">
                <a:solidFill>
                  <a:schemeClr val="dk1"/>
                </a:solidFill>
                <a:latin typeface="Calibri"/>
                <a:ea typeface="Calibri"/>
                <a:cs typeface="Calibri"/>
                <a:sym typeface="Calibri"/>
              </a:rPr>
              <a:t>($VIX) – New Highs</a:t>
            </a:r>
            <a:br>
              <a:rPr lang="en-US" sz="2400" dirty="0">
                <a:solidFill>
                  <a:schemeClr val="dk1"/>
                </a:solidFill>
                <a:latin typeface="Calibri"/>
                <a:ea typeface="Calibri"/>
                <a:cs typeface="Calibri"/>
                <a:sym typeface="Calibri"/>
              </a:rPr>
            </a:br>
            <a:r>
              <a:rPr lang="en-US" sz="1800" b="1" i="1" dirty="0">
                <a:effectLst/>
                <a:latin typeface="+mj-lt"/>
                <a:ea typeface="Times New Roman" panose="02020603050405020304" pitchFamily="18" charset="0"/>
              </a:rPr>
              <a:t>Volatility Index Hits Four Year High at $65</a:t>
            </a:r>
            <a:r>
              <a:rPr lang="en-US" sz="1800" dirty="0">
                <a:effectLst/>
                <a:latin typeface="+mj-lt"/>
                <a:ea typeface="Times New Roman" panose="02020603050405020304" pitchFamily="18" charset="0"/>
              </a:rPr>
              <a:t>, the most since the 2020 pandemic. That implies a 2% move in the S&amp;P 500 (SPX) every day for the next 30 days</a:t>
            </a:r>
            <a:br>
              <a:rPr lang="en-US" sz="2000" dirty="0">
                <a:solidFill>
                  <a:schemeClr val="dk1"/>
                </a:solidFill>
                <a:latin typeface="Calibri"/>
                <a:ea typeface="Calibri"/>
                <a:cs typeface="Calibri"/>
                <a:sym typeface="Calibri"/>
              </a:rPr>
            </a:br>
            <a:endParaRPr lang="en-US" sz="2000" dirty="0">
              <a:solidFill>
                <a:schemeClr val="dk1"/>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05AF2CCE-593F-27A2-DBFC-6D078F417D8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20729" y="1465520"/>
            <a:ext cx="6550542" cy="4891071"/>
          </a:xfrm>
          <a:prstGeom prst="rect">
            <a:avLst/>
          </a:prstGeom>
        </p:spPr>
      </p:pic>
    </p:spTree>
    <p:extLst>
      <p:ext uri="{BB962C8B-B14F-4D97-AF65-F5344CB8AC3E}">
        <p14:creationId xmlns:p14="http://schemas.microsoft.com/office/powerpoint/2010/main" val="1042920207"/>
      </p:ext>
    </p:extLst>
  </p:cSld>
  <p:clrMapOvr>
    <a:masterClrMapping/>
  </p:clrMapOvr>
  <p:transition spd="slow">
    <p:cut/>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53">
          <a:extLst>
            <a:ext uri="{FF2B5EF4-FFF2-40B4-BE49-F238E27FC236}">
              <a16:creationId xmlns:a16="http://schemas.microsoft.com/office/drawing/2014/main" id="{E0C27E49-51EC-5848-32F2-F81D5C71CB18}"/>
            </a:ext>
          </a:extLst>
        </p:cNvPr>
        <p:cNvGrpSpPr/>
        <p:nvPr/>
      </p:nvGrpSpPr>
      <p:grpSpPr>
        <a:xfrm>
          <a:off x="0" y="0"/>
          <a:ext cx="0" cy="0"/>
          <a:chOff x="0" y="0"/>
          <a:chExt cx="0" cy="0"/>
        </a:xfrm>
      </p:grpSpPr>
      <p:sp>
        <p:nvSpPr>
          <p:cNvPr id="254" name="Shape 254">
            <a:extLst>
              <a:ext uri="{FF2B5EF4-FFF2-40B4-BE49-F238E27FC236}">
                <a16:creationId xmlns:a16="http://schemas.microsoft.com/office/drawing/2014/main" id="{4FEC11DB-291C-E2C6-F14E-07A9EBBADF40}"/>
              </a:ext>
            </a:extLst>
          </p:cNvPr>
          <p:cNvSpPr txBox="1">
            <a:spLocks noGrp="1"/>
          </p:cNvSpPr>
          <p:nvPr>
            <p:ph type="title"/>
          </p:nvPr>
        </p:nvSpPr>
        <p:spPr>
          <a:xfrm>
            <a:off x="838199" y="228600"/>
            <a:ext cx="11005457" cy="990600"/>
          </a:xfrm>
          <a:prstGeom prst="rect">
            <a:avLst/>
          </a:prstGeom>
          <a:noFill/>
          <a:ln>
            <a:noFill/>
          </a:ln>
        </p:spPr>
        <p:txBody>
          <a:bodyPr lIns="91425" tIns="45700" rIns="91425" bIns="45700" anchor="ctr" anchorCtr="0">
            <a:noAutofit/>
          </a:bodyPr>
          <a:lstStyle/>
          <a:p>
            <a:pPr>
              <a:buClr>
                <a:schemeClr val="dk1"/>
              </a:buClr>
              <a:buSzPct val="25000"/>
            </a:pPr>
            <a:r>
              <a:rPr lang="en-US" sz="2800" dirty="0">
                <a:solidFill>
                  <a:schemeClr val="dk1"/>
                </a:solidFill>
                <a:latin typeface="Calibri"/>
                <a:ea typeface="Calibri"/>
                <a:cs typeface="Calibri"/>
                <a:sym typeface="Calibri"/>
              </a:rPr>
              <a:t>(SVXY) –Short Volatility ETF</a:t>
            </a:r>
            <a:br>
              <a:rPr lang="en-US" sz="2800" b="1" dirty="0">
                <a:solidFill>
                  <a:schemeClr val="dk1"/>
                </a:solidFill>
                <a:latin typeface="Calibri"/>
                <a:ea typeface="Calibri"/>
                <a:cs typeface="Calibri"/>
                <a:sym typeface="Calibri"/>
              </a:rPr>
            </a:br>
            <a:r>
              <a:rPr lang="en-US" sz="2000" dirty="0">
                <a:solidFill>
                  <a:srgbClr val="00A64B"/>
                </a:solidFill>
                <a:latin typeface="Calibri"/>
                <a:ea typeface="Calibri"/>
                <a:cs typeface="Calibri"/>
                <a:sym typeface="Calibri"/>
              </a:rPr>
              <a:t>bought at </a:t>
            </a:r>
            <a:r>
              <a:rPr lang="en-US" sz="2000" dirty="0">
                <a:solidFill>
                  <a:srgbClr val="00A64B"/>
                </a:solidFill>
                <a:effectLst/>
                <a:latin typeface="Times New Roman" panose="02020603050405020304" pitchFamily="18" charset="0"/>
                <a:ea typeface="Times New Roman" panose="02020603050405020304" pitchFamily="18" charset="0"/>
              </a:rPr>
              <a:t>$36.31 - $32.74 = $3.57</a:t>
            </a:r>
            <a:br>
              <a:rPr lang="en-US" sz="1800" dirty="0">
                <a:effectLst/>
                <a:latin typeface="Times New Roman" panose="02020603050405020304" pitchFamily="18" charset="0"/>
                <a:ea typeface="Times New Roman" panose="02020603050405020304" pitchFamily="18" charset="0"/>
              </a:rPr>
            </a:br>
            <a:br>
              <a:rPr lang="en-US" sz="2000" dirty="0">
                <a:solidFill>
                  <a:schemeClr val="dk1"/>
                </a:solidFill>
                <a:latin typeface="Calibri"/>
                <a:ea typeface="Calibri"/>
                <a:cs typeface="Calibri"/>
                <a:sym typeface="Calibri"/>
              </a:rPr>
            </a:br>
            <a:endParaRPr lang="en-US" sz="2000" dirty="0">
              <a:solidFill>
                <a:schemeClr val="dk1"/>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23F735C3-EC66-9E5A-DB53-34ADC31D902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63259" y="1219200"/>
            <a:ext cx="6465481" cy="4827559"/>
          </a:xfrm>
          <a:prstGeom prst="rect">
            <a:avLst/>
          </a:prstGeom>
        </p:spPr>
      </p:pic>
    </p:spTree>
    <p:extLst>
      <p:ext uri="{BB962C8B-B14F-4D97-AF65-F5344CB8AC3E}">
        <p14:creationId xmlns:p14="http://schemas.microsoft.com/office/powerpoint/2010/main" val="351557124"/>
      </p:ext>
    </p:extLst>
  </p:cSld>
  <p:clrMapOvr>
    <a:masterClrMapping/>
  </p:clrMapOvr>
  <p:transition spd="slow">
    <p:cut/>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Shape 233"/>
          <p:cNvSpPr txBox="1">
            <a:spLocks noGrp="1"/>
          </p:cNvSpPr>
          <p:nvPr>
            <p:ph type="title"/>
          </p:nvPr>
        </p:nvSpPr>
        <p:spPr>
          <a:xfrm>
            <a:off x="2057400" y="76200"/>
            <a:ext cx="8229600" cy="838200"/>
          </a:xfrm>
          <a:prstGeom prst="rect">
            <a:avLst/>
          </a:prstGeom>
          <a:noFill/>
          <a:ln>
            <a:noFill/>
          </a:ln>
        </p:spPr>
        <p:txBody>
          <a:bodyPr lIns="91425" tIns="45700" rIns="91425" bIns="45700" anchor="ctr" anchorCtr="0">
            <a:noAutofit/>
          </a:bodyPr>
          <a:lstStyle/>
          <a:p>
            <a:pPr>
              <a:buClr>
                <a:schemeClr val="dk1"/>
              </a:buClr>
              <a:buSzPct val="25000"/>
            </a:pPr>
            <a:br>
              <a:rPr lang="en-US" sz="32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Dow Average ($INDU)-</a:t>
            </a:r>
            <a:endParaRPr lang="en-US" sz="1800" dirty="0">
              <a:solidFill>
                <a:schemeClr val="dk1"/>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479E7CE8-3C9A-5680-1704-5F824DDF6C5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38500" y="1295400"/>
            <a:ext cx="5715000" cy="4267200"/>
          </a:xfrm>
          <a:prstGeom prst="rect">
            <a:avLst/>
          </a:prstGeom>
        </p:spPr>
      </p:pic>
    </p:spTree>
    <p:extLst>
      <p:ext uri="{BB962C8B-B14F-4D97-AF65-F5344CB8AC3E}">
        <p14:creationId xmlns:p14="http://schemas.microsoft.com/office/powerpoint/2010/main" val="3680212574"/>
      </p:ext>
    </p:extLst>
  </p:cSld>
  <p:clrMapOvr>
    <a:masterClrMapping/>
  </p:clrMapOvr>
  <p:transition spd="slow">
    <p:cut/>
  </p:transition>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32"/>
        <p:cNvGrpSpPr/>
        <p:nvPr/>
      </p:nvGrpSpPr>
      <p:grpSpPr>
        <a:xfrm>
          <a:off x="0" y="0"/>
          <a:ext cx="0" cy="0"/>
          <a:chOff x="0" y="0"/>
          <a:chExt cx="0" cy="0"/>
        </a:xfrm>
      </p:grpSpPr>
      <p:sp>
        <p:nvSpPr>
          <p:cNvPr id="233" name="Shape 233"/>
          <p:cNvSpPr txBox="1">
            <a:spLocks noGrp="1"/>
          </p:cNvSpPr>
          <p:nvPr>
            <p:ph type="title"/>
          </p:nvPr>
        </p:nvSpPr>
        <p:spPr>
          <a:xfrm>
            <a:off x="2018890" y="522748"/>
            <a:ext cx="8153400" cy="1066800"/>
          </a:xfrm>
          <a:prstGeom prst="rect">
            <a:avLst/>
          </a:prstGeom>
          <a:noFill/>
          <a:ln>
            <a:noFill/>
          </a:ln>
        </p:spPr>
        <p:txBody>
          <a:bodyPr lIns="91425" tIns="45700" rIns="91425" bIns="45700" anchor="ctr" anchorCtr="0">
            <a:noAutofit/>
          </a:bodyPr>
          <a:lstStyle/>
          <a:p>
            <a:pPr lvl="0">
              <a:buClr>
                <a:schemeClr val="dk1"/>
              </a:buClr>
              <a:buSzPct val="25000"/>
            </a:pPr>
            <a:r>
              <a:rPr lang="en-US" sz="2400" dirty="0">
                <a:solidFill>
                  <a:schemeClr val="tx1"/>
                </a:solidFill>
                <a:latin typeface="Calibri"/>
                <a:ea typeface="Calibri"/>
                <a:cs typeface="Calibri"/>
                <a:sym typeface="Calibri"/>
              </a:rPr>
              <a:t>Russell 2000 (</a:t>
            </a:r>
            <a:r>
              <a:rPr lang="en-US" sz="2400" dirty="0">
                <a:solidFill>
                  <a:schemeClr val="tx1"/>
                </a:solidFill>
                <a:ea typeface="Calibri"/>
                <a:sym typeface="Calibri"/>
              </a:rPr>
              <a:t>IWM</a:t>
            </a:r>
            <a:r>
              <a:rPr lang="en-US" sz="2400" dirty="0">
                <a:solidFill>
                  <a:schemeClr val="tx1"/>
                </a:solidFill>
                <a:latin typeface="Calibri"/>
                <a:ea typeface="Calibri"/>
                <a:cs typeface="Calibri"/>
                <a:sym typeface="Calibri"/>
              </a:rPr>
              <a:t>)- </a:t>
            </a:r>
            <a:br>
              <a:rPr lang="en-US" sz="1800" dirty="0">
                <a:latin typeface="Calibri"/>
                <a:ea typeface="Calibri"/>
                <a:cs typeface="Calibri"/>
              </a:rPr>
            </a:br>
            <a:r>
              <a:rPr lang="en-US" sz="1800" dirty="0">
                <a:solidFill>
                  <a:srgbClr val="00A64B"/>
                </a:solidFill>
                <a:latin typeface="Calibri"/>
                <a:ea typeface="Calibri"/>
                <a:cs typeface="Calibri"/>
                <a:sym typeface="Calibri"/>
              </a:rPr>
              <a:t>took profits on Long 10/$137-$142 vertical bull call spread</a:t>
            </a:r>
            <a:br>
              <a:rPr lang="en-US" sz="2400" dirty="0">
                <a:latin typeface="Calibri"/>
                <a:ea typeface="Calibri"/>
                <a:cs typeface="Calibri"/>
              </a:rPr>
            </a:br>
            <a:r>
              <a:rPr lang="en-US" sz="1800" dirty="0">
                <a:solidFill>
                  <a:srgbClr val="00A64B"/>
                </a:solidFill>
                <a:latin typeface="Calibri"/>
                <a:ea typeface="Calibri"/>
                <a:cs typeface="Calibri"/>
                <a:sym typeface="Calibri"/>
              </a:rPr>
              <a:t>took profits on Long 10/$153-$156 vertical bear put spread</a:t>
            </a:r>
            <a:br>
              <a:rPr lang="en-US" sz="2400" dirty="0">
                <a:latin typeface="Calibri"/>
                <a:ea typeface="Calibri"/>
                <a:cs typeface="Calibri"/>
              </a:rPr>
            </a:br>
            <a:endParaRPr lang="en-US" sz="1800" dirty="0">
              <a:solidFill>
                <a:srgbClr val="00B050"/>
              </a:solidFill>
              <a:latin typeface="Calibri"/>
              <a:ea typeface="Calibri"/>
              <a:cs typeface="Calibri"/>
              <a:sym typeface="Calibri"/>
            </a:endParaRPr>
          </a:p>
        </p:txBody>
      </p:sp>
      <p:pic>
        <p:nvPicPr>
          <p:cNvPr id="3" name="Picture 2">
            <a:extLst>
              <a:ext uri="{FF2B5EF4-FFF2-40B4-BE49-F238E27FC236}">
                <a16:creationId xmlns:a16="http://schemas.microsoft.com/office/drawing/2014/main" id="{7173F9D9-E118-E76C-9018-4B198CEE2AA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38090" y="1827028"/>
            <a:ext cx="5715000" cy="4267200"/>
          </a:xfrm>
          <a:prstGeom prst="rect">
            <a:avLst/>
          </a:prstGeom>
        </p:spPr>
      </p:pic>
    </p:spTree>
    <p:extLst>
      <p:ext uri="{BB962C8B-B14F-4D97-AF65-F5344CB8AC3E}">
        <p14:creationId xmlns:p14="http://schemas.microsoft.com/office/powerpoint/2010/main" val="397700783"/>
      </p:ext>
    </p:extLst>
  </p:cSld>
  <p:clrMapOvr>
    <a:masterClrMapping/>
  </p:clrMapOvr>
  <p:transition spd="slow">
    <p:cut/>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 name="Title 1">
            <a:extLst>
              <a:ext uri="{FF2B5EF4-FFF2-40B4-BE49-F238E27FC236}">
                <a16:creationId xmlns:a16="http://schemas.microsoft.com/office/drawing/2014/main" id="{15F87786-1EFC-8A40-A1AF-18AABA9EEE76}"/>
              </a:ext>
            </a:extLst>
          </p:cNvPr>
          <p:cNvSpPr>
            <a:spLocks noGrp="1"/>
          </p:cNvSpPr>
          <p:nvPr>
            <p:ph type="title"/>
          </p:nvPr>
        </p:nvSpPr>
        <p:spPr>
          <a:xfrm>
            <a:off x="609600" y="274637"/>
            <a:ext cx="10972800" cy="1143000"/>
          </a:xfrm>
        </p:spPr>
        <p:txBody>
          <a:bodyPr/>
          <a:lstStyle/>
          <a:p>
            <a:r>
              <a:rPr lang="en-US" sz="2400" dirty="0"/>
              <a:t>NASDAQ (QQQ) – Down 15%</a:t>
            </a:r>
            <a:br>
              <a:rPr lang="en-US" sz="2400" dirty="0"/>
            </a:br>
            <a:r>
              <a:rPr lang="en-US" sz="1800" dirty="0">
                <a:solidFill>
                  <a:srgbClr val="00A64B"/>
                </a:solidFill>
              </a:rPr>
              <a:t>took profits on long 6/$540-$550-$345 put spread, took profits on Long 5/$335-$345 put spread</a:t>
            </a:r>
            <a:br>
              <a:rPr lang="en-US" sz="2400" dirty="0"/>
            </a:br>
            <a:r>
              <a:rPr lang="en-US" sz="1800" dirty="0">
                <a:solidFill>
                  <a:srgbClr val="00A64B"/>
                </a:solidFill>
              </a:rPr>
              <a:t>took profits on long (QQQ) /$540-$550 put spread, took profits on long (QQQ) 4/$330-$335 put spread </a:t>
            </a:r>
            <a:br>
              <a:rPr lang="en-US" sz="1800" dirty="0">
                <a:solidFill>
                  <a:srgbClr val="00A64B"/>
                </a:solidFill>
              </a:rPr>
            </a:br>
            <a:r>
              <a:rPr lang="en-US" sz="1800" dirty="0">
                <a:solidFill>
                  <a:srgbClr val="00A64B"/>
                </a:solidFill>
              </a:rPr>
              <a:t>took profits on long (QQQ) 3/$340-$345 put spread, covered long (QQQ) $325-$330 put spread </a:t>
            </a:r>
          </a:p>
        </p:txBody>
      </p:sp>
      <p:pic>
        <p:nvPicPr>
          <p:cNvPr id="3" name="Picture 2">
            <a:extLst>
              <a:ext uri="{FF2B5EF4-FFF2-40B4-BE49-F238E27FC236}">
                <a16:creationId xmlns:a16="http://schemas.microsoft.com/office/drawing/2014/main" id="{0AC3BAAC-ACB4-DF50-5E20-79263D9BD58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980217" y="1763232"/>
            <a:ext cx="6231565" cy="4652902"/>
          </a:xfrm>
          <a:prstGeom prst="rect">
            <a:avLst/>
          </a:prstGeom>
        </p:spPr>
      </p:pic>
    </p:spTree>
    <p:extLst>
      <p:ext uri="{BB962C8B-B14F-4D97-AF65-F5344CB8AC3E}">
        <p14:creationId xmlns:p14="http://schemas.microsoft.com/office/powerpoint/2010/main" val="741277552"/>
      </p:ext>
    </p:extLst>
  </p:cSld>
  <p:clrMapOvr>
    <a:masterClrMapping/>
  </p:clrMapOvr>
  <p:transition spd="slow">
    <p:wip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69CA31-BF8F-FBC4-40C6-AC2FBC312D8E}"/>
              </a:ext>
            </a:extLst>
          </p:cNvPr>
          <p:cNvSpPr>
            <a:spLocks noGrp="1"/>
          </p:cNvSpPr>
          <p:nvPr>
            <p:ph type="title"/>
          </p:nvPr>
        </p:nvSpPr>
        <p:spPr/>
        <p:txBody>
          <a:bodyPr/>
          <a:lstStyle/>
          <a:p>
            <a:r>
              <a:rPr lang="en-US" sz="2400" b="1" dirty="0"/>
              <a:t>China (FXI) + 36%</a:t>
            </a:r>
          </a:p>
        </p:txBody>
      </p:sp>
      <p:pic>
        <p:nvPicPr>
          <p:cNvPr id="3" name="Picture 2">
            <a:extLst>
              <a:ext uri="{FF2B5EF4-FFF2-40B4-BE49-F238E27FC236}">
                <a16:creationId xmlns:a16="http://schemas.microsoft.com/office/drawing/2014/main" id="{27076D42-269E-A711-52FA-CFD1503F217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551813" y="1417637"/>
            <a:ext cx="6550542" cy="4891071"/>
          </a:xfrm>
          <a:prstGeom prst="rect">
            <a:avLst/>
          </a:prstGeom>
        </p:spPr>
      </p:pic>
    </p:spTree>
    <p:extLst>
      <p:ext uri="{BB962C8B-B14F-4D97-AF65-F5344CB8AC3E}">
        <p14:creationId xmlns:p14="http://schemas.microsoft.com/office/powerpoint/2010/main" val="24482576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3F0B5-8FFD-BFC0-1C1C-82079640DBE1}"/>
              </a:ext>
            </a:extLst>
          </p:cNvPr>
          <p:cNvSpPr>
            <a:spLocks noGrp="1"/>
          </p:cNvSpPr>
          <p:nvPr>
            <p:ph type="title"/>
          </p:nvPr>
        </p:nvSpPr>
        <p:spPr/>
        <p:txBody>
          <a:bodyPr/>
          <a:lstStyle/>
          <a:p>
            <a:r>
              <a:rPr lang="en-US" sz="2400" b="1" dirty="0"/>
              <a:t>Japan ($NIKK) – down 10%</a:t>
            </a:r>
            <a:br>
              <a:rPr lang="en-US" sz="2400" b="1" dirty="0"/>
            </a:br>
            <a:r>
              <a:rPr lang="en-US" sz="1800" b="1" i="1" dirty="0"/>
              <a:t>Japanese Conservative Election Win Sends Nikkei Soaring</a:t>
            </a:r>
            <a:r>
              <a:rPr lang="en-US" sz="1800" dirty="0"/>
              <a:t>, topping 57,000</a:t>
            </a:r>
          </a:p>
        </p:txBody>
      </p:sp>
      <p:pic>
        <p:nvPicPr>
          <p:cNvPr id="3" name="Picture 2">
            <a:extLst>
              <a:ext uri="{FF2B5EF4-FFF2-40B4-BE49-F238E27FC236}">
                <a16:creationId xmlns:a16="http://schemas.microsoft.com/office/drawing/2014/main" id="{92B487AA-F4D3-4310-4E14-CB8153DFDE2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38500" y="1656907"/>
            <a:ext cx="5715000" cy="4267200"/>
          </a:xfrm>
          <a:prstGeom prst="rect">
            <a:avLst/>
          </a:prstGeom>
        </p:spPr>
      </p:pic>
    </p:spTree>
    <p:extLst>
      <p:ext uri="{BB962C8B-B14F-4D97-AF65-F5344CB8AC3E}">
        <p14:creationId xmlns:p14="http://schemas.microsoft.com/office/powerpoint/2010/main" val="30307017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324" name="Shape 324"/>
          <p:cNvSpPr txBox="1">
            <a:spLocks noGrp="1"/>
          </p:cNvSpPr>
          <p:nvPr>
            <p:ph type="title"/>
          </p:nvPr>
        </p:nvSpPr>
        <p:spPr>
          <a:xfrm>
            <a:off x="1981200" y="228600"/>
            <a:ext cx="8229600" cy="1066800"/>
          </a:xfrm>
          <a:prstGeom prst="rect">
            <a:avLst/>
          </a:prstGeom>
          <a:noFill/>
          <a:ln>
            <a:noFill/>
          </a:ln>
        </p:spPr>
        <p:txBody>
          <a:bodyPr lIns="91425" tIns="45700" rIns="91425" bIns="45700" anchor="ctr" anchorCtr="0">
            <a:noAutofit/>
          </a:bodyPr>
          <a:lstStyle/>
          <a:p>
            <a:pPr lvl="0">
              <a:buClr>
                <a:schemeClr val="dk1"/>
              </a:buClr>
              <a:buSzPct val="25000"/>
            </a:pPr>
            <a:r>
              <a:rPr lang="en-US" sz="2400" b="1" dirty="0">
                <a:solidFill>
                  <a:schemeClr val="dk1"/>
                </a:solidFill>
                <a:latin typeface="Calibri"/>
                <a:ea typeface="Calibri"/>
                <a:cs typeface="Calibri"/>
                <a:sym typeface="Calibri"/>
              </a:rPr>
              <a:t>Europe Hedged Equity (HEDJ)- +19%</a:t>
            </a:r>
            <a:br>
              <a:rPr lang="en-US" sz="2400" dirty="0">
                <a:solidFill>
                  <a:schemeClr val="dk1"/>
                </a:solidFill>
                <a:latin typeface="Calibri"/>
                <a:ea typeface="Calibri"/>
                <a:cs typeface="Calibri"/>
                <a:sym typeface="Calibri"/>
              </a:rPr>
            </a:br>
            <a:endParaRPr lang="en-US" sz="2000" dirty="0">
              <a:solidFill>
                <a:schemeClr val="dk1"/>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BC75660F-5EB4-85EC-DAF8-A57A19572E5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41994" y="1295400"/>
            <a:ext cx="6508012" cy="4859316"/>
          </a:xfrm>
          <a:prstGeom prst="rect">
            <a:avLst/>
          </a:prstGeom>
        </p:spPr>
      </p:pic>
    </p:spTree>
    <p:extLst>
      <p:ext uri="{BB962C8B-B14F-4D97-AF65-F5344CB8AC3E}">
        <p14:creationId xmlns:p14="http://schemas.microsoft.com/office/powerpoint/2010/main" val="847988824"/>
      </p:ext>
    </p:extLst>
  </p:cSld>
  <p:clrMapOvr>
    <a:masterClrMapping/>
  </p:clrMapOvr>
  <p:transition spd="slow">
    <p:cut/>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23">
          <a:extLst>
            <a:ext uri="{FF2B5EF4-FFF2-40B4-BE49-F238E27FC236}">
              <a16:creationId xmlns:a16="http://schemas.microsoft.com/office/drawing/2014/main" id="{B12B7DCE-ED81-0BA1-3743-E1D67EE459AA}"/>
            </a:ext>
          </a:extLst>
        </p:cNvPr>
        <p:cNvGrpSpPr/>
        <p:nvPr/>
      </p:nvGrpSpPr>
      <p:grpSpPr>
        <a:xfrm>
          <a:off x="0" y="0"/>
          <a:ext cx="0" cy="0"/>
          <a:chOff x="0" y="0"/>
          <a:chExt cx="0" cy="0"/>
        </a:xfrm>
      </p:grpSpPr>
      <p:sp>
        <p:nvSpPr>
          <p:cNvPr id="324" name="Shape 324">
            <a:extLst>
              <a:ext uri="{FF2B5EF4-FFF2-40B4-BE49-F238E27FC236}">
                <a16:creationId xmlns:a16="http://schemas.microsoft.com/office/drawing/2014/main" id="{FBB75CEA-EE03-0ACE-960D-5DF58A049658}"/>
              </a:ext>
            </a:extLst>
          </p:cNvPr>
          <p:cNvSpPr txBox="1">
            <a:spLocks noGrp="1"/>
          </p:cNvSpPr>
          <p:nvPr>
            <p:ph type="title"/>
          </p:nvPr>
        </p:nvSpPr>
        <p:spPr>
          <a:xfrm>
            <a:off x="1981200" y="228600"/>
            <a:ext cx="8229600" cy="1066800"/>
          </a:xfrm>
          <a:prstGeom prst="rect">
            <a:avLst/>
          </a:prstGeom>
          <a:noFill/>
          <a:ln>
            <a:noFill/>
          </a:ln>
        </p:spPr>
        <p:txBody>
          <a:bodyPr lIns="91425" tIns="45700" rIns="91425" bIns="45700" anchor="ctr" anchorCtr="0">
            <a:noAutofit/>
          </a:bodyPr>
          <a:lstStyle/>
          <a:p>
            <a:pPr lvl="0">
              <a:buClr>
                <a:schemeClr val="dk1"/>
              </a:buClr>
              <a:buSzPct val="25000"/>
            </a:pPr>
            <a:r>
              <a:rPr lang="en-US" sz="2400" b="1" dirty="0">
                <a:solidFill>
                  <a:schemeClr val="dk1"/>
                </a:solidFill>
                <a:latin typeface="Calibri"/>
                <a:ea typeface="Calibri"/>
                <a:cs typeface="Calibri"/>
                <a:sym typeface="Calibri"/>
              </a:rPr>
              <a:t>German Dax (DAX)- +30%</a:t>
            </a:r>
            <a:br>
              <a:rPr lang="en-US" sz="2400" dirty="0">
                <a:solidFill>
                  <a:schemeClr val="dk1"/>
                </a:solidFill>
                <a:latin typeface="Calibri"/>
                <a:ea typeface="Calibri"/>
                <a:cs typeface="Calibri"/>
                <a:sym typeface="Calibri"/>
              </a:rPr>
            </a:br>
            <a:endParaRPr lang="en-US" sz="2000" dirty="0">
              <a:solidFill>
                <a:schemeClr val="dk1"/>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8A357527-2ED0-6B44-B6FE-EF5C2EF0F37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530549" y="1295400"/>
            <a:ext cx="6571807" cy="4906949"/>
          </a:xfrm>
          <a:prstGeom prst="rect">
            <a:avLst/>
          </a:prstGeom>
        </p:spPr>
      </p:pic>
    </p:spTree>
    <p:extLst>
      <p:ext uri="{BB962C8B-B14F-4D97-AF65-F5344CB8AC3E}">
        <p14:creationId xmlns:p14="http://schemas.microsoft.com/office/powerpoint/2010/main" val="1704796330"/>
      </p:ext>
    </p:extLst>
  </p:cSld>
  <p:clrMapOvr>
    <a:masterClrMapping/>
  </p:clrMapOvr>
  <p:transition spd="slow">
    <p:cut/>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Shape 338"/>
          <p:cNvSpPr txBox="1">
            <a:spLocks noGrp="1"/>
          </p:cNvSpPr>
          <p:nvPr>
            <p:ph type="title"/>
          </p:nvPr>
        </p:nvSpPr>
        <p:spPr>
          <a:xfrm>
            <a:off x="586153" y="550984"/>
            <a:ext cx="11289323" cy="990600"/>
          </a:xfrm>
          <a:prstGeom prst="rect">
            <a:avLst/>
          </a:prstGeom>
          <a:noFill/>
          <a:ln>
            <a:noFill/>
          </a:ln>
        </p:spPr>
        <p:txBody>
          <a:bodyPr lIns="91425" tIns="45700" rIns="91425" bIns="45700" anchor="ctr" anchorCtr="0">
            <a:noAutofit/>
          </a:bodyPr>
          <a:lstStyle/>
          <a:p>
            <a:pPr lvl="0">
              <a:buClr>
                <a:schemeClr val="dk1"/>
              </a:buClr>
              <a:buSzPct val="25000"/>
            </a:pPr>
            <a:r>
              <a:rPr lang="en-US" sz="2400" b="1" dirty="0">
                <a:solidFill>
                  <a:schemeClr val="dk1"/>
                </a:solidFill>
                <a:latin typeface="Calibri"/>
                <a:ea typeface="Calibri"/>
                <a:cs typeface="Calibri"/>
                <a:sym typeface="Calibri"/>
              </a:rPr>
              <a:t> Emerging Markets (EEM) - </a:t>
            </a:r>
            <a:r>
              <a:rPr lang="en-US" sz="2400" b="1" dirty="0">
                <a:solidFill>
                  <a:schemeClr val="tx1"/>
                </a:solidFill>
                <a:latin typeface="Calibri"/>
                <a:ea typeface="Calibri"/>
                <a:cs typeface="Calibri"/>
                <a:sym typeface="Calibri"/>
              </a:rPr>
              <a:t>+8%</a:t>
            </a:r>
            <a:br>
              <a:rPr lang="en-US" sz="2400" b="1" dirty="0">
                <a:solidFill>
                  <a:schemeClr val="dk1"/>
                </a:solidFill>
                <a:latin typeface="Calibri"/>
                <a:ea typeface="Calibri"/>
                <a:cs typeface="Calibri"/>
                <a:sym typeface="Calibri"/>
              </a:rPr>
            </a:br>
            <a:r>
              <a:rPr lang="en-US" sz="2000" b="1" dirty="0">
                <a:solidFill>
                  <a:schemeClr val="dk1"/>
                </a:solidFill>
                <a:latin typeface="Calibri"/>
                <a:ea typeface="Calibri"/>
                <a:cs typeface="Calibri"/>
                <a:sym typeface="Calibri"/>
              </a:rPr>
              <a:t>Weak Dollar, Long Recovery Play</a:t>
            </a:r>
            <a:br>
              <a:rPr lang="en-US" sz="2000" dirty="0">
                <a:solidFill>
                  <a:schemeClr val="dk1"/>
                </a:solidFill>
                <a:latin typeface="Calibri"/>
                <a:ea typeface="Calibri"/>
                <a:cs typeface="Calibri"/>
                <a:sym typeface="Calibri"/>
              </a:rPr>
            </a:br>
            <a:endParaRPr lang="en-US" sz="2000" dirty="0">
              <a:solidFill>
                <a:schemeClr val="dk1"/>
              </a:solidFill>
              <a:latin typeface="+mj-lt"/>
              <a:ea typeface="Calibri"/>
              <a:cs typeface="Calibri"/>
              <a:sym typeface="Calibri"/>
            </a:endParaRPr>
          </a:p>
        </p:txBody>
      </p:sp>
      <p:pic>
        <p:nvPicPr>
          <p:cNvPr id="2" name="Picture 1">
            <a:extLst>
              <a:ext uri="{FF2B5EF4-FFF2-40B4-BE49-F238E27FC236}">
                <a16:creationId xmlns:a16="http://schemas.microsoft.com/office/drawing/2014/main" id="{F23398AE-FE48-DB0E-E5A1-12140648282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38500" y="1741968"/>
            <a:ext cx="5715000" cy="4267200"/>
          </a:xfrm>
          <a:prstGeom prst="rect">
            <a:avLst/>
          </a:prstGeom>
        </p:spPr>
      </p:pic>
    </p:spTree>
    <p:extLst>
      <p:ext uri="{BB962C8B-B14F-4D97-AF65-F5344CB8AC3E}">
        <p14:creationId xmlns:p14="http://schemas.microsoft.com/office/powerpoint/2010/main" val="2767546407"/>
      </p:ext>
    </p:extLst>
  </p:cSld>
  <p:clrMapOvr>
    <a:masterClrMapping/>
  </p:clrMapOvr>
  <p:transition spd="slow">
    <p:cu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67" name="Shape 67"/>
          <p:cNvSpPr txBox="1">
            <a:spLocks noGrp="1"/>
          </p:cNvSpPr>
          <p:nvPr>
            <p:ph type="title"/>
          </p:nvPr>
        </p:nvSpPr>
        <p:spPr>
          <a:xfrm>
            <a:off x="2209800" y="381000"/>
            <a:ext cx="8229600" cy="990600"/>
          </a:xfrm>
          <a:prstGeom prst="rect">
            <a:avLst/>
          </a:prstGeom>
          <a:noFill/>
          <a:ln>
            <a:noFill/>
          </a:ln>
        </p:spPr>
        <p:txBody>
          <a:bodyPr lIns="91425" tIns="45700" rIns="91425" bIns="45700" anchor="ctr" anchorCtr="0">
            <a:noAutofit/>
          </a:bodyPr>
          <a:lstStyle/>
          <a:p>
            <a:pPr>
              <a:buClr>
                <a:schemeClr val="dk1"/>
              </a:buClr>
              <a:buSzPct val="25000"/>
            </a:pPr>
            <a:br>
              <a:rPr lang="en-US" sz="3200" dirty="0">
                <a:solidFill>
                  <a:schemeClr val="dk1"/>
                </a:solidFill>
                <a:latin typeface="Calibri"/>
                <a:ea typeface="Calibri"/>
                <a:cs typeface="Calibri"/>
                <a:sym typeface="Calibri"/>
              </a:rPr>
            </a:br>
            <a:br>
              <a:rPr lang="en-US" sz="3200" dirty="0">
                <a:solidFill>
                  <a:schemeClr val="dk1"/>
                </a:solidFill>
                <a:latin typeface="Calibri"/>
                <a:ea typeface="Calibri"/>
                <a:cs typeface="Calibri"/>
                <a:sym typeface="Calibri"/>
              </a:rPr>
            </a:br>
            <a:r>
              <a:rPr lang="en-US" sz="3200" dirty="0">
                <a:solidFill>
                  <a:schemeClr val="dk1"/>
                </a:solidFill>
                <a:latin typeface="Calibri"/>
                <a:ea typeface="Calibri"/>
                <a:cs typeface="Calibri"/>
                <a:sym typeface="Calibri"/>
              </a:rPr>
              <a:t>Trade Alert Performance</a:t>
            </a:r>
            <a:br>
              <a:rPr lang="en-US" sz="32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New All-Time Highs-17 Consecutive Positive Months</a:t>
            </a:r>
            <a:br>
              <a:rPr lang="en-US" sz="2400" dirty="0">
                <a:solidFill>
                  <a:schemeClr val="dk1"/>
                </a:solidFill>
                <a:latin typeface="Calibri"/>
                <a:ea typeface="Calibri"/>
                <a:cs typeface="Calibri"/>
                <a:sym typeface="Calibri"/>
              </a:rPr>
            </a:br>
            <a:br>
              <a:rPr lang="en-US" sz="32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endParaRPr lang="en-US" sz="2400" b="1" i="1" dirty="0">
              <a:solidFill>
                <a:schemeClr val="dk1"/>
              </a:solidFill>
              <a:latin typeface="Calibri"/>
              <a:ea typeface="Calibri"/>
              <a:cs typeface="Calibri"/>
              <a:sym typeface="Calibri"/>
            </a:endParaRPr>
          </a:p>
        </p:txBody>
      </p:sp>
      <p:sp>
        <p:nvSpPr>
          <p:cNvPr id="68" name="Shape 68"/>
          <p:cNvSpPr txBox="1">
            <a:spLocks noGrp="1"/>
          </p:cNvSpPr>
          <p:nvPr>
            <p:ph type="body" idx="1"/>
          </p:nvPr>
        </p:nvSpPr>
        <p:spPr>
          <a:xfrm>
            <a:off x="1371600" y="1676400"/>
            <a:ext cx="8305800" cy="4800599"/>
          </a:xfrm>
          <a:prstGeom prst="rect">
            <a:avLst/>
          </a:prstGeom>
          <a:noFill/>
          <a:ln>
            <a:noFill/>
          </a:ln>
        </p:spPr>
        <p:txBody>
          <a:bodyPr lIns="91425" tIns="45700" rIns="91425" bIns="45700" anchor="t" anchorCtr="0">
            <a:noAutofit/>
          </a:bodyPr>
          <a:lstStyle/>
          <a:p>
            <a:pPr marL="0" indent="0">
              <a:spcBef>
                <a:spcPts val="0"/>
              </a:spcBef>
              <a:buSzPct val="25000"/>
              <a:buNone/>
            </a:pPr>
            <a:r>
              <a:rPr lang="en-US" sz="2200" dirty="0">
                <a:solidFill>
                  <a:schemeClr val="tx1"/>
                </a:solidFill>
                <a:latin typeface="Calibri"/>
                <a:ea typeface="Calibri"/>
                <a:cs typeface="Calibri"/>
                <a:sym typeface="Calibri"/>
              </a:rPr>
              <a:t>*January  </a:t>
            </a:r>
            <a:r>
              <a:rPr lang="en-US" sz="2200" dirty="0">
                <a:solidFill>
                  <a:srgbClr val="008000"/>
                </a:solidFill>
                <a:latin typeface="Calibri"/>
                <a:ea typeface="Calibri"/>
                <a:cs typeface="Calibri"/>
                <a:sym typeface="Calibri"/>
              </a:rPr>
              <a:t> </a:t>
            </a:r>
            <a:r>
              <a:rPr lang="en-US" sz="2200" dirty="0">
                <a:solidFill>
                  <a:srgbClr val="00B050"/>
                </a:solidFill>
                <a:latin typeface="Calibri"/>
                <a:ea typeface="Calibri"/>
                <a:cs typeface="Calibri"/>
                <a:sym typeface="Calibri"/>
              </a:rPr>
              <a:t>+1.97% </a:t>
            </a:r>
            <a:r>
              <a:rPr lang="en-US" sz="2200" dirty="0">
                <a:solidFill>
                  <a:schemeClr val="tx1"/>
                </a:solidFill>
                <a:latin typeface="Calibri"/>
                <a:ea typeface="Calibri"/>
                <a:cs typeface="Calibri"/>
                <a:sym typeface="Calibri"/>
              </a:rPr>
              <a:t>MTD               *July  </a:t>
            </a:r>
            <a:r>
              <a:rPr lang="en-US" sz="2200" dirty="0">
                <a:solidFill>
                  <a:srgbClr val="008000"/>
                </a:solidFill>
                <a:latin typeface="Calibri"/>
                <a:ea typeface="Calibri"/>
                <a:cs typeface="Calibri"/>
                <a:sym typeface="Calibri"/>
              </a:rPr>
              <a:t>+5.21% </a:t>
            </a:r>
            <a:r>
              <a:rPr lang="en-US" sz="2200" dirty="0">
                <a:solidFill>
                  <a:schemeClr val="tx1"/>
                </a:solidFill>
                <a:latin typeface="Calibri"/>
                <a:ea typeface="Calibri"/>
                <a:cs typeface="Calibri"/>
                <a:sym typeface="Calibri"/>
              </a:rPr>
              <a:t>Final</a:t>
            </a:r>
            <a:br>
              <a:rPr lang="en-US" sz="2200" b="1" dirty="0">
                <a:solidFill>
                  <a:schemeClr val="tx1"/>
                </a:solidFill>
                <a:latin typeface="Calibri"/>
                <a:ea typeface="Calibri"/>
                <a:cs typeface="Calibri"/>
                <a:sym typeface="Calibri"/>
              </a:rPr>
            </a:br>
            <a:r>
              <a:rPr lang="en-US" sz="2000" dirty="0">
                <a:solidFill>
                  <a:schemeClr val="dk1"/>
                </a:solidFill>
                <a:latin typeface="Calibri"/>
                <a:ea typeface="Calibri"/>
                <a:cs typeface="Calibri"/>
                <a:sym typeface="Calibri"/>
              </a:rPr>
              <a:t>*February  </a:t>
            </a:r>
            <a:r>
              <a:rPr lang="en-US" sz="2000" dirty="0">
                <a:solidFill>
                  <a:srgbClr val="00A64B"/>
                </a:solidFill>
                <a:latin typeface="Calibri"/>
                <a:ea typeface="Calibri"/>
                <a:cs typeface="Calibri"/>
                <a:sym typeface="Calibri"/>
              </a:rPr>
              <a:t> </a:t>
            </a:r>
            <a:r>
              <a:rPr lang="en-US" sz="2200" dirty="0">
                <a:solidFill>
                  <a:srgbClr val="00A64B"/>
                </a:solidFill>
                <a:latin typeface="Calibri"/>
                <a:ea typeface="Calibri"/>
                <a:cs typeface="Calibri"/>
                <a:sym typeface="Calibri"/>
              </a:rPr>
              <a:t>+3.08% </a:t>
            </a:r>
            <a:r>
              <a:rPr lang="en-US" sz="2000" dirty="0">
                <a:solidFill>
                  <a:schemeClr val="dk1"/>
                </a:solidFill>
                <a:latin typeface="Calibri"/>
                <a:ea typeface="Calibri"/>
                <a:cs typeface="Calibri"/>
                <a:sym typeface="Calibri"/>
              </a:rPr>
              <a:t>Final   </a:t>
            </a:r>
            <a:r>
              <a:rPr lang="en-US" sz="2000" dirty="0">
                <a:solidFill>
                  <a:schemeClr val="tx1"/>
                </a:solidFill>
                <a:latin typeface="Calibri"/>
                <a:ea typeface="Calibri"/>
                <a:cs typeface="Calibri"/>
                <a:sym typeface="Calibri"/>
              </a:rPr>
              <a:t>             </a:t>
            </a:r>
            <a:r>
              <a:rPr lang="en-US" sz="2200" dirty="0">
                <a:latin typeface="Calibri"/>
                <a:ea typeface="Calibri"/>
                <a:cs typeface="Calibri"/>
                <a:sym typeface="Calibri"/>
              </a:rPr>
              <a:t>*August </a:t>
            </a:r>
            <a:r>
              <a:rPr lang="en-US" sz="2200" dirty="0">
                <a:solidFill>
                  <a:srgbClr val="00A64B"/>
                </a:solidFill>
                <a:latin typeface="Calibri"/>
                <a:ea typeface="Calibri"/>
                <a:cs typeface="Calibri"/>
                <a:sym typeface="Calibri"/>
              </a:rPr>
              <a:t>+1.37%</a:t>
            </a:r>
            <a:r>
              <a:rPr lang="en-US" sz="2200" dirty="0">
                <a:solidFill>
                  <a:srgbClr val="FF0000"/>
                </a:solidFill>
                <a:latin typeface="Calibri"/>
                <a:ea typeface="Calibri"/>
                <a:cs typeface="Calibri"/>
                <a:sym typeface="Calibri"/>
              </a:rPr>
              <a:t> </a:t>
            </a:r>
            <a:r>
              <a:rPr lang="en-US" sz="2200" dirty="0">
                <a:solidFill>
                  <a:schemeClr val="tx1"/>
                </a:solidFill>
                <a:latin typeface="Calibri"/>
                <a:ea typeface="Calibri"/>
                <a:cs typeface="Calibri"/>
                <a:sym typeface="Calibri"/>
              </a:rPr>
              <a:t>Final</a:t>
            </a:r>
            <a:br>
              <a:rPr lang="en-US" sz="2000" b="1" dirty="0">
                <a:latin typeface="Calibri"/>
                <a:ea typeface="Calibri"/>
                <a:cs typeface="Calibri"/>
                <a:sym typeface="Calibri"/>
              </a:rPr>
            </a:br>
            <a:r>
              <a:rPr lang="en-US" sz="2200" dirty="0">
                <a:latin typeface="Calibri"/>
                <a:ea typeface="Calibri"/>
                <a:cs typeface="Calibri"/>
                <a:sym typeface="Calibri"/>
              </a:rPr>
              <a:t>*March     </a:t>
            </a:r>
            <a:r>
              <a:rPr lang="en-US" sz="2200" dirty="0">
                <a:solidFill>
                  <a:srgbClr val="00A64B"/>
                </a:solidFill>
                <a:latin typeface="Calibri"/>
                <a:ea typeface="Calibri"/>
                <a:cs typeface="Calibri"/>
                <a:sym typeface="Calibri"/>
              </a:rPr>
              <a:t>+0.80% </a:t>
            </a:r>
            <a:r>
              <a:rPr lang="en-US" sz="2200" dirty="0">
                <a:solidFill>
                  <a:schemeClr val="tx1"/>
                </a:solidFill>
                <a:latin typeface="Calibri"/>
                <a:ea typeface="Calibri"/>
                <a:cs typeface="Calibri"/>
                <a:sym typeface="Calibri"/>
              </a:rPr>
              <a:t>MTD  </a:t>
            </a:r>
            <a:r>
              <a:rPr lang="en-US" sz="2200" b="1" dirty="0">
                <a:solidFill>
                  <a:schemeClr val="tx1"/>
                </a:solidFill>
                <a:latin typeface="Calibri"/>
                <a:ea typeface="Calibri"/>
                <a:cs typeface="Calibri"/>
                <a:sym typeface="Calibri"/>
              </a:rPr>
              <a:t>             </a:t>
            </a:r>
            <a:r>
              <a:rPr lang="en-US" sz="2200" dirty="0">
                <a:solidFill>
                  <a:schemeClr val="tx1"/>
                </a:solidFill>
                <a:latin typeface="Calibri"/>
                <a:ea typeface="Calibri"/>
                <a:cs typeface="Calibri"/>
                <a:sym typeface="Calibri"/>
              </a:rPr>
              <a:t>*September </a:t>
            </a:r>
            <a:r>
              <a:rPr lang="en-US" sz="2200" dirty="0">
                <a:solidFill>
                  <a:srgbClr val="00A64B"/>
                </a:solidFill>
                <a:latin typeface="Calibri"/>
                <a:ea typeface="Calibri"/>
                <a:cs typeface="Calibri"/>
                <a:sym typeface="Calibri"/>
              </a:rPr>
              <a:t>+2.21% </a:t>
            </a:r>
            <a:r>
              <a:rPr lang="en-US" sz="2200" dirty="0">
                <a:solidFill>
                  <a:schemeClr val="tx1"/>
                </a:solidFill>
                <a:latin typeface="Calibri"/>
                <a:ea typeface="Calibri"/>
                <a:cs typeface="Calibri"/>
                <a:sym typeface="Calibri"/>
              </a:rPr>
              <a:t>Final</a:t>
            </a:r>
            <a:br>
              <a:rPr lang="en-US" sz="2200" dirty="0">
                <a:solidFill>
                  <a:srgbClr val="FF0000"/>
                </a:solidFill>
                <a:latin typeface="Calibri"/>
                <a:ea typeface="Calibri"/>
                <a:cs typeface="Calibri"/>
                <a:sym typeface="Calibri"/>
              </a:rPr>
            </a:br>
            <a:r>
              <a:rPr lang="en-US" sz="2200" dirty="0">
                <a:latin typeface="Calibri"/>
                <a:ea typeface="Calibri"/>
                <a:cs typeface="Calibri"/>
                <a:sym typeface="Calibri"/>
              </a:rPr>
              <a:t>*April       </a:t>
            </a:r>
            <a:r>
              <a:rPr lang="en-US" sz="2200" dirty="0">
                <a:solidFill>
                  <a:srgbClr val="00A64B"/>
                </a:solidFill>
                <a:latin typeface="Calibri"/>
                <a:ea typeface="Calibri"/>
                <a:cs typeface="Calibri"/>
                <a:sym typeface="Calibri"/>
              </a:rPr>
              <a:t>+0.95%</a:t>
            </a:r>
            <a:r>
              <a:rPr lang="en-US" sz="2200" dirty="0">
                <a:solidFill>
                  <a:srgbClr val="FF0000"/>
                </a:solidFill>
                <a:latin typeface="Calibri"/>
                <a:ea typeface="Calibri"/>
                <a:cs typeface="Calibri"/>
                <a:sym typeface="Calibri"/>
              </a:rPr>
              <a:t>  </a:t>
            </a:r>
            <a:r>
              <a:rPr lang="en-US" sz="2200" dirty="0">
                <a:solidFill>
                  <a:schemeClr val="tx1"/>
                </a:solidFill>
                <a:latin typeface="Calibri"/>
                <a:ea typeface="Calibri"/>
                <a:cs typeface="Calibri"/>
                <a:sym typeface="Calibri"/>
              </a:rPr>
              <a:t>Final               *October </a:t>
            </a:r>
            <a:r>
              <a:rPr lang="en-US" sz="2200" dirty="0">
                <a:solidFill>
                  <a:srgbClr val="00A64B"/>
                </a:solidFill>
                <a:latin typeface="Calibri"/>
                <a:ea typeface="Calibri"/>
                <a:cs typeface="Calibri"/>
                <a:sym typeface="Calibri"/>
              </a:rPr>
              <a:t>+3.11% </a:t>
            </a:r>
            <a:r>
              <a:rPr lang="en-US" sz="2200" dirty="0">
                <a:solidFill>
                  <a:schemeClr val="tx1"/>
                </a:solidFill>
                <a:latin typeface="Calibri"/>
                <a:ea typeface="Calibri"/>
                <a:cs typeface="Calibri"/>
                <a:sym typeface="Calibri"/>
              </a:rPr>
              <a:t>Final</a:t>
            </a:r>
            <a:br>
              <a:rPr lang="en-US" sz="2200" b="1" dirty="0">
                <a:solidFill>
                  <a:schemeClr val="tx1"/>
                </a:solidFill>
                <a:latin typeface="Calibri"/>
                <a:ea typeface="Calibri"/>
                <a:cs typeface="Calibri"/>
                <a:sym typeface="Calibri"/>
              </a:rPr>
            </a:br>
            <a:r>
              <a:rPr lang="en-US" sz="2200" dirty="0">
                <a:solidFill>
                  <a:schemeClr val="tx1"/>
                </a:solidFill>
                <a:latin typeface="Calibri"/>
                <a:ea typeface="Calibri"/>
                <a:cs typeface="Calibri"/>
                <a:sym typeface="Calibri"/>
              </a:rPr>
              <a:t>*May</a:t>
            </a:r>
            <a:r>
              <a:rPr lang="en-US" sz="2200" dirty="0">
                <a:solidFill>
                  <a:srgbClr val="00A64B"/>
                </a:solidFill>
                <a:latin typeface="Calibri"/>
                <a:ea typeface="Calibri"/>
                <a:cs typeface="Calibri"/>
                <a:sym typeface="Calibri"/>
              </a:rPr>
              <a:t>       </a:t>
            </a:r>
            <a:r>
              <a:rPr lang="en-US" sz="2200" dirty="0">
                <a:solidFill>
                  <a:srgbClr val="00B050"/>
                </a:solidFill>
                <a:latin typeface="Calibri"/>
                <a:ea typeface="Calibri"/>
                <a:cs typeface="Calibri"/>
                <a:sym typeface="Calibri"/>
              </a:rPr>
              <a:t> +2.51%  </a:t>
            </a:r>
            <a:r>
              <a:rPr lang="en-US" sz="2200" dirty="0">
                <a:solidFill>
                  <a:schemeClr val="tx1"/>
                </a:solidFill>
                <a:latin typeface="Calibri"/>
                <a:ea typeface="Calibri"/>
                <a:cs typeface="Calibri"/>
                <a:sym typeface="Calibri"/>
              </a:rPr>
              <a:t>Final              *November </a:t>
            </a:r>
            <a:r>
              <a:rPr lang="en-US" sz="2200" dirty="0">
                <a:solidFill>
                  <a:srgbClr val="00A64B"/>
                </a:solidFill>
                <a:latin typeface="Calibri"/>
                <a:ea typeface="Calibri"/>
                <a:cs typeface="Calibri"/>
                <a:sym typeface="Calibri"/>
              </a:rPr>
              <a:t>+2.33 </a:t>
            </a:r>
            <a:r>
              <a:rPr lang="en-US" sz="2200" dirty="0">
                <a:solidFill>
                  <a:schemeClr val="tx1"/>
                </a:solidFill>
                <a:latin typeface="Calibri"/>
                <a:ea typeface="Calibri"/>
                <a:cs typeface="Calibri"/>
                <a:sym typeface="Calibri"/>
              </a:rPr>
              <a:t>Final</a:t>
            </a:r>
            <a:br>
              <a:rPr lang="en-US" sz="2200" b="1" dirty="0">
                <a:solidFill>
                  <a:schemeClr val="tx1"/>
                </a:solidFill>
                <a:latin typeface="Calibri"/>
                <a:ea typeface="Calibri"/>
                <a:cs typeface="Calibri"/>
                <a:sym typeface="Calibri"/>
              </a:rPr>
            </a:br>
            <a:r>
              <a:rPr lang="en-US" sz="2200" dirty="0">
                <a:solidFill>
                  <a:schemeClr val="tx1"/>
                </a:solidFill>
                <a:latin typeface="Calibri"/>
                <a:ea typeface="Calibri"/>
                <a:cs typeface="Calibri"/>
                <a:sym typeface="Calibri"/>
              </a:rPr>
              <a:t>*June      </a:t>
            </a:r>
            <a:r>
              <a:rPr lang="en-US" sz="2200" dirty="0">
                <a:solidFill>
                  <a:srgbClr val="008000"/>
                </a:solidFill>
                <a:latin typeface="Calibri"/>
                <a:ea typeface="Calibri"/>
                <a:cs typeface="Calibri"/>
                <a:sym typeface="Calibri"/>
              </a:rPr>
              <a:t>  </a:t>
            </a:r>
            <a:r>
              <a:rPr lang="en-US" sz="2200" dirty="0">
                <a:solidFill>
                  <a:srgbClr val="00A64B"/>
                </a:solidFill>
                <a:latin typeface="Calibri"/>
                <a:ea typeface="Calibri"/>
                <a:cs typeface="Calibri"/>
                <a:sym typeface="Calibri"/>
              </a:rPr>
              <a:t>+15.48% </a:t>
            </a:r>
            <a:r>
              <a:rPr lang="en-US" sz="2400" dirty="0">
                <a:solidFill>
                  <a:schemeClr val="tx1"/>
                </a:solidFill>
                <a:latin typeface="Calibri"/>
                <a:ea typeface="Calibri"/>
                <a:cs typeface="Calibri"/>
                <a:sym typeface="Calibri"/>
              </a:rPr>
              <a:t>Final           </a:t>
            </a:r>
            <a:r>
              <a:rPr lang="en-US" sz="2200" dirty="0">
                <a:solidFill>
                  <a:schemeClr val="tx1"/>
                </a:solidFill>
                <a:latin typeface="Calibri"/>
                <a:ea typeface="Calibri"/>
                <a:cs typeface="Calibri"/>
                <a:sym typeface="Calibri"/>
              </a:rPr>
              <a:t>*December </a:t>
            </a:r>
            <a:r>
              <a:rPr lang="en-US" sz="2200" dirty="0">
                <a:solidFill>
                  <a:srgbClr val="00A64B"/>
                </a:solidFill>
                <a:latin typeface="Calibri"/>
                <a:ea typeface="Calibri"/>
                <a:cs typeface="Calibri"/>
                <a:sym typeface="Calibri"/>
              </a:rPr>
              <a:t>+2.66% </a:t>
            </a:r>
            <a:r>
              <a:rPr lang="en-US" sz="2200" dirty="0">
                <a:solidFill>
                  <a:schemeClr val="tx1"/>
                </a:solidFill>
                <a:latin typeface="Calibri"/>
                <a:ea typeface="Calibri"/>
                <a:cs typeface="Calibri"/>
                <a:sym typeface="Calibri"/>
              </a:rPr>
              <a:t>Final</a:t>
            </a:r>
            <a:br>
              <a:rPr lang="en-US" sz="2200" dirty="0">
                <a:solidFill>
                  <a:schemeClr val="tx1"/>
                </a:solidFill>
                <a:latin typeface="Calibri"/>
                <a:ea typeface="Calibri"/>
                <a:cs typeface="Calibri"/>
                <a:sym typeface="Calibri"/>
              </a:rPr>
            </a:br>
            <a:br>
              <a:rPr lang="en-US" sz="2000" dirty="0">
                <a:latin typeface="Calibri"/>
                <a:ea typeface="Calibri"/>
                <a:cs typeface="Calibri"/>
                <a:sym typeface="Calibri"/>
              </a:rPr>
            </a:br>
            <a:r>
              <a:rPr lang="en-US" sz="2000" dirty="0">
                <a:latin typeface="Calibri"/>
                <a:ea typeface="Calibri"/>
                <a:cs typeface="Calibri"/>
                <a:sym typeface="Calibri"/>
              </a:rPr>
              <a:t>*2026 Year To Date </a:t>
            </a:r>
            <a:r>
              <a:rPr lang="en-US" sz="2000" dirty="0">
                <a:solidFill>
                  <a:srgbClr val="00B050"/>
                </a:solidFill>
                <a:latin typeface="Calibri"/>
                <a:ea typeface="Calibri"/>
                <a:cs typeface="Calibri"/>
                <a:sym typeface="Calibri"/>
              </a:rPr>
              <a:t>+</a:t>
            </a:r>
            <a:r>
              <a:rPr lang="en-US" sz="2000" b="1" dirty="0">
                <a:solidFill>
                  <a:srgbClr val="00B050"/>
                </a:solidFill>
                <a:latin typeface="Calibri"/>
                <a:ea typeface="Calibri"/>
                <a:cs typeface="Calibri"/>
                <a:sym typeface="Calibri"/>
              </a:rPr>
              <a:t>1.47%</a:t>
            </a:r>
            <a:br>
              <a:rPr lang="en-US" sz="2000" dirty="0">
                <a:solidFill>
                  <a:srgbClr val="00B050"/>
                </a:solidFill>
                <a:latin typeface="Calibri"/>
                <a:ea typeface="Calibri"/>
                <a:cs typeface="Calibri"/>
                <a:sym typeface="Calibri"/>
              </a:rPr>
            </a:br>
            <a:br>
              <a:rPr lang="en-US" sz="2000" dirty="0">
                <a:solidFill>
                  <a:schemeClr val="tx1"/>
                </a:solidFill>
                <a:latin typeface="Calibri"/>
                <a:ea typeface="Calibri"/>
                <a:cs typeface="Calibri"/>
                <a:sym typeface="Calibri"/>
              </a:rPr>
            </a:br>
            <a:r>
              <a:rPr lang="en-US" sz="2000" b="1" dirty="0">
                <a:solidFill>
                  <a:srgbClr val="008000"/>
                </a:solidFill>
                <a:latin typeface="Calibri"/>
                <a:ea typeface="Calibri"/>
                <a:cs typeface="Calibri"/>
                <a:sym typeface="Calibri"/>
              </a:rPr>
              <a:t>+813.96% </a:t>
            </a:r>
            <a:r>
              <a:rPr lang="en-US" sz="2000" dirty="0">
                <a:solidFill>
                  <a:schemeClr val="tx1"/>
                </a:solidFill>
                <a:latin typeface="Calibri"/>
                <a:ea typeface="Calibri"/>
                <a:cs typeface="Calibri"/>
                <a:sym typeface="Calibri"/>
              </a:rPr>
              <a:t>since inception</a:t>
            </a:r>
            <a:br>
              <a:rPr lang="en-US" sz="2000" dirty="0">
                <a:solidFill>
                  <a:schemeClr val="tx1"/>
                </a:solidFill>
                <a:latin typeface="Calibri"/>
                <a:ea typeface="Calibri"/>
                <a:cs typeface="Calibri"/>
                <a:sym typeface="Calibri"/>
              </a:rPr>
            </a:br>
            <a:br>
              <a:rPr lang="en-US" sz="2000" dirty="0">
                <a:solidFill>
                  <a:schemeClr val="tx1"/>
                </a:solidFill>
                <a:latin typeface="Calibri"/>
                <a:ea typeface="Calibri"/>
                <a:cs typeface="Calibri"/>
                <a:sym typeface="Calibri"/>
              </a:rPr>
            </a:br>
            <a:r>
              <a:rPr lang="en-US" sz="2000" b="1" dirty="0">
                <a:solidFill>
                  <a:schemeClr val="tx1"/>
                </a:solidFill>
                <a:latin typeface="Calibri"/>
                <a:ea typeface="Calibri"/>
                <a:cs typeface="Calibri"/>
                <a:sym typeface="Calibri"/>
              </a:rPr>
              <a:t>*Versus 79.79% for all of 2023</a:t>
            </a:r>
            <a:br>
              <a:rPr lang="en-US" sz="2000" b="1" dirty="0">
                <a:solidFill>
                  <a:schemeClr val="tx1"/>
                </a:solidFill>
                <a:latin typeface="Calibri"/>
                <a:ea typeface="Calibri"/>
                <a:cs typeface="Calibri"/>
                <a:sym typeface="Calibri"/>
              </a:rPr>
            </a:br>
            <a:r>
              <a:rPr lang="en-US" sz="2000" b="1" dirty="0">
                <a:solidFill>
                  <a:schemeClr val="tx1"/>
                </a:solidFill>
                <a:latin typeface="Calibri"/>
                <a:ea typeface="Calibri"/>
                <a:cs typeface="Calibri"/>
                <a:sym typeface="Calibri"/>
              </a:rPr>
              <a:t>*Versus 75.29% for all of 2024 </a:t>
            </a:r>
            <a:br>
              <a:rPr lang="en-US" sz="2000" b="1" dirty="0">
                <a:solidFill>
                  <a:schemeClr val="tx1"/>
                </a:solidFill>
                <a:latin typeface="Calibri"/>
                <a:ea typeface="Calibri"/>
                <a:cs typeface="Calibri"/>
                <a:sym typeface="Calibri"/>
              </a:rPr>
            </a:br>
            <a:r>
              <a:rPr lang="en-US" sz="2000" b="1" dirty="0">
                <a:solidFill>
                  <a:schemeClr val="tx1"/>
                </a:solidFill>
                <a:latin typeface="Calibri"/>
                <a:ea typeface="Calibri"/>
                <a:cs typeface="Calibri"/>
                <a:sym typeface="Calibri"/>
              </a:rPr>
              <a:t>*Versus 62.02% for all of 2025</a:t>
            </a:r>
            <a:br>
              <a:rPr lang="en-US" sz="2000" b="1" dirty="0">
                <a:solidFill>
                  <a:schemeClr val="tx1"/>
                </a:solidFill>
                <a:latin typeface="Calibri"/>
                <a:ea typeface="Calibri"/>
                <a:cs typeface="Calibri"/>
                <a:sym typeface="Calibri"/>
              </a:rPr>
            </a:br>
            <a:endParaRPr sz="2000" dirty="0">
              <a:solidFill>
                <a:schemeClr val="tx1"/>
              </a:solidFill>
            </a:endParaRPr>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9220200" y="1943099"/>
            <a:ext cx="2133600" cy="2133600"/>
          </a:xfrm>
          <a:prstGeom prst="rect">
            <a:avLst/>
          </a:prstGeom>
          <a:noFill/>
          <a:ln w="9525">
            <a:noFill/>
            <a:miter lim="800000"/>
            <a:headEnd/>
            <a:tailEnd/>
          </a:ln>
        </p:spPr>
      </p:pic>
    </p:spTree>
    <p:extLst>
      <p:ext uri="{BB962C8B-B14F-4D97-AF65-F5344CB8AC3E}">
        <p14:creationId xmlns:p14="http://schemas.microsoft.com/office/powerpoint/2010/main" val="1474796037"/>
      </p:ext>
    </p:extLst>
  </p:cSld>
  <p:clrMapOvr>
    <a:masterClrMapping/>
  </p:clrMapOvr>
  <p:transition spd="slow">
    <p:cut/>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0444" y="8836"/>
            <a:ext cx="12192000" cy="905564"/>
            <a:chOff x="0" y="0"/>
            <a:chExt cx="9376341" cy="1724607"/>
          </a:xfrm>
        </p:grpSpPr>
        <p:sp>
          <p:nvSpPr>
            <p:cNvPr id="3" name="Freeform 3"/>
            <p:cNvSpPr/>
            <p:nvPr/>
          </p:nvSpPr>
          <p:spPr>
            <a:xfrm>
              <a:off x="0" y="0"/>
              <a:ext cx="9376341" cy="1724607"/>
            </a:xfrm>
            <a:custGeom>
              <a:avLst/>
              <a:gdLst/>
              <a:ahLst/>
              <a:cxnLst/>
              <a:rect l="l" t="t" r="r" b="b"/>
              <a:pathLst>
                <a:path w="9376341" h="1724607">
                  <a:moveTo>
                    <a:pt x="0" y="0"/>
                  </a:moveTo>
                  <a:lnTo>
                    <a:pt x="9376341" y="0"/>
                  </a:lnTo>
                  <a:lnTo>
                    <a:pt x="9376341" y="1724607"/>
                  </a:lnTo>
                  <a:lnTo>
                    <a:pt x="0" y="1724607"/>
                  </a:lnTo>
                  <a:close/>
                </a:path>
              </a:pathLst>
            </a:custGeom>
            <a:solidFill>
              <a:srgbClr val="061D3B">
                <a:alpha val="96863"/>
              </a:srgbClr>
            </a:solidFill>
          </p:spPr>
          <p:txBody>
            <a:bodyPr/>
            <a:lstStyle/>
            <a:p>
              <a:endParaRPr lang="en-US" dirty="0"/>
            </a:p>
          </p:txBody>
        </p:sp>
      </p:gr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541406" y="105204"/>
            <a:ext cx="1334668" cy="1334668"/>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497693" y="17778"/>
            <a:ext cx="1422094" cy="1422094"/>
          </a:xfrm>
          <a:prstGeom prst="rect">
            <a:avLst/>
          </a:prstGeom>
        </p:spPr>
      </p:pic>
      <p:grpSp>
        <p:nvGrpSpPr>
          <p:cNvPr id="6" name="Group 6"/>
          <p:cNvGrpSpPr>
            <a:grpSpLocks noChangeAspect="1"/>
          </p:cNvGrpSpPr>
          <p:nvPr/>
        </p:nvGrpSpPr>
        <p:grpSpPr>
          <a:xfrm>
            <a:off x="10668000" y="235593"/>
            <a:ext cx="1061193" cy="1061189"/>
            <a:chOff x="-60692" y="0"/>
            <a:chExt cx="6350000" cy="6349975"/>
          </a:xfrm>
        </p:grpSpPr>
        <p:sp>
          <p:nvSpPr>
            <p:cNvPr id="7" name="Freeform 7"/>
            <p:cNvSpPr/>
            <p:nvPr/>
          </p:nvSpPr>
          <p:spPr>
            <a:xfrm>
              <a:off x="-60692" y="0"/>
              <a:ext cx="6350000" cy="6349975"/>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6" cstate="email">
                <a:extLst>
                  <a:ext uri="{28A0092B-C50C-407E-A947-70E740481C1C}">
                    <a14:useLocalDpi xmlns:a14="http://schemas.microsoft.com/office/drawing/2010/main"/>
                  </a:ext>
                </a:extLst>
              </a:blip>
              <a:stretch>
                <a:fillRect/>
              </a:stretch>
            </a:blipFill>
          </p:spPr>
          <p:txBody>
            <a:bodyPr/>
            <a:lstStyle/>
            <a:p>
              <a:endParaRPr lang="en-US" dirty="0"/>
            </a:p>
          </p:txBody>
        </p:sp>
      </p:grpSp>
      <p:sp>
        <p:nvSpPr>
          <p:cNvPr id="8" name="AutoShape 8"/>
          <p:cNvSpPr/>
          <p:nvPr/>
        </p:nvSpPr>
        <p:spPr>
          <a:xfrm flipV="1">
            <a:off x="-12294" y="602685"/>
            <a:ext cx="10553699" cy="16157"/>
          </a:xfrm>
          <a:prstGeom prst="line">
            <a:avLst/>
          </a:prstGeom>
          <a:ln w="47625" cap="rnd">
            <a:solidFill>
              <a:srgbClr val="FFFFFF"/>
            </a:solidFill>
            <a:prstDash val="solid"/>
            <a:headEnd type="none" w="sm" len="sm"/>
            <a:tailEnd type="none" w="sm" len="sm"/>
          </a:ln>
        </p:spPr>
        <p:txBody>
          <a:bodyPr/>
          <a:lstStyle/>
          <a:p>
            <a:endParaRPr lang="en-US" dirty="0"/>
          </a:p>
        </p:txBody>
      </p:sp>
      <p:sp>
        <p:nvSpPr>
          <p:cNvPr id="9" name="TextBox 9"/>
          <p:cNvSpPr txBox="1"/>
          <p:nvPr/>
        </p:nvSpPr>
        <p:spPr>
          <a:xfrm>
            <a:off x="129782" y="136955"/>
            <a:ext cx="6321588" cy="333425"/>
          </a:xfrm>
          <a:prstGeom prst="rect">
            <a:avLst/>
          </a:prstGeom>
        </p:spPr>
        <p:txBody>
          <a:bodyPr lIns="0" tIns="0" rIns="0" bIns="0" rtlCol="0" anchor="t">
            <a:spAutoFit/>
          </a:bodyPr>
          <a:lstStyle/>
          <a:p>
            <a:pPr>
              <a:lnSpc>
                <a:spcPts val="2599"/>
              </a:lnSpc>
            </a:pPr>
            <a:r>
              <a:rPr lang="en-US" sz="2406" spc="192" dirty="0">
                <a:solidFill>
                  <a:srgbClr val="FFFFFF"/>
                </a:solidFill>
                <a:latin typeface="Glacial Indifference"/>
              </a:rPr>
              <a:t>THE MAD HEDGE FUND TRADER</a:t>
            </a:r>
          </a:p>
        </p:txBody>
      </p:sp>
      <p:sp>
        <p:nvSpPr>
          <p:cNvPr id="11" name="Title 1">
            <a:extLst>
              <a:ext uri="{FF2B5EF4-FFF2-40B4-BE49-F238E27FC236}">
                <a16:creationId xmlns:a16="http://schemas.microsoft.com/office/drawing/2014/main" id="{6F274CD8-7985-2342-B091-AF521598516C}"/>
              </a:ext>
            </a:extLst>
          </p:cNvPr>
          <p:cNvSpPr txBox="1">
            <a:spLocks/>
          </p:cNvSpPr>
          <p:nvPr/>
        </p:nvSpPr>
        <p:spPr>
          <a:xfrm>
            <a:off x="315926" y="1019472"/>
            <a:ext cx="10972800" cy="1143000"/>
          </a:xfrm>
          <a:prstGeom prst="rect">
            <a:avLst/>
          </a:prstGeom>
        </p:spPr>
        <p:txBody>
          <a:bodyP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stStyle>
          <a:p>
            <a:r>
              <a:rPr lang="en-US" sz="2800" b="1" dirty="0"/>
              <a:t>The Barbell Portfolio</a:t>
            </a:r>
          </a:p>
        </p:txBody>
      </p:sp>
      <p:sp>
        <p:nvSpPr>
          <p:cNvPr id="12" name="Text Placeholder 2">
            <a:extLst>
              <a:ext uri="{FF2B5EF4-FFF2-40B4-BE49-F238E27FC236}">
                <a16:creationId xmlns:a16="http://schemas.microsoft.com/office/drawing/2014/main" id="{A93F93B8-B94B-8D4A-822D-56D94EEEC0E4}"/>
              </a:ext>
            </a:extLst>
          </p:cNvPr>
          <p:cNvSpPr txBox="1">
            <a:spLocks/>
          </p:cNvSpPr>
          <p:nvPr/>
        </p:nvSpPr>
        <p:spPr>
          <a:xfrm>
            <a:off x="0" y="1690986"/>
            <a:ext cx="10972800" cy="4526100"/>
          </a:xfrm>
          <a:prstGeom prst="rect">
            <a:avLst/>
          </a:prstGeom>
        </p:spPr>
        <p:txBody>
          <a:bodyP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9pPr>
          </a:lstStyle>
          <a:p>
            <a:pPr marL="203200"/>
            <a:r>
              <a:rPr lang="en-US" sz="2800" b="1" dirty="0"/>
              <a:t>*75% Big Tech – 2% of US workforce, 25% of market cap and   25% of US earnings</a:t>
            </a:r>
            <a:br>
              <a:rPr lang="en-US" sz="2800" b="1" dirty="0"/>
            </a:br>
            <a:br>
              <a:rPr lang="en-US" sz="2800" b="1" dirty="0"/>
            </a:br>
            <a:r>
              <a:rPr lang="en-US" sz="2800" b="1" dirty="0"/>
              <a:t>25% Domestic Recovery, including:</a:t>
            </a:r>
            <a:br>
              <a:rPr lang="en-US" sz="2400" dirty="0"/>
            </a:br>
            <a:br>
              <a:rPr lang="en-US" sz="2400" dirty="0"/>
            </a:br>
            <a:r>
              <a:rPr lang="en-US" sz="2400" dirty="0"/>
              <a:t>Railroads, airlines, cruise lines,</a:t>
            </a:r>
            <a:br>
              <a:rPr lang="en-US" sz="2400" dirty="0"/>
            </a:br>
            <a:r>
              <a:rPr lang="en-US" sz="2400" dirty="0"/>
              <a:t>Couriers, steel companies</a:t>
            </a:r>
            <a:br>
              <a:rPr lang="en-US" sz="2400" dirty="0"/>
            </a:br>
            <a:r>
              <a:rPr lang="en-US" sz="2400" dirty="0"/>
              <a:t>Banks, commodities</a:t>
            </a:r>
            <a:br>
              <a:rPr lang="en-US" sz="2400" dirty="0"/>
            </a:br>
            <a:r>
              <a:rPr lang="en-US" sz="2400" dirty="0"/>
              <a:t>Construction</a:t>
            </a:r>
            <a:br>
              <a:rPr lang="en-US" sz="2400" dirty="0"/>
            </a:br>
            <a:r>
              <a:rPr lang="en-US" sz="2400" dirty="0"/>
              <a:t>Credit Card Companies</a:t>
            </a:r>
            <a:br>
              <a:rPr lang="en-US" sz="2400" dirty="0"/>
            </a:br>
            <a:r>
              <a:rPr lang="en-US" sz="2400" dirty="0"/>
              <a:t>Hotels, casinos</a:t>
            </a:r>
            <a:br>
              <a:rPr lang="en-US" sz="2400" dirty="0"/>
            </a:br>
            <a:r>
              <a:rPr lang="en-US" sz="2400" dirty="0"/>
              <a:t>Online Ticket Sales</a:t>
            </a:r>
          </a:p>
        </p:txBody>
      </p:sp>
      <p:pic>
        <p:nvPicPr>
          <p:cNvPr id="13" name="Picture 12">
            <a:extLst>
              <a:ext uri="{FF2B5EF4-FFF2-40B4-BE49-F238E27FC236}">
                <a16:creationId xmlns:a16="http://schemas.microsoft.com/office/drawing/2014/main" id="{6FD541A8-07CA-324C-B275-BD881BBE3DB6}"/>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315200" y="3295481"/>
            <a:ext cx="4419600" cy="3115204"/>
          </a:xfrm>
          <a:prstGeom prst="rect">
            <a:avLst/>
          </a:prstGeom>
        </p:spPr>
      </p:pic>
    </p:spTree>
    <p:extLst>
      <p:ext uri="{BB962C8B-B14F-4D97-AF65-F5344CB8AC3E}">
        <p14:creationId xmlns:p14="http://schemas.microsoft.com/office/powerpoint/2010/main" val="18729425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Shape 296"/>
          <p:cNvSpPr txBox="1">
            <a:spLocks noGrp="1"/>
          </p:cNvSpPr>
          <p:nvPr>
            <p:ph type="title"/>
          </p:nvPr>
        </p:nvSpPr>
        <p:spPr>
          <a:xfrm>
            <a:off x="125921" y="581649"/>
            <a:ext cx="12095210" cy="1592943"/>
          </a:xfrm>
          <a:prstGeom prst="rect">
            <a:avLst/>
          </a:prstGeom>
          <a:noFill/>
          <a:ln>
            <a:noFill/>
          </a:ln>
        </p:spPr>
        <p:txBody>
          <a:bodyPr lIns="91425" tIns="45700" rIns="91425" bIns="45700" anchor="ctr" anchorCtr="0">
            <a:noAutofit/>
          </a:bodyPr>
          <a:lstStyle/>
          <a:p>
            <a:pPr marL="457200" lvl="0" indent="-457200">
              <a:buClr>
                <a:schemeClr val="dk1"/>
              </a:buClr>
              <a:buSzPct val="25000"/>
              <a:buFont typeface="+mj-lt"/>
              <a:buAutoNum type="alphaLcParenR"/>
            </a:pPr>
            <a:br>
              <a:rPr lang="en-US" sz="2400" dirty="0">
                <a:solidFill>
                  <a:schemeClr val="dk1"/>
                </a:solidFill>
                <a:latin typeface="Calibri"/>
                <a:ea typeface="Calibri"/>
                <a:cs typeface="Calibri"/>
                <a:sym typeface="Calibri"/>
              </a:rPr>
            </a:br>
            <a:r>
              <a:rPr lang="en-US" sz="2400" b="1" dirty="0">
                <a:solidFill>
                  <a:schemeClr val="dk1"/>
                </a:solidFill>
                <a:latin typeface="Calibri"/>
                <a:ea typeface="Calibri"/>
                <a:cs typeface="Calibri"/>
                <a:sym typeface="Calibri"/>
              </a:rPr>
              <a:t>NVIDIA (NVDA) – Blackwell Chips @ $70,000 each</a:t>
            </a:r>
            <a:br>
              <a:rPr lang="en-US" sz="2400" b="1" dirty="0">
                <a:solidFill>
                  <a:schemeClr val="dk1"/>
                </a:solidFill>
                <a:latin typeface="Calibri"/>
                <a:ea typeface="Calibri"/>
                <a:cs typeface="Calibri"/>
                <a:sym typeface="Calibri"/>
              </a:rPr>
            </a:br>
            <a:r>
              <a:rPr lang="en-US" sz="1800" dirty="0"/>
              <a:t>Nvidia Earnings Roar, Stock Whimpers</a:t>
            </a:r>
            <a:br>
              <a:rPr lang="en-US" sz="1800" dirty="0">
                <a:solidFill>
                  <a:srgbClr val="000000"/>
                </a:solidFill>
                <a:effectLst/>
                <a:latin typeface="+mj-lt"/>
                <a:ea typeface="Cambria" panose="02040503050406030204" pitchFamily="18" charset="0"/>
              </a:rPr>
            </a:br>
            <a:r>
              <a:rPr lang="en-US" sz="1800" dirty="0">
                <a:solidFill>
                  <a:srgbClr val="FF0000"/>
                </a:solidFill>
                <a:effectLst/>
                <a:latin typeface="+mj-lt"/>
                <a:ea typeface="Cambria" panose="02040503050406030204" pitchFamily="18" charset="0"/>
              </a:rPr>
              <a:t>stopped out of </a:t>
            </a:r>
            <a:r>
              <a:rPr lang="en-US" sz="1800" dirty="0">
                <a:solidFill>
                  <a:srgbClr val="FF0000"/>
                </a:solidFill>
                <a:latin typeface="+mj-lt"/>
              </a:rPr>
              <a:t>long 6/$140-$145 puts spread</a:t>
            </a:r>
            <a:r>
              <a:rPr lang="en-US" sz="1800" dirty="0">
                <a:solidFill>
                  <a:schemeClr val="tx1"/>
                </a:solidFill>
                <a:latin typeface="+mj-lt"/>
              </a:rPr>
              <a:t>,</a:t>
            </a:r>
            <a:r>
              <a:rPr lang="en-US" sz="1800" dirty="0">
                <a:solidFill>
                  <a:schemeClr val="tx1"/>
                </a:solidFill>
                <a:effectLst/>
                <a:latin typeface="+mj-lt"/>
              </a:rPr>
              <a:t> </a:t>
            </a:r>
            <a:r>
              <a:rPr lang="en-US" sz="1800" dirty="0">
                <a:solidFill>
                  <a:srgbClr val="00A64B"/>
                </a:solidFill>
                <a:latin typeface="+mj-lt"/>
                <a:ea typeface="Calibri"/>
                <a:cs typeface="Calibri"/>
                <a:sym typeface="Calibri"/>
              </a:rPr>
              <a:t>took profits on long 5/$70-$75 call spread</a:t>
            </a:r>
            <a:br>
              <a:rPr lang="en-US" sz="2400" dirty="0">
                <a:solidFill>
                  <a:schemeClr val="dk1"/>
                </a:solidFill>
                <a:latin typeface="+mj-lt"/>
                <a:ea typeface="Calibri"/>
                <a:cs typeface="Calibri"/>
                <a:sym typeface="Calibri"/>
              </a:rPr>
            </a:br>
            <a:r>
              <a:rPr lang="en-US" sz="1800" dirty="0">
                <a:solidFill>
                  <a:srgbClr val="00A64B"/>
                </a:solidFill>
                <a:latin typeface="+mj-lt"/>
                <a:ea typeface="Calibri"/>
                <a:cs typeface="Calibri"/>
                <a:sym typeface="Calibri"/>
              </a:rPr>
              <a:t>took profits on long 3/$88-$90 call spread</a:t>
            </a:r>
            <a:r>
              <a:rPr lang="en-US" sz="1800" dirty="0">
                <a:solidFill>
                  <a:srgbClr val="00A64B"/>
                </a:solidFill>
                <a:latin typeface="+mj-lt"/>
              </a:rPr>
              <a:t>, took profits on long 4/$140-$145 puts spread</a:t>
            </a:r>
            <a:br>
              <a:rPr lang="en-US" sz="1800" dirty="0">
                <a:solidFill>
                  <a:srgbClr val="00A64B"/>
                </a:solidFill>
                <a:latin typeface="+mj-lt"/>
              </a:rPr>
            </a:br>
            <a:r>
              <a:rPr lang="en-US" sz="1800" dirty="0">
                <a:solidFill>
                  <a:srgbClr val="00A64B"/>
                </a:solidFill>
                <a:latin typeface="+mj-lt"/>
                <a:ea typeface="Calibri"/>
                <a:cs typeface="Calibri"/>
                <a:sym typeface="Calibri"/>
              </a:rPr>
              <a:t>  took profits on Long 2/$90-$95 call spread</a:t>
            </a:r>
            <a:r>
              <a:rPr lang="en-US" sz="1800" dirty="0">
                <a:solidFill>
                  <a:schemeClr val="tx1"/>
                </a:solidFill>
                <a:latin typeface="+mj-lt"/>
                <a:ea typeface="Calibri"/>
                <a:cs typeface="Calibri"/>
                <a:sym typeface="Calibri"/>
              </a:rPr>
              <a:t>, </a:t>
            </a:r>
            <a:r>
              <a:rPr lang="en-US" sz="1800" dirty="0">
                <a:solidFill>
                  <a:srgbClr val="00A64B"/>
                </a:solidFill>
                <a:latin typeface="+mj-lt"/>
                <a:ea typeface="Calibri"/>
                <a:cs typeface="Calibri"/>
                <a:sym typeface="Calibri"/>
              </a:rPr>
              <a:t>took profits on Long 12/$117-$120 call spread</a:t>
            </a:r>
            <a:br>
              <a:rPr lang="en-US" sz="1800" dirty="0">
                <a:solidFill>
                  <a:srgbClr val="00A64B"/>
                </a:solidFill>
                <a:latin typeface="+mj-lt"/>
                <a:ea typeface="Calibri"/>
                <a:cs typeface="Calibri"/>
                <a:sym typeface="Calibri"/>
              </a:rPr>
            </a:br>
            <a:br>
              <a:rPr lang="en-US" sz="1800" dirty="0">
                <a:solidFill>
                  <a:schemeClr val="tx1"/>
                </a:solidFill>
                <a:latin typeface="+mj-lt"/>
              </a:rPr>
            </a:br>
            <a:br>
              <a:rPr lang="en-US" sz="1800" dirty="0">
                <a:latin typeface="Calibri"/>
                <a:ea typeface="Calibri"/>
                <a:cs typeface="Calibri"/>
              </a:rPr>
            </a:br>
            <a:endParaRPr lang="en-US" sz="1800" dirty="0">
              <a:solidFill>
                <a:schemeClr val="dk1"/>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18826014-63D5-EFFE-3C18-D5AAB3EA09C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693711" y="4905830"/>
            <a:ext cx="3292642" cy="1849367"/>
          </a:xfrm>
          <a:prstGeom prst="rect">
            <a:avLst/>
          </a:prstGeom>
        </p:spPr>
      </p:pic>
      <p:pic>
        <p:nvPicPr>
          <p:cNvPr id="3" name="Picture 2">
            <a:extLst>
              <a:ext uri="{FF2B5EF4-FFF2-40B4-BE49-F238E27FC236}">
                <a16:creationId xmlns:a16="http://schemas.microsoft.com/office/drawing/2014/main" id="{F881425B-0C2E-B0C1-0D2A-673BD0D268C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430426" y="2422639"/>
            <a:ext cx="5161221" cy="3853712"/>
          </a:xfrm>
          <a:prstGeom prst="rect">
            <a:avLst/>
          </a:prstGeom>
        </p:spPr>
      </p:pic>
    </p:spTree>
    <p:extLst>
      <p:ext uri="{BB962C8B-B14F-4D97-AF65-F5344CB8AC3E}">
        <p14:creationId xmlns:p14="http://schemas.microsoft.com/office/powerpoint/2010/main" val="2058334273"/>
      </p:ext>
    </p:extLst>
  </p:cSld>
  <p:clrMapOvr>
    <a:masterClrMapping/>
  </p:clrMapOvr>
  <p:transition spd="slow">
    <p:cut/>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Shape 275"/>
          <p:cNvSpPr txBox="1">
            <a:spLocks noGrp="1"/>
          </p:cNvSpPr>
          <p:nvPr>
            <p:ph type="title"/>
          </p:nvPr>
        </p:nvSpPr>
        <p:spPr>
          <a:xfrm>
            <a:off x="1090246" y="-199292"/>
            <a:ext cx="10591800" cy="1752600"/>
          </a:xfrm>
          <a:prstGeom prst="rect">
            <a:avLst/>
          </a:prstGeom>
          <a:noFill/>
          <a:ln>
            <a:noFill/>
          </a:ln>
        </p:spPr>
        <p:txBody>
          <a:bodyPr lIns="91425" tIns="45700" rIns="91425" bIns="45700" anchor="ctr" anchorCtr="0">
            <a:noAutofit/>
          </a:bodyPr>
          <a:lstStyle/>
          <a:p>
            <a:pPr lvl="0">
              <a:buClr>
                <a:schemeClr val="dk1"/>
              </a:buClr>
              <a:buSzPct val="25000"/>
            </a:pP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Microsoft (MSFT)-</a:t>
            </a:r>
            <a:r>
              <a:rPr lang="en-US" sz="1800" b="1" i="1" dirty="0">
                <a:solidFill>
                  <a:schemeClr val="dk1"/>
                </a:solidFill>
                <a:latin typeface="+mj-lt"/>
                <a:ea typeface="Calibri"/>
                <a:cs typeface="Times New Roman" panose="02020603050405020304" pitchFamily="18" charset="0"/>
                <a:sym typeface="Calibri"/>
              </a:rPr>
              <a:t> </a:t>
            </a:r>
            <a:r>
              <a:rPr lang="en-US" sz="2000" dirty="0">
                <a:solidFill>
                  <a:schemeClr val="dk1"/>
                </a:solidFill>
                <a:latin typeface="+mj-lt"/>
                <a:ea typeface="Calibri"/>
                <a:cs typeface="Times New Roman" panose="02020603050405020304" pitchFamily="18" charset="0"/>
                <a:sym typeface="Calibri"/>
              </a:rPr>
              <a:t>Become the Second $4 trillion Company</a:t>
            </a:r>
            <a:br>
              <a:rPr lang="en-US" sz="1800" b="1" i="1" dirty="0">
                <a:solidFill>
                  <a:schemeClr val="dk1"/>
                </a:solidFill>
                <a:latin typeface="+mj-lt"/>
                <a:ea typeface="Calibri"/>
                <a:cs typeface="Times New Roman" panose="02020603050405020304" pitchFamily="18" charset="0"/>
                <a:sym typeface="Calibri"/>
              </a:rPr>
            </a:br>
            <a:r>
              <a:rPr lang="en-US" sz="1800" i="1" dirty="0">
                <a:latin typeface="+mj-lt"/>
              </a:rPr>
              <a:t>Microsoft Delivers Blowout Earnings</a:t>
            </a:r>
            <a:r>
              <a:rPr lang="en-US" sz="1800" dirty="0">
                <a:latin typeface="+mj-lt"/>
              </a:rPr>
              <a:t> </a:t>
            </a:r>
            <a:br>
              <a:rPr lang="en-US" sz="1800" dirty="0">
                <a:effectLst/>
                <a:latin typeface="Times New Roman" panose="02020603050405020304" pitchFamily="18" charset="0"/>
                <a:ea typeface="Times New Roman" panose="02020603050405020304" pitchFamily="18" charset="0"/>
              </a:rPr>
            </a:br>
            <a:r>
              <a:rPr lang="en-US" sz="1800" dirty="0">
                <a:solidFill>
                  <a:srgbClr val="00A64B"/>
                </a:solidFill>
                <a:effectLst/>
                <a:latin typeface="+mj-lt"/>
                <a:ea typeface="Times New Roman" panose="02020603050405020304" pitchFamily="18" charset="0"/>
              </a:rPr>
              <a:t>took profits on </a:t>
            </a:r>
            <a:r>
              <a:rPr lang="en-US" sz="1800" dirty="0">
                <a:solidFill>
                  <a:srgbClr val="00A64B"/>
                </a:solidFill>
                <a:latin typeface="+mj-lt"/>
                <a:ea typeface="Calibri"/>
                <a:cs typeface="Calibri"/>
                <a:sym typeface="Calibri"/>
              </a:rPr>
              <a:t>long 5/$430-$440 put spread</a:t>
            </a:r>
            <a:br>
              <a:rPr lang="en-US" sz="1800" dirty="0">
                <a:solidFill>
                  <a:srgbClr val="00A64B"/>
                </a:solidFill>
                <a:latin typeface="+mj-lt"/>
                <a:ea typeface="Calibri"/>
                <a:cs typeface="Calibri"/>
                <a:sym typeface="Calibri"/>
              </a:rPr>
            </a:br>
            <a:r>
              <a:rPr lang="en-US" sz="1800" dirty="0">
                <a:solidFill>
                  <a:srgbClr val="00A64B"/>
                </a:solidFill>
                <a:effectLst/>
                <a:latin typeface="Times New Roman" panose="02020603050405020304" pitchFamily="18" charset="0"/>
                <a:ea typeface="Times New Roman" panose="02020603050405020304" pitchFamily="18" charset="0"/>
              </a:rPr>
              <a:t>Took profits on </a:t>
            </a:r>
            <a:r>
              <a:rPr lang="en-US" sz="1800" dirty="0">
                <a:solidFill>
                  <a:srgbClr val="00A64B"/>
                </a:solidFill>
                <a:latin typeface="+mj-lt"/>
                <a:ea typeface="Calibri"/>
                <a:cs typeface="Calibri"/>
                <a:sym typeface="Calibri"/>
              </a:rPr>
              <a:t>long 2/$330-$340 call spread, </a:t>
            </a:r>
            <a:r>
              <a:rPr lang="en-US" sz="1800" dirty="0">
                <a:solidFill>
                  <a:srgbClr val="00B050"/>
                </a:solidFill>
                <a:latin typeface="Calibri"/>
                <a:ea typeface="Calibri"/>
                <a:cs typeface="Calibri"/>
                <a:sym typeface="Calibri"/>
              </a:rPr>
              <a:t>took profits on long 12/$320-$330 call spread</a:t>
            </a:r>
            <a:br>
              <a:rPr lang="en-US" sz="1800" dirty="0">
                <a:solidFill>
                  <a:schemeClr val="tx1"/>
                </a:solidFill>
                <a:latin typeface="Calibri"/>
                <a:ea typeface="Calibri"/>
                <a:cs typeface="Calibri"/>
                <a:sym typeface="Calibri"/>
              </a:rPr>
            </a:br>
            <a:r>
              <a:rPr lang="en-US" sz="1800" dirty="0">
                <a:solidFill>
                  <a:srgbClr val="00A64B"/>
                </a:solidFill>
                <a:latin typeface="Calibri"/>
                <a:ea typeface="Calibri"/>
                <a:cs typeface="Calibri"/>
                <a:sym typeface="Calibri"/>
              </a:rPr>
              <a:t>took profits on long  9/$235-$245 call spread, took profits on long 7/$220-$210 call spread, </a:t>
            </a:r>
            <a:br>
              <a:rPr lang="en-US" sz="1800" dirty="0">
                <a:solidFill>
                  <a:srgbClr val="00A64B"/>
                </a:solidFill>
                <a:latin typeface="Calibri"/>
                <a:ea typeface="Calibri"/>
                <a:cs typeface="Calibri"/>
                <a:sym typeface="Calibri"/>
              </a:rPr>
            </a:br>
            <a:br>
              <a:rPr lang="en-US" sz="1800" dirty="0">
                <a:solidFill>
                  <a:srgbClr val="FF0000"/>
                </a:solidFill>
                <a:latin typeface="Calibri"/>
                <a:ea typeface="Calibri"/>
                <a:cs typeface="Calibri"/>
                <a:sym typeface="Calibri"/>
              </a:rPr>
            </a:br>
            <a:br>
              <a:rPr lang="en-US" sz="1800" dirty="0">
                <a:solidFill>
                  <a:srgbClr val="FF0000"/>
                </a:solidFill>
                <a:latin typeface="Calibri"/>
                <a:ea typeface="Calibri"/>
                <a:cs typeface="Calibri"/>
                <a:sym typeface="Calibri"/>
              </a:rPr>
            </a:br>
            <a:br>
              <a:rPr lang="en-US" sz="1800" dirty="0">
                <a:solidFill>
                  <a:srgbClr val="00A64B"/>
                </a:solidFill>
                <a:latin typeface="Calibri"/>
                <a:ea typeface="Calibri"/>
                <a:cs typeface="Calibri"/>
                <a:sym typeface="Calibri"/>
              </a:rPr>
            </a:br>
            <a:endParaRPr lang="en-US" sz="2000" dirty="0">
              <a:latin typeface="Calibri"/>
              <a:ea typeface="Calibri"/>
              <a:cs typeface="Calibri"/>
            </a:endParaRPr>
          </a:p>
        </p:txBody>
      </p:sp>
      <p:pic>
        <p:nvPicPr>
          <p:cNvPr id="2" name="Picture 1">
            <a:extLst>
              <a:ext uri="{FF2B5EF4-FFF2-40B4-BE49-F238E27FC236}">
                <a16:creationId xmlns:a16="http://schemas.microsoft.com/office/drawing/2014/main" id="{C5CF07DA-94FD-B249-9297-2A1956950B12}"/>
              </a:ext>
            </a:extLst>
          </p:cNvPr>
          <p:cNvPicPr>
            <a:picLocks noChangeAspect="1"/>
          </p:cNvPicPr>
          <p:nvPr/>
        </p:nvPicPr>
        <p:blipFill>
          <a:blip r:embed="rId3"/>
          <a:stretch>
            <a:fillRect/>
          </a:stretch>
        </p:blipFill>
        <p:spPr>
          <a:xfrm>
            <a:off x="7666463" y="4238368"/>
            <a:ext cx="4624220" cy="2619632"/>
          </a:xfrm>
          <a:prstGeom prst="rect">
            <a:avLst/>
          </a:prstGeom>
        </p:spPr>
      </p:pic>
      <p:pic>
        <p:nvPicPr>
          <p:cNvPr id="3" name="Picture 2">
            <a:extLst>
              <a:ext uri="{FF2B5EF4-FFF2-40B4-BE49-F238E27FC236}">
                <a16:creationId xmlns:a16="http://schemas.microsoft.com/office/drawing/2014/main" id="{75C4B31D-13BE-3F86-0817-BF8B48C8DF2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324100" y="1912088"/>
            <a:ext cx="5715000" cy="4267200"/>
          </a:xfrm>
          <a:prstGeom prst="rect">
            <a:avLst/>
          </a:prstGeom>
        </p:spPr>
      </p:pic>
    </p:spTree>
    <p:extLst>
      <p:ext uri="{BB962C8B-B14F-4D97-AF65-F5344CB8AC3E}">
        <p14:creationId xmlns:p14="http://schemas.microsoft.com/office/powerpoint/2010/main" val="2812459821"/>
      </p:ext>
    </p:extLst>
  </p:cSld>
  <p:clrMapOvr>
    <a:masterClrMapping/>
  </p:clrMapOvr>
  <p:transition spd="slow">
    <p:cut/>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Shape 275"/>
          <p:cNvSpPr txBox="1">
            <a:spLocks noGrp="1"/>
          </p:cNvSpPr>
          <p:nvPr>
            <p:ph type="title"/>
          </p:nvPr>
        </p:nvSpPr>
        <p:spPr>
          <a:xfrm>
            <a:off x="-76200" y="381000"/>
            <a:ext cx="11887200" cy="1752600"/>
          </a:xfrm>
          <a:prstGeom prst="rect">
            <a:avLst/>
          </a:prstGeom>
          <a:noFill/>
          <a:ln>
            <a:noFill/>
          </a:ln>
        </p:spPr>
        <p:txBody>
          <a:bodyPr lIns="91425" tIns="45700" rIns="91425" bIns="45700" anchor="ctr" anchorCtr="0">
            <a:noAutofit/>
          </a:bodyPr>
          <a:lstStyle/>
          <a:p>
            <a:pPr lvl="0">
              <a:buClr>
                <a:schemeClr val="dk1"/>
              </a:buClr>
              <a:buSzPct val="25000"/>
            </a:pPr>
            <a:r>
              <a:rPr lang="en-US" sz="2400" dirty="0">
                <a:solidFill>
                  <a:schemeClr val="dk1"/>
                </a:solidFill>
                <a:latin typeface="Calibri"/>
                <a:ea typeface="Calibri"/>
                <a:cs typeface="Calibri"/>
                <a:sym typeface="Calibri"/>
              </a:rPr>
              <a:t>Meta (META)</a:t>
            </a:r>
            <a:br>
              <a:rPr lang="en-US" sz="2400" dirty="0">
                <a:solidFill>
                  <a:schemeClr val="dk1"/>
                </a:solidFill>
                <a:latin typeface="Calibri"/>
                <a:ea typeface="Calibri"/>
                <a:cs typeface="Calibri"/>
                <a:sym typeface="Calibri"/>
              </a:rPr>
            </a:br>
            <a:r>
              <a:rPr lang="en-US" sz="1800" b="1" i="1" dirty="0"/>
              <a:t>Meta Makes Major Investment in AMD</a:t>
            </a:r>
            <a:r>
              <a:rPr lang="en-US" sz="1800" dirty="0"/>
              <a:t> </a:t>
            </a:r>
            <a:br>
              <a:rPr lang="en-US" sz="2400" dirty="0">
                <a:solidFill>
                  <a:schemeClr val="dk1"/>
                </a:solidFill>
                <a:latin typeface="Calibri"/>
                <a:ea typeface="Calibri"/>
                <a:cs typeface="Calibri"/>
                <a:sym typeface="Calibri"/>
              </a:rPr>
            </a:br>
            <a:r>
              <a:rPr lang="en-US" sz="1800" dirty="0">
                <a:solidFill>
                  <a:srgbClr val="00A64B"/>
                </a:solidFill>
                <a:latin typeface="Calibri"/>
                <a:ea typeface="Calibri"/>
                <a:cs typeface="Calibri"/>
                <a:sym typeface="Calibri"/>
              </a:rPr>
              <a:t>took profits on Long 8/$420-$430 call spread took profits on Long 5/$360-$370 vertical bull call spread, took profits on Long 9/$290-$300 vertical bear put spread</a:t>
            </a:r>
            <a:r>
              <a:rPr lang="en-US" sz="2400" dirty="0">
                <a:solidFill>
                  <a:schemeClr val="dk1"/>
                </a:solidFill>
                <a:latin typeface="Calibri"/>
                <a:ea typeface="Calibri"/>
                <a:cs typeface="Calibri"/>
                <a:sym typeface="Calibri"/>
              </a:rPr>
              <a:t>, </a:t>
            </a:r>
            <a:r>
              <a:rPr lang="en-US" sz="1800" dirty="0">
                <a:solidFill>
                  <a:srgbClr val="FF0000"/>
                </a:solidFill>
                <a:latin typeface="Calibri"/>
                <a:ea typeface="Calibri"/>
                <a:cs typeface="Calibri"/>
                <a:sym typeface="Calibri"/>
              </a:rPr>
              <a:t>stopped out of Long 9/$190-$200 vertical bear put spread</a:t>
            </a:r>
            <a:br>
              <a:rPr lang="en-US" sz="1800" dirty="0">
                <a:solidFill>
                  <a:schemeClr val="dk1"/>
                </a:solidFill>
                <a:latin typeface="Calibri"/>
                <a:ea typeface="Calibri"/>
                <a:cs typeface="Calibri"/>
                <a:sym typeface="Calibri"/>
              </a:rPr>
            </a:br>
            <a:br>
              <a:rPr lang="en-US" sz="2400" dirty="0">
                <a:latin typeface="Calibri"/>
                <a:ea typeface="Calibri"/>
                <a:cs typeface="Calibri"/>
              </a:rPr>
            </a:br>
            <a:endParaRPr lang="en-US" sz="2000" dirty="0">
              <a:solidFill>
                <a:schemeClr val="dk1"/>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AA7B9FF2-2A1F-FACE-3A0A-2AEEE190A2A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737125" y="4476132"/>
            <a:ext cx="2269256" cy="2184159"/>
          </a:xfrm>
          <a:prstGeom prst="rect">
            <a:avLst/>
          </a:prstGeom>
        </p:spPr>
      </p:pic>
      <p:pic>
        <p:nvPicPr>
          <p:cNvPr id="3" name="Picture 2">
            <a:extLst>
              <a:ext uri="{FF2B5EF4-FFF2-40B4-BE49-F238E27FC236}">
                <a16:creationId xmlns:a16="http://schemas.microsoft.com/office/drawing/2014/main" id="{1D3E7A84-278E-D51F-085D-D7EAF9E0B8E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009900" y="2133600"/>
            <a:ext cx="5715000" cy="4267200"/>
          </a:xfrm>
          <a:prstGeom prst="rect">
            <a:avLst/>
          </a:prstGeom>
        </p:spPr>
      </p:pic>
    </p:spTree>
    <p:extLst>
      <p:ext uri="{BB962C8B-B14F-4D97-AF65-F5344CB8AC3E}">
        <p14:creationId xmlns:p14="http://schemas.microsoft.com/office/powerpoint/2010/main" val="2908088902"/>
      </p:ext>
    </p:extLst>
  </p:cSld>
  <p:clrMapOvr>
    <a:masterClrMapping/>
  </p:clrMapOvr>
  <p:transition spd="slow">
    <p:cut/>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Shape 275"/>
          <p:cNvSpPr txBox="1">
            <a:spLocks noGrp="1"/>
          </p:cNvSpPr>
          <p:nvPr>
            <p:ph type="title"/>
          </p:nvPr>
        </p:nvSpPr>
        <p:spPr>
          <a:xfrm>
            <a:off x="620109" y="237067"/>
            <a:ext cx="11219589" cy="1143000"/>
          </a:xfrm>
          <a:prstGeom prst="rect">
            <a:avLst/>
          </a:prstGeom>
          <a:noFill/>
          <a:ln>
            <a:noFill/>
          </a:ln>
        </p:spPr>
        <p:txBody>
          <a:bodyPr lIns="91425" tIns="45700" rIns="91425" bIns="45700" anchor="ctr" anchorCtr="0">
            <a:noAutofit/>
          </a:bodyPr>
          <a:lstStyle/>
          <a:p>
            <a:pPr>
              <a:buClr>
                <a:schemeClr val="dk1"/>
              </a:buClr>
              <a:buSzPct val="25000"/>
            </a:pPr>
            <a:br>
              <a:rPr lang="en-US" sz="2400" dirty="0">
                <a:latin typeface="Calibri"/>
                <a:ea typeface="Calibri"/>
                <a:cs typeface="Calibri"/>
              </a:rPr>
            </a:br>
            <a:br>
              <a:rPr lang="en-US" sz="2400" dirty="0">
                <a:latin typeface="Calibri"/>
                <a:ea typeface="Calibri"/>
                <a:cs typeface="Calibri"/>
              </a:rPr>
            </a:br>
            <a:br>
              <a:rPr lang="en-US" sz="2400" dirty="0">
                <a:latin typeface="Calibri"/>
                <a:ea typeface="Calibri"/>
                <a:cs typeface="Calibri"/>
              </a:rPr>
            </a:br>
            <a:r>
              <a:rPr lang="en-US" sz="2400" dirty="0">
                <a:solidFill>
                  <a:schemeClr val="dk1"/>
                </a:solidFill>
                <a:latin typeface="+mj-lt"/>
                <a:ea typeface="Calibri"/>
                <a:cs typeface="Calibri"/>
                <a:sym typeface="Calibri"/>
              </a:rPr>
              <a:t>Apple (AAPL)</a:t>
            </a:r>
            <a:br>
              <a:rPr lang="en-US" sz="2400" dirty="0">
                <a:solidFill>
                  <a:schemeClr val="dk1"/>
                </a:solidFill>
                <a:latin typeface="+mj-lt"/>
                <a:ea typeface="Calibri"/>
                <a:cs typeface="Calibri"/>
                <a:sym typeface="Calibri"/>
              </a:rPr>
            </a:br>
            <a:r>
              <a:rPr lang="en-US" sz="2000" b="1" i="1" dirty="0"/>
              <a:t>Apple Launches New MacBook Pro</a:t>
            </a:r>
            <a:r>
              <a:rPr lang="en-US" sz="2000" dirty="0"/>
              <a:t> </a:t>
            </a:r>
            <a:br>
              <a:rPr lang="en-US" sz="1800" dirty="0">
                <a:effectLst/>
                <a:latin typeface="+mn-lt"/>
                <a:ea typeface="Times New Roman" panose="02020603050405020304" pitchFamily="18" charset="0"/>
              </a:rPr>
            </a:br>
            <a:r>
              <a:rPr lang="en-US" sz="1800" dirty="0">
                <a:solidFill>
                  <a:srgbClr val="00A64B"/>
                </a:solidFill>
                <a:effectLst/>
                <a:latin typeface="+mn-lt"/>
                <a:ea typeface="Times New Roman" panose="02020603050405020304" pitchFamily="18" charset="0"/>
              </a:rPr>
              <a:t>took profits on </a:t>
            </a:r>
            <a:r>
              <a:rPr lang="en-US" sz="1800" dirty="0">
                <a:solidFill>
                  <a:srgbClr val="00A64B"/>
                </a:solidFill>
              </a:rPr>
              <a:t>long 6/$220-$230 put spread,</a:t>
            </a:r>
            <a:r>
              <a:rPr lang="en-US" sz="1800" dirty="0">
                <a:solidFill>
                  <a:srgbClr val="00A64B"/>
                </a:solidFill>
                <a:effectLst/>
                <a:latin typeface="+mn-lt"/>
                <a:ea typeface="Times New Roman" panose="02020603050405020304" pitchFamily="18" charset="0"/>
              </a:rPr>
              <a:t> profits on </a:t>
            </a:r>
            <a:r>
              <a:rPr lang="en-US" sz="1800" dirty="0">
                <a:solidFill>
                  <a:srgbClr val="00A64B"/>
                </a:solidFill>
                <a:latin typeface="Calibri"/>
                <a:ea typeface="Calibri"/>
                <a:cs typeface="Calibri"/>
                <a:sym typeface="Calibri"/>
              </a:rPr>
              <a:t>Long 5/$225-$235 vertical bear put spread,</a:t>
            </a:r>
            <a:br>
              <a:rPr lang="en-US" sz="1800" dirty="0">
                <a:solidFill>
                  <a:schemeClr val="tx1"/>
                </a:solidFill>
                <a:latin typeface="Calibri"/>
                <a:ea typeface="Calibri"/>
                <a:cs typeface="Calibri"/>
                <a:sym typeface="Calibri"/>
              </a:rPr>
            </a:br>
            <a:r>
              <a:rPr lang="en-US" sz="1800" dirty="0">
                <a:solidFill>
                  <a:schemeClr val="tx1"/>
                </a:solidFill>
                <a:latin typeface="Calibri"/>
                <a:ea typeface="Calibri"/>
                <a:cs typeface="Calibri"/>
                <a:sym typeface="Calibri"/>
              </a:rPr>
              <a:t> </a:t>
            </a:r>
            <a:r>
              <a:rPr lang="en-US" sz="1800" dirty="0">
                <a:solidFill>
                  <a:srgbClr val="00A64B"/>
                </a:solidFill>
                <a:effectLst/>
                <a:latin typeface="+mj-lt"/>
                <a:ea typeface="Times New Roman" panose="02020603050405020304" pitchFamily="18" charset="0"/>
              </a:rPr>
              <a:t>took profits on Long 8/$160-$170 call spread</a:t>
            </a:r>
            <a:r>
              <a:rPr lang="en-US" sz="1800" dirty="0">
                <a:solidFill>
                  <a:schemeClr val="tx1"/>
                </a:solidFill>
                <a:latin typeface="Calibri"/>
                <a:ea typeface="Calibri"/>
                <a:cs typeface="Calibri"/>
                <a:sym typeface="Calibri"/>
              </a:rPr>
              <a:t> </a:t>
            </a:r>
            <a:r>
              <a:rPr lang="en-US" sz="1800" dirty="0">
                <a:solidFill>
                  <a:srgbClr val="00A64B"/>
                </a:solidFill>
                <a:effectLst/>
                <a:latin typeface="+mj-lt"/>
                <a:ea typeface="Times New Roman" panose="02020603050405020304" pitchFamily="18" charset="0"/>
              </a:rPr>
              <a:t>took profits on Long 6/$200-$210 bear put spread,</a:t>
            </a:r>
            <a:br>
              <a:rPr lang="en-US" sz="1800" dirty="0">
                <a:solidFill>
                  <a:srgbClr val="00A64B"/>
                </a:solidFill>
                <a:effectLst/>
                <a:latin typeface="+mj-lt"/>
                <a:ea typeface="Times New Roman" panose="02020603050405020304" pitchFamily="18" charset="0"/>
              </a:rPr>
            </a:br>
            <a:br>
              <a:rPr lang="en-US" sz="2400" dirty="0">
                <a:solidFill>
                  <a:schemeClr val="dk1"/>
                </a:solidFill>
                <a:latin typeface="+mn-lt"/>
                <a:ea typeface="Calibri"/>
                <a:cs typeface="Calibri"/>
                <a:sym typeface="Calibri"/>
              </a:rPr>
            </a:br>
            <a:br>
              <a:rPr lang="en-US" sz="1800" dirty="0">
                <a:solidFill>
                  <a:schemeClr val="tx1"/>
                </a:solidFill>
              </a:rPr>
            </a:br>
            <a:endParaRPr lang="en-US" sz="2400" dirty="0">
              <a:latin typeface="Calibri"/>
              <a:ea typeface="Calibri"/>
              <a:cs typeface="Calibri"/>
            </a:endParaRPr>
          </a:p>
        </p:txBody>
      </p:sp>
      <p:pic>
        <p:nvPicPr>
          <p:cNvPr id="2" name="Picture 1">
            <a:extLst>
              <a:ext uri="{FF2B5EF4-FFF2-40B4-BE49-F238E27FC236}">
                <a16:creationId xmlns:a16="http://schemas.microsoft.com/office/drawing/2014/main" id="{4942142C-1EB1-A659-3EE4-9A507145260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81071" y="5043129"/>
            <a:ext cx="2804984" cy="1577804"/>
          </a:xfrm>
          <a:prstGeom prst="rect">
            <a:avLst/>
          </a:prstGeom>
        </p:spPr>
      </p:pic>
      <p:pic>
        <p:nvPicPr>
          <p:cNvPr id="3" name="Picture 2">
            <a:extLst>
              <a:ext uri="{FF2B5EF4-FFF2-40B4-BE49-F238E27FC236}">
                <a16:creationId xmlns:a16="http://schemas.microsoft.com/office/drawing/2014/main" id="{A006F04D-DF76-52EE-CB15-9935FFC9DA1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238500" y="1869558"/>
            <a:ext cx="5715000" cy="4267200"/>
          </a:xfrm>
          <a:prstGeom prst="rect">
            <a:avLst/>
          </a:prstGeom>
        </p:spPr>
      </p:pic>
    </p:spTree>
    <p:extLst>
      <p:ext uri="{BB962C8B-B14F-4D97-AF65-F5344CB8AC3E}">
        <p14:creationId xmlns:p14="http://schemas.microsoft.com/office/powerpoint/2010/main" val="3170697041"/>
      </p:ext>
    </p:extLst>
  </p:cSld>
  <p:clrMapOvr>
    <a:masterClrMapping/>
  </p:clrMapOvr>
  <p:transition spd="slow">
    <p:cut/>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1A7EF3-597E-0CC9-81AA-EC3C4B5B0553}"/>
              </a:ext>
            </a:extLst>
          </p:cNvPr>
          <p:cNvSpPr>
            <a:spLocks noGrp="1"/>
          </p:cNvSpPr>
          <p:nvPr>
            <p:ph type="title"/>
          </p:nvPr>
        </p:nvSpPr>
        <p:spPr/>
        <p:txBody>
          <a:bodyPr/>
          <a:lstStyle/>
          <a:p>
            <a:endParaRPr lang="en-US" dirty="0"/>
          </a:p>
        </p:txBody>
      </p:sp>
      <p:sp>
        <p:nvSpPr>
          <p:cNvPr id="3" name="Text Placeholder 2">
            <a:extLst>
              <a:ext uri="{FF2B5EF4-FFF2-40B4-BE49-F238E27FC236}">
                <a16:creationId xmlns:a16="http://schemas.microsoft.com/office/drawing/2014/main" id="{327019AF-9D03-B740-B008-799D32B7CDA5}"/>
              </a:ext>
            </a:extLst>
          </p:cNvPr>
          <p:cNvSpPr>
            <a:spLocks noGrp="1"/>
          </p:cNvSpPr>
          <p:nvPr>
            <p:ph type="body" idx="1"/>
          </p:nvPr>
        </p:nvSpPr>
        <p:spPr/>
        <p:txBody>
          <a:bodyPr/>
          <a:lstStyle/>
          <a:p>
            <a:endParaRPr lang="en-US" dirty="0"/>
          </a:p>
        </p:txBody>
      </p:sp>
      <p:pic>
        <p:nvPicPr>
          <p:cNvPr id="4" name="Picture 3" descr="A screenshot of a phone market share&#10;&#10;Description automatically generated">
            <a:extLst>
              <a:ext uri="{FF2B5EF4-FFF2-40B4-BE49-F238E27FC236}">
                <a16:creationId xmlns:a16="http://schemas.microsoft.com/office/drawing/2014/main" id="{AD612380-5773-0A6D-B52E-50D9B8362F1A}"/>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742" y="293011"/>
            <a:ext cx="12131257" cy="6453778"/>
          </a:xfrm>
          <a:prstGeom prst="rect">
            <a:avLst/>
          </a:prstGeom>
          <a:noFill/>
          <a:ln>
            <a:noFill/>
          </a:ln>
        </p:spPr>
      </p:pic>
    </p:spTree>
    <p:extLst>
      <p:ext uri="{BB962C8B-B14F-4D97-AF65-F5344CB8AC3E}">
        <p14:creationId xmlns:p14="http://schemas.microsoft.com/office/powerpoint/2010/main" val="111237513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Shape 275"/>
          <p:cNvSpPr txBox="1">
            <a:spLocks noGrp="1"/>
          </p:cNvSpPr>
          <p:nvPr>
            <p:ph type="title"/>
          </p:nvPr>
        </p:nvSpPr>
        <p:spPr>
          <a:xfrm>
            <a:off x="83127" y="457200"/>
            <a:ext cx="11596809" cy="1143000"/>
          </a:xfrm>
          <a:prstGeom prst="rect">
            <a:avLst/>
          </a:prstGeom>
          <a:noFill/>
          <a:ln>
            <a:noFill/>
          </a:ln>
        </p:spPr>
        <p:txBody>
          <a:bodyPr lIns="91425" tIns="45700" rIns="91425" bIns="45700" anchor="ctr" anchorCtr="0">
            <a:noAutofit/>
          </a:bodyPr>
          <a:lstStyle/>
          <a:p>
            <a:pPr lvl="0">
              <a:buClr>
                <a:schemeClr val="dk1"/>
              </a:buClr>
              <a:buSzPct val="25000"/>
            </a:pPr>
            <a:r>
              <a:rPr lang="en-US" sz="2400" dirty="0">
                <a:solidFill>
                  <a:schemeClr val="dk1"/>
                </a:solidFill>
                <a:latin typeface="Calibri"/>
                <a:ea typeface="Calibri"/>
                <a:cs typeface="Calibri"/>
                <a:sym typeface="Calibri"/>
              </a:rPr>
              <a:t>Alphabet (GOOGL) – </a:t>
            </a:r>
            <a:br>
              <a:rPr lang="en-US" sz="2400" dirty="0">
                <a:solidFill>
                  <a:schemeClr val="dk1"/>
                </a:solidFill>
                <a:latin typeface="Calibri"/>
                <a:ea typeface="Calibri"/>
                <a:cs typeface="Calibri"/>
                <a:sym typeface="Calibri"/>
              </a:rPr>
            </a:br>
            <a:r>
              <a:rPr lang="en-US" sz="1800" i="1" dirty="0"/>
              <a:t>Alphabet to Issue 100-Year Bond</a:t>
            </a:r>
            <a:r>
              <a:rPr lang="en-US" sz="1800" dirty="0"/>
              <a:t> to finance AI build out </a:t>
            </a:r>
            <a:br>
              <a:rPr lang="en-US" sz="1800" dirty="0">
                <a:effectLst/>
                <a:latin typeface="+mj-lt"/>
                <a:ea typeface="Times New Roman" panose="02020603050405020304" pitchFamily="18" charset="0"/>
              </a:rPr>
            </a:br>
            <a:r>
              <a:rPr lang="en-US" sz="1800" dirty="0">
                <a:solidFill>
                  <a:srgbClr val="00A64B"/>
                </a:solidFill>
                <a:effectLst/>
                <a:latin typeface="+mj-lt"/>
                <a:ea typeface="Times New Roman" panose="02020603050405020304" pitchFamily="18" charset="0"/>
              </a:rPr>
              <a:t>took profits on </a:t>
            </a:r>
            <a:r>
              <a:rPr lang="en-US" sz="1800" dirty="0">
                <a:solidFill>
                  <a:srgbClr val="00A64B"/>
                </a:solidFill>
                <a:effectLst/>
                <a:latin typeface="+mj-lt"/>
              </a:rPr>
              <a:t>long 12/$110-$120 call spread</a:t>
            </a:r>
            <a:r>
              <a:rPr lang="en-US" sz="1800" dirty="0">
                <a:solidFill>
                  <a:srgbClr val="00A64B"/>
                </a:solidFill>
                <a:latin typeface="Calibri"/>
                <a:ea typeface="Calibri"/>
                <a:cs typeface="Calibri"/>
                <a:sym typeface="Calibri"/>
              </a:rPr>
              <a:t> </a:t>
            </a:r>
            <a:br>
              <a:rPr lang="en-US" sz="2400" dirty="0">
                <a:solidFill>
                  <a:schemeClr val="dk1"/>
                </a:solidFill>
                <a:latin typeface="Calibri"/>
                <a:ea typeface="Calibri"/>
                <a:cs typeface="Calibri"/>
                <a:sym typeface="Calibri"/>
              </a:rPr>
            </a:br>
            <a:r>
              <a:rPr lang="en-US" sz="1800" dirty="0">
                <a:solidFill>
                  <a:srgbClr val="00A64B"/>
                </a:solidFill>
                <a:latin typeface="Calibri"/>
                <a:ea typeface="Calibri"/>
                <a:cs typeface="Calibri"/>
                <a:sym typeface="Calibri"/>
              </a:rPr>
              <a:t>took profits on long 12/$1,200-$1,230 bull call spread</a:t>
            </a:r>
            <a:r>
              <a:rPr lang="en-US" sz="1700" dirty="0">
                <a:solidFill>
                  <a:srgbClr val="00A64B"/>
                </a:solidFill>
                <a:latin typeface="Calibri"/>
                <a:ea typeface="Calibri"/>
                <a:cs typeface="Calibri"/>
                <a:sym typeface="Calibri"/>
              </a:rPr>
              <a:t>, took profits on long 9/$1,030-$1,080 vertical bull call spread</a:t>
            </a:r>
            <a:endParaRPr lang="en-US" sz="1800" dirty="0">
              <a:latin typeface="Calibri"/>
              <a:ea typeface="Calibri"/>
              <a:cs typeface="Calibri"/>
            </a:endParaRPr>
          </a:p>
        </p:txBody>
      </p:sp>
      <p:pic>
        <p:nvPicPr>
          <p:cNvPr id="2" name="Picture 1">
            <a:extLst>
              <a:ext uri="{FF2B5EF4-FFF2-40B4-BE49-F238E27FC236}">
                <a16:creationId xmlns:a16="http://schemas.microsoft.com/office/drawing/2014/main" id="{7E668CBA-BF69-4F0A-3F3E-D89EA57E654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230497" y="4898424"/>
            <a:ext cx="2657732" cy="1771821"/>
          </a:xfrm>
          <a:prstGeom prst="rect">
            <a:avLst/>
          </a:prstGeom>
        </p:spPr>
      </p:pic>
      <p:pic>
        <p:nvPicPr>
          <p:cNvPr id="3" name="Picture 2">
            <a:extLst>
              <a:ext uri="{FF2B5EF4-FFF2-40B4-BE49-F238E27FC236}">
                <a16:creationId xmlns:a16="http://schemas.microsoft.com/office/drawing/2014/main" id="{7A343F18-3E27-2008-7C5F-57472E4A8DF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024031" y="2133600"/>
            <a:ext cx="5715000" cy="4267200"/>
          </a:xfrm>
          <a:prstGeom prst="rect">
            <a:avLst/>
          </a:prstGeom>
        </p:spPr>
      </p:pic>
    </p:spTree>
    <p:extLst>
      <p:ext uri="{BB962C8B-B14F-4D97-AF65-F5344CB8AC3E}">
        <p14:creationId xmlns:p14="http://schemas.microsoft.com/office/powerpoint/2010/main" val="1552476274"/>
      </p:ext>
    </p:extLst>
  </p:cSld>
  <p:clrMapOvr>
    <a:masterClrMapping/>
  </p:clrMapOvr>
  <p:transition spd="slow">
    <p:cut/>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Shape 275"/>
          <p:cNvSpPr txBox="1">
            <a:spLocks noGrp="1"/>
          </p:cNvSpPr>
          <p:nvPr>
            <p:ph type="title"/>
          </p:nvPr>
        </p:nvSpPr>
        <p:spPr>
          <a:xfrm>
            <a:off x="795647" y="398585"/>
            <a:ext cx="10592789" cy="1143000"/>
          </a:xfrm>
          <a:prstGeom prst="rect">
            <a:avLst/>
          </a:prstGeom>
          <a:noFill/>
          <a:ln>
            <a:noFill/>
          </a:ln>
        </p:spPr>
        <p:txBody>
          <a:bodyPr lIns="91425" tIns="45700" rIns="91425" bIns="45700" anchor="ctr" anchorCtr="0">
            <a:noAutofit/>
          </a:bodyPr>
          <a:lstStyle/>
          <a:p>
            <a:pPr lvl="0">
              <a:buClr>
                <a:schemeClr val="dk1"/>
              </a:buClr>
              <a:buSzPct val="25000"/>
            </a:pP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Amazon (AMZN) – Antirust Target</a:t>
            </a:r>
            <a:br>
              <a:rPr lang="en-US" sz="2400" dirty="0">
                <a:solidFill>
                  <a:schemeClr val="dk1"/>
                </a:solidFill>
                <a:latin typeface="Calibri"/>
                <a:ea typeface="Calibri"/>
                <a:cs typeface="Calibri"/>
                <a:sym typeface="Calibri"/>
              </a:rPr>
            </a:br>
            <a:r>
              <a:rPr lang="en-US" sz="1800" b="1" i="1" dirty="0"/>
              <a:t>Amazon Plunges 12%,</a:t>
            </a:r>
            <a:r>
              <a:rPr lang="en-US" sz="1800" dirty="0"/>
              <a:t> after missing its fourth-quarter earnings estimates</a:t>
            </a:r>
            <a:br>
              <a:rPr lang="en-US" sz="2400" dirty="0"/>
            </a:br>
            <a:r>
              <a:rPr lang="en-US" sz="1800" dirty="0">
                <a:solidFill>
                  <a:srgbClr val="00A64B"/>
                </a:solidFill>
                <a:latin typeface="Calibri"/>
                <a:ea typeface="Calibri"/>
                <a:cs typeface="Calibri"/>
                <a:sym typeface="Calibri"/>
              </a:rPr>
              <a:t>took profits on long 3/$155-$160 bull call spread , took profits on long 2/$130-$135 bull call spread</a:t>
            </a:r>
            <a:br>
              <a:rPr lang="en-US" sz="1800" dirty="0">
                <a:solidFill>
                  <a:srgbClr val="00A64B"/>
                </a:solidFill>
                <a:latin typeface="Calibri"/>
                <a:ea typeface="Calibri"/>
                <a:cs typeface="Calibri"/>
                <a:sym typeface="Calibri"/>
              </a:rPr>
            </a:br>
            <a:endParaRPr lang="en-US" sz="2400" dirty="0">
              <a:latin typeface="Calibri"/>
              <a:ea typeface="Calibri"/>
              <a:cs typeface="Calibri"/>
            </a:endParaRPr>
          </a:p>
        </p:txBody>
      </p:sp>
      <p:pic>
        <p:nvPicPr>
          <p:cNvPr id="2" name="Picture 1">
            <a:extLst>
              <a:ext uri="{FF2B5EF4-FFF2-40B4-BE49-F238E27FC236}">
                <a16:creationId xmlns:a16="http://schemas.microsoft.com/office/drawing/2014/main" id="{AB4C4A86-364F-8805-28CA-AA999FABE90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428204" y="5949289"/>
            <a:ext cx="2439773" cy="735744"/>
          </a:xfrm>
          <a:prstGeom prst="rect">
            <a:avLst/>
          </a:prstGeom>
        </p:spPr>
      </p:pic>
      <p:pic>
        <p:nvPicPr>
          <p:cNvPr id="3" name="Picture 2">
            <a:extLst>
              <a:ext uri="{FF2B5EF4-FFF2-40B4-BE49-F238E27FC236}">
                <a16:creationId xmlns:a16="http://schemas.microsoft.com/office/drawing/2014/main" id="{4B6FCD6C-DBD6-15C8-F084-E8681A44159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047114" y="1848293"/>
            <a:ext cx="5715000" cy="4267200"/>
          </a:xfrm>
          <a:prstGeom prst="rect">
            <a:avLst/>
          </a:prstGeom>
        </p:spPr>
      </p:pic>
    </p:spTree>
    <p:extLst>
      <p:ext uri="{BB962C8B-B14F-4D97-AF65-F5344CB8AC3E}">
        <p14:creationId xmlns:p14="http://schemas.microsoft.com/office/powerpoint/2010/main" val="4071336853"/>
      </p:ext>
    </p:extLst>
  </p:cSld>
  <p:clrMapOvr>
    <a:masterClrMapping/>
  </p:clrMapOvr>
  <p:transition spd="slow">
    <p:cut/>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 name="TextBox 1">
            <a:extLst>
              <a:ext uri="{FF2B5EF4-FFF2-40B4-BE49-F238E27FC236}">
                <a16:creationId xmlns:a16="http://schemas.microsoft.com/office/drawing/2014/main" id="{EF35050C-0F29-D14C-59CE-87C6FCCA0969}"/>
              </a:ext>
            </a:extLst>
          </p:cNvPr>
          <p:cNvSpPr txBox="1"/>
          <p:nvPr/>
        </p:nvSpPr>
        <p:spPr>
          <a:xfrm>
            <a:off x="297064" y="320056"/>
            <a:ext cx="11894935" cy="3570208"/>
          </a:xfrm>
          <a:prstGeom prst="rect">
            <a:avLst/>
          </a:prstGeom>
          <a:noFill/>
        </p:spPr>
        <p:txBody>
          <a:bodyPr wrap="square" rtlCol="0">
            <a:spAutoFit/>
          </a:bodyPr>
          <a:lstStyle/>
          <a:p>
            <a:pPr algn="ctr"/>
            <a:r>
              <a:rPr lang="en-US" sz="2800" dirty="0"/>
              <a:t>Tesla (TSLA) </a:t>
            </a:r>
            <a:r>
              <a:rPr lang="en-US" sz="2800" dirty="0">
                <a:latin typeface="+mj-lt"/>
              </a:rPr>
              <a:t>– </a:t>
            </a:r>
            <a:br>
              <a:rPr lang="en-US" sz="1800" dirty="0"/>
            </a:br>
            <a:r>
              <a:rPr lang="en-US" sz="1800" b="1" i="1" dirty="0"/>
              <a:t>Telsa Profits Plunge 16%,</a:t>
            </a:r>
            <a:r>
              <a:rPr lang="en-US" sz="1800" dirty="0"/>
              <a:t> off of a 3% drop in YIOY sales </a:t>
            </a:r>
            <a:br>
              <a:rPr lang="en-US" sz="1800" dirty="0">
                <a:latin typeface="+mj-lt"/>
              </a:rPr>
            </a:br>
            <a:r>
              <a:rPr lang="en-US" sz="1800" dirty="0">
                <a:solidFill>
                  <a:srgbClr val="00B050"/>
                </a:solidFill>
                <a:latin typeface="+mj-lt"/>
              </a:rPr>
              <a:t>took profits on </a:t>
            </a:r>
            <a:r>
              <a:rPr lang="en-US" sz="1800" dirty="0">
                <a:solidFill>
                  <a:srgbClr val="00B050"/>
                </a:solidFill>
              </a:rPr>
              <a:t>long 10</a:t>
            </a:r>
            <a:r>
              <a:rPr lang="en-US" sz="1800" dirty="0">
                <a:solidFill>
                  <a:srgbClr val="00B050"/>
                </a:solidFill>
                <a:ea typeface="Times New Roman" panose="02020603050405020304" pitchFamily="18" charset="0"/>
              </a:rPr>
              <a:t>/$510-$520 put spread, </a:t>
            </a:r>
            <a:r>
              <a:rPr lang="en-US" sz="1800" dirty="0">
                <a:solidFill>
                  <a:srgbClr val="00A64B"/>
                </a:solidFill>
              </a:rPr>
              <a:t>took profits on</a:t>
            </a:r>
            <a:r>
              <a:rPr lang="en-US" sz="1800" dirty="0">
                <a:solidFill>
                  <a:srgbClr val="00A64B"/>
                </a:solidFill>
                <a:ea typeface="Times New Roman" panose="02020603050405020304" pitchFamily="18" charset="0"/>
              </a:rPr>
              <a:t> 8/$370-$380 put spread</a:t>
            </a:r>
            <a:br>
              <a:rPr lang="en-US" sz="1800" dirty="0">
                <a:latin typeface="+mj-lt"/>
              </a:rPr>
            </a:br>
            <a:r>
              <a:rPr lang="en-US" sz="1800" dirty="0">
                <a:solidFill>
                  <a:srgbClr val="00B050"/>
                </a:solidFill>
                <a:latin typeface="+mj-lt"/>
              </a:rPr>
              <a:t>took profits on </a:t>
            </a:r>
            <a:r>
              <a:rPr lang="en-US" sz="1800" dirty="0">
                <a:solidFill>
                  <a:srgbClr val="00B050"/>
                </a:solidFill>
              </a:rPr>
              <a:t>long 7/$420-$430 put spread, took profits on long 7/$360-$370 put spread</a:t>
            </a:r>
            <a:br>
              <a:rPr lang="en-US" sz="1800" dirty="0">
                <a:solidFill>
                  <a:srgbClr val="00A64B"/>
                </a:solidFill>
              </a:rPr>
            </a:br>
            <a:r>
              <a:rPr lang="en-US" sz="1800" dirty="0">
                <a:solidFill>
                  <a:srgbClr val="00A64B"/>
                </a:solidFill>
                <a:latin typeface="+mj-lt"/>
              </a:rPr>
              <a:t>took profits on </a:t>
            </a:r>
            <a:r>
              <a:rPr lang="en-US" sz="1800" dirty="0">
                <a:solidFill>
                  <a:srgbClr val="00A64B"/>
                </a:solidFill>
              </a:rPr>
              <a:t>long 7/$180-$190 put spread</a:t>
            </a:r>
            <a:r>
              <a:rPr lang="en-US" sz="1800" dirty="0">
                <a:solidFill>
                  <a:schemeClr val="tx1"/>
                </a:solidFill>
              </a:rPr>
              <a:t>, </a:t>
            </a:r>
            <a:r>
              <a:rPr lang="en-US" sz="1800" dirty="0">
                <a:solidFill>
                  <a:srgbClr val="00A64B"/>
                </a:solidFill>
              </a:rPr>
              <a:t>took profits in long 6/190-$200 call</a:t>
            </a:r>
            <a:br>
              <a:rPr lang="en-US" sz="1800" dirty="0">
                <a:solidFill>
                  <a:srgbClr val="FF0000"/>
                </a:solidFill>
              </a:rPr>
            </a:br>
            <a:br>
              <a:rPr lang="en-US" sz="1800" dirty="0">
                <a:solidFill>
                  <a:srgbClr val="00A64B"/>
                </a:solidFill>
                <a:latin typeface="+mj-lt"/>
              </a:rPr>
            </a:br>
            <a:br>
              <a:rPr lang="en-US" sz="1800" dirty="0">
                <a:solidFill>
                  <a:srgbClr val="00A64B"/>
                </a:solidFill>
                <a:latin typeface="+mj-lt"/>
              </a:rPr>
            </a:br>
            <a:br>
              <a:rPr lang="en-US" sz="1800" dirty="0">
                <a:solidFill>
                  <a:schemeClr val="tx1"/>
                </a:solidFill>
                <a:latin typeface="+mj-lt"/>
              </a:rPr>
            </a:br>
            <a:br>
              <a:rPr lang="en-US" sz="1800" dirty="0">
                <a:solidFill>
                  <a:srgbClr val="00A64B"/>
                </a:solidFill>
                <a:latin typeface="+mj-lt"/>
              </a:rPr>
            </a:br>
            <a:br>
              <a:rPr lang="en-US" sz="1800" dirty="0">
                <a:solidFill>
                  <a:srgbClr val="00B050"/>
                </a:solidFill>
                <a:latin typeface="+mj-lt"/>
              </a:rPr>
            </a:br>
            <a:br>
              <a:rPr lang="en-US" sz="1800" dirty="0">
                <a:solidFill>
                  <a:srgbClr val="00A64B"/>
                </a:solidFill>
                <a:latin typeface="+mj-lt"/>
              </a:rPr>
            </a:br>
            <a:endParaRPr lang="en-US" sz="1800" dirty="0"/>
          </a:p>
        </p:txBody>
      </p:sp>
      <p:pic>
        <p:nvPicPr>
          <p:cNvPr id="3" name="Picture 2">
            <a:extLst>
              <a:ext uri="{FF2B5EF4-FFF2-40B4-BE49-F238E27FC236}">
                <a16:creationId xmlns:a16="http://schemas.microsoft.com/office/drawing/2014/main" id="{E1231103-B053-6E20-254F-BB7659939EF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356450" y="4312507"/>
            <a:ext cx="1670112" cy="2414527"/>
          </a:xfrm>
          <a:prstGeom prst="rect">
            <a:avLst/>
          </a:prstGeom>
        </p:spPr>
      </p:pic>
      <p:pic>
        <p:nvPicPr>
          <p:cNvPr id="4" name="Picture 3">
            <a:extLst>
              <a:ext uri="{FF2B5EF4-FFF2-40B4-BE49-F238E27FC236}">
                <a16:creationId xmlns:a16="http://schemas.microsoft.com/office/drawing/2014/main" id="{21C808F7-A4EE-517F-D37D-6B1F231636A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238500" y="2105160"/>
            <a:ext cx="5715000" cy="4267200"/>
          </a:xfrm>
          <a:prstGeom prst="rect">
            <a:avLst/>
          </a:prstGeom>
        </p:spPr>
      </p:pic>
    </p:spTree>
    <p:extLst>
      <p:ext uri="{BB962C8B-B14F-4D97-AF65-F5344CB8AC3E}">
        <p14:creationId xmlns:p14="http://schemas.microsoft.com/office/powerpoint/2010/main" val="2079140126"/>
      </p:ext>
    </p:extLst>
  </p:cSld>
  <p:clrMapOvr>
    <a:masterClrMapping/>
  </p:clrMapOvr>
  <p:transition spd="slow">
    <p:cut/>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Shape 275"/>
          <p:cNvSpPr txBox="1">
            <a:spLocks noGrp="1"/>
          </p:cNvSpPr>
          <p:nvPr>
            <p:ph type="title"/>
          </p:nvPr>
        </p:nvSpPr>
        <p:spPr>
          <a:xfrm>
            <a:off x="126670" y="397267"/>
            <a:ext cx="12065330" cy="1125071"/>
          </a:xfrm>
          <a:prstGeom prst="rect">
            <a:avLst/>
          </a:prstGeom>
          <a:noFill/>
          <a:ln>
            <a:noFill/>
          </a:ln>
        </p:spPr>
        <p:txBody>
          <a:bodyPr lIns="91425" tIns="45700" rIns="91425" bIns="45700" anchor="ctr" anchorCtr="0">
            <a:noAutofit/>
          </a:bodyPr>
          <a:lstStyle/>
          <a:p>
            <a:pPr lvl="0">
              <a:buClr>
                <a:schemeClr val="dk1"/>
              </a:buClr>
              <a:buSzPct val="25000"/>
            </a:pPr>
            <a:r>
              <a:rPr lang="en-US" sz="3200" b="1" dirty="0">
                <a:solidFill>
                  <a:schemeClr val="dk1"/>
                </a:solidFill>
                <a:latin typeface="Calibri"/>
                <a:ea typeface="Calibri"/>
                <a:cs typeface="Calibri"/>
                <a:sym typeface="Calibri"/>
              </a:rPr>
              <a:t>Netflix (NFLX) – </a:t>
            </a:r>
            <a:br>
              <a:rPr lang="en-US" sz="1800" b="1" i="1" dirty="0">
                <a:solidFill>
                  <a:schemeClr val="dk1"/>
                </a:solidFill>
                <a:latin typeface="Calibri"/>
                <a:ea typeface="Calibri"/>
                <a:cs typeface="Calibri"/>
                <a:sym typeface="Calibri"/>
              </a:rPr>
            </a:br>
            <a:r>
              <a:rPr lang="en-US" sz="1800" i="1" dirty="0"/>
              <a:t>Justic Department Launches Antitrust Investigation of Netflix (NFLX)</a:t>
            </a:r>
            <a:br>
              <a:rPr lang="en-US" sz="1800" dirty="0"/>
            </a:br>
            <a:r>
              <a:rPr lang="en-US" sz="1800" dirty="0">
                <a:solidFill>
                  <a:srgbClr val="00A64B"/>
                </a:solidFill>
              </a:rPr>
              <a:t>Took profits on 11/$100-$102 call spread</a:t>
            </a:r>
            <a:br>
              <a:rPr lang="en-US" dirty="0"/>
            </a:br>
            <a:r>
              <a:rPr lang="en-US" dirty="0"/>
              <a:t> </a:t>
            </a:r>
            <a:r>
              <a:rPr lang="en-US" sz="1800" dirty="0">
                <a:solidFill>
                  <a:srgbClr val="00A64B"/>
                </a:solidFill>
              </a:rPr>
              <a:t>took profits on long $1040-$1060 call spread, </a:t>
            </a:r>
            <a:r>
              <a:rPr lang="en-US" sz="1800" dirty="0">
                <a:solidFill>
                  <a:srgbClr val="00A64B"/>
                </a:solidFill>
                <a:effectLst/>
              </a:rPr>
              <a:t>took profits on </a:t>
            </a:r>
            <a:r>
              <a:rPr lang="en-US" sz="1800" dirty="0">
                <a:solidFill>
                  <a:srgbClr val="00A64B"/>
                </a:solidFill>
                <a:effectLst/>
                <a:latin typeface="+mj-lt"/>
              </a:rPr>
              <a:t>long 4/800-$810 call spread</a:t>
            </a:r>
            <a:br>
              <a:rPr lang="en-US" sz="2400" dirty="0"/>
            </a:br>
            <a:endParaRPr lang="en-US" sz="2400" dirty="0">
              <a:ea typeface="Calibri"/>
            </a:endParaRPr>
          </a:p>
        </p:txBody>
      </p:sp>
      <p:pic>
        <p:nvPicPr>
          <p:cNvPr id="2" name="Picture 1">
            <a:extLst>
              <a:ext uri="{FF2B5EF4-FFF2-40B4-BE49-F238E27FC236}">
                <a16:creationId xmlns:a16="http://schemas.microsoft.com/office/drawing/2014/main" id="{E182FAC6-F069-328E-8D62-31EDECE0A87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823938" y="4596714"/>
            <a:ext cx="2136029" cy="2136029"/>
          </a:xfrm>
          <a:prstGeom prst="rect">
            <a:avLst/>
          </a:prstGeom>
        </p:spPr>
      </p:pic>
      <p:pic>
        <p:nvPicPr>
          <p:cNvPr id="3" name="Picture 2">
            <a:extLst>
              <a:ext uri="{FF2B5EF4-FFF2-40B4-BE49-F238E27FC236}">
                <a16:creationId xmlns:a16="http://schemas.microsoft.com/office/drawing/2014/main" id="{BD96EB68-5EB7-269E-42B9-0230C9AF316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238500" y="1954619"/>
            <a:ext cx="5715000" cy="4267200"/>
          </a:xfrm>
          <a:prstGeom prst="rect">
            <a:avLst/>
          </a:prstGeom>
        </p:spPr>
      </p:pic>
    </p:spTree>
    <p:extLst>
      <p:ext uri="{BB962C8B-B14F-4D97-AF65-F5344CB8AC3E}">
        <p14:creationId xmlns:p14="http://schemas.microsoft.com/office/powerpoint/2010/main" val="3759732067"/>
      </p:ext>
    </p:extLst>
  </p:cSld>
  <p:clrMapOvr>
    <a:masterClrMapping/>
  </p:clrMapOvr>
  <p:transition spd="slow">
    <p:cu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E853EC-02CD-5444-6FD1-4C1074A8C860}"/>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036C6817-F5DE-DD1E-A9E1-B27FD28288B9}"/>
              </a:ext>
            </a:extLst>
          </p:cNvPr>
          <p:cNvSpPr>
            <a:spLocks noGrp="1"/>
          </p:cNvSpPr>
          <p:nvPr>
            <p:ph type="body" idx="1"/>
          </p:nvPr>
        </p:nvSpPr>
        <p:spPr/>
        <p:txBody>
          <a:bodyPr/>
          <a:lstStyle/>
          <a:p>
            <a:endParaRPr lang="en-US" dirty="0"/>
          </a:p>
        </p:txBody>
      </p:sp>
      <p:pic>
        <p:nvPicPr>
          <p:cNvPr id="5" name="Picture 4" descr="A graph showing a number of years&#10;&#10;AI-generated content may be incorrect.">
            <a:extLst>
              <a:ext uri="{FF2B5EF4-FFF2-40B4-BE49-F238E27FC236}">
                <a16:creationId xmlns:a16="http://schemas.microsoft.com/office/drawing/2014/main" id="{093F446D-625A-AB3B-AE3D-A0BEB219CEF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6273" y="0"/>
            <a:ext cx="11879453" cy="6858000"/>
          </a:xfrm>
          <a:prstGeom prst="rect">
            <a:avLst/>
          </a:prstGeom>
        </p:spPr>
      </p:pic>
    </p:spTree>
    <p:extLst>
      <p:ext uri="{BB962C8B-B14F-4D97-AF65-F5344CB8AC3E}">
        <p14:creationId xmlns:p14="http://schemas.microsoft.com/office/powerpoint/2010/main" val="84742857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Shape 296"/>
          <p:cNvSpPr txBox="1">
            <a:spLocks noGrp="1"/>
          </p:cNvSpPr>
          <p:nvPr>
            <p:ph type="title"/>
          </p:nvPr>
        </p:nvSpPr>
        <p:spPr>
          <a:xfrm>
            <a:off x="802888" y="228600"/>
            <a:ext cx="10537902" cy="1143000"/>
          </a:xfrm>
          <a:prstGeom prst="rect">
            <a:avLst/>
          </a:prstGeom>
          <a:noFill/>
          <a:ln>
            <a:noFill/>
          </a:ln>
        </p:spPr>
        <p:txBody>
          <a:bodyPr lIns="91425" tIns="45700" rIns="91425" bIns="45700" anchor="ctr" anchorCtr="0">
            <a:noAutofit/>
          </a:bodyPr>
          <a:lstStyle/>
          <a:p>
            <a:pPr lvl="0">
              <a:buClr>
                <a:schemeClr val="dk1"/>
              </a:buClr>
              <a:buSzPct val="25000"/>
            </a:pPr>
            <a:r>
              <a:rPr lang="en-US" sz="2400" dirty="0">
                <a:solidFill>
                  <a:schemeClr val="dk1"/>
                </a:solidFill>
                <a:latin typeface="Calibri"/>
                <a:ea typeface="Calibri"/>
                <a:cs typeface="Calibri"/>
                <a:sym typeface="Calibri"/>
              </a:rPr>
              <a:t>Palo Alto Networks (PANW)- </a:t>
            </a:r>
            <a:r>
              <a:rPr lang="en-US" sz="1800" dirty="0">
                <a:solidFill>
                  <a:schemeClr val="dk1"/>
                </a:solidFill>
                <a:latin typeface="+mj-lt"/>
                <a:ea typeface="Calibri"/>
                <a:cs typeface="Calibri"/>
                <a:sym typeface="Calibri"/>
              </a:rPr>
              <a:t>Hacking never goes out of fashion</a:t>
            </a:r>
            <a:br>
              <a:rPr lang="en-US" sz="1800" dirty="0">
                <a:solidFill>
                  <a:schemeClr val="dk1"/>
                </a:solidFill>
                <a:latin typeface="+mj-lt"/>
                <a:ea typeface="Calibri"/>
                <a:cs typeface="Calibri"/>
                <a:sym typeface="Calibri"/>
              </a:rPr>
            </a:br>
            <a:r>
              <a:rPr lang="en-US" sz="1800" dirty="0">
                <a:solidFill>
                  <a:schemeClr val="dk1"/>
                </a:solidFill>
                <a:latin typeface="Calibri"/>
                <a:ea typeface="Calibri"/>
                <a:cs typeface="Calibri"/>
                <a:sym typeface="Calibri"/>
              </a:rPr>
              <a:t>Is AI Putting SaaS Out of Business?</a:t>
            </a:r>
            <a:br>
              <a:rPr lang="en-US" sz="1800" dirty="0">
                <a:solidFill>
                  <a:schemeClr val="dk1"/>
                </a:solidFill>
                <a:latin typeface="+mn-lt"/>
                <a:ea typeface="Calibri"/>
                <a:cs typeface="Calibri"/>
                <a:sym typeface="Calibri"/>
              </a:rPr>
            </a:br>
            <a:r>
              <a:rPr lang="en-US" sz="1800" dirty="0">
                <a:solidFill>
                  <a:srgbClr val="00A64B"/>
                </a:solidFill>
                <a:effectLst/>
                <a:latin typeface="+mj-lt"/>
                <a:ea typeface="Times New Roman" panose="02020603050405020304" pitchFamily="18" charset="0"/>
              </a:rPr>
              <a:t>took profits on </a:t>
            </a:r>
            <a:r>
              <a:rPr lang="en-US" sz="1800" dirty="0">
                <a:solidFill>
                  <a:srgbClr val="00A64B"/>
                </a:solidFill>
                <a:latin typeface="Calibri"/>
                <a:ea typeface="Calibri"/>
                <a:cs typeface="Calibri"/>
                <a:sym typeface="Calibri"/>
              </a:rPr>
              <a:t>long 2/$260-$270 call spread</a:t>
            </a:r>
            <a:r>
              <a:rPr lang="en-US" sz="1800" dirty="0">
                <a:solidFill>
                  <a:schemeClr val="tx1"/>
                </a:solidFill>
                <a:latin typeface="+mj-lt"/>
                <a:ea typeface="Calibri"/>
                <a:cs typeface="Calibri"/>
                <a:sym typeface="Calibri"/>
              </a:rPr>
              <a:t>, </a:t>
            </a:r>
            <a:r>
              <a:rPr lang="en-US" sz="1800" dirty="0">
                <a:solidFill>
                  <a:srgbClr val="00A64B"/>
                </a:solidFill>
                <a:latin typeface="Calibri"/>
                <a:ea typeface="Calibri"/>
                <a:cs typeface="Calibri"/>
                <a:sym typeface="Calibri"/>
              </a:rPr>
              <a:t>took profits on long 10/$130-$140 call spread</a:t>
            </a:r>
          </a:p>
        </p:txBody>
      </p:sp>
      <p:pic>
        <p:nvPicPr>
          <p:cNvPr id="2" name="Picture 1">
            <a:extLst>
              <a:ext uri="{FF2B5EF4-FFF2-40B4-BE49-F238E27FC236}">
                <a16:creationId xmlns:a16="http://schemas.microsoft.com/office/drawing/2014/main" id="{9CAAA928-7069-44F9-FD27-F3C14FE9350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057503" y="4883236"/>
            <a:ext cx="2891480" cy="1626458"/>
          </a:xfrm>
          <a:prstGeom prst="rect">
            <a:avLst/>
          </a:prstGeom>
        </p:spPr>
      </p:pic>
      <p:pic>
        <p:nvPicPr>
          <p:cNvPr id="3" name="Picture 2">
            <a:extLst>
              <a:ext uri="{FF2B5EF4-FFF2-40B4-BE49-F238E27FC236}">
                <a16:creationId xmlns:a16="http://schemas.microsoft.com/office/drawing/2014/main" id="{1BF88D9B-A3C9-431B-0EC8-188482B94B8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494221" y="1869558"/>
            <a:ext cx="5715000" cy="4267200"/>
          </a:xfrm>
          <a:prstGeom prst="rect">
            <a:avLst/>
          </a:prstGeom>
        </p:spPr>
      </p:pic>
    </p:spTree>
    <p:extLst>
      <p:ext uri="{BB962C8B-B14F-4D97-AF65-F5344CB8AC3E}">
        <p14:creationId xmlns:p14="http://schemas.microsoft.com/office/powerpoint/2010/main" val="1273941948"/>
      </p:ext>
    </p:extLst>
  </p:cSld>
  <p:clrMapOvr>
    <a:masterClrMapping/>
  </p:clrMapOvr>
  <p:transition spd="slow">
    <p:cut/>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Shape 275"/>
          <p:cNvSpPr txBox="1">
            <a:spLocks noGrp="1"/>
          </p:cNvSpPr>
          <p:nvPr>
            <p:ph type="title"/>
          </p:nvPr>
        </p:nvSpPr>
        <p:spPr>
          <a:xfrm>
            <a:off x="1981200" y="152400"/>
            <a:ext cx="8229600" cy="1600200"/>
          </a:xfrm>
          <a:prstGeom prst="rect">
            <a:avLst/>
          </a:prstGeom>
          <a:noFill/>
          <a:ln>
            <a:noFill/>
          </a:ln>
        </p:spPr>
        <p:txBody>
          <a:bodyPr lIns="91425" tIns="45700" rIns="91425" bIns="45700" anchor="ctr" anchorCtr="0">
            <a:noAutofit/>
          </a:bodyPr>
          <a:lstStyle/>
          <a:p>
            <a:pPr lvl="0">
              <a:buClr>
                <a:schemeClr val="dk1"/>
              </a:buClr>
              <a:buSzPct val="25000"/>
            </a:pP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Advanced Micro Devices (AMD)- Recession fears</a:t>
            </a:r>
            <a:br>
              <a:rPr lang="en-US" sz="2400" dirty="0">
                <a:solidFill>
                  <a:schemeClr val="dk1"/>
                </a:solidFill>
                <a:latin typeface="Calibri"/>
                <a:ea typeface="Calibri"/>
                <a:cs typeface="Calibri"/>
                <a:sym typeface="Calibri"/>
              </a:rPr>
            </a:br>
            <a:r>
              <a:rPr lang="en-US" sz="1800" dirty="0">
                <a:solidFill>
                  <a:schemeClr val="dk1"/>
                </a:solidFill>
                <a:latin typeface="Calibri"/>
                <a:ea typeface="Calibri"/>
                <a:cs typeface="Calibri"/>
                <a:sym typeface="Calibri"/>
              </a:rPr>
              <a:t>programable logic devices</a:t>
            </a:r>
            <a:br>
              <a:rPr lang="en-US" sz="1800" dirty="0">
                <a:solidFill>
                  <a:srgbClr val="00B050"/>
                </a:solidFill>
                <a:latin typeface="Calibri"/>
                <a:ea typeface="Calibri"/>
                <a:cs typeface="Calibri"/>
                <a:sym typeface="Calibri"/>
              </a:rPr>
            </a:br>
            <a:r>
              <a:rPr lang="en-US" sz="1800" dirty="0">
                <a:solidFill>
                  <a:srgbClr val="00B050"/>
                </a:solidFill>
                <a:latin typeface="Calibri"/>
                <a:ea typeface="Calibri"/>
                <a:cs typeface="Calibri"/>
                <a:sym typeface="Calibri"/>
              </a:rPr>
              <a:t>took profits on long 2/$75-$80 call spread</a:t>
            </a: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endParaRPr lang="en-US" sz="2000" dirty="0">
              <a:solidFill>
                <a:schemeClr val="dk1"/>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E7BA3BF3-7B5D-B097-23BB-B4BD0F06B89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210799" y="4747740"/>
            <a:ext cx="1702487" cy="1957860"/>
          </a:xfrm>
          <a:prstGeom prst="rect">
            <a:avLst/>
          </a:prstGeom>
        </p:spPr>
      </p:pic>
      <p:pic>
        <p:nvPicPr>
          <p:cNvPr id="3" name="Picture 2">
            <a:extLst>
              <a:ext uri="{FF2B5EF4-FFF2-40B4-BE49-F238E27FC236}">
                <a16:creationId xmlns:a16="http://schemas.microsoft.com/office/drawing/2014/main" id="{FEB704E7-5F2B-F2F2-EF8D-C6AD8635E4E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828260" y="1752599"/>
            <a:ext cx="6125240" cy="4573513"/>
          </a:xfrm>
          <a:prstGeom prst="rect">
            <a:avLst/>
          </a:prstGeom>
        </p:spPr>
      </p:pic>
    </p:spTree>
    <p:extLst>
      <p:ext uri="{BB962C8B-B14F-4D97-AF65-F5344CB8AC3E}">
        <p14:creationId xmlns:p14="http://schemas.microsoft.com/office/powerpoint/2010/main" val="3427302224"/>
      </p:ext>
    </p:extLst>
  </p:cSld>
  <p:clrMapOvr>
    <a:masterClrMapping/>
  </p:clrMapOvr>
  <p:transition spd="slow">
    <p:cut/>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Shape 275"/>
          <p:cNvSpPr txBox="1">
            <a:spLocks noGrp="1"/>
          </p:cNvSpPr>
          <p:nvPr>
            <p:ph type="title"/>
          </p:nvPr>
        </p:nvSpPr>
        <p:spPr>
          <a:xfrm>
            <a:off x="395416" y="533400"/>
            <a:ext cx="11430000" cy="1143000"/>
          </a:xfrm>
          <a:prstGeom prst="rect">
            <a:avLst/>
          </a:prstGeom>
          <a:noFill/>
          <a:ln>
            <a:noFill/>
          </a:ln>
        </p:spPr>
        <p:txBody>
          <a:bodyPr lIns="91425" tIns="45700" rIns="91425" bIns="45700" anchor="ctr" anchorCtr="0">
            <a:noAutofit/>
          </a:bodyPr>
          <a:lstStyle/>
          <a:p>
            <a:pPr>
              <a:buClr>
                <a:schemeClr val="dk1"/>
              </a:buClr>
              <a:buSzPct val="25000"/>
            </a:pPr>
            <a:r>
              <a:rPr lang="en-US" sz="2400" dirty="0">
                <a:solidFill>
                  <a:schemeClr val="dk1"/>
                </a:solidFill>
                <a:latin typeface="Calibri"/>
                <a:ea typeface="Calibri"/>
                <a:cs typeface="Calibri"/>
                <a:sym typeface="Calibri"/>
              </a:rPr>
              <a:t>Salesforce (CRM)- Is AI Putting SaaS Out of Business?</a:t>
            </a:r>
            <a:br>
              <a:rPr lang="en-US" sz="1800" dirty="0">
                <a:effectLst/>
                <a:latin typeface="+mj-lt"/>
                <a:ea typeface="Times New Roman" panose="02020603050405020304" pitchFamily="18" charset="0"/>
              </a:rPr>
            </a:br>
            <a:r>
              <a:rPr lang="en-US" sz="1800" dirty="0">
                <a:solidFill>
                  <a:srgbClr val="00B050"/>
                </a:solidFill>
                <a:effectLst/>
                <a:latin typeface="+mj-lt"/>
                <a:ea typeface="Times New Roman" panose="02020603050405020304" pitchFamily="18" charset="0"/>
              </a:rPr>
              <a:t>took profits on </a:t>
            </a:r>
            <a:r>
              <a:rPr lang="en-US" sz="1800" dirty="0">
                <a:solidFill>
                  <a:srgbClr val="00B050"/>
                </a:solidFill>
                <a:effectLst/>
                <a:latin typeface="+mj-lt"/>
              </a:rPr>
              <a:t>long 12/$185-$195 call spread</a:t>
            </a:r>
            <a:r>
              <a:rPr lang="en-US" sz="2400" dirty="0">
                <a:solidFill>
                  <a:schemeClr val="dk1"/>
                </a:solidFill>
                <a:effectLst/>
                <a:latin typeface="Calibri"/>
                <a:cs typeface="Calibri"/>
                <a:sym typeface="Calibri"/>
              </a:rPr>
              <a:t>, </a:t>
            </a:r>
            <a:r>
              <a:rPr lang="en-US" sz="1800" dirty="0">
                <a:solidFill>
                  <a:srgbClr val="00A64B"/>
                </a:solidFill>
                <a:latin typeface="Calibri"/>
                <a:ea typeface="Calibri"/>
                <a:cs typeface="Calibri"/>
                <a:sym typeface="Calibri"/>
              </a:rPr>
              <a:t>took profits on long 9/$125-$130 vertical bull call spread</a:t>
            </a:r>
            <a:br>
              <a:rPr lang="en-US" sz="1800" dirty="0">
                <a:solidFill>
                  <a:srgbClr val="00A64B"/>
                </a:solidFill>
                <a:latin typeface="Calibri"/>
                <a:ea typeface="Calibri"/>
                <a:cs typeface="Calibri"/>
                <a:sym typeface="Calibri"/>
              </a:rPr>
            </a:br>
            <a:r>
              <a:rPr lang="en-US" sz="1800" dirty="0">
                <a:solidFill>
                  <a:srgbClr val="00A64B"/>
                </a:solidFill>
                <a:latin typeface="Calibri"/>
                <a:ea typeface="Calibri"/>
                <a:cs typeface="Calibri"/>
                <a:sym typeface="Calibri"/>
              </a:rPr>
              <a:t>took profits on long 8/$125-$130 vertical bull call spread</a:t>
            </a:r>
            <a:br>
              <a:rPr lang="en-US" sz="1800" dirty="0">
                <a:solidFill>
                  <a:schemeClr val="dk1"/>
                </a:solidFill>
                <a:latin typeface="Calibri"/>
                <a:ea typeface="Calibri"/>
                <a:cs typeface="Calibri"/>
                <a:sym typeface="Calibri"/>
              </a:rPr>
            </a:br>
            <a:endParaRPr lang="en-US" sz="2000" dirty="0">
              <a:latin typeface="Calibri"/>
              <a:ea typeface="Calibri"/>
              <a:cs typeface="Calibri"/>
            </a:endParaRPr>
          </a:p>
        </p:txBody>
      </p:sp>
      <p:pic>
        <p:nvPicPr>
          <p:cNvPr id="2" name="Picture 1">
            <a:extLst>
              <a:ext uri="{FF2B5EF4-FFF2-40B4-BE49-F238E27FC236}">
                <a16:creationId xmlns:a16="http://schemas.microsoft.com/office/drawing/2014/main" id="{FA66BF51-A1E4-DE02-4FA7-0105C84E5EA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327292" y="4401065"/>
            <a:ext cx="2864708" cy="2864708"/>
          </a:xfrm>
          <a:prstGeom prst="rect">
            <a:avLst/>
          </a:prstGeom>
        </p:spPr>
      </p:pic>
      <p:pic>
        <p:nvPicPr>
          <p:cNvPr id="3" name="Picture 2">
            <a:extLst>
              <a:ext uri="{FF2B5EF4-FFF2-40B4-BE49-F238E27FC236}">
                <a16:creationId xmlns:a16="http://schemas.microsoft.com/office/drawing/2014/main" id="{3DCE5454-80CD-411D-6077-A4279898B67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551814" y="1676400"/>
            <a:ext cx="6359156" cy="4748170"/>
          </a:xfrm>
          <a:prstGeom prst="rect">
            <a:avLst/>
          </a:prstGeom>
        </p:spPr>
      </p:pic>
    </p:spTree>
    <p:extLst>
      <p:ext uri="{BB962C8B-B14F-4D97-AF65-F5344CB8AC3E}">
        <p14:creationId xmlns:p14="http://schemas.microsoft.com/office/powerpoint/2010/main" val="417376878"/>
      </p:ext>
    </p:extLst>
  </p:cSld>
  <p:clrMapOvr>
    <a:masterClrMapping/>
  </p:clrMapOvr>
  <p:transition spd="slow">
    <p:cut/>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Shape 275"/>
          <p:cNvSpPr txBox="1">
            <a:spLocks noGrp="1"/>
          </p:cNvSpPr>
          <p:nvPr>
            <p:ph type="title"/>
          </p:nvPr>
        </p:nvSpPr>
        <p:spPr>
          <a:xfrm>
            <a:off x="1981200" y="533400"/>
            <a:ext cx="8229600" cy="1143000"/>
          </a:xfrm>
          <a:prstGeom prst="rect">
            <a:avLst/>
          </a:prstGeom>
          <a:noFill/>
          <a:ln>
            <a:noFill/>
          </a:ln>
        </p:spPr>
        <p:txBody>
          <a:bodyPr lIns="91425" tIns="45700" rIns="91425" bIns="45700" anchor="ctr" anchorCtr="0">
            <a:noAutofit/>
          </a:bodyPr>
          <a:lstStyle/>
          <a:p>
            <a:pPr lvl="0">
              <a:buClr>
                <a:schemeClr val="dk1"/>
              </a:buClr>
              <a:buSzPct val="25000"/>
            </a:pPr>
            <a:r>
              <a:rPr lang="en-US" sz="2400" dirty="0">
                <a:solidFill>
                  <a:schemeClr val="dk1"/>
                </a:solidFill>
                <a:latin typeface="Calibri"/>
                <a:ea typeface="Calibri"/>
                <a:cs typeface="Calibri"/>
                <a:sym typeface="Calibri"/>
              </a:rPr>
              <a:t>Adobe (ADBE)- Is AI Putting SaaS Out of Business?</a:t>
            </a:r>
            <a:br>
              <a:rPr lang="en-US" sz="2400" dirty="0">
                <a:solidFill>
                  <a:schemeClr val="dk1"/>
                </a:solidFill>
                <a:latin typeface="Calibri"/>
                <a:ea typeface="Calibri"/>
                <a:cs typeface="Calibri"/>
                <a:sym typeface="Calibri"/>
              </a:rPr>
            </a:br>
            <a:r>
              <a:rPr lang="en-US" sz="1800" dirty="0">
                <a:solidFill>
                  <a:schemeClr val="dk1"/>
                </a:solidFill>
                <a:latin typeface="Calibri"/>
                <a:ea typeface="Calibri"/>
                <a:cs typeface="Calibri"/>
                <a:sym typeface="Calibri"/>
              </a:rPr>
              <a:t>The Quality Non-China tech play</a:t>
            </a:r>
            <a:br>
              <a:rPr lang="en-US" sz="1800" dirty="0">
                <a:solidFill>
                  <a:srgbClr val="00B050"/>
                </a:solidFill>
                <a:latin typeface="Calibri"/>
                <a:ea typeface="Calibri"/>
                <a:cs typeface="Calibri"/>
                <a:sym typeface="Calibri"/>
              </a:rPr>
            </a:br>
            <a:endParaRPr lang="en-US" sz="2400" dirty="0">
              <a:latin typeface="Calibri"/>
              <a:ea typeface="Calibri"/>
              <a:cs typeface="Calibri"/>
            </a:endParaRPr>
          </a:p>
        </p:txBody>
      </p:sp>
      <p:pic>
        <p:nvPicPr>
          <p:cNvPr id="2" name="Picture 1">
            <a:extLst>
              <a:ext uri="{FF2B5EF4-FFF2-40B4-BE49-F238E27FC236}">
                <a16:creationId xmlns:a16="http://schemas.microsoft.com/office/drawing/2014/main" id="{622BA711-476F-C15C-2697-CA963B95222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57180" y="4917988"/>
            <a:ext cx="2585858" cy="1616161"/>
          </a:xfrm>
          <a:prstGeom prst="rect">
            <a:avLst/>
          </a:prstGeom>
        </p:spPr>
      </p:pic>
      <p:pic>
        <p:nvPicPr>
          <p:cNvPr id="3" name="Picture 2">
            <a:extLst>
              <a:ext uri="{FF2B5EF4-FFF2-40B4-BE49-F238E27FC236}">
                <a16:creationId xmlns:a16="http://schemas.microsoft.com/office/drawing/2014/main" id="{D711CAE3-49D7-41D0-F83B-500F703323A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169042" y="1676400"/>
            <a:ext cx="6125239" cy="4573512"/>
          </a:xfrm>
          <a:prstGeom prst="rect">
            <a:avLst/>
          </a:prstGeom>
        </p:spPr>
      </p:pic>
    </p:spTree>
    <p:extLst>
      <p:ext uri="{BB962C8B-B14F-4D97-AF65-F5344CB8AC3E}">
        <p14:creationId xmlns:p14="http://schemas.microsoft.com/office/powerpoint/2010/main" val="2709265113"/>
      </p:ext>
    </p:extLst>
  </p:cSld>
  <p:clrMapOvr>
    <a:masterClrMapping/>
  </p:clrMapOvr>
  <p:transition spd="slow">
    <p:cut/>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Shape 275"/>
          <p:cNvSpPr txBox="1">
            <a:spLocks noGrp="1"/>
          </p:cNvSpPr>
          <p:nvPr>
            <p:ph type="title"/>
          </p:nvPr>
        </p:nvSpPr>
        <p:spPr>
          <a:xfrm>
            <a:off x="665018" y="533400"/>
            <a:ext cx="10759044" cy="1143000"/>
          </a:xfrm>
          <a:prstGeom prst="rect">
            <a:avLst/>
          </a:prstGeom>
          <a:noFill/>
          <a:ln>
            <a:noFill/>
          </a:ln>
        </p:spPr>
        <p:txBody>
          <a:bodyPr lIns="91425" tIns="45700" rIns="91425" bIns="45700" anchor="ctr" anchorCtr="0">
            <a:noAutofit/>
          </a:bodyPr>
          <a:lstStyle/>
          <a:p>
            <a:pPr lvl="0">
              <a:buClr>
                <a:schemeClr val="dk1"/>
              </a:buClr>
              <a:buSzPct val="25000"/>
            </a:pPr>
            <a:r>
              <a:rPr lang="en-US" sz="2400" dirty="0">
                <a:solidFill>
                  <a:schemeClr val="dk1"/>
                </a:solidFill>
                <a:latin typeface="Calibri"/>
                <a:ea typeface="Calibri"/>
                <a:cs typeface="Calibri"/>
                <a:sym typeface="Calibri"/>
              </a:rPr>
              <a:t>Snowflake (SNOW)- Blockbuster AI Earnings</a:t>
            </a:r>
            <a:br>
              <a:rPr lang="en-US" sz="2400" dirty="0">
                <a:solidFill>
                  <a:schemeClr val="dk1"/>
                </a:solidFill>
                <a:latin typeface="Calibri"/>
                <a:ea typeface="Calibri"/>
                <a:cs typeface="Calibri"/>
                <a:sym typeface="Calibri"/>
              </a:rPr>
            </a:br>
            <a:r>
              <a:rPr lang="en-US" sz="1800" dirty="0">
                <a:solidFill>
                  <a:srgbClr val="FF0000"/>
                </a:solidFill>
                <a:latin typeface="Calibri"/>
                <a:ea typeface="Calibri"/>
                <a:cs typeface="Calibri"/>
                <a:sym typeface="Calibri"/>
              </a:rPr>
              <a:t>stopped out of long 4/$150-$255 call spread</a:t>
            </a:r>
            <a:r>
              <a:rPr lang="en-US" sz="1800" dirty="0">
                <a:solidFill>
                  <a:schemeClr val="tx1"/>
                </a:solidFill>
                <a:latin typeface="Calibri"/>
                <a:ea typeface="Calibri"/>
                <a:cs typeface="Calibri"/>
                <a:sym typeface="Calibri"/>
              </a:rPr>
              <a:t>, </a:t>
            </a:r>
            <a:r>
              <a:rPr lang="en-US" sz="1800" dirty="0">
                <a:solidFill>
                  <a:srgbClr val="00B050"/>
                </a:solidFill>
                <a:latin typeface="Calibri"/>
                <a:ea typeface="Calibri"/>
                <a:cs typeface="Calibri"/>
                <a:sym typeface="Calibri"/>
              </a:rPr>
              <a:t>took profits on long 12/$135-$140 call spread</a:t>
            </a:r>
            <a:endParaRPr lang="en-US" sz="1800" dirty="0">
              <a:solidFill>
                <a:srgbClr val="00B050"/>
              </a:solidFill>
              <a:latin typeface="Calibri"/>
              <a:ea typeface="Calibri"/>
              <a:cs typeface="Calibri"/>
            </a:endParaRPr>
          </a:p>
        </p:txBody>
      </p:sp>
      <p:pic>
        <p:nvPicPr>
          <p:cNvPr id="2" name="Picture 1">
            <a:extLst>
              <a:ext uri="{FF2B5EF4-FFF2-40B4-BE49-F238E27FC236}">
                <a16:creationId xmlns:a16="http://schemas.microsoft.com/office/drawing/2014/main" id="{01F5CEEF-2DB4-8C7C-6279-0A53E0997F0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304638" y="5137322"/>
            <a:ext cx="2483708" cy="1397086"/>
          </a:xfrm>
          <a:prstGeom prst="rect">
            <a:avLst/>
          </a:prstGeom>
        </p:spPr>
      </p:pic>
      <p:pic>
        <p:nvPicPr>
          <p:cNvPr id="3" name="Picture 2">
            <a:extLst>
              <a:ext uri="{FF2B5EF4-FFF2-40B4-BE49-F238E27FC236}">
                <a16:creationId xmlns:a16="http://schemas.microsoft.com/office/drawing/2014/main" id="{FFF91DAC-CB5F-00B8-6C66-2097F3681D1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025849" y="2057400"/>
            <a:ext cx="5715000" cy="4267200"/>
          </a:xfrm>
          <a:prstGeom prst="rect">
            <a:avLst/>
          </a:prstGeom>
        </p:spPr>
      </p:pic>
    </p:spTree>
    <p:extLst>
      <p:ext uri="{BB962C8B-B14F-4D97-AF65-F5344CB8AC3E}">
        <p14:creationId xmlns:p14="http://schemas.microsoft.com/office/powerpoint/2010/main" val="3010220050"/>
      </p:ext>
    </p:extLst>
  </p:cSld>
  <p:clrMapOvr>
    <a:masterClrMapping/>
  </p:clrMapOvr>
  <p:transition spd="slow">
    <p:cut/>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Shape 296"/>
          <p:cNvSpPr txBox="1">
            <a:spLocks noGrp="1"/>
          </p:cNvSpPr>
          <p:nvPr>
            <p:ph type="title"/>
          </p:nvPr>
        </p:nvSpPr>
        <p:spPr>
          <a:xfrm>
            <a:off x="838200" y="381000"/>
            <a:ext cx="10439400" cy="1295400"/>
          </a:xfrm>
          <a:prstGeom prst="rect">
            <a:avLst/>
          </a:prstGeom>
          <a:noFill/>
          <a:ln>
            <a:noFill/>
          </a:ln>
        </p:spPr>
        <p:txBody>
          <a:bodyPr lIns="91425" tIns="45700" rIns="91425" bIns="45700" anchor="ctr" anchorCtr="0">
            <a:noAutofit/>
          </a:bodyPr>
          <a:lstStyle/>
          <a:p>
            <a:pPr lvl="0">
              <a:buClr>
                <a:schemeClr val="dk1"/>
              </a:buClr>
              <a:buSzPct val="25000"/>
            </a:pPr>
            <a:r>
              <a:rPr lang="en-US" sz="2400" dirty="0">
                <a:solidFill>
                  <a:schemeClr val="dk1"/>
                </a:solidFill>
                <a:latin typeface="Calibri"/>
                <a:ea typeface="Calibri"/>
                <a:cs typeface="Calibri"/>
                <a:sym typeface="Calibri"/>
              </a:rPr>
              <a:t>ProShares Ultra Technology ETF (ROM) – 2X Long Technology ETF</a:t>
            </a:r>
            <a:br>
              <a:rPr lang="en-US" sz="2800" dirty="0">
                <a:solidFill>
                  <a:schemeClr val="dk1"/>
                </a:solidFill>
                <a:latin typeface="Calibri"/>
                <a:ea typeface="Calibri"/>
                <a:cs typeface="Calibri"/>
                <a:sym typeface="Calibri"/>
              </a:rPr>
            </a:br>
            <a:r>
              <a:rPr lang="en-US" sz="1800" dirty="0">
                <a:solidFill>
                  <a:srgbClr val="00B050"/>
                </a:solidFill>
                <a:latin typeface="Calibri"/>
                <a:ea typeface="Calibri"/>
                <a:cs typeface="Calibri"/>
                <a:sym typeface="Calibri"/>
              </a:rPr>
              <a:t>took profits on long 10/$62-65 call spread</a:t>
            </a:r>
          </a:p>
        </p:txBody>
      </p:sp>
      <p:pic>
        <p:nvPicPr>
          <p:cNvPr id="2" name="Picture 1">
            <a:extLst>
              <a:ext uri="{FF2B5EF4-FFF2-40B4-BE49-F238E27FC236}">
                <a16:creationId xmlns:a16="http://schemas.microsoft.com/office/drawing/2014/main" id="{914F2BB8-FF64-DFA4-AB86-5F11A192160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424223" y="1570051"/>
            <a:ext cx="6571807" cy="4906949"/>
          </a:xfrm>
          <a:prstGeom prst="rect">
            <a:avLst/>
          </a:prstGeom>
        </p:spPr>
      </p:pic>
    </p:spTree>
    <p:extLst>
      <p:ext uri="{BB962C8B-B14F-4D97-AF65-F5344CB8AC3E}">
        <p14:creationId xmlns:p14="http://schemas.microsoft.com/office/powerpoint/2010/main" val="2372921760"/>
      </p:ext>
    </p:extLst>
  </p:cSld>
  <p:clrMapOvr>
    <a:masterClrMapping/>
  </p:clrMapOvr>
  <p:transition spd="slow">
    <p:cut/>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95">
          <a:extLst>
            <a:ext uri="{FF2B5EF4-FFF2-40B4-BE49-F238E27FC236}">
              <a16:creationId xmlns:a16="http://schemas.microsoft.com/office/drawing/2014/main" id="{E28618E0-8281-D738-18AB-DCFB0E82E304}"/>
            </a:ext>
          </a:extLst>
        </p:cNvPr>
        <p:cNvGrpSpPr/>
        <p:nvPr/>
      </p:nvGrpSpPr>
      <p:grpSpPr>
        <a:xfrm>
          <a:off x="0" y="0"/>
          <a:ext cx="0" cy="0"/>
          <a:chOff x="0" y="0"/>
          <a:chExt cx="0" cy="0"/>
        </a:xfrm>
      </p:grpSpPr>
      <p:sp>
        <p:nvSpPr>
          <p:cNvPr id="296" name="Shape 296">
            <a:extLst>
              <a:ext uri="{FF2B5EF4-FFF2-40B4-BE49-F238E27FC236}">
                <a16:creationId xmlns:a16="http://schemas.microsoft.com/office/drawing/2014/main" id="{61F3C2F8-B251-544A-304C-8EC35E8B31CA}"/>
              </a:ext>
            </a:extLst>
          </p:cNvPr>
          <p:cNvSpPr txBox="1">
            <a:spLocks noGrp="1"/>
          </p:cNvSpPr>
          <p:nvPr>
            <p:ph type="title"/>
          </p:nvPr>
        </p:nvSpPr>
        <p:spPr>
          <a:xfrm>
            <a:off x="876300" y="665205"/>
            <a:ext cx="10439400" cy="1295400"/>
          </a:xfrm>
          <a:prstGeom prst="rect">
            <a:avLst/>
          </a:prstGeom>
          <a:noFill/>
          <a:ln>
            <a:noFill/>
          </a:ln>
        </p:spPr>
        <p:txBody>
          <a:bodyPr lIns="91425" tIns="45700" rIns="91425" bIns="45700" anchor="ctr" anchorCtr="0">
            <a:noAutofit/>
          </a:bodyPr>
          <a:lstStyle/>
          <a:p>
            <a:pPr lvl="0">
              <a:buClr>
                <a:schemeClr val="dk1"/>
              </a:buClr>
              <a:buSzPct val="25000"/>
            </a:pPr>
            <a:r>
              <a:rPr lang="en-US" sz="2400" dirty="0">
                <a:solidFill>
                  <a:schemeClr val="dk1"/>
                </a:solidFill>
                <a:latin typeface="Calibri"/>
                <a:ea typeface="Calibri"/>
                <a:cs typeface="Calibri"/>
                <a:sym typeface="Calibri"/>
              </a:rPr>
              <a:t>MicroStrategy (MSTR) – Long Bitcoin Play</a:t>
            </a:r>
            <a:br>
              <a:rPr lang="en-US" sz="3600" dirty="0">
                <a:solidFill>
                  <a:srgbClr val="000000"/>
                </a:solidFill>
                <a:latin typeface="+mj-lt"/>
                <a:ea typeface="Times New Roman" panose="02020603050405020304" pitchFamily="18" charset="0"/>
              </a:rPr>
            </a:br>
            <a:r>
              <a:rPr lang="en-US" sz="1800" dirty="0">
                <a:solidFill>
                  <a:srgbClr val="000000"/>
                </a:solidFill>
                <a:latin typeface="+mj-lt"/>
                <a:ea typeface="Times New Roman" panose="02020603050405020304" pitchFamily="18" charset="0"/>
              </a:rPr>
              <a:t>Money is Moving </a:t>
            </a:r>
            <a:r>
              <a:rPr lang="en-US" sz="1800" dirty="0">
                <a:latin typeface="+mj-lt"/>
                <a:ea typeface="Times New Roman" panose="02020603050405020304" pitchFamily="18" charset="0"/>
              </a:rPr>
              <a:t>out of Bitcoin </a:t>
            </a:r>
            <a:r>
              <a:rPr lang="en-US" sz="1800" dirty="0">
                <a:solidFill>
                  <a:srgbClr val="000000"/>
                </a:solidFill>
                <a:latin typeface="+mj-lt"/>
                <a:ea typeface="Times New Roman" panose="02020603050405020304" pitchFamily="18" charset="0"/>
              </a:rPr>
              <a:t>Ethereum</a:t>
            </a:r>
            <a:br>
              <a:rPr lang="en-US" sz="3600" dirty="0">
                <a:solidFill>
                  <a:srgbClr val="000000"/>
                </a:solidFill>
                <a:latin typeface="+mj-lt"/>
                <a:ea typeface="Times New Roman" panose="02020603050405020304" pitchFamily="18" charset="0"/>
              </a:rPr>
            </a:br>
            <a:r>
              <a:rPr lang="en-US" sz="1800" dirty="0">
                <a:solidFill>
                  <a:srgbClr val="00A64B"/>
                </a:solidFill>
                <a:latin typeface="+mj-lt"/>
                <a:ea typeface="Times New Roman" panose="02020603050405020304" pitchFamily="18" charset="0"/>
              </a:rPr>
              <a:t>took profits on </a:t>
            </a:r>
            <a:r>
              <a:rPr lang="en-US" sz="1800" dirty="0">
                <a:solidFill>
                  <a:srgbClr val="00A64B"/>
                </a:solidFill>
                <a:latin typeface="Calibri"/>
                <a:ea typeface="Calibri"/>
                <a:cs typeface="Calibri"/>
                <a:sym typeface="Calibri"/>
              </a:rPr>
              <a:t>Long 6/$260-$270 call spread</a:t>
            </a:r>
            <a:br>
              <a:rPr lang="en-US" sz="1800" dirty="0">
                <a:solidFill>
                  <a:srgbClr val="00A64B"/>
                </a:solidFill>
                <a:latin typeface="Calibri"/>
                <a:ea typeface="Calibri"/>
                <a:cs typeface="Calibri"/>
                <a:sym typeface="Calibri"/>
              </a:rPr>
            </a:br>
            <a:r>
              <a:rPr lang="en-US" sz="1800" dirty="0">
                <a:solidFill>
                  <a:srgbClr val="00A64B"/>
                </a:solidFill>
                <a:latin typeface="+mj-lt"/>
                <a:ea typeface="Times New Roman" panose="02020603050405020304" pitchFamily="18" charset="0"/>
              </a:rPr>
              <a:t>Took profits on </a:t>
            </a:r>
            <a:r>
              <a:rPr lang="en-US" sz="1800" dirty="0">
                <a:solidFill>
                  <a:srgbClr val="00A64B"/>
                </a:solidFill>
                <a:latin typeface="Calibri"/>
                <a:ea typeface="Calibri"/>
                <a:cs typeface="Calibri"/>
                <a:sym typeface="Calibri"/>
              </a:rPr>
              <a:t>long 6/$500-$510 put spread,</a:t>
            </a:r>
            <a:r>
              <a:rPr lang="en-US" sz="1800" dirty="0">
                <a:solidFill>
                  <a:schemeClr val="tx1"/>
                </a:solidFill>
                <a:latin typeface="Calibri"/>
                <a:ea typeface="Calibri"/>
                <a:cs typeface="Calibri"/>
                <a:sym typeface="Calibri"/>
              </a:rPr>
              <a:t> </a:t>
            </a:r>
            <a:r>
              <a:rPr lang="en-US" sz="1800" dirty="0">
                <a:solidFill>
                  <a:srgbClr val="00A64B"/>
                </a:solidFill>
                <a:latin typeface="Calibri"/>
                <a:ea typeface="Calibri"/>
                <a:cs typeface="Calibri"/>
                <a:sym typeface="Calibri"/>
              </a:rPr>
              <a:t>took profits on long 6/$470-$480 put spread</a:t>
            </a:r>
            <a:br>
              <a:rPr lang="en-US" sz="1800" dirty="0">
                <a:solidFill>
                  <a:schemeClr val="tx1"/>
                </a:solidFill>
                <a:latin typeface="Calibri"/>
                <a:ea typeface="Calibri"/>
                <a:cs typeface="Calibri"/>
                <a:sym typeface="Calibri"/>
              </a:rPr>
            </a:br>
            <a:r>
              <a:rPr lang="en-US" sz="1800" dirty="0">
                <a:solidFill>
                  <a:srgbClr val="00A64B"/>
                </a:solidFill>
                <a:latin typeface="Calibri"/>
                <a:ea typeface="Calibri"/>
                <a:cs typeface="Calibri"/>
                <a:sym typeface="Calibri"/>
              </a:rPr>
              <a:t> took profits on long 6/$330-$340 call spread</a:t>
            </a:r>
            <a:r>
              <a:rPr lang="en-US" sz="1800" dirty="0">
                <a:solidFill>
                  <a:schemeClr val="tx1"/>
                </a:solidFill>
                <a:latin typeface="Calibri"/>
                <a:ea typeface="Calibri"/>
                <a:cs typeface="Calibri"/>
                <a:sym typeface="Calibri"/>
              </a:rPr>
              <a:t>, </a:t>
            </a:r>
            <a:r>
              <a:rPr lang="en-US" sz="1800" dirty="0">
                <a:solidFill>
                  <a:srgbClr val="FF0000"/>
                </a:solidFill>
                <a:latin typeface="Calibri"/>
                <a:ea typeface="Calibri"/>
                <a:cs typeface="Calibri"/>
                <a:sym typeface="Calibri"/>
              </a:rPr>
              <a:t>stopped out of long 6/$335-$345 put spread</a:t>
            </a:r>
            <a:r>
              <a:rPr lang="en-US" sz="1800" dirty="0">
                <a:solidFill>
                  <a:schemeClr val="tx1"/>
                </a:solidFill>
                <a:latin typeface="Calibri"/>
                <a:ea typeface="Calibri"/>
                <a:cs typeface="Calibri"/>
                <a:sym typeface="Calibri"/>
              </a:rPr>
              <a:t> </a:t>
            </a:r>
            <a:br>
              <a:rPr lang="en-US" sz="3600" dirty="0">
                <a:solidFill>
                  <a:srgbClr val="000000"/>
                </a:solidFill>
                <a:latin typeface="+mj-lt"/>
                <a:ea typeface="Times New Roman" panose="02020603050405020304" pitchFamily="18" charset="0"/>
              </a:rPr>
            </a:br>
            <a:endParaRPr lang="en-US" sz="1800" dirty="0">
              <a:solidFill>
                <a:srgbClr val="00A64B"/>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1E480E6D-362C-B6AC-8D04-9645752A027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761283" y="5440063"/>
            <a:ext cx="3022600" cy="1143000"/>
          </a:xfrm>
          <a:prstGeom prst="rect">
            <a:avLst/>
          </a:prstGeom>
        </p:spPr>
      </p:pic>
      <p:pic>
        <p:nvPicPr>
          <p:cNvPr id="3" name="Picture 2">
            <a:extLst>
              <a:ext uri="{FF2B5EF4-FFF2-40B4-BE49-F238E27FC236}">
                <a16:creationId xmlns:a16="http://schemas.microsoft.com/office/drawing/2014/main" id="{5C31A5C4-6CED-92B5-FBA8-808DCD22B41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451691" y="2146004"/>
            <a:ext cx="5715000" cy="4267200"/>
          </a:xfrm>
          <a:prstGeom prst="rect">
            <a:avLst/>
          </a:prstGeom>
        </p:spPr>
      </p:pic>
    </p:spTree>
    <p:extLst>
      <p:ext uri="{BB962C8B-B14F-4D97-AF65-F5344CB8AC3E}">
        <p14:creationId xmlns:p14="http://schemas.microsoft.com/office/powerpoint/2010/main" val="969964125"/>
      </p:ext>
    </p:extLst>
  </p:cSld>
  <p:clrMapOvr>
    <a:masterClrMapping/>
  </p:clrMapOvr>
  <p:transition spd="slow">
    <p:cut/>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295">
          <a:extLst>
            <a:ext uri="{FF2B5EF4-FFF2-40B4-BE49-F238E27FC236}">
              <a16:creationId xmlns:a16="http://schemas.microsoft.com/office/drawing/2014/main" id="{B15412A1-16F5-FFF4-98C2-4580D01919BF}"/>
            </a:ext>
          </a:extLst>
        </p:cNvPr>
        <p:cNvGrpSpPr/>
        <p:nvPr/>
      </p:nvGrpSpPr>
      <p:grpSpPr>
        <a:xfrm>
          <a:off x="0" y="0"/>
          <a:ext cx="0" cy="0"/>
          <a:chOff x="0" y="0"/>
          <a:chExt cx="0" cy="0"/>
        </a:xfrm>
      </p:grpSpPr>
      <p:sp>
        <p:nvSpPr>
          <p:cNvPr id="296" name="Shape 296">
            <a:extLst>
              <a:ext uri="{FF2B5EF4-FFF2-40B4-BE49-F238E27FC236}">
                <a16:creationId xmlns:a16="http://schemas.microsoft.com/office/drawing/2014/main" id="{0CC45D19-0553-13CD-AB52-774F0A5BB84C}"/>
              </a:ext>
            </a:extLst>
          </p:cNvPr>
          <p:cNvSpPr txBox="1">
            <a:spLocks noGrp="1"/>
          </p:cNvSpPr>
          <p:nvPr>
            <p:ph type="title"/>
          </p:nvPr>
        </p:nvSpPr>
        <p:spPr>
          <a:xfrm>
            <a:off x="1442357" y="264871"/>
            <a:ext cx="10439400" cy="1295400"/>
          </a:xfrm>
          <a:prstGeom prst="rect">
            <a:avLst/>
          </a:prstGeom>
          <a:noFill/>
          <a:ln>
            <a:noFill/>
          </a:ln>
        </p:spPr>
        <p:txBody>
          <a:bodyPr lIns="91425" tIns="45700" rIns="91425" bIns="45700" anchor="ctr" anchorCtr="0">
            <a:noAutofit/>
          </a:bodyPr>
          <a:lstStyle/>
          <a:p>
            <a:pPr lvl="0">
              <a:buClr>
                <a:schemeClr val="dk1"/>
              </a:buClr>
              <a:buSzPct val="25000"/>
            </a:pPr>
            <a:r>
              <a:rPr lang="en-US" sz="2400" dirty="0">
                <a:solidFill>
                  <a:srgbClr val="000000"/>
                </a:solidFill>
                <a:latin typeface="+mj-lt"/>
                <a:ea typeface="Times New Roman" panose="02020603050405020304" pitchFamily="18" charset="0"/>
              </a:rPr>
              <a:t>Oracle –(ORCL) – Spectacular Earnings Forecast</a:t>
            </a:r>
            <a:br>
              <a:rPr lang="en-US" sz="2400" b="1" dirty="0">
                <a:solidFill>
                  <a:srgbClr val="000000"/>
                </a:solidFill>
                <a:latin typeface="+mj-lt"/>
                <a:ea typeface="Times New Roman" panose="02020603050405020304" pitchFamily="18" charset="0"/>
              </a:rPr>
            </a:br>
            <a:r>
              <a:rPr lang="en-US" sz="1800" dirty="0">
                <a:solidFill>
                  <a:srgbClr val="000000"/>
                </a:solidFill>
                <a:latin typeface="+mj-lt"/>
                <a:ea typeface="Times New Roman" panose="02020603050405020304" pitchFamily="18" charset="0"/>
              </a:rPr>
              <a:t>but $100 billion in debt</a:t>
            </a:r>
            <a:br>
              <a:rPr lang="en-US" sz="2400" dirty="0">
                <a:solidFill>
                  <a:srgbClr val="000000"/>
                </a:solidFill>
                <a:latin typeface="+mj-lt"/>
                <a:ea typeface="Times New Roman" panose="02020603050405020304" pitchFamily="18" charset="0"/>
              </a:rPr>
            </a:br>
            <a:endParaRPr lang="en-US" sz="1800" dirty="0">
              <a:solidFill>
                <a:srgbClr val="00A64B"/>
              </a:solidFill>
              <a:latin typeface="Calibri"/>
              <a:ea typeface="Calibri"/>
              <a:cs typeface="Calibri"/>
              <a:sym typeface="Calibri"/>
            </a:endParaRPr>
          </a:p>
        </p:txBody>
      </p:sp>
      <p:pic>
        <p:nvPicPr>
          <p:cNvPr id="6" name="Picture 5">
            <a:extLst>
              <a:ext uri="{FF2B5EF4-FFF2-40B4-BE49-F238E27FC236}">
                <a16:creationId xmlns:a16="http://schemas.microsoft.com/office/drawing/2014/main" id="{7575EE0A-923F-8F53-7CC9-E7C8D060750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450388" y="5029200"/>
            <a:ext cx="4542040" cy="1660683"/>
          </a:xfrm>
          <a:prstGeom prst="rect">
            <a:avLst/>
          </a:prstGeom>
        </p:spPr>
      </p:pic>
      <p:pic>
        <p:nvPicPr>
          <p:cNvPr id="2" name="Picture 1">
            <a:extLst>
              <a:ext uri="{FF2B5EF4-FFF2-40B4-BE49-F238E27FC236}">
                <a16:creationId xmlns:a16="http://schemas.microsoft.com/office/drawing/2014/main" id="{CBBB988C-F561-6C98-E296-FBE90626B47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47057" y="1592341"/>
            <a:ext cx="5715000" cy="4267200"/>
          </a:xfrm>
          <a:prstGeom prst="rect">
            <a:avLst/>
          </a:prstGeom>
        </p:spPr>
      </p:pic>
    </p:spTree>
    <p:extLst>
      <p:ext uri="{BB962C8B-B14F-4D97-AF65-F5344CB8AC3E}">
        <p14:creationId xmlns:p14="http://schemas.microsoft.com/office/powerpoint/2010/main" val="2644174023"/>
      </p:ext>
    </p:extLst>
  </p:cSld>
  <p:clrMapOvr>
    <a:masterClrMapping/>
  </p:clrMapOvr>
  <p:transition spd="slow">
    <p:cut/>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295">
          <a:extLst>
            <a:ext uri="{FF2B5EF4-FFF2-40B4-BE49-F238E27FC236}">
              <a16:creationId xmlns:a16="http://schemas.microsoft.com/office/drawing/2014/main" id="{0B0EE8BB-69CD-E6C9-95E7-A90E64906B5E}"/>
            </a:ext>
          </a:extLst>
        </p:cNvPr>
        <p:cNvGrpSpPr/>
        <p:nvPr/>
      </p:nvGrpSpPr>
      <p:grpSpPr>
        <a:xfrm>
          <a:off x="0" y="0"/>
          <a:ext cx="0" cy="0"/>
          <a:chOff x="0" y="0"/>
          <a:chExt cx="0" cy="0"/>
        </a:xfrm>
      </p:grpSpPr>
      <p:sp>
        <p:nvSpPr>
          <p:cNvPr id="296" name="Shape 296">
            <a:extLst>
              <a:ext uri="{FF2B5EF4-FFF2-40B4-BE49-F238E27FC236}">
                <a16:creationId xmlns:a16="http://schemas.microsoft.com/office/drawing/2014/main" id="{0A18C158-2501-DEF1-7C16-A2A1A22A3327}"/>
              </a:ext>
            </a:extLst>
          </p:cNvPr>
          <p:cNvSpPr txBox="1">
            <a:spLocks noGrp="1"/>
          </p:cNvSpPr>
          <p:nvPr>
            <p:ph type="title"/>
          </p:nvPr>
        </p:nvSpPr>
        <p:spPr>
          <a:xfrm>
            <a:off x="1442357" y="264871"/>
            <a:ext cx="10439400" cy="1295400"/>
          </a:xfrm>
          <a:prstGeom prst="rect">
            <a:avLst/>
          </a:prstGeom>
          <a:noFill/>
          <a:ln>
            <a:noFill/>
          </a:ln>
        </p:spPr>
        <p:txBody>
          <a:bodyPr lIns="91425" tIns="45700" rIns="91425" bIns="45700" anchor="ctr" anchorCtr="0">
            <a:noAutofit/>
          </a:bodyPr>
          <a:lstStyle/>
          <a:p>
            <a:pPr lvl="0">
              <a:buClr>
                <a:schemeClr val="dk1"/>
              </a:buClr>
              <a:buSzPct val="25000"/>
            </a:pPr>
            <a:r>
              <a:rPr lang="en-US" sz="2400" b="1" dirty="0">
                <a:latin typeface="+mj-lt"/>
                <a:ea typeface="Times New Roman" panose="02020603050405020304" pitchFamily="18" charset="0"/>
              </a:rPr>
              <a:t>Zoom</a:t>
            </a:r>
            <a:r>
              <a:rPr lang="en-US" sz="2400" b="1" dirty="0">
                <a:solidFill>
                  <a:srgbClr val="000000"/>
                </a:solidFill>
                <a:latin typeface="+mj-lt"/>
                <a:ea typeface="Times New Roman" panose="02020603050405020304" pitchFamily="18" charset="0"/>
              </a:rPr>
              <a:t> –(</a:t>
            </a:r>
            <a:r>
              <a:rPr lang="en-US" sz="2400" b="1" dirty="0">
                <a:latin typeface="+mj-lt"/>
                <a:ea typeface="Times New Roman" panose="02020603050405020304" pitchFamily="18" charset="0"/>
              </a:rPr>
              <a:t>ZM</a:t>
            </a:r>
            <a:r>
              <a:rPr lang="en-US" sz="2400" b="1" dirty="0">
                <a:solidFill>
                  <a:srgbClr val="000000"/>
                </a:solidFill>
                <a:latin typeface="+mj-lt"/>
                <a:ea typeface="Times New Roman" panose="02020603050405020304" pitchFamily="18" charset="0"/>
              </a:rPr>
              <a:t>) – Coming Back from the Dead</a:t>
            </a:r>
            <a:br>
              <a:rPr lang="en-US" sz="2400" dirty="0">
                <a:solidFill>
                  <a:srgbClr val="000000"/>
                </a:solidFill>
                <a:latin typeface="+mj-lt"/>
                <a:ea typeface="Times New Roman" panose="02020603050405020304" pitchFamily="18" charset="0"/>
              </a:rPr>
            </a:br>
            <a:r>
              <a:rPr lang="en-US" sz="1800" dirty="0">
                <a:solidFill>
                  <a:srgbClr val="00A64B"/>
                </a:solidFill>
                <a:latin typeface="+mj-lt"/>
                <a:ea typeface="Times New Roman" panose="02020603050405020304" pitchFamily="18" charset="0"/>
              </a:rPr>
              <a:t>took profits on 11/$72-50-$77.50 call spread</a:t>
            </a:r>
            <a:endParaRPr lang="en-US" sz="1800" dirty="0">
              <a:solidFill>
                <a:srgbClr val="00A64B"/>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3ECA4559-2CA1-D253-6D44-BDB7EEE2AE9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013465" y="4724837"/>
            <a:ext cx="1868292" cy="1868292"/>
          </a:xfrm>
          <a:prstGeom prst="rect">
            <a:avLst/>
          </a:prstGeom>
        </p:spPr>
      </p:pic>
      <p:pic>
        <p:nvPicPr>
          <p:cNvPr id="3" name="Picture 2">
            <a:extLst>
              <a:ext uri="{FF2B5EF4-FFF2-40B4-BE49-F238E27FC236}">
                <a16:creationId xmlns:a16="http://schemas.microsoft.com/office/drawing/2014/main" id="{F7679F4D-4678-D3C2-CD2F-653AA302869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118440" y="1741967"/>
            <a:ext cx="5955119" cy="4446489"/>
          </a:xfrm>
          <a:prstGeom prst="rect">
            <a:avLst/>
          </a:prstGeom>
        </p:spPr>
      </p:pic>
    </p:spTree>
    <p:extLst>
      <p:ext uri="{BB962C8B-B14F-4D97-AF65-F5344CB8AC3E}">
        <p14:creationId xmlns:p14="http://schemas.microsoft.com/office/powerpoint/2010/main" val="2778049856"/>
      </p:ext>
    </p:extLst>
  </p:cSld>
  <p:clrMapOvr>
    <a:masterClrMapping/>
  </p:clrMapOvr>
  <p:transition spd="slow">
    <p:cut/>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B3A580-7045-52E7-0168-4FEBA2F14D3B}"/>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3E8C38A2-AC55-0B4C-8DA2-A7CE63C0A118}"/>
              </a:ext>
            </a:extLst>
          </p:cNvPr>
          <p:cNvSpPr>
            <a:spLocks noGrp="1"/>
          </p:cNvSpPr>
          <p:nvPr>
            <p:ph type="body" idx="1"/>
          </p:nvPr>
        </p:nvSpPr>
        <p:spPr/>
        <p:txBody>
          <a:bodyPr/>
          <a:lstStyle/>
          <a:p>
            <a:endParaRPr lang="en-US" dirty="0"/>
          </a:p>
        </p:txBody>
      </p:sp>
      <p:pic>
        <p:nvPicPr>
          <p:cNvPr id="7" name="Picture 6" descr="A building with cars parked in front of it&#10;&#10;AI-generated content may be incorrect.">
            <a:extLst>
              <a:ext uri="{FF2B5EF4-FFF2-40B4-BE49-F238E27FC236}">
                <a16:creationId xmlns:a16="http://schemas.microsoft.com/office/drawing/2014/main" id="{F51754B8-DC9A-E818-BAFD-CACFE2F70FA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000" y="-1"/>
            <a:ext cx="9152238" cy="6864179"/>
          </a:xfrm>
          <a:prstGeom prst="rect">
            <a:avLst/>
          </a:prstGeom>
        </p:spPr>
      </p:pic>
    </p:spTree>
    <p:extLst>
      <p:ext uri="{BB962C8B-B14F-4D97-AF65-F5344CB8AC3E}">
        <p14:creationId xmlns:p14="http://schemas.microsoft.com/office/powerpoint/2010/main" val="17196759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08DB98-7440-55CC-DF2C-8DA174716720}"/>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1DFA33FE-F335-315F-1DC4-4CAA6E1CCE40}"/>
              </a:ext>
            </a:extLst>
          </p:cNvPr>
          <p:cNvSpPr>
            <a:spLocks noGrp="1"/>
          </p:cNvSpPr>
          <p:nvPr>
            <p:ph type="body" idx="1"/>
          </p:nvPr>
        </p:nvSpPr>
        <p:spPr/>
        <p:txBody>
          <a:bodyPr/>
          <a:lstStyle/>
          <a:p>
            <a:endParaRPr lang="en-US"/>
          </a:p>
        </p:txBody>
      </p:sp>
      <p:pic>
        <p:nvPicPr>
          <p:cNvPr id="5" name="Picture 4" descr="A graph of a growing stock market&#10;&#10;AI-generated content may be incorrect.">
            <a:extLst>
              <a:ext uri="{FF2B5EF4-FFF2-40B4-BE49-F238E27FC236}">
                <a16:creationId xmlns:a16="http://schemas.microsoft.com/office/drawing/2014/main" id="{C828B0BF-BCAB-468E-6426-C41F2FABAAF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92099" y="247650"/>
            <a:ext cx="11900727" cy="6523264"/>
          </a:xfrm>
          <a:prstGeom prst="rect">
            <a:avLst/>
          </a:prstGeom>
        </p:spPr>
      </p:pic>
    </p:spTree>
    <p:extLst>
      <p:ext uri="{BB962C8B-B14F-4D97-AF65-F5344CB8AC3E}">
        <p14:creationId xmlns:p14="http://schemas.microsoft.com/office/powerpoint/2010/main" val="318710411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EE290-8620-E44F-B34C-8D5D6A2742C8}"/>
              </a:ext>
            </a:extLst>
          </p:cNvPr>
          <p:cNvSpPr>
            <a:spLocks noGrp="1"/>
          </p:cNvSpPr>
          <p:nvPr>
            <p:ph type="title"/>
          </p:nvPr>
        </p:nvSpPr>
        <p:spPr/>
        <p:txBody>
          <a:bodyPr/>
          <a:lstStyle/>
          <a:p>
            <a:r>
              <a:rPr lang="en-US" sz="2800" dirty="0"/>
              <a:t>The Second Half of the Barbell</a:t>
            </a:r>
          </a:p>
        </p:txBody>
      </p:sp>
      <p:sp>
        <p:nvSpPr>
          <p:cNvPr id="3" name="Text Placeholder 2">
            <a:extLst>
              <a:ext uri="{FF2B5EF4-FFF2-40B4-BE49-F238E27FC236}">
                <a16:creationId xmlns:a16="http://schemas.microsoft.com/office/drawing/2014/main" id="{47D575CE-B87A-6849-80FB-D9B4B0F97B05}"/>
              </a:ext>
            </a:extLst>
          </p:cNvPr>
          <p:cNvSpPr>
            <a:spLocks noGrp="1"/>
          </p:cNvSpPr>
          <p:nvPr>
            <p:ph type="body" idx="1"/>
          </p:nvPr>
        </p:nvSpPr>
        <p:spPr>
          <a:xfrm>
            <a:off x="609600" y="1417637"/>
            <a:ext cx="10972800" cy="4526100"/>
          </a:xfrm>
        </p:spPr>
        <p:txBody>
          <a:bodyPr/>
          <a:lstStyle/>
          <a:p>
            <a:pPr marL="203200" indent="0">
              <a:buNone/>
            </a:pPr>
            <a:r>
              <a:rPr lang="en-US" sz="2400" dirty="0">
                <a:solidFill>
                  <a:schemeClr val="tx1"/>
                </a:solidFill>
              </a:rPr>
              <a:t>*Bets on a domestic recovery in 2022 Q4</a:t>
            </a:r>
            <a:br>
              <a:rPr lang="en-US" sz="2400" dirty="0">
                <a:solidFill>
                  <a:schemeClr val="tx1"/>
                </a:solidFill>
              </a:rPr>
            </a:br>
            <a:br>
              <a:rPr lang="en-US" sz="2400" dirty="0">
                <a:solidFill>
                  <a:schemeClr val="tx1"/>
                </a:solidFill>
              </a:rPr>
            </a:br>
            <a:r>
              <a:rPr lang="en-US" sz="2400" dirty="0">
                <a:solidFill>
                  <a:schemeClr val="tx1"/>
                </a:solidFill>
              </a:rPr>
              <a:t>*Upside potential in 2024 far greater than tech</a:t>
            </a:r>
            <a:br>
              <a:rPr lang="en-US" sz="2400" dirty="0">
                <a:solidFill>
                  <a:schemeClr val="tx1"/>
                </a:solidFill>
              </a:rPr>
            </a:br>
            <a:br>
              <a:rPr lang="en-US" sz="2400" dirty="0">
                <a:solidFill>
                  <a:schemeClr val="tx1"/>
                </a:solidFill>
              </a:rPr>
            </a:br>
            <a:r>
              <a:rPr lang="en-US" sz="2400" dirty="0">
                <a:solidFill>
                  <a:schemeClr val="tx1"/>
                </a:solidFill>
              </a:rPr>
              <a:t>*Some of these have not moved for 5 or 10 years</a:t>
            </a:r>
            <a:br>
              <a:rPr lang="en-US" sz="2400" dirty="0">
                <a:solidFill>
                  <a:schemeClr val="tx1"/>
                </a:solidFill>
              </a:rPr>
            </a:br>
            <a:br>
              <a:rPr lang="en-US" sz="2400" dirty="0">
                <a:solidFill>
                  <a:schemeClr val="tx1"/>
                </a:solidFill>
              </a:rPr>
            </a:br>
            <a:r>
              <a:rPr lang="en-US" sz="2400" dirty="0">
                <a:solidFill>
                  <a:schemeClr val="tx1"/>
                </a:solidFill>
              </a:rPr>
              <a:t>*Focuses on economically sensitive cyclical industries</a:t>
            </a:r>
            <a:br>
              <a:rPr lang="en-US" sz="2400" dirty="0">
                <a:solidFill>
                  <a:schemeClr val="tx1"/>
                </a:solidFill>
              </a:rPr>
            </a:br>
            <a:br>
              <a:rPr lang="en-US" sz="2400" dirty="0">
                <a:solidFill>
                  <a:schemeClr val="tx1"/>
                </a:solidFill>
              </a:rPr>
            </a:br>
            <a:r>
              <a:rPr lang="en-US" sz="2400" dirty="0">
                <a:solidFill>
                  <a:schemeClr val="tx1"/>
                </a:solidFill>
              </a:rPr>
              <a:t>*Makes a great counterweight to </a:t>
            </a:r>
            <a:br>
              <a:rPr lang="en-US" sz="2400" dirty="0">
                <a:solidFill>
                  <a:schemeClr val="tx1"/>
                </a:solidFill>
              </a:rPr>
            </a:br>
            <a:r>
              <a:rPr lang="en-US" sz="2400" dirty="0">
                <a:solidFill>
                  <a:schemeClr val="tx1"/>
                </a:solidFill>
              </a:rPr>
              <a:t>high-growth technology</a:t>
            </a:r>
            <a:br>
              <a:rPr lang="en-US" sz="2400" dirty="0">
                <a:solidFill>
                  <a:schemeClr val="tx1"/>
                </a:solidFill>
              </a:rPr>
            </a:br>
            <a:br>
              <a:rPr lang="en-US" sz="2400" dirty="0">
                <a:solidFill>
                  <a:schemeClr val="tx1"/>
                </a:solidFill>
              </a:rPr>
            </a:br>
            <a:r>
              <a:rPr lang="en-US" sz="2400" dirty="0">
                <a:solidFill>
                  <a:schemeClr val="tx1"/>
                </a:solidFill>
              </a:rPr>
              <a:t>*We could spend all of next ten years rotating</a:t>
            </a:r>
            <a:br>
              <a:rPr lang="en-US" sz="2400" dirty="0">
                <a:solidFill>
                  <a:schemeClr val="tx1"/>
                </a:solidFill>
              </a:rPr>
            </a:br>
            <a:r>
              <a:rPr lang="en-US" sz="2400" dirty="0">
                <a:solidFill>
                  <a:schemeClr val="tx1"/>
                </a:solidFill>
              </a:rPr>
              <a:t>between the two groups</a:t>
            </a:r>
          </a:p>
        </p:txBody>
      </p:sp>
      <p:pic>
        <p:nvPicPr>
          <p:cNvPr id="4" name="Picture 3">
            <a:extLst>
              <a:ext uri="{FF2B5EF4-FFF2-40B4-BE49-F238E27FC236}">
                <a16:creationId xmlns:a16="http://schemas.microsoft.com/office/drawing/2014/main" id="{47A5B89D-3A51-744C-A09A-6149553A09D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458200" y="4194493"/>
            <a:ext cx="3429000" cy="2388870"/>
          </a:xfrm>
          <a:prstGeom prst="rect">
            <a:avLst/>
          </a:prstGeom>
        </p:spPr>
      </p:pic>
    </p:spTree>
    <p:extLst>
      <p:ext uri="{BB962C8B-B14F-4D97-AF65-F5344CB8AC3E}">
        <p14:creationId xmlns:p14="http://schemas.microsoft.com/office/powerpoint/2010/main" val="320519497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295">
          <a:extLst>
            <a:ext uri="{FF2B5EF4-FFF2-40B4-BE49-F238E27FC236}">
              <a16:creationId xmlns:a16="http://schemas.microsoft.com/office/drawing/2014/main" id="{86CA49F3-DFBD-F468-C56B-68395322F51C}"/>
            </a:ext>
          </a:extLst>
        </p:cNvPr>
        <p:cNvGrpSpPr/>
        <p:nvPr/>
      </p:nvGrpSpPr>
      <p:grpSpPr>
        <a:xfrm>
          <a:off x="0" y="0"/>
          <a:ext cx="0" cy="0"/>
          <a:chOff x="0" y="0"/>
          <a:chExt cx="0" cy="0"/>
        </a:xfrm>
      </p:grpSpPr>
      <p:sp>
        <p:nvSpPr>
          <p:cNvPr id="296" name="Shape 296">
            <a:extLst>
              <a:ext uri="{FF2B5EF4-FFF2-40B4-BE49-F238E27FC236}">
                <a16:creationId xmlns:a16="http://schemas.microsoft.com/office/drawing/2014/main" id="{0D2472E8-EBF1-C625-980F-65D67EE9D2C7}"/>
              </a:ext>
            </a:extLst>
          </p:cNvPr>
          <p:cNvSpPr txBox="1">
            <a:spLocks noGrp="1"/>
          </p:cNvSpPr>
          <p:nvPr>
            <p:ph type="title"/>
          </p:nvPr>
        </p:nvSpPr>
        <p:spPr>
          <a:xfrm>
            <a:off x="751114" y="381000"/>
            <a:ext cx="10439400" cy="1295400"/>
          </a:xfrm>
          <a:prstGeom prst="rect">
            <a:avLst/>
          </a:prstGeom>
          <a:noFill/>
          <a:ln>
            <a:noFill/>
          </a:ln>
        </p:spPr>
        <p:txBody>
          <a:bodyPr lIns="91425" tIns="45700" rIns="91425" bIns="45700" anchor="ctr" anchorCtr="0">
            <a:noAutofit/>
          </a:bodyPr>
          <a:lstStyle/>
          <a:p>
            <a:pPr lvl="0">
              <a:buClr>
                <a:schemeClr val="dk1"/>
              </a:buClr>
              <a:buSzPct val="25000"/>
            </a:pPr>
            <a:br>
              <a:rPr lang="en-US" sz="2800" dirty="0">
                <a:solidFill>
                  <a:schemeClr val="dk1"/>
                </a:solidFill>
                <a:latin typeface="Calibri"/>
                <a:ea typeface="Calibri"/>
                <a:cs typeface="Calibri"/>
                <a:sym typeface="Calibri"/>
              </a:rPr>
            </a:br>
            <a:r>
              <a:rPr lang="en-US" sz="2800" dirty="0">
                <a:solidFill>
                  <a:schemeClr val="dk1"/>
                </a:solidFill>
                <a:latin typeface="Calibri"/>
                <a:ea typeface="Calibri"/>
                <a:cs typeface="Calibri"/>
                <a:sym typeface="Calibri"/>
              </a:rPr>
              <a:t>Goldman Sachs (GS) – BALLISTIC</a:t>
            </a:r>
            <a:br>
              <a:rPr lang="en-US" sz="1800" i="1" dirty="0">
                <a:solidFill>
                  <a:schemeClr val="dk1"/>
                </a:solidFill>
                <a:latin typeface="Calibri"/>
                <a:ea typeface="Calibri"/>
                <a:cs typeface="Calibri"/>
                <a:sym typeface="Calibri"/>
              </a:rPr>
            </a:br>
            <a:r>
              <a:rPr lang="en-US" sz="1800" dirty="0"/>
              <a:t>Goldman Sachs (GS) Blows Out Earnings, on record stock trading profits </a:t>
            </a:r>
            <a:br>
              <a:rPr lang="en-US" sz="1800" dirty="0"/>
            </a:br>
            <a:r>
              <a:rPr lang="en-US" sz="1800" dirty="0"/>
              <a:t>long 3/$790-$800 call spread</a:t>
            </a:r>
            <a:br>
              <a:rPr lang="en-US" sz="1800" i="1" dirty="0">
                <a:solidFill>
                  <a:schemeClr val="tx1"/>
                </a:solidFill>
                <a:latin typeface="Calibri"/>
                <a:ea typeface="Calibri"/>
                <a:cs typeface="Calibri"/>
                <a:sym typeface="Calibri"/>
              </a:rPr>
            </a:br>
            <a:r>
              <a:rPr lang="en-US" sz="1800" i="1" dirty="0">
                <a:solidFill>
                  <a:srgbClr val="00A64B"/>
                </a:solidFill>
                <a:latin typeface="Calibri"/>
                <a:ea typeface="Calibri"/>
                <a:cs typeface="Calibri"/>
                <a:sym typeface="Calibri"/>
              </a:rPr>
              <a:t>took profits on </a:t>
            </a:r>
            <a:r>
              <a:rPr lang="en-US" sz="1800" dirty="0">
                <a:solidFill>
                  <a:srgbClr val="00A64B"/>
                </a:solidFill>
                <a:latin typeface="Calibri"/>
                <a:ea typeface="Calibri"/>
                <a:cs typeface="Calibri"/>
                <a:sym typeface="Calibri"/>
              </a:rPr>
              <a:t>long 11/$700-$710 call spread </a:t>
            </a:r>
            <a:r>
              <a:rPr lang="en-US" sz="1800" dirty="0">
                <a:solidFill>
                  <a:srgbClr val="00B050"/>
                </a:solidFill>
                <a:latin typeface="Calibri"/>
                <a:ea typeface="Calibri"/>
                <a:cs typeface="Calibri"/>
                <a:sym typeface="Calibri"/>
              </a:rPr>
              <a:t>, took profits on long 10/$700-$710 call spread</a:t>
            </a:r>
            <a:br>
              <a:rPr lang="en-US" sz="1800" dirty="0">
                <a:solidFill>
                  <a:schemeClr val="tx1"/>
                </a:solidFill>
                <a:latin typeface="Calibri"/>
                <a:ea typeface="Calibri"/>
                <a:cs typeface="Calibri"/>
                <a:sym typeface="Calibri"/>
              </a:rPr>
            </a:br>
            <a:r>
              <a:rPr lang="en-US" sz="1800" dirty="0">
                <a:solidFill>
                  <a:srgbClr val="00A64B"/>
                </a:solidFill>
                <a:latin typeface="Calibri"/>
                <a:ea typeface="Calibri"/>
                <a:cs typeface="Calibri"/>
                <a:sym typeface="Calibri"/>
              </a:rPr>
              <a:t>took profits on long 9/$690-$700 call spread, </a:t>
            </a:r>
            <a:r>
              <a:rPr lang="en-US" sz="1800" dirty="0">
                <a:solidFill>
                  <a:srgbClr val="FF0000"/>
                </a:solidFill>
                <a:latin typeface="Calibri"/>
                <a:ea typeface="Calibri"/>
                <a:cs typeface="Calibri"/>
                <a:sym typeface="Calibri"/>
              </a:rPr>
              <a:t>stopped out of 3/$380-$390 call spread,</a:t>
            </a:r>
            <a:r>
              <a:rPr lang="en-US" sz="1800" dirty="0">
                <a:solidFill>
                  <a:srgbClr val="00A64B"/>
                </a:solidFill>
                <a:latin typeface="Calibri"/>
                <a:ea typeface="Calibri"/>
                <a:cs typeface="Calibri"/>
                <a:sym typeface="Calibri"/>
              </a:rPr>
              <a:t> </a:t>
            </a:r>
            <a:br>
              <a:rPr lang="en-US" sz="1800" dirty="0">
                <a:solidFill>
                  <a:srgbClr val="00A64B"/>
                </a:solidFill>
                <a:latin typeface="Calibri"/>
                <a:ea typeface="Calibri"/>
                <a:cs typeface="Calibri"/>
                <a:sym typeface="Calibri"/>
              </a:rPr>
            </a:br>
            <a:r>
              <a:rPr lang="en-US" sz="1800" dirty="0">
                <a:solidFill>
                  <a:srgbClr val="00A64B"/>
                </a:solidFill>
                <a:latin typeface="Calibri"/>
                <a:ea typeface="Calibri"/>
                <a:cs typeface="Calibri"/>
                <a:sym typeface="Calibri"/>
              </a:rPr>
              <a:t>profits on long 12/$330-$350 call spread, took profits on long 11/$330-$350 call spread</a:t>
            </a:r>
            <a:br>
              <a:rPr lang="en-US" sz="1800" dirty="0">
                <a:solidFill>
                  <a:srgbClr val="00A64B"/>
                </a:solidFill>
                <a:latin typeface="Calibri"/>
                <a:ea typeface="Calibri"/>
                <a:cs typeface="Calibri"/>
                <a:sym typeface="Calibri"/>
              </a:rPr>
            </a:br>
            <a:br>
              <a:rPr lang="en-US" sz="1800" dirty="0">
                <a:solidFill>
                  <a:schemeClr val="tx1"/>
                </a:solidFill>
                <a:latin typeface="Calibri"/>
                <a:ea typeface="Calibri"/>
                <a:cs typeface="Calibri"/>
                <a:sym typeface="Calibri"/>
              </a:rPr>
            </a:br>
            <a:br>
              <a:rPr lang="en-US" sz="1800" dirty="0">
                <a:solidFill>
                  <a:srgbClr val="00A64B"/>
                </a:solidFill>
                <a:latin typeface="Calibri"/>
                <a:ea typeface="Calibri"/>
                <a:cs typeface="Calibri"/>
                <a:sym typeface="Calibri"/>
              </a:rPr>
            </a:br>
            <a:endParaRPr lang="en-US" sz="1800" dirty="0">
              <a:solidFill>
                <a:srgbClr val="00A64B"/>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AE5807EE-BD24-B7C2-B724-A20B88DFA30D}"/>
              </a:ext>
            </a:extLst>
          </p:cNvPr>
          <p:cNvPicPr>
            <a:picLocks noChangeAspect="1"/>
          </p:cNvPicPr>
          <p:nvPr/>
        </p:nvPicPr>
        <p:blipFill>
          <a:blip r:embed="rId3"/>
          <a:stretch>
            <a:fillRect/>
          </a:stretch>
        </p:blipFill>
        <p:spPr>
          <a:xfrm>
            <a:off x="9278925" y="4695568"/>
            <a:ext cx="2756139" cy="1968671"/>
          </a:xfrm>
          <a:prstGeom prst="rect">
            <a:avLst/>
          </a:prstGeom>
        </p:spPr>
      </p:pic>
      <p:pic>
        <p:nvPicPr>
          <p:cNvPr id="3" name="Picture 2">
            <a:extLst>
              <a:ext uri="{FF2B5EF4-FFF2-40B4-BE49-F238E27FC236}">
                <a16:creationId xmlns:a16="http://schemas.microsoft.com/office/drawing/2014/main" id="{D6ED68C0-85E6-3DF8-8C32-0AA4104B323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113314" y="2209800"/>
            <a:ext cx="5715000" cy="4267200"/>
          </a:xfrm>
          <a:prstGeom prst="rect">
            <a:avLst/>
          </a:prstGeom>
        </p:spPr>
      </p:pic>
    </p:spTree>
    <p:extLst>
      <p:ext uri="{BB962C8B-B14F-4D97-AF65-F5344CB8AC3E}">
        <p14:creationId xmlns:p14="http://schemas.microsoft.com/office/powerpoint/2010/main" val="4227931069"/>
      </p:ext>
    </p:extLst>
  </p:cSld>
  <p:clrMapOvr>
    <a:masterClrMapping/>
  </p:clrMapOvr>
  <p:transition spd="slow">
    <p:cut/>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295">
          <a:extLst>
            <a:ext uri="{FF2B5EF4-FFF2-40B4-BE49-F238E27FC236}">
              <a16:creationId xmlns:a16="http://schemas.microsoft.com/office/drawing/2014/main" id="{672F50F9-D223-9511-6B67-26119E45B043}"/>
            </a:ext>
          </a:extLst>
        </p:cNvPr>
        <p:cNvGrpSpPr/>
        <p:nvPr/>
      </p:nvGrpSpPr>
      <p:grpSpPr>
        <a:xfrm>
          <a:off x="0" y="0"/>
          <a:ext cx="0" cy="0"/>
          <a:chOff x="0" y="0"/>
          <a:chExt cx="0" cy="0"/>
        </a:xfrm>
      </p:grpSpPr>
      <p:sp>
        <p:nvSpPr>
          <p:cNvPr id="296" name="Shape 296">
            <a:extLst>
              <a:ext uri="{FF2B5EF4-FFF2-40B4-BE49-F238E27FC236}">
                <a16:creationId xmlns:a16="http://schemas.microsoft.com/office/drawing/2014/main" id="{EDBE97CE-6C38-DCBB-B93C-177CE6EAA224}"/>
              </a:ext>
            </a:extLst>
          </p:cNvPr>
          <p:cNvSpPr txBox="1">
            <a:spLocks noGrp="1"/>
          </p:cNvSpPr>
          <p:nvPr>
            <p:ph type="title"/>
          </p:nvPr>
        </p:nvSpPr>
        <p:spPr>
          <a:xfrm>
            <a:off x="979714" y="381000"/>
            <a:ext cx="10297886" cy="1295400"/>
          </a:xfrm>
          <a:prstGeom prst="rect">
            <a:avLst/>
          </a:prstGeom>
          <a:noFill/>
          <a:ln>
            <a:noFill/>
          </a:ln>
        </p:spPr>
        <p:txBody>
          <a:bodyPr lIns="91425" tIns="45700" rIns="91425" bIns="45700" anchor="ctr" anchorCtr="0">
            <a:noAutofit/>
          </a:bodyPr>
          <a:lstStyle/>
          <a:p>
            <a:pPr lvl="0">
              <a:buClr>
                <a:schemeClr val="dk1"/>
              </a:buClr>
              <a:buSzPct val="25000"/>
            </a:pPr>
            <a:r>
              <a:rPr lang="en-US" sz="2800" dirty="0">
                <a:solidFill>
                  <a:schemeClr val="dk1"/>
                </a:solidFill>
                <a:latin typeface="Calibri"/>
                <a:ea typeface="Calibri"/>
                <a:cs typeface="Calibri"/>
                <a:sym typeface="Calibri"/>
              </a:rPr>
              <a:t>Morgan Stanley (MS) - Upside Breakout!</a:t>
            </a:r>
            <a:br>
              <a:rPr lang="en-US" sz="2800" dirty="0">
                <a:solidFill>
                  <a:schemeClr val="dk1"/>
                </a:solidFill>
                <a:latin typeface="Calibri"/>
                <a:ea typeface="Calibri"/>
                <a:cs typeface="Calibri"/>
                <a:sym typeface="Calibri"/>
              </a:rPr>
            </a:br>
            <a:r>
              <a:rPr lang="en-US" sz="1800" b="1" i="1" dirty="0"/>
              <a:t>Morgan Stanley Lays of 2,500</a:t>
            </a:r>
            <a:r>
              <a:rPr lang="en-US" sz="1800" dirty="0"/>
              <a:t>, or 3% of their global staff </a:t>
            </a:r>
            <a:br>
              <a:rPr lang="en-US" dirty="0"/>
            </a:br>
            <a:r>
              <a:rPr lang="en-US" sz="1800" dirty="0">
                <a:solidFill>
                  <a:srgbClr val="00A64B"/>
                </a:solidFill>
                <a:latin typeface="+mj-lt"/>
              </a:rPr>
              <a:t>took profits on </a:t>
            </a:r>
            <a:r>
              <a:rPr lang="en-US" sz="1800" dirty="0">
                <a:solidFill>
                  <a:srgbClr val="00A64B"/>
                </a:solidFill>
                <a:latin typeface="+mj-lt"/>
                <a:ea typeface="Times New Roman" panose="02020603050405020304" pitchFamily="18" charset="0"/>
              </a:rPr>
              <a:t>long $12/150-$155 call spread</a:t>
            </a:r>
            <a:br>
              <a:rPr lang="en-US" sz="1800" dirty="0">
                <a:solidFill>
                  <a:schemeClr val="tx1"/>
                </a:solidFill>
                <a:ea typeface="Times New Roman" panose="02020603050405020304" pitchFamily="18" charset="0"/>
              </a:rPr>
            </a:br>
            <a:r>
              <a:rPr lang="en-US" sz="1800" dirty="0">
                <a:solidFill>
                  <a:srgbClr val="00A64B"/>
                </a:solidFill>
                <a:ea typeface="Times New Roman" panose="02020603050405020304" pitchFamily="18" charset="0"/>
              </a:rPr>
              <a:t>took profits on long $12/210-$220 call spread,, </a:t>
            </a:r>
            <a:r>
              <a:rPr lang="en-US" sz="1800" dirty="0">
                <a:solidFill>
                  <a:srgbClr val="00A64B"/>
                </a:solidFill>
                <a:effectLst/>
                <a:latin typeface="+mj-lt"/>
                <a:ea typeface="Times New Roman" panose="02020603050405020304" pitchFamily="18" charset="0"/>
              </a:rPr>
              <a:t>took profits on long $</a:t>
            </a:r>
            <a:r>
              <a:rPr lang="en-US" sz="1800" dirty="0">
                <a:solidFill>
                  <a:srgbClr val="00A64B"/>
                </a:solidFill>
                <a:latin typeface="+mj-lt"/>
                <a:ea typeface="Times New Roman" panose="02020603050405020304" pitchFamily="18" charset="0"/>
              </a:rPr>
              <a:t>12/210-$220 call spread,</a:t>
            </a:r>
            <a:br>
              <a:rPr lang="en-US" sz="1800" dirty="0">
                <a:solidFill>
                  <a:schemeClr val="tx1"/>
                </a:solidFill>
                <a:latin typeface="Calibri"/>
                <a:ea typeface="Calibri"/>
                <a:cs typeface="Calibri"/>
                <a:sym typeface="Calibri"/>
              </a:rPr>
            </a:br>
            <a:r>
              <a:rPr lang="en-US" sz="1800" dirty="0">
                <a:solidFill>
                  <a:srgbClr val="00A64B"/>
                </a:solidFill>
                <a:latin typeface="Calibri"/>
                <a:ea typeface="Calibri"/>
                <a:cs typeface="Calibri"/>
                <a:sym typeface="Calibri"/>
              </a:rPr>
              <a:t>Took profits on long $195-$205 call spread, took profits on long 4/$65-$70 call spread</a:t>
            </a:r>
            <a:br>
              <a:rPr lang="en-US" sz="1800" dirty="0">
                <a:solidFill>
                  <a:srgbClr val="00A64B"/>
                </a:solidFill>
                <a:latin typeface="Calibri"/>
                <a:ea typeface="Calibri"/>
                <a:cs typeface="Calibri"/>
                <a:sym typeface="Calibri"/>
              </a:rPr>
            </a:br>
            <a:endParaRPr lang="en-US" sz="1800" dirty="0">
              <a:solidFill>
                <a:srgbClr val="00A64B"/>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135002C9-3493-B038-C1B3-0D7AAF5F8B0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008287" y="4572000"/>
            <a:ext cx="1905000" cy="1905000"/>
          </a:xfrm>
          <a:prstGeom prst="rect">
            <a:avLst/>
          </a:prstGeom>
        </p:spPr>
      </p:pic>
      <p:pic>
        <p:nvPicPr>
          <p:cNvPr id="3" name="Picture 2">
            <a:extLst>
              <a:ext uri="{FF2B5EF4-FFF2-40B4-BE49-F238E27FC236}">
                <a16:creationId xmlns:a16="http://schemas.microsoft.com/office/drawing/2014/main" id="{45675382-DF03-2829-9258-A0F3A6DFEE5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238500" y="1954618"/>
            <a:ext cx="5715000" cy="4267200"/>
          </a:xfrm>
          <a:prstGeom prst="rect">
            <a:avLst/>
          </a:prstGeom>
        </p:spPr>
      </p:pic>
    </p:spTree>
    <p:extLst>
      <p:ext uri="{BB962C8B-B14F-4D97-AF65-F5344CB8AC3E}">
        <p14:creationId xmlns:p14="http://schemas.microsoft.com/office/powerpoint/2010/main" val="1188656534"/>
      </p:ext>
    </p:extLst>
  </p:cSld>
  <p:clrMapOvr>
    <a:masterClrMapping/>
  </p:clrMapOvr>
  <p:transition spd="slow">
    <p:cut/>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295">
          <a:extLst>
            <a:ext uri="{FF2B5EF4-FFF2-40B4-BE49-F238E27FC236}">
              <a16:creationId xmlns:a16="http://schemas.microsoft.com/office/drawing/2014/main" id="{AC038F56-F8A6-5283-0B21-3C8B98D30490}"/>
            </a:ext>
          </a:extLst>
        </p:cNvPr>
        <p:cNvGrpSpPr/>
        <p:nvPr/>
      </p:nvGrpSpPr>
      <p:grpSpPr>
        <a:xfrm>
          <a:off x="0" y="0"/>
          <a:ext cx="0" cy="0"/>
          <a:chOff x="0" y="0"/>
          <a:chExt cx="0" cy="0"/>
        </a:xfrm>
      </p:grpSpPr>
      <p:sp>
        <p:nvSpPr>
          <p:cNvPr id="296" name="Shape 296">
            <a:extLst>
              <a:ext uri="{FF2B5EF4-FFF2-40B4-BE49-F238E27FC236}">
                <a16:creationId xmlns:a16="http://schemas.microsoft.com/office/drawing/2014/main" id="{A30EDA15-260E-A736-320F-DF0C73303705}"/>
              </a:ext>
            </a:extLst>
          </p:cNvPr>
          <p:cNvSpPr txBox="1">
            <a:spLocks noGrp="1"/>
          </p:cNvSpPr>
          <p:nvPr>
            <p:ph type="title"/>
          </p:nvPr>
        </p:nvSpPr>
        <p:spPr>
          <a:xfrm>
            <a:off x="292444" y="548846"/>
            <a:ext cx="11899556" cy="1295400"/>
          </a:xfrm>
          <a:prstGeom prst="rect">
            <a:avLst/>
          </a:prstGeom>
          <a:noFill/>
          <a:ln>
            <a:noFill/>
          </a:ln>
        </p:spPr>
        <p:txBody>
          <a:bodyPr lIns="91425" tIns="45700" rIns="91425" bIns="45700" anchor="ctr" anchorCtr="0">
            <a:noAutofit/>
          </a:bodyPr>
          <a:lstStyle/>
          <a:p>
            <a:pPr lvl="0">
              <a:buClr>
                <a:schemeClr val="dk1"/>
              </a:buClr>
              <a:buSzPct val="25000"/>
            </a:pPr>
            <a:br>
              <a:rPr lang="en-US" sz="2800" dirty="0">
                <a:solidFill>
                  <a:schemeClr val="dk1"/>
                </a:solidFill>
                <a:latin typeface="Calibri"/>
                <a:ea typeface="Calibri"/>
                <a:cs typeface="Calibri"/>
                <a:sym typeface="Calibri"/>
              </a:rPr>
            </a:br>
            <a:br>
              <a:rPr lang="en-US" sz="2800" dirty="0">
                <a:solidFill>
                  <a:schemeClr val="dk1"/>
                </a:solidFill>
                <a:latin typeface="Calibri"/>
                <a:ea typeface="Calibri"/>
                <a:cs typeface="Calibri"/>
                <a:sym typeface="Calibri"/>
              </a:rPr>
            </a:br>
            <a:br>
              <a:rPr lang="en-US" sz="2800" dirty="0">
                <a:solidFill>
                  <a:schemeClr val="dk1"/>
                </a:solidFill>
                <a:latin typeface="Calibri"/>
                <a:ea typeface="Calibri"/>
                <a:cs typeface="Calibri"/>
                <a:sym typeface="Calibri"/>
              </a:rPr>
            </a:br>
            <a:r>
              <a:rPr lang="en-US" sz="2800" dirty="0">
                <a:solidFill>
                  <a:schemeClr val="dk1"/>
                </a:solidFill>
                <a:latin typeface="Calibri"/>
                <a:ea typeface="Calibri"/>
                <a:cs typeface="Calibri"/>
                <a:sym typeface="Calibri"/>
              </a:rPr>
              <a:t>JP Morgan Chase (JPM) – </a:t>
            </a:r>
            <a:br>
              <a:rPr lang="en-US" sz="2000" dirty="0">
                <a:solidFill>
                  <a:schemeClr val="dk1"/>
                </a:solidFill>
                <a:latin typeface="Calibri"/>
                <a:ea typeface="Calibri"/>
                <a:cs typeface="Calibri"/>
                <a:sym typeface="Calibri"/>
              </a:rPr>
            </a:br>
            <a:r>
              <a:rPr lang="en-US" sz="1800" dirty="0">
                <a:latin typeface="+mj-lt"/>
              </a:rPr>
              <a:t>Trump Sues JP Morgan (JPM) for $5 Billion</a:t>
            </a:r>
            <a:br>
              <a:rPr lang="en-US" sz="2000" dirty="0">
                <a:solidFill>
                  <a:schemeClr val="dk1"/>
                </a:solidFill>
                <a:latin typeface="Calibri"/>
                <a:ea typeface="Calibri"/>
                <a:cs typeface="Calibri"/>
                <a:sym typeface="Calibri"/>
              </a:rPr>
            </a:br>
            <a:r>
              <a:rPr lang="en-US" sz="2000" dirty="0">
                <a:solidFill>
                  <a:srgbClr val="00A64B"/>
                </a:solidFill>
                <a:latin typeface="Calibri"/>
                <a:ea typeface="Calibri"/>
                <a:cs typeface="Calibri"/>
                <a:sym typeface="Calibri"/>
              </a:rPr>
              <a:t>took profits on </a:t>
            </a:r>
            <a:r>
              <a:rPr lang="en-US" sz="1800" dirty="0">
                <a:solidFill>
                  <a:srgbClr val="00A64B"/>
                </a:solidFill>
                <a:cs typeface="Times New Roman" panose="02020603050405020304" pitchFamily="18" charset="0"/>
              </a:rPr>
              <a:t>long </a:t>
            </a:r>
            <a:r>
              <a:rPr lang="en-US" sz="1800" dirty="0">
                <a:solidFill>
                  <a:srgbClr val="00A64B"/>
                </a:solidFill>
                <a:latin typeface="Calibri"/>
                <a:cs typeface="Calibri"/>
                <a:sym typeface="Calibri"/>
              </a:rPr>
              <a:t>9</a:t>
            </a:r>
            <a:r>
              <a:rPr lang="en-US" sz="1800" dirty="0">
                <a:solidFill>
                  <a:srgbClr val="00A64B"/>
                </a:solidFill>
                <a:latin typeface="Calibri"/>
                <a:ea typeface="Calibri"/>
                <a:cs typeface="Calibri"/>
                <a:sym typeface="Calibri"/>
              </a:rPr>
              <a:t>/$270-$280 call spread</a:t>
            </a:r>
            <a:br>
              <a:rPr lang="en-US" sz="3600" dirty="0">
                <a:effectLst/>
                <a:latin typeface="+mj-lt"/>
                <a:cs typeface="Times New Roman" panose="02020603050405020304" pitchFamily="18" charset="0"/>
              </a:rPr>
            </a:br>
            <a:r>
              <a:rPr lang="en-US" sz="1800" dirty="0">
                <a:solidFill>
                  <a:srgbClr val="FF0000"/>
                </a:solidFill>
                <a:effectLst/>
                <a:latin typeface="+mj-lt"/>
                <a:ea typeface="Times New Roman" panose="02020603050405020304" pitchFamily="18" charset="0"/>
              </a:rPr>
              <a:t>stopped out of 3/$235-$245 calls spread</a:t>
            </a:r>
            <a:r>
              <a:rPr lang="en-US" sz="1800" dirty="0">
                <a:solidFill>
                  <a:srgbClr val="171717"/>
                </a:solidFill>
                <a:effectLst/>
                <a:latin typeface="+mj-lt"/>
                <a:ea typeface="Times New Roman" panose="02020603050405020304" pitchFamily="18" charset="0"/>
              </a:rPr>
              <a:t>, </a:t>
            </a:r>
            <a:r>
              <a:rPr lang="en-US" sz="1800" dirty="0">
                <a:solidFill>
                  <a:srgbClr val="00A64B"/>
                </a:solidFill>
                <a:effectLst/>
                <a:latin typeface="+mj-lt"/>
                <a:cs typeface="Times New Roman" panose="02020603050405020304" pitchFamily="18" charset="0"/>
              </a:rPr>
              <a:t>profits on long </a:t>
            </a:r>
            <a:r>
              <a:rPr lang="en-US" sz="1800" dirty="0">
                <a:solidFill>
                  <a:srgbClr val="00A64B"/>
                </a:solidFill>
                <a:effectLst/>
                <a:latin typeface="Calibri"/>
                <a:cs typeface="Calibri"/>
                <a:sym typeface="Calibri"/>
              </a:rPr>
              <a:t>12</a:t>
            </a:r>
            <a:r>
              <a:rPr lang="en-US" sz="1800" dirty="0">
                <a:solidFill>
                  <a:srgbClr val="00A64B"/>
                </a:solidFill>
                <a:latin typeface="Calibri"/>
                <a:ea typeface="Calibri"/>
                <a:cs typeface="Calibri"/>
                <a:sym typeface="Calibri"/>
              </a:rPr>
              <a:t>/$210-$220 call spread, </a:t>
            </a:r>
            <a:br>
              <a:rPr lang="en-US" sz="1800" dirty="0">
                <a:solidFill>
                  <a:srgbClr val="00A64B"/>
                </a:solidFill>
                <a:latin typeface="Calibri"/>
                <a:ea typeface="Calibri"/>
                <a:cs typeface="Calibri"/>
                <a:sym typeface="Calibri"/>
              </a:rPr>
            </a:br>
            <a:r>
              <a:rPr lang="en-US" sz="1800" dirty="0">
                <a:solidFill>
                  <a:srgbClr val="00A64B"/>
                </a:solidFill>
                <a:effectLst/>
                <a:latin typeface="+mj-lt"/>
                <a:cs typeface="Times New Roman" panose="02020603050405020304" pitchFamily="18" charset="0"/>
              </a:rPr>
              <a:t>took profits on long </a:t>
            </a:r>
            <a:r>
              <a:rPr lang="en-US" sz="1800" dirty="0">
                <a:solidFill>
                  <a:srgbClr val="00A64B"/>
                </a:solidFill>
                <a:effectLst/>
                <a:latin typeface="Calibri"/>
                <a:cs typeface="Calibri"/>
                <a:sym typeface="Calibri"/>
              </a:rPr>
              <a:t>11</a:t>
            </a:r>
            <a:r>
              <a:rPr lang="en-US" sz="1800" dirty="0">
                <a:solidFill>
                  <a:srgbClr val="00A64B"/>
                </a:solidFill>
                <a:latin typeface="Calibri"/>
                <a:ea typeface="Calibri"/>
                <a:cs typeface="Calibri"/>
                <a:sym typeface="Calibri"/>
              </a:rPr>
              <a:t>/$195-$205 call spread,</a:t>
            </a:r>
            <a:r>
              <a:rPr lang="en-US" sz="2800" dirty="0">
                <a:solidFill>
                  <a:schemeClr val="dk1"/>
                </a:solidFill>
                <a:latin typeface="Calibri"/>
                <a:ea typeface="Calibri"/>
                <a:cs typeface="Calibri"/>
                <a:sym typeface="Calibri"/>
              </a:rPr>
              <a:t> </a:t>
            </a:r>
            <a:r>
              <a:rPr lang="en-US" sz="1600" dirty="0">
                <a:solidFill>
                  <a:srgbClr val="00A64B"/>
                </a:solidFill>
                <a:latin typeface="Calibri"/>
                <a:ea typeface="Calibri"/>
                <a:cs typeface="Calibri"/>
                <a:sym typeface="Calibri"/>
              </a:rPr>
              <a:t>took profits on 4/$215-225 put spread</a:t>
            </a:r>
            <a:br>
              <a:rPr lang="en-US" sz="1800" dirty="0">
                <a:solidFill>
                  <a:schemeClr val="dk1"/>
                </a:solidFill>
                <a:latin typeface="Calibri"/>
                <a:ea typeface="Calibri"/>
                <a:cs typeface="Calibri"/>
                <a:sym typeface="Calibri"/>
              </a:rPr>
            </a:br>
            <a:br>
              <a:rPr lang="en-US" sz="1800" dirty="0">
                <a:solidFill>
                  <a:schemeClr val="dk1"/>
                </a:solidFill>
                <a:latin typeface="Calibri"/>
                <a:ea typeface="Calibri"/>
                <a:cs typeface="Calibri"/>
                <a:sym typeface="Calibri"/>
              </a:rPr>
            </a:br>
            <a:br>
              <a:rPr lang="en-US" sz="1800" dirty="0">
                <a:solidFill>
                  <a:srgbClr val="00A64B"/>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1800" dirty="0"/>
            </a:br>
            <a:endParaRPr lang="en-US" sz="1800" dirty="0">
              <a:solidFill>
                <a:srgbClr val="FF0000"/>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56CBA94D-7E10-8562-7793-7FED0CF627F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81070" y="5013754"/>
            <a:ext cx="3010930" cy="1693648"/>
          </a:xfrm>
          <a:prstGeom prst="rect">
            <a:avLst/>
          </a:prstGeom>
        </p:spPr>
      </p:pic>
      <p:pic>
        <p:nvPicPr>
          <p:cNvPr id="3" name="Picture 2">
            <a:extLst>
              <a:ext uri="{FF2B5EF4-FFF2-40B4-BE49-F238E27FC236}">
                <a16:creationId xmlns:a16="http://schemas.microsoft.com/office/drawing/2014/main" id="{3D3AB81E-5B0C-9350-710D-8BB23A380DC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410566" y="2298907"/>
            <a:ext cx="5370867" cy="4010247"/>
          </a:xfrm>
          <a:prstGeom prst="rect">
            <a:avLst/>
          </a:prstGeom>
        </p:spPr>
      </p:pic>
    </p:spTree>
    <p:extLst>
      <p:ext uri="{BB962C8B-B14F-4D97-AF65-F5344CB8AC3E}">
        <p14:creationId xmlns:p14="http://schemas.microsoft.com/office/powerpoint/2010/main" val="337011242"/>
      </p:ext>
    </p:extLst>
  </p:cSld>
  <p:clrMapOvr>
    <a:masterClrMapping/>
  </p:clrMapOvr>
  <p:transition spd="slow">
    <p:cut/>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295">
          <a:extLst>
            <a:ext uri="{FF2B5EF4-FFF2-40B4-BE49-F238E27FC236}">
              <a16:creationId xmlns:a16="http://schemas.microsoft.com/office/drawing/2014/main" id="{D34EE4FA-7361-BF7A-984E-0FE4ECB161E1}"/>
            </a:ext>
          </a:extLst>
        </p:cNvPr>
        <p:cNvGrpSpPr/>
        <p:nvPr/>
      </p:nvGrpSpPr>
      <p:grpSpPr>
        <a:xfrm>
          <a:off x="0" y="0"/>
          <a:ext cx="0" cy="0"/>
          <a:chOff x="0" y="0"/>
          <a:chExt cx="0" cy="0"/>
        </a:xfrm>
      </p:grpSpPr>
      <p:sp>
        <p:nvSpPr>
          <p:cNvPr id="296" name="Shape 296">
            <a:extLst>
              <a:ext uri="{FF2B5EF4-FFF2-40B4-BE49-F238E27FC236}">
                <a16:creationId xmlns:a16="http://schemas.microsoft.com/office/drawing/2014/main" id="{FDDC3725-41A3-3678-D018-7B7CD33691D8}"/>
              </a:ext>
            </a:extLst>
          </p:cNvPr>
          <p:cNvSpPr txBox="1">
            <a:spLocks noGrp="1"/>
          </p:cNvSpPr>
          <p:nvPr>
            <p:ph type="title"/>
          </p:nvPr>
        </p:nvSpPr>
        <p:spPr>
          <a:xfrm>
            <a:off x="398585" y="381000"/>
            <a:ext cx="11242430" cy="1295400"/>
          </a:xfrm>
          <a:prstGeom prst="rect">
            <a:avLst/>
          </a:prstGeom>
          <a:noFill/>
          <a:ln>
            <a:noFill/>
          </a:ln>
        </p:spPr>
        <p:txBody>
          <a:bodyPr lIns="91425" tIns="45700" rIns="91425" bIns="45700" anchor="ctr" anchorCtr="0">
            <a:noAutofit/>
          </a:bodyPr>
          <a:lstStyle/>
          <a:p>
            <a:pPr lvl="0">
              <a:buClr>
                <a:schemeClr val="dk1"/>
              </a:buClr>
              <a:buSzPct val="25000"/>
            </a:pPr>
            <a:r>
              <a:rPr lang="en-US" sz="2800" dirty="0">
                <a:solidFill>
                  <a:schemeClr val="dk1"/>
                </a:solidFill>
                <a:latin typeface="Calibri"/>
                <a:ea typeface="Calibri"/>
                <a:cs typeface="Calibri"/>
                <a:sym typeface="Calibri"/>
              </a:rPr>
              <a:t>Bank of America (BAC) </a:t>
            </a:r>
            <a:r>
              <a:rPr lang="en-US" sz="2800" dirty="0">
                <a:solidFill>
                  <a:schemeClr val="dk1"/>
                </a:solidFill>
                <a:latin typeface="+mn-lt"/>
                <a:ea typeface="Calibri"/>
                <a:cs typeface="Calibri"/>
                <a:sym typeface="Calibri"/>
              </a:rPr>
              <a:t>– </a:t>
            </a:r>
            <a:r>
              <a:rPr lang="en-US" sz="2000" dirty="0">
                <a:solidFill>
                  <a:schemeClr val="dk1"/>
                </a:solidFill>
                <a:latin typeface="Calibri"/>
                <a:ea typeface="Calibri"/>
                <a:cs typeface="Calibri"/>
                <a:sym typeface="Calibri"/>
              </a:rPr>
              <a:t>Upside Breakout?</a:t>
            </a:r>
            <a:br>
              <a:rPr lang="en-US" sz="1800" dirty="0">
                <a:effectLst/>
                <a:latin typeface="+mj-lt"/>
                <a:ea typeface="Times New Roman" panose="02020603050405020304" pitchFamily="18" charset="0"/>
              </a:rPr>
            </a:br>
            <a:r>
              <a:rPr lang="en-US" sz="1800" dirty="0">
                <a:solidFill>
                  <a:srgbClr val="00A64B"/>
                </a:solidFill>
                <a:effectLst/>
                <a:latin typeface="+mj-lt"/>
                <a:ea typeface="Times New Roman" panose="02020603050405020304" pitchFamily="18" charset="0"/>
              </a:rPr>
              <a:t>took profits on long long 12/$41-$44 call spread</a:t>
            </a:r>
            <a:r>
              <a:rPr lang="en-US" sz="2800" dirty="0">
                <a:solidFill>
                  <a:srgbClr val="00A64B"/>
                </a:solidFill>
                <a:effectLst/>
                <a:latin typeface="Calibri"/>
                <a:ea typeface="Times New Roman" panose="02020603050405020304" pitchFamily="18" charset="0"/>
                <a:cs typeface="Calibri"/>
                <a:sym typeface="Calibri"/>
              </a:rPr>
              <a:t>, </a:t>
            </a:r>
            <a:r>
              <a:rPr lang="en-US" sz="1800" dirty="0">
                <a:solidFill>
                  <a:srgbClr val="00A64B"/>
                </a:solidFill>
                <a:latin typeface="Calibri"/>
                <a:ea typeface="Calibri"/>
                <a:cs typeface="Calibri"/>
                <a:sym typeface="Calibri"/>
              </a:rPr>
              <a:t>took profits on long 4/$20-$23 call spread</a:t>
            </a:r>
            <a:br>
              <a:rPr lang="en-US" sz="1800" dirty="0">
                <a:solidFill>
                  <a:schemeClr val="tx1"/>
                </a:solidFill>
                <a:latin typeface="Calibri"/>
                <a:ea typeface="Calibri"/>
                <a:cs typeface="Calibri"/>
                <a:sym typeface="Calibri"/>
              </a:rPr>
            </a:br>
            <a:endParaRPr lang="en-US" sz="1800" dirty="0">
              <a:solidFill>
                <a:srgbClr val="00A64B"/>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BF055CE6-6760-85A2-3063-2A8AFE842EF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700054" y="4934543"/>
            <a:ext cx="1940961" cy="1940961"/>
          </a:xfrm>
          <a:prstGeom prst="rect">
            <a:avLst/>
          </a:prstGeom>
        </p:spPr>
      </p:pic>
      <p:pic>
        <p:nvPicPr>
          <p:cNvPr id="3" name="Picture 2">
            <a:extLst>
              <a:ext uri="{FF2B5EF4-FFF2-40B4-BE49-F238E27FC236}">
                <a16:creationId xmlns:a16="http://schemas.microsoft.com/office/drawing/2014/main" id="{51EDFF43-D1A3-CC08-698C-A0F7B685EBF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004584" y="1809307"/>
            <a:ext cx="5715000" cy="4267200"/>
          </a:xfrm>
          <a:prstGeom prst="rect">
            <a:avLst/>
          </a:prstGeom>
        </p:spPr>
      </p:pic>
    </p:spTree>
    <p:extLst>
      <p:ext uri="{BB962C8B-B14F-4D97-AF65-F5344CB8AC3E}">
        <p14:creationId xmlns:p14="http://schemas.microsoft.com/office/powerpoint/2010/main" val="1688988783"/>
      </p:ext>
    </p:extLst>
  </p:cSld>
  <p:clrMapOvr>
    <a:masterClrMapping/>
  </p:clrMapOvr>
  <p:transition spd="slow">
    <p:cut/>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295">
          <a:extLst>
            <a:ext uri="{FF2B5EF4-FFF2-40B4-BE49-F238E27FC236}">
              <a16:creationId xmlns:a16="http://schemas.microsoft.com/office/drawing/2014/main" id="{5D7D354F-6B89-F9DC-9594-E2776A78869B}"/>
            </a:ext>
          </a:extLst>
        </p:cNvPr>
        <p:cNvGrpSpPr/>
        <p:nvPr/>
      </p:nvGrpSpPr>
      <p:grpSpPr>
        <a:xfrm>
          <a:off x="0" y="0"/>
          <a:ext cx="0" cy="0"/>
          <a:chOff x="0" y="0"/>
          <a:chExt cx="0" cy="0"/>
        </a:xfrm>
      </p:grpSpPr>
      <p:sp>
        <p:nvSpPr>
          <p:cNvPr id="296" name="Shape 296">
            <a:extLst>
              <a:ext uri="{FF2B5EF4-FFF2-40B4-BE49-F238E27FC236}">
                <a16:creationId xmlns:a16="http://schemas.microsoft.com/office/drawing/2014/main" id="{A22F1080-BD1D-0BC3-0749-727717AECB61}"/>
              </a:ext>
            </a:extLst>
          </p:cNvPr>
          <p:cNvSpPr txBox="1">
            <a:spLocks noGrp="1"/>
          </p:cNvSpPr>
          <p:nvPr>
            <p:ph type="title"/>
          </p:nvPr>
        </p:nvSpPr>
        <p:spPr>
          <a:xfrm>
            <a:off x="713677" y="381000"/>
            <a:ext cx="10794381" cy="1295400"/>
          </a:xfrm>
          <a:prstGeom prst="rect">
            <a:avLst/>
          </a:prstGeom>
          <a:noFill/>
          <a:ln>
            <a:noFill/>
          </a:ln>
        </p:spPr>
        <p:txBody>
          <a:bodyPr lIns="91425" tIns="45700" rIns="91425" bIns="45700" anchor="ctr" anchorCtr="0">
            <a:noAutofit/>
          </a:bodyPr>
          <a:lstStyle/>
          <a:p>
            <a:pPr lvl="0">
              <a:buClr>
                <a:schemeClr val="dk1"/>
              </a:buClr>
              <a:buSzPct val="25000"/>
            </a:pPr>
            <a:r>
              <a:rPr lang="en-US" sz="2800" dirty="0">
                <a:solidFill>
                  <a:schemeClr val="dk1"/>
                </a:solidFill>
                <a:latin typeface="Calibri"/>
                <a:ea typeface="Calibri"/>
                <a:cs typeface="Calibri"/>
                <a:sym typeface="Calibri"/>
              </a:rPr>
              <a:t>Citigroup (C) – </a:t>
            </a:r>
            <a:r>
              <a:rPr lang="en-US" sz="2000" dirty="0">
                <a:solidFill>
                  <a:schemeClr val="dk1"/>
                </a:solidFill>
                <a:latin typeface="Calibri"/>
                <a:ea typeface="Calibri"/>
                <a:cs typeface="Calibri"/>
                <a:sym typeface="Calibri"/>
              </a:rPr>
              <a:t>Upside Breakout</a:t>
            </a:r>
            <a:br>
              <a:rPr lang="en-US" sz="2800" dirty="0">
                <a:solidFill>
                  <a:schemeClr val="dk1"/>
                </a:solidFill>
                <a:latin typeface="Calibri"/>
                <a:ea typeface="Calibri"/>
                <a:cs typeface="Calibri"/>
                <a:sym typeface="Calibri"/>
              </a:rPr>
            </a:br>
            <a:r>
              <a:rPr lang="en-US" sz="1800" dirty="0">
                <a:solidFill>
                  <a:srgbClr val="00A64B"/>
                </a:solidFill>
                <a:latin typeface="Calibri"/>
                <a:ea typeface="Calibri"/>
                <a:cs typeface="Calibri"/>
                <a:sym typeface="Calibri"/>
              </a:rPr>
              <a:t>took profits on long long 12/$60-$65 call spread , took profits on long 4/$30-$35 call spread</a:t>
            </a:r>
            <a:br>
              <a:rPr lang="en-US" sz="1800" dirty="0">
                <a:solidFill>
                  <a:schemeClr val="tx1"/>
                </a:solidFill>
                <a:latin typeface="Calibri"/>
                <a:ea typeface="Calibri"/>
                <a:cs typeface="Calibri"/>
                <a:sym typeface="Calibri"/>
              </a:rPr>
            </a:br>
            <a:endParaRPr lang="en-US" sz="1800" dirty="0">
              <a:solidFill>
                <a:srgbClr val="00A64B"/>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ED54837E-73F1-ED16-5DA5-800AC49752D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699156" y="4784381"/>
            <a:ext cx="3286897" cy="1848880"/>
          </a:xfrm>
          <a:prstGeom prst="rect">
            <a:avLst/>
          </a:prstGeom>
        </p:spPr>
      </p:pic>
      <p:pic>
        <p:nvPicPr>
          <p:cNvPr id="3" name="Picture 2">
            <a:extLst>
              <a:ext uri="{FF2B5EF4-FFF2-40B4-BE49-F238E27FC236}">
                <a16:creationId xmlns:a16="http://schemas.microsoft.com/office/drawing/2014/main" id="{4CEFD5DE-7122-18CB-FBB2-0B8881E069B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175244" y="1676400"/>
            <a:ext cx="5715000" cy="4267200"/>
          </a:xfrm>
          <a:prstGeom prst="rect">
            <a:avLst/>
          </a:prstGeom>
        </p:spPr>
      </p:pic>
    </p:spTree>
    <p:extLst>
      <p:ext uri="{BB962C8B-B14F-4D97-AF65-F5344CB8AC3E}">
        <p14:creationId xmlns:p14="http://schemas.microsoft.com/office/powerpoint/2010/main" val="3751980603"/>
      </p:ext>
    </p:extLst>
  </p:cSld>
  <p:clrMapOvr>
    <a:masterClrMapping/>
  </p:clrMapOvr>
  <p:transition spd="slow">
    <p:cut/>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295">
          <a:extLst>
            <a:ext uri="{FF2B5EF4-FFF2-40B4-BE49-F238E27FC236}">
              <a16:creationId xmlns:a16="http://schemas.microsoft.com/office/drawing/2014/main" id="{C5BB7BB7-C8BD-BBFB-318E-E430B0C57214}"/>
            </a:ext>
          </a:extLst>
        </p:cNvPr>
        <p:cNvGrpSpPr/>
        <p:nvPr/>
      </p:nvGrpSpPr>
      <p:grpSpPr>
        <a:xfrm>
          <a:off x="0" y="0"/>
          <a:ext cx="0" cy="0"/>
          <a:chOff x="0" y="0"/>
          <a:chExt cx="0" cy="0"/>
        </a:xfrm>
      </p:grpSpPr>
      <p:sp>
        <p:nvSpPr>
          <p:cNvPr id="296" name="Shape 296">
            <a:extLst>
              <a:ext uri="{FF2B5EF4-FFF2-40B4-BE49-F238E27FC236}">
                <a16:creationId xmlns:a16="http://schemas.microsoft.com/office/drawing/2014/main" id="{D7A20CEC-96B4-7F48-82CF-BACDE5FDC190}"/>
              </a:ext>
            </a:extLst>
          </p:cNvPr>
          <p:cNvSpPr txBox="1">
            <a:spLocks noGrp="1"/>
          </p:cNvSpPr>
          <p:nvPr>
            <p:ph type="title"/>
          </p:nvPr>
        </p:nvSpPr>
        <p:spPr>
          <a:xfrm>
            <a:off x="1981200" y="381000"/>
            <a:ext cx="8229600" cy="1295400"/>
          </a:xfrm>
          <a:prstGeom prst="rect">
            <a:avLst/>
          </a:prstGeom>
          <a:noFill/>
          <a:ln>
            <a:noFill/>
          </a:ln>
        </p:spPr>
        <p:txBody>
          <a:bodyPr lIns="91425" tIns="45700" rIns="91425" bIns="45700" anchor="ctr" anchorCtr="0">
            <a:noAutofit/>
          </a:bodyPr>
          <a:lstStyle/>
          <a:p>
            <a:pPr lvl="0">
              <a:buClr>
                <a:schemeClr val="dk1"/>
              </a:buClr>
              <a:buSzPct val="25000"/>
            </a:pPr>
            <a:r>
              <a:rPr lang="en-US" sz="2800" dirty="0">
                <a:solidFill>
                  <a:schemeClr val="dk1"/>
                </a:solidFill>
                <a:latin typeface="Calibri"/>
                <a:ea typeface="Calibri"/>
                <a:cs typeface="Calibri"/>
                <a:sym typeface="Calibri"/>
              </a:rPr>
              <a:t>Charles Schwab (SCHW) – </a:t>
            </a:r>
            <a:r>
              <a:rPr lang="en-US" sz="2000" dirty="0">
                <a:solidFill>
                  <a:schemeClr val="dk1"/>
                </a:solidFill>
                <a:latin typeface="Calibri"/>
                <a:ea typeface="Calibri"/>
                <a:cs typeface="Calibri"/>
                <a:sym typeface="Calibri"/>
              </a:rPr>
              <a:t>Upside Breakout</a:t>
            </a:r>
            <a:br>
              <a:rPr lang="en-US" sz="2000" dirty="0">
                <a:solidFill>
                  <a:schemeClr val="dk1"/>
                </a:solidFill>
                <a:latin typeface="Calibri"/>
                <a:ea typeface="Calibri"/>
                <a:cs typeface="Calibri"/>
                <a:sym typeface="Calibri"/>
              </a:rPr>
            </a:br>
            <a:r>
              <a:rPr lang="en-US" sz="1800" dirty="0">
                <a:solidFill>
                  <a:srgbClr val="00A64B"/>
                </a:solidFill>
                <a:latin typeface="Calibri"/>
                <a:ea typeface="Calibri"/>
                <a:cs typeface="Calibri"/>
                <a:sym typeface="Calibri"/>
              </a:rPr>
              <a:t>took profits on long 4/$30-$35 call spread </a:t>
            </a:r>
            <a:br>
              <a:rPr lang="en-US" sz="1800" dirty="0">
                <a:solidFill>
                  <a:schemeClr val="tx1"/>
                </a:solidFill>
                <a:latin typeface="Calibri"/>
                <a:ea typeface="Calibri"/>
                <a:cs typeface="Calibri"/>
                <a:sym typeface="Calibri"/>
              </a:rPr>
            </a:br>
            <a:endParaRPr lang="en-US" sz="1800" dirty="0">
              <a:solidFill>
                <a:srgbClr val="00A64B"/>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DF5E9008-4D09-1EC9-57FB-6E5A4F2D9FD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885404" y="4672913"/>
            <a:ext cx="2061519" cy="2061519"/>
          </a:xfrm>
          <a:prstGeom prst="rect">
            <a:avLst/>
          </a:prstGeom>
        </p:spPr>
      </p:pic>
      <p:pic>
        <p:nvPicPr>
          <p:cNvPr id="3" name="Picture 2">
            <a:extLst>
              <a:ext uri="{FF2B5EF4-FFF2-40B4-BE49-F238E27FC236}">
                <a16:creationId xmlns:a16="http://schemas.microsoft.com/office/drawing/2014/main" id="{21144F13-4551-18FD-4FAE-BC298A66566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089644" y="1676400"/>
            <a:ext cx="5715000" cy="4267200"/>
          </a:xfrm>
          <a:prstGeom prst="rect">
            <a:avLst/>
          </a:prstGeom>
        </p:spPr>
      </p:pic>
    </p:spTree>
    <p:extLst>
      <p:ext uri="{BB962C8B-B14F-4D97-AF65-F5344CB8AC3E}">
        <p14:creationId xmlns:p14="http://schemas.microsoft.com/office/powerpoint/2010/main" val="1908313671"/>
      </p:ext>
    </p:extLst>
  </p:cSld>
  <p:clrMapOvr>
    <a:masterClrMapping/>
  </p:clrMapOvr>
  <p:transition spd="slow">
    <p:cut/>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295">
          <a:extLst>
            <a:ext uri="{FF2B5EF4-FFF2-40B4-BE49-F238E27FC236}">
              <a16:creationId xmlns:a16="http://schemas.microsoft.com/office/drawing/2014/main" id="{D825597B-906B-ECC2-2B3E-F7FC54C9B5AB}"/>
            </a:ext>
          </a:extLst>
        </p:cNvPr>
        <p:cNvGrpSpPr/>
        <p:nvPr/>
      </p:nvGrpSpPr>
      <p:grpSpPr>
        <a:xfrm>
          <a:off x="0" y="0"/>
          <a:ext cx="0" cy="0"/>
          <a:chOff x="0" y="0"/>
          <a:chExt cx="0" cy="0"/>
        </a:xfrm>
      </p:grpSpPr>
      <p:sp>
        <p:nvSpPr>
          <p:cNvPr id="296" name="Shape 296">
            <a:extLst>
              <a:ext uri="{FF2B5EF4-FFF2-40B4-BE49-F238E27FC236}">
                <a16:creationId xmlns:a16="http://schemas.microsoft.com/office/drawing/2014/main" id="{2BB00544-607C-BC6D-9DF7-A2356C400FD0}"/>
              </a:ext>
            </a:extLst>
          </p:cNvPr>
          <p:cNvSpPr txBox="1">
            <a:spLocks noGrp="1"/>
          </p:cNvSpPr>
          <p:nvPr>
            <p:ph type="title"/>
          </p:nvPr>
        </p:nvSpPr>
        <p:spPr>
          <a:xfrm>
            <a:off x="847493" y="381000"/>
            <a:ext cx="10738624" cy="1295400"/>
          </a:xfrm>
          <a:prstGeom prst="rect">
            <a:avLst/>
          </a:prstGeom>
          <a:noFill/>
          <a:ln>
            <a:noFill/>
          </a:ln>
        </p:spPr>
        <p:txBody>
          <a:bodyPr lIns="91425" tIns="45700" rIns="91425" bIns="45700" anchor="ctr" anchorCtr="0">
            <a:noAutofit/>
          </a:bodyPr>
          <a:lstStyle/>
          <a:p>
            <a:pPr lvl="0">
              <a:buClr>
                <a:schemeClr val="dk1"/>
              </a:buClr>
              <a:buSzPct val="25000"/>
            </a:pPr>
            <a:r>
              <a:rPr lang="en-US" sz="2800" dirty="0">
                <a:solidFill>
                  <a:schemeClr val="dk1"/>
                </a:solidFill>
                <a:latin typeface="Calibri"/>
                <a:ea typeface="Calibri"/>
                <a:cs typeface="Calibri"/>
                <a:sym typeface="Calibri"/>
              </a:rPr>
              <a:t>Interactive Brokers (IBKR) – </a:t>
            </a:r>
            <a:r>
              <a:rPr lang="en-US" sz="2000" dirty="0">
                <a:solidFill>
                  <a:schemeClr val="dk1"/>
                </a:solidFill>
                <a:latin typeface="Calibri"/>
                <a:ea typeface="Calibri"/>
                <a:cs typeface="Calibri"/>
                <a:sym typeface="Calibri"/>
              </a:rPr>
              <a:t>Upside Breakout?</a:t>
            </a:r>
            <a:br>
              <a:rPr lang="en-US" sz="2800" dirty="0">
                <a:solidFill>
                  <a:schemeClr val="dk1"/>
                </a:solidFill>
                <a:latin typeface="Calibri"/>
                <a:ea typeface="Calibri"/>
                <a:cs typeface="Calibri"/>
                <a:sym typeface="Calibri"/>
              </a:rPr>
            </a:br>
            <a:r>
              <a:rPr lang="en-US" sz="1800" dirty="0">
                <a:solidFill>
                  <a:srgbClr val="FF0000"/>
                </a:solidFill>
                <a:latin typeface="Calibri"/>
                <a:ea typeface="Calibri"/>
                <a:cs typeface="Calibri"/>
                <a:sym typeface="Calibri"/>
              </a:rPr>
              <a:t>stopped out of long 3/$160-$170 call spread,  out of long 8/$110-$115 call spread </a:t>
            </a:r>
            <a:r>
              <a:rPr lang="en-US" sz="1800" dirty="0">
                <a:solidFill>
                  <a:srgbClr val="00A64B"/>
                </a:solidFill>
                <a:latin typeface="Calibri"/>
                <a:ea typeface="Calibri"/>
                <a:cs typeface="Calibri"/>
                <a:sym typeface="Calibri"/>
              </a:rPr>
              <a:t>,</a:t>
            </a:r>
            <a:br>
              <a:rPr lang="en-US" sz="1800" dirty="0">
                <a:solidFill>
                  <a:srgbClr val="00A64B"/>
                </a:solidFill>
                <a:latin typeface="Calibri"/>
                <a:ea typeface="Calibri"/>
                <a:cs typeface="Calibri"/>
                <a:sym typeface="Calibri"/>
              </a:rPr>
            </a:br>
            <a:r>
              <a:rPr lang="en-US" sz="1800" dirty="0">
                <a:solidFill>
                  <a:srgbClr val="00A64B"/>
                </a:solidFill>
                <a:latin typeface="Calibri"/>
                <a:ea typeface="Calibri"/>
                <a:cs typeface="Calibri"/>
                <a:sym typeface="Calibri"/>
              </a:rPr>
              <a:t> took profits on long 4/$60-$65 call spread</a:t>
            </a:r>
            <a:br>
              <a:rPr lang="en-US" sz="1800" dirty="0">
                <a:solidFill>
                  <a:schemeClr val="tx1"/>
                </a:solidFill>
                <a:latin typeface="Calibri"/>
                <a:ea typeface="Calibri"/>
                <a:cs typeface="Calibri"/>
                <a:sym typeface="Calibri"/>
              </a:rPr>
            </a:br>
            <a:endParaRPr lang="en-US" sz="1800" dirty="0">
              <a:solidFill>
                <a:srgbClr val="00A64B"/>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D6C0C29E-CFF5-5F1A-8670-5EDDC9530D0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835081" y="5414319"/>
            <a:ext cx="3048000" cy="1143000"/>
          </a:xfrm>
          <a:prstGeom prst="rect">
            <a:avLst/>
          </a:prstGeom>
        </p:spPr>
      </p:pic>
      <p:pic>
        <p:nvPicPr>
          <p:cNvPr id="3" name="Picture 2">
            <a:extLst>
              <a:ext uri="{FF2B5EF4-FFF2-40B4-BE49-F238E27FC236}">
                <a16:creationId xmlns:a16="http://schemas.microsoft.com/office/drawing/2014/main" id="{3B85E4A8-68D9-7EA6-9183-5C7C3F811A1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302835" y="1954618"/>
            <a:ext cx="5715000" cy="4267200"/>
          </a:xfrm>
          <a:prstGeom prst="rect">
            <a:avLst/>
          </a:prstGeom>
        </p:spPr>
      </p:pic>
    </p:spTree>
    <p:extLst>
      <p:ext uri="{BB962C8B-B14F-4D97-AF65-F5344CB8AC3E}">
        <p14:creationId xmlns:p14="http://schemas.microsoft.com/office/powerpoint/2010/main" val="2628095192"/>
      </p:ext>
    </p:extLst>
  </p:cSld>
  <p:clrMapOvr>
    <a:masterClrMapping/>
  </p:clrMapOvr>
  <p:transition spd="slow">
    <p:cut/>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295">
          <a:extLst>
            <a:ext uri="{FF2B5EF4-FFF2-40B4-BE49-F238E27FC236}">
              <a16:creationId xmlns:a16="http://schemas.microsoft.com/office/drawing/2014/main" id="{D4568F3C-B974-703F-8261-C2506292B074}"/>
            </a:ext>
          </a:extLst>
        </p:cNvPr>
        <p:cNvGrpSpPr/>
        <p:nvPr/>
      </p:nvGrpSpPr>
      <p:grpSpPr>
        <a:xfrm>
          <a:off x="0" y="0"/>
          <a:ext cx="0" cy="0"/>
          <a:chOff x="0" y="0"/>
          <a:chExt cx="0" cy="0"/>
        </a:xfrm>
      </p:grpSpPr>
      <p:sp>
        <p:nvSpPr>
          <p:cNvPr id="296" name="Shape 296">
            <a:extLst>
              <a:ext uri="{FF2B5EF4-FFF2-40B4-BE49-F238E27FC236}">
                <a16:creationId xmlns:a16="http://schemas.microsoft.com/office/drawing/2014/main" id="{4EC08B59-3834-6D64-B22B-7BBA3D683DD1}"/>
              </a:ext>
            </a:extLst>
          </p:cNvPr>
          <p:cNvSpPr txBox="1">
            <a:spLocks noGrp="1"/>
          </p:cNvSpPr>
          <p:nvPr>
            <p:ph type="title"/>
          </p:nvPr>
        </p:nvSpPr>
        <p:spPr>
          <a:xfrm>
            <a:off x="1165647" y="453571"/>
            <a:ext cx="10615448" cy="1621971"/>
          </a:xfrm>
          <a:prstGeom prst="rect">
            <a:avLst/>
          </a:prstGeom>
          <a:noFill/>
          <a:ln>
            <a:noFill/>
          </a:ln>
        </p:spPr>
        <p:txBody>
          <a:bodyPr lIns="91425" tIns="45700" rIns="91425" bIns="45700" anchor="ctr" anchorCtr="0">
            <a:noAutofit/>
          </a:bodyPr>
          <a:lstStyle/>
          <a:p>
            <a:pPr>
              <a:buClr>
                <a:schemeClr val="dk1"/>
              </a:buClr>
              <a:buSzPct val="25000"/>
            </a:pPr>
            <a:br>
              <a:rPr lang="en-US" sz="2800" dirty="0">
                <a:solidFill>
                  <a:schemeClr val="dk1"/>
                </a:solidFill>
                <a:latin typeface="Calibri"/>
                <a:ea typeface="Calibri"/>
                <a:cs typeface="Calibri"/>
                <a:sym typeface="Calibri"/>
              </a:rPr>
            </a:br>
            <a:r>
              <a:rPr lang="en-US" sz="2800" dirty="0">
                <a:solidFill>
                  <a:schemeClr val="dk1"/>
                </a:solidFill>
                <a:latin typeface="Calibri"/>
                <a:ea typeface="Calibri"/>
                <a:cs typeface="Calibri"/>
                <a:sym typeface="Calibri"/>
              </a:rPr>
              <a:t>Berkshire Hathaway (BRKB)- </a:t>
            </a:r>
            <a:r>
              <a:rPr lang="en-US" sz="2400" dirty="0">
                <a:solidFill>
                  <a:schemeClr val="dk1"/>
                </a:solidFill>
                <a:latin typeface="Calibri"/>
                <a:ea typeface="Calibri"/>
                <a:cs typeface="Calibri"/>
                <a:sym typeface="Calibri"/>
              </a:rPr>
              <a:t>Ultimate defensive stock</a:t>
            </a:r>
            <a:br>
              <a:rPr lang="en-US" sz="2800" dirty="0">
                <a:solidFill>
                  <a:schemeClr val="dk1"/>
                </a:solidFill>
                <a:latin typeface="Calibri"/>
                <a:ea typeface="Calibri"/>
                <a:cs typeface="Calibri"/>
                <a:sym typeface="Calibri"/>
              </a:rPr>
            </a:br>
            <a:r>
              <a:rPr lang="en-US" sz="1800" b="1" i="1" dirty="0">
                <a:solidFill>
                  <a:srgbClr val="000000"/>
                </a:solidFill>
                <a:effectLst/>
                <a:latin typeface="+mj-lt"/>
                <a:ea typeface="Times New Roman" panose="02020603050405020304" pitchFamily="18" charset="0"/>
              </a:rPr>
              <a:t>Berkshire Hathaway Builds Record Cash</a:t>
            </a:r>
            <a:r>
              <a:rPr lang="en-US" sz="1800" dirty="0">
                <a:solidFill>
                  <a:srgbClr val="000000"/>
                </a:solidFill>
                <a:effectLst/>
                <a:latin typeface="+mj-lt"/>
                <a:ea typeface="Times New Roman" panose="02020603050405020304" pitchFamily="18" charset="0"/>
              </a:rPr>
              <a:t>, at $334 billion</a:t>
            </a:r>
            <a:r>
              <a:rPr lang="en-US" sz="1800" dirty="0">
                <a:effectLst/>
                <a:latin typeface="+mj-lt"/>
              </a:rPr>
              <a:t> – Is the new T Bill proxy</a:t>
            </a:r>
            <a:br>
              <a:rPr lang="en-US" sz="2800" dirty="0">
                <a:solidFill>
                  <a:schemeClr val="dk1"/>
                </a:solidFill>
                <a:latin typeface="Calibri"/>
                <a:ea typeface="Calibri"/>
                <a:cs typeface="Calibri"/>
                <a:sym typeface="Calibri"/>
              </a:rPr>
            </a:br>
            <a:r>
              <a:rPr lang="en-US" sz="1800" dirty="0">
                <a:solidFill>
                  <a:srgbClr val="FF0000"/>
                </a:solidFill>
                <a:latin typeface="+mj-lt"/>
              </a:rPr>
              <a:t>stopped out of </a:t>
            </a:r>
            <a:r>
              <a:rPr lang="en-US" sz="1800" dirty="0">
                <a:solidFill>
                  <a:srgbClr val="FF0000"/>
                </a:solidFill>
                <a:effectLst/>
                <a:latin typeface="+mj-lt"/>
              </a:rPr>
              <a:t>long 12/$405-$415 call spread</a:t>
            </a:r>
            <a:r>
              <a:rPr lang="en-US" sz="1800" dirty="0">
                <a:solidFill>
                  <a:schemeClr val="tx1"/>
                </a:solidFill>
                <a:effectLst/>
                <a:latin typeface="+mj-lt"/>
              </a:rPr>
              <a:t>, </a:t>
            </a:r>
            <a:r>
              <a:rPr lang="en-US" sz="1800" dirty="0">
                <a:solidFill>
                  <a:srgbClr val="00A64B"/>
                </a:solidFill>
                <a:effectLst/>
                <a:latin typeface="+mj-lt"/>
              </a:rPr>
              <a:t>took profits on long 12/$320-$330 call spread </a:t>
            </a:r>
            <a:br>
              <a:rPr lang="en-US" sz="1800" dirty="0">
                <a:solidFill>
                  <a:schemeClr val="tx1"/>
                </a:solidFill>
                <a:latin typeface="Calibri"/>
                <a:ea typeface="Calibri"/>
                <a:cs typeface="Calibri"/>
                <a:sym typeface="Calibri"/>
              </a:rPr>
            </a:br>
            <a:r>
              <a:rPr lang="en-US" sz="1800" dirty="0">
                <a:solidFill>
                  <a:srgbClr val="00A64B"/>
                </a:solidFill>
                <a:latin typeface="Calibri"/>
                <a:ea typeface="Calibri"/>
                <a:cs typeface="Calibri"/>
                <a:sym typeface="Calibri"/>
              </a:rPr>
              <a:t>took profits on </a:t>
            </a:r>
            <a:r>
              <a:rPr lang="en-US" sz="1800" dirty="0">
                <a:solidFill>
                  <a:srgbClr val="00A64B"/>
                </a:solidFill>
                <a:effectLst/>
                <a:latin typeface="+mj-lt"/>
              </a:rPr>
              <a:t>long 4/$260-$270 call spread, </a:t>
            </a:r>
            <a:r>
              <a:rPr lang="en-US" sz="1800" dirty="0">
                <a:solidFill>
                  <a:srgbClr val="00A64B"/>
                </a:solidFill>
              </a:rPr>
              <a:t>took profits on </a:t>
            </a:r>
            <a:r>
              <a:rPr lang="en-US" sz="1800" dirty="0">
                <a:solidFill>
                  <a:srgbClr val="00A64B"/>
                </a:solidFill>
                <a:latin typeface="Calibri"/>
                <a:cs typeface="Calibri"/>
                <a:sym typeface="Calibri"/>
              </a:rPr>
              <a:t>long </a:t>
            </a:r>
            <a:r>
              <a:rPr lang="en-US" sz="1800" dirty="0">
                <a:solidFill>
                  <a:srgbClr val="00A64B"/>
                </a:solidFill>
                <a:ea typeface="Calibri"/>
                <a:cs typeface="Calibri" panose="020F0502020204030204" pitchFamily="34" charset="0"/>
                <a:sym typeface="Calibri"/>
              </a:rPr>
              <a:t>1/$290-$300 call spread</a:t>
            </a:r>
            <a:br>
              <a:rPr lang="en-US" sz="1800" dirty="0">
                <a:solidFill>
                  <a:srgbClr val="00A64B"/>
                </a:solidFill>
                <a:ea typeface="Calibri"/>
                <a:cs typeface="Calibri" panose="020F0502020204030204" pitchFamily="34" charset="0"/>
                <a:sym typeface="Calibri"/>
              </a:rPr>
            </a:br>
            <a:br>
              <a:rPr lang="en-US" sz="1800" dirty="0">
                <a:solidFill>
                  <a:srgbClr val="00A64B"/>
                </a:solidFill>
                <a:ea typeface="Calibri"/>
                <a:cs typeface="Calibri" panose="020F0502020204030204" pitchFamily="34" charset="0"/>
                <a:sym typeface="Calibri"/>
              </a:rPr>
            </a:br>
            <a:br>
              <a:rPr lang="en-US" sz="1800" dirty="0">
                <a:solidFill>
                  <a:srgbClr val="00A64B"/>
                </a:solidFill>
                <a:ea typeface="Calibri"/>
                <a:cs typeface="Calibri" panose="020F0502020204030204" pitchFamily="34" charset="0"/>
                <a:sym typeface="Calibri"/>
              </a:rPr>
            </a:br>
            <a:endParaRPr lang="en-US" sz="1800" dirty="0">
              <a:solidFill>
                <a:srgbClr val="00A64B"/>
              </a:solidFill>
              <a:latin typeface="+mj-lt"/>
              <a:ea typeface="Calibri"/>
              <a:cs typeface="Calibri" panose="020F0502020204030204" pitchFamily="34" charset="0"/>
              <a:sym typeface="Calibri"/>
            </a:endParaRPr>
          </a:p>
        </p:txBody>
      </p:sp>
      <p:pic>
        <p:nvPicPr>
          <p:cNvPr id="2" name="Picture 1">
            <a:extLst>
              <a:ext uri="{FF2B5EF4-FFF2-40B4-BE49-F238E27FC236}">
                <a16:creationId xmlns:a16="http://schemas.microsoft.com/office/drawing/2014/main" id="{BA2147BD-D111-F447-1A9A-BE40CE318D4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909221" y="5178470"/>
            <a:ext cx="2674165" cy="1504218"/>
          </a:xfrm>
          <a:prstGeom prst="rect">
            <a:avLst/>
          </a:prstGeom>
        </p:spPr>
      </p:pic>
      <p:pic>
        <p:nvPicPr>
          <p:cNvPr id="3" name="Picture 2">
            <a:extLst>
              <a:ext uri="{FF2B5EF4-FFF2-40B4-BE49-F238E27FC236}">
                <a16:creationId xmlns:a16="http://schemas.microsoft.com/office/drawing/2014/main" id="{2C389186-A2F6-26DE-F42F-4A259BBB914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472956" y="2075542"/>
            <a:ext cx="5715000" cy="4267200"/>
          </a:xfrm>
          <a:prstGeom prst="rect">
            <a:avLst/>
          </a:prstGeom>
        </p:spPr>
      </p:pic>
    </p:spTree>
    <p:extLst>
      <p:ext uri="{BB962C8B-B14F-4D97-AF65-F5344CB8AC3E}">
        <p14:creationId xmlns:p14="http://schemas.microsoft.com/office/powerpoint/2010/main" val="1463447312"/>
      </p:ext>
    </p:extLst>
  </p:cSld>
  <p:clrMapOvr>
    <a:masterClrMapping/>
  </p:clrMapOvr>
  <p:transition spd="slow">
    <p:cut/>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295">
          <a:extLst>
            <a:ext uri="{FF2B5EF4-FFF2-40B4-BE49-F238E27FC236}">
              <a16:creationId xmlns:a16="http://schemas.microsoft.com/office/drawing/2014/main" id="{87E342B8-A096-11D8-3F08-2B52828C390A}"/>
            </a:ext>
          </a:extLst>
        </p:cNvPr>
        <p:cNvGrpSpPr/>
        <p:nvPr/>
      </p:nvGrpSpPr>
      <p:grpSpPr>
        <a:xfrm>
          <a:off x="0" y="0"/>
          <a:ext cx="0" cy="0"/>
          <a:chOff x="0" y="0"/>
          <a:chExt cx="0" cy="0"/>
        </a:xfrm>
      </p:grpSpPr>
      <p:sp>
        <p:nvSpPr>
          <p:cNvPr id="296" name="Shape 296">
            <a:extLst>
              <a:ext uri="{FF2B5EF4-FFF2-40B4-BE49-F238E27FC236}">
                <a16:creationId xmlns:a16="http://schemas.microsoft.com/office/drawing/2014/main" id="{79E51D3D-64CC-94E7-31C3-A921680D068E}"/>
              </a:ext>
            </a:extLst>
          </p:cNvPr>
          <p:cNvSpPr txBox="1">
            <a:spLocks noGrp="1"/>
          </p:cNvSpPr>
          <p:nvPr>
            <p:ph type="title"/>
          </p:nvPr>
        </p:nvSpPr>
        <p:spPr>
          <a:xfrm>
            <a:off x="698500" y="381000"/>
            <a:ext cx="10604500" cy="1295400"/>
          </a:xfrm>
          <a:prstGeom prst="rect">
            <a:avLst/>
          </a:prstGeom>
          <a:noFill/>
          <a:ln>
            <a:noFill/>
          </a:ln>
        </p:spPr>
        <p:txBody>
          <a:bodyPr lIns="91425" tIns="45700" rIns="91425" bIns="45700" anchor="ctr" anchorCtr="0">
            <a:noAutofit/>
          </a:bodyPr>
          <a:lstStyle/>
          <a:p>
            <a:pPr lvl="0">
              <a:buClr>
                <a:schemeClr val="dk1"/>
              </a:buClr>
              <a:buSzPct val="25000"/>
            </a:pPr>
            <a:r>
              <a:rPr lang="en-US" sz="2800" dirty="0">
                <a:solidFill>
                  <a:schemeClr val="dk1"/>
                </a:solidFill>
                <a:latin typeface="Calibri"/>
                <a:ea typeface="Calibri"/>
                <a:cs typeface="Calibri"/>
                <a:sym typeface="Calibri"/>
              </a:rPr>
              <a:t>Blackrock (BLK)-Asset Collection Boom</a:t>
            </a:r>
            <a:br>
              <a:rPr lang="en-US" sz="2800" dirty="0">
                <a:solidFill>
                  <a:schemeClr val="dk1"/>
                </a:solidFill>
                <a:latin typeface="Calibri"/>
                <a:ea typeface="Calibri"/>
                <a:cs typeface="Calibri"/>
                <a:sym typeface="Calibri"/>
              </a:rPr>
            </a:br>
            <a:r>
              <a:rPr lang="en-US" sz="2000" dirty="0"/>
              <a:t>Blackrock Reports Record $12.5 trillion in Assets Under Management</a:t>
            </a:r>
            <a:br>
              <a:rPr lang="en-US" sz="2400" dirty="0">
                <a:solidFill>
                  <a:schemeClr val="dk1"/>
                </a:solidFill>
                <a:latin typeface="Calibri"/>
                <a:ea typeface="Calibri"/>
                <a:cs typeface="Calibri"/>
                <a:sym typeface="Calibri"/>
              </a:rPr>
            </a:br>
            <a:r>
              <a:rPr lang="en-US" sz="1800" dirty="0">
                <a:solidFill>
                  <a:srgbClr val="FF0000"/>
                </a:solidFill>
                <a:latin typeface="Calibri"/>
                <a:ea typeface="Calibri"/>
                <a:cs typeface="Calibri"/>
                <a:sym typeface="Calibri"/>
              </a:rPr>
              <a:t>stopped out of 12/$1,000-$1,010 call spread, </a:t>
            </a:r>
            <a:r>
              <a:rPr lang="en-US" sz="1800" dirty="0">
                <a:solidFill>
                  <a:srgbClr val="00A64B"/>
                </a:solidFill>
                <a:latin typeface="+mj-lt"/>
                <a:ea typeface="Calibri"/>
                <a:cs typeface="Calibri"/>
                <a:sym typeface="Calibri"/>
              </a:rPr>
              <a:t>took profits on long 12/$850-$860 call spread </a:t>
            </a:r>
            <a:br>
              <a:rPr lang="en-US" sz="1800" dirty="0">
                <a:solidFill>
                  <a:srgbClr val="00B050"/>
                </a:solidFill>
                <a:latin typeface="Calibri"/>
                <a:ea typeface="Calibri"/>
                <a:cs typeface="Calibri"/>
                <a:sym typeface="Calibri"/>
              </a:rPr>
            </a:br>
            <a:r>
              <a:rPr lang="en-US" sz="1800" dirty="0">
                <a:solidFill>
                  <a:srgbClr val="00B050"/>
                </a:solidFill>
                <a:latin typeface="Calibri"/>
                <a:ea typeface="Calibri"/>
                <a:cs typeface="Calibri"/>
                <a:sym typeface="Calibri"/>
              </a:rPr>
              <a:t>took profits on long 3/$770-$790 call spread</a:t>
            </a:r>
            <a:r>
              <a:rPr lang="en-US" sz="1800" dirty="0">
                <a:solidFill>
                  <a:srgbClr val="00A64B"/>
                </a:solidFill>
                <a:latin typeface="Calibri"/>
                <a:ea typeface="Calibri"/>
                <a:cs typeface="Calibri"/>
                <a:sym typeface="Calibri"/>
              </a:rPr>
              <a:t>, took profits on long 3/$310-$340 call spread</a:t>
            </a:r>
            <a:br>
              <a:rPr lang="en-US" sz="2400" dirty="0">
                <a:solidFill>
                  <a:schemeClr val="dk1"/>
                </a:solidFill>
                <a:latin typeface="Calibri"/>
                <a:ea typeface="Calibri"/>
                <a:cs typeface="Calibri"/>
                <a:sym typeface="Calibri"/>
              </a:rPr>
            </a:br>
            <a:endParaRPr lang="en-US" sz="1800" dirty="0">
              <a:solidFill>
                <a:srgbClr val="FF0000"/>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98642A75-415E-9D16-A19F-E92FE427390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098560" y="4750144"/>
            <a:ext cx="1905000" cy="1905000"/>
          </a:xfrm>
          <a:prstGeom prst="rect">
            <a:avLst/>
          </a:prstGeom>
        </p:spPr>
      </p:pic>
      <p:pic>
        <p:nvPicPr>
          <p:cNvPr id="3" name="Picture 2">
            <a:extLst>
              <a:ext uri="{FF2B5EF4-FFF2-40B4-BE49-F238E27FC236}">
                <a16:creationId xmlns:a16="http://schemas.microsoft.com/office/drawing/2014/main" id="{D388B502-6B91-445A-0BAF-B3B210DE7A2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983318" y="2018414"/>
            <a:ext cx="5715000" cy="4267200"/>
          </a:xfrm>
          <a:prstGeom prst="rect">
            <a:avLst/>
          </a:prstGeom>
        </p:spPr>
      </p:pic>
    </p:spTree>
    <p:extLst>
      <p:ext uri="{BB962C8B-B14F-4D97-AF65-F5344CB8AC3E}">
        <p14:creationId xmlns:p14="http://schemas.microsoft.com/office/powerpoint/2010/main" val="3410728948"/>
      </p:ext>
    </p:extLst>
  </p:cSld>
  <p:clrMapOvr>
    <a:masterClrMapping/>
  </p:clrMapOvr>
  <p:transition spd="slow">
    <p:cu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82FE5-96C3-DBC5-D9A6-0B360031D22E}"/>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18E766FD-E9A3-980C-19AC-D9775F1AAE8F}"/>
              </a:ext>
            </a:extLst>
          </p:cNvPr>
          <p:cNvSpPr>
            <a:spLocks noGrp="1"/>
          </p:cNvSpPr>
          <p:nvPr>
            <p:ph type="body" idx="1"/>
          </p:nvPr>
        </p:nvSpPr>
        <p:spPr/>
        <p:txBody>
          <a:bodyPr/>
          <a:lstStyle/>
          <a:p>
            <a:endParaRPr lang="en-US"/>
          </a:p>
        </p:txBody>
      </p:sp>
      <p:pic>
        <p:nvPicPr>
          <p:cNvPr id="5" name="Picture 4" descr="A person in a kitchen&#10;&#10;AI-generated content may be incorrect.">
            <a:extLst>
              <a:ext uri="{FF2B5EF4-FFF2-40B4-BE49-F238E27FC236}">
                <a16:creationId xmlns:a16="http://schemas.microsoft.com/office/drawing/2014/main" id="{129195D5-69B8-B6DB-0552-C6613087A25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396024306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295">
          <a:extLst>
            <a:ext uri="{FF2B5EF4-FFF2-40B4-BE49-F238E27FC236}">
              <a16:creationId xmlns:a16="http://schemas.microsoft.com/office/drawing/2014/main" id="{2B4A934C-0498-9B71-35B6-913CE4E7CCBB}"/>
            </a:ext>
          </a:extLst>
        </p:cNvPr>
        <p:cNvGrpSpPr/>
        <p:nvPr/>
      </p:nvGrpSpPr>
      <p:grpSpPr>
        <a:xfrm>
          <a:off x="0" y="0"/>
          <a:ext cx="0" cy="0"/>
          <a:chOff x="0" y="0"/>
          <a:chExt cx="0" cy="0"/>
        </a:xfrm>
      </p:grpSpPr>
      <p:sp>
        <p:nvSpPr>
          <p:cNvPr id="296" name="Shape 296">
            <a:extLst>
              <a:ext uri="{FF2B5EF4-FFF2-40B4-BE49-F238E27FC236}">
                <a16:creationId xmlns:a16="http://schemas.microsoft.com/office/drawing/2014/main" id="{FCEE6560-2BF5-D2E7-3B4A-F0714B404BA5}"/>
              </a:ext>
            </a:extLst>
          </p:cNvPr>
          <p:cNvSpPr txBox="1">
            <a:spLocks noGrp="1"/>
          </p:cNvSpPr>
          <p:nvPr>
            <p:ph type="title"/>
          </p:nvPr>
        </p:nvSpPr>
        <p:spPr>
          <a:xfrm>
            <a:off x="1981200" y="381000"/>
            <a:ext cx="8229600" cy="1295400"/>
          </a:xfrm>
          <a:prstGeom prst="rect">
            <a:avLst/>
          </a:prstGeom>
          <a:noFill/>
          <a:ln>
            <a:noFill/>
          </a:ln>
        </p:spPr>
        <p:txBody>
          <a:bodyPr lIns="91425" tIns="45700" rIns="91425" bIns="45700" anchor="ctr" anchorCtr="0">
            <a:noAutofit/>
          </a:bodyPr>
          <a:lstStyle/>
          <a:p>
            <a:pPr lvl="0">
              <a:buClr>
                <a:schemeClr val="dk1"/>
              </a:buClr>
              <a:buSzPct val="25000"/>
            </a:pPr>
            <a:r>
              <a:rPr lang="en-US" sz="2800" dirty="0">
                <a:solidFill>
                  <a:schemeClr val="dk1"/>
                </a:solidFill>
                <a:latin typeface="Calibri"/>
                <a:ea typeface="Calibri"/>
                <a:cs typeface="Calibri"/>
                <a:sym typeface="Calibri"/>
              </a:rPr>
              <a:t> SPDR Metals &amp; Mining ETF (XME) – </a:t>
            </a:r>
            <a:br>
              <a:rPr lang="en-US" sz="2800" dirty="0">
                <a:solidFill>
                  <a:schemeClr val="dk1"/>
                </a:solidFill>
                <a:latin typeface="Calibri"/>
                <a:ea typeface="Calibri"/>
                <a:cs typeface="Calibri"/>
                <a:sym typeface="Calibri"/>
              </a:rPr>
            </a:br>
            <a:r>
              <a:rPr lang="en-US" sz="1800" dirty="0">
                <a:solidFill>
                  <a:srgbClr val="00A64B"/>
                </a:solidFill>
                <a:latin typeface="Calibri"/>
                <a:ea typeface="Calibri"/>
                <a:cs typeface="Calibri"/>
                <a:sym typeface="Calibri"/>
              </a:rPr>
              <a:t>long 2/$28-$30 call spread</a:t>
            </a:r>
          </a:p>
        </p:txBody>
      </p:sp>
      <p:pic>
        <p:nvPicPr>
          <p:cNvPr id="2" name="Picture 1">
            <a:extLst>
              <a:ext uri="{FF2B5EF4-FFF2-40B4-BE49-F238E27FC236}">
                <a16:creationId xmlns:a16="http://schemas.microsoft.com/office/drawing/2014/main" id="{E240BC52-AB79-FDDD-0DCF-71A0FFBA267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38500" y="1676400"/>
            <a:ext cx="5715000" cy="4267200"/>
          </a:xfrm>
          <a:prstGeom prst="rect">
            <a:avLst/>
          </a:prstGeom>
        </p:spPr>
      </p:pic>
    </p:spTree>
    <p:extLst>
      <p:ext uri="{BB962C8B-B14F-4D97-AF65-F5344CB8AC3E}">
        <p14:creationId xmlns:p14="http://schemas.microsoft.com/office/powerpoint/2010/main" val="165381008"/>
      </p:ext>
    </p:extLst>
  </p:cSld>
  <p:clrMapOvr>
    <a:masterClrMapping/>
  </p:clrMapOvr>
  <p:transition spd="slow">
    <p:cut/>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Shape 275"/>
          <p:cNvSpPr txBox="1">
            <a:spLocks noGrp="1"/>
          </p:cNvSpPr>
          <p:nvPr>
            <p:ph type="title"/>
          </p:nvPr>
        </p:nvSpPr>
        <p:spPr>
          <a:xfrm>
            <a:off x="515815" y="354522"/>
            <a:ext cx="11488616" cy="2031124"/>
          </a:xfrm>
          <a:prstGeom prst="rect">
            <a:avLst/>
          </a:prstGeom>
          <a:noFill/>
          <a:ln>
            <a:noFill/>
          </a:ln>
        </p:spPr>
        <p:txBody>
          <a:bodyPr lIns="91425" tIns="45700" rIns="91425" bIns="45700" anchor="ctr" anchorCtr="0">
            <a:noAutofit/>
          </a:bodyPr>
          <a:lstStyle/>
          <a:p>
            <a:pPr lvl="0">
              <a:buClr>
                <a:schemeClr val="dk1"/>
              </a:buClr>
              <a:buSzPct val="25000"/>
            </a:pPr>
            <a:r>
              <a:rPr lang="en-US" sz="2400" dirty="0">
                <a:solidFill>
                  <a:schemeClr val="dk1"/>
                </a:solidFill>
                <a:latin typeface="+mj-lt"/>
                <a:ea typeface="Calibri"/>
                <a:cs typeface="Calibri"/>
                <a:sym typeface="Calibri"/>
              </a:rPr>
              <a:t>Boeing (BA) – LEAPS Candidate</a:t>
            </a:r>
            <a:br>
              <a:rPr lang="en-US" sz="1800" dirty="0">
                <a:solidFill>
                  <a:schemeClr val="dk1"/>
                </a:solidFill>
                <a:latin typeface="+mj-lt"/>
                <a:ea typeface="Calibri"/>
                <a:cs typeface="Calibri"/>
                <a:sym typeface="Calibri"/>
              </a:rPr>
            </a:br>
            <a:r>
              <a:rPr lang="en-US" sz="1800" b="1" i="1" dirty="0"/>
              <a:t>Boeing is Beating on Deliveries.</a:t>
            </a:r>
            <a:r>
              <a:rPr lang="en-US" sz="1800" dirty="0"/>
              <a:t> Boeing begins 2026 with 46 deliveries in January and 103 net new orders</a:t>
            </a:r>
            <a:br>
              <a:rPr lang="en-US" sz="1800" dirty="0"/>
            </a:br>
            <a:r>
              <a:rPr lang="en-US" sz="1800" dirty="0"/>
              <a:t>long 3/$195-$200 call spread </a:t>
            </a:r>
            <a:br>
              <a:rPr lang="en-US" sz="1800" dirty="0">
                <a:effectLst/>
                <a:latin typeface="Times New Roman" panose="02020603050405020304" pitchFamily="18" charset="0"/>
                <a:ea typeface="Times New Roman" panose="02020603050405020304" pitchFamily="18" charset="0"/>
              </a:rPr>
            </a:br>
            <a:br>
              <a:rPr lang="en-US" sz="1800" dirty="0">
                <a:solidFill>
                  <a:schemeClr val="tx1"/>
                </a:solidFill>
                <a:latin typeface="+mj-lt"/>
                <a:ea typeface="Calibri"/>
                <a:cs typeface="Calibri"/>
                <a:sym typeface="Calibri"/>
              </a:rPr>
            </a:br>
            <a:br>
              <a:rPr lang="en-US" sz="1800" dirty="0">
                <a:solidFill>
                  <a:schemeClr val="tx1"/>
                </a:solidFill>
                <a:latin typeface="+mj-lt"/>
                <a:ea typeface="Calibri"/>
                <a:cs typeface="Calibri"/>
                <a:sym typeface="Calibri"/>
              </a:rPr>
            </a:br>
            <a:br>
              <a:rPr lang="en-US" sz="2400" dirty="0">
                <a:solidFill>
                  <a:schemeClr val="dk1"/>
                </a:solidFill>
                <a:latin typeface="Calibri"/>
                <a:ea typeface="Calibri"/>
                <a:cs typeface="Calibri"/>
                <a:sym typeface="Calibri"/>
              </a:rPr>
            </a:br>
            <a:endParaRPr lang="en-US" sz="2400" dirty="0">
              <a:latin typeface="Calibri"/>
              <a:ea typeface="Calibri"/>
              <a:cs typeface="Calibri"/>
            </a:endParaRPr>
          </a:p>
        </p:txBody>
      </p:sp>
      <p:pic>
        <p:nvPicPr>
          <p:cNvPr id="2" name="Picture 1">
            <a:extLst>
              <a:ext uri="{FF2B5EF4-FFF2-40B4-BE49-F238E27FC236}">
                <a16:creationId xmlns:a16="http://schemas.microsoft.com/office/drawing/2014/main" id="{AB07FE79-EBDA-AD85-8C3C-D83F2B46244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524155" y="4850137"/>
            <a:ext cx="2480276" cy="1892558"/>
          </a:xfrm>
          <a:prstGeom prst="rect">
            <a:avLst/>
          </a:prstGeom>
        </p:spPr>
      </p:pic>
      <p:pic>
        <p:nvPicPr>
          <p:cNvPr id="3" name="Picture 2">
            <a:extLst>
              <a:ext uri="{FF2B5EF4-FFF2-40B4-BE49-F238E27FC236}">
                <a16:creationId xmlns:a16="http://schemas.microsoft.com/office/drawing/2014/main" id="{E3ACE91D-2280-CAD9-567C-E59D8579C63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238500" y="1827028"/>
            <a:ext cx="5715000" cy="4267200"/>
          </a:xfrm>
          <a:prstGeom prst="rect">
            <a:avLst/>
          </a:prstGeom>
        </p:spPr>
      </p:pic>
    </p:spTree>
    <p:extLst>
      <p:ext uri="{BB962C8B-B14F-4D97-AF65-F5344CB8AC3E}">
        <p14:creationId xmlns:p14="http://schemas.microsoft.com/office/powerpoint/2010/main" val="3443278853"/>
      </p:ext>
    </p:extLst>
  </p:cSld>
  <p:clrMapOvr>
    <a:masterClrMapping/>
  </p:clrMapOvr>
  <p:transition spd="slow">
    <p:cut/>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274">
          <a:extLst>
            <a:ext uri="{FF2B5EF4-FFF2-40B4-BE49-F238E27FC236}">
              <a16:creationId xmlns:a16="http://schemas.microsoft.com/office/drawing/2014/main" id="{152E542D-4871-ADEB-D7C1-D7046A40D7E2}"/>
            </a:ext>
          </a:extLst>
        </p:cNvPr>
        <p:cNvGrpSpPr/>
        <p:nvPr/>
      </p:nvGrpSpPr>
      <p:grpSpPr>
        <a:xfrm>
          <a:off x="0" y="0"/>
          <a:ext cx="0" cy="0"/>
          <a:chOff x="0" y="0"/>
          <a:chExt cx="0" cy="0"/>
        </a:xfrm>
      </p:grpSpPr>
      <p:sp>
        <p:nvSpPr>
          <p:cNvPr id="275" name="Shape 275">
            <a:extLst>
              <a:ext uri="{FF2B5EF4-FFF2-40B4-BE49-F238E27FC236}">
                <a16:creationId xmlns:a16="http://schemas.microsoft.com/office/drawing/2014/main" id="{2D683ABA-7B1E-8D6B-3A6A-2871974D52F8}"/>
              </a:ext>
            </a:extLst>
          </p:cNvPr>
          <p:cNvSpPr txBox="1">
            <a:spLocks noGrp="1"/>
          </p:cNvSpPr>
          <p:nvPr>
            <p:ph type="title"/>
          </p:nvPr>
        </p:nvSpPr>
        <p:spPr>
          <a:xfrm>
            <a:off x="515815" y="354522"/>
            <a:ext cx="11488616" cy="2031124"/>
          </a:xfrm>
          <a:prstGeom prst="rect">
            <a:avLst/>
          </a:prstGeom>
          <a:noFill/>
          <a:ln>
            <a:noFill/>
          </a:ln>
        </p:spPr>
        <p:txBody>
          <a:bodyPr lIns="91425" tIns="45700" rIns="91425" bIns="45700" anchor="ctr" anchorCtr="0">
            <a:noAutofit/>
          </a:bodyPr>
          <a:lstStyle/>
          <a:p>
            <a:pPr lvl="0">
              <a:buClr>
                <a:schemeClr val="dk1"/>
              </a:buClr>
              <a:buSzPct val="25000"/>
            </a:pPr>
            <a:r>
              <a:rPr lang="en-US" sz="2400" dirty="0">
                <a:solidFill>
                  <a:schemeClr val="dk1"/>
                </a:solidFill>
                <a:latin typeface="+mj-lt"/>
                <a:ea typeface="Calibri"/>
                <a:cs typeface="Calibri"/>
                <a:sym typeface="Calibri"/>
              </a:rPr>
              <a:t>General Motors (GM) – Worst Off Trade War Victim</a:t>
            </a:r>
            <a:br>
              <a:rPr lang="en-US" sz="2400" dirty="0">
                <a:solidFill>
                  <a:schemeClr val="dk1"/>
                </a:solidFill>
                <a:latin typeface="+mj-lt"/>
                <a:ea typeface="Calibri"/>
                <a:cs typeface="Calibri"/>
                <a:sym typeface="Calibri"/>
              </a:rPr>
            </a:br>
            <a:r>
              <a:rPr lang="en-US" sz="2400" dirty="0">
                <a:solidFill>
                  <a:schemeClr val="dk1"/>
                </a:solidFill>
                <a:latin typeface="+mj-lt"/>
                <a:ea typeface="Calibri"/>
                <a:cs typeface="Calibri"/>
                <a:sym typeface="Calibri"/>
              </a:rPr>
              <a:t>Earnings better than expected plus interest rate beneficiary</a:t>
            </a:r>
            <a:br>
              <a:rPr lang="en-US" sz="1800" dirty="0">
                <a:solidFill>
                  <a:schemeClr val="tx1"/>
                </a:solidFill>
                <a:latin typeface="+mj-lt"/>
                <a:ea typeface="Calibri"/>
                <a:cs typeface="Calibri"/>
                <a:sym typeface="Calibri"/>
              </a:rPr>
            </a:br>
            <a:r>
              <a:rPr lang="en-US" sz="1800" dirty="0">
                <a:solidFill>
                  <a:srgbClr val="00A64B"/>
                </a:solidFill>
                <a:latin typeface="+mj-lt"/>
                <a:ea typeface="Calibri"/>
                <a:cs typeface="Calibri"/>
                <a:sym typeface="Calibri"/>
              </a:rPr>
              <a:t>stopped out of long 4/$52.50-$57.50 put spread at cost, long 3/$53-$56 put spread</a:t>
            </a:r>
            <a:br>
              <a:rPr lang="en-US" sz="1800" dirty="0">
                <a:solidFill>
                  <a:schemeClr val="tx1"/>
                </a:solidFill>
                <a:latin typeface="+mj-lt"/>
                <a:ea typeface="Calibri"/>
                <a:cs typeface="Calibri"/>
                <a:sym typeface="Calibri"/>
              </a:rPr>
            </a:br>
            <a:br>
              <a:rPr lang="en-US" sz="2400" dirty="0">
                <a:solidFill>
                  <a:schemeClr val="dk1"/>
                </a:solidFill>
                <a:latin typeface="Calibri"/>
                <a:ea typeface="Calibri"/>
                <a:cs typeface="Calibri"/>
                <a:sym typeface="Calibri"/>
              </a:rPr>
            </a:br>
            <a:endParaRPr lang="en-US" sz="2400" dirty="0">
              <a:latin typeface="Calibri"/>
              <a:ea typeface="Calibri"/>
              <a:cs typeface="Calibri"/>
            </a:endParaRPr>
          </a:p>
        </p:txBody>
      </p:sp>
      <p:pic>
        <p:nvPicPr>
          <p:cNvPr id="2" name="Picture 1">
            <a:extLst>
              <a:ext uri="{FF2B5EF4-FFF2-40B4-BE49-F238E27FC236}">
                <a16:creationId xmlns:a16="http://schemas.microsoft.com/office/drawing/2014/main" id="{813B3A01-6215-ED5D-4ABE-DE4A5875D5B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811264" y="4635843"/>
            <a:ext cx="2036805" cy="2036805"/>
          </a:xfrm>
          <a:prstGeom prst="rect">
            <a:avLst/>
          </a:prstGeom>
        </p:spPr>
      </p:pic>
      <p:pic>
        <p:nvPicPr>
          <p:cNvPr id="3" name="Picture 2">
            <a:extLst>
              <a:ext uri="{FF2B5EF4-FFF2-40B4-BE49-F238E27FC236}">
                <a16:creationId xmlns:a16="http://schemas.microsoft.com/office/drawing/2014/main" id="{18009480-311B-5EE0-E40B-C2A3D92400F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068379" y="1975884"/>
            <a:ext cx="5715000" cy="4267200"/>
          </a:xfrm>
          <a:prstGeom prst="rect">
            <a:avLst/>
          </a:prstGeom>
        </p:spPr>
      </p:pic>
    </p:spTree>
    <p:extLst>
      <p:ext uri="{BB962C8B-B14F-4D97-AF65-F5344CB8AC3E}">
        <p14:creationId xmlns:p14="http://schemas.microsoft.com/office/powerpoint/2010/main" val="2434786010"/>
      </p:ext>
    </p:extLst>
  </p:cSld>
  <p:clrMapOvr>
    <a:masterClrMapping/>
  </p:clrMapOvr>
  <p:transition spd="slow">
    <p:cut/>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Shape 275"/>
          <p:cNvSpPr txBox="1">
            <a:spLocks noGrp="1"/>
          </p:cNvSpPr>
          <p:nvPr>
            <p:ph type="title"/>
          </p:nvPr>
        </p:nvSpPr>
        <p:spPr>
          <a:xfrm>
            <a:off x="1143000" y="457200"/>
            <a:ext cx="9220200" cy="1143000"/>
          </a:xfrm>
          <a:prstGeom prst="rect">
            <a:avLst/>
          </a:prstGeom>
          <a:noFill/>
          <a:ln>
            <a:noFill/>
          </a:ln>
        </p:spPr>
        <p:txBody>
          <a:bodyPr lIns="91425" tIns="45700" rIns="91425" bIns="45700" anchor="ctr" anchorCtr="0">
            <a:noAutofit/>
          </a:bodyPr>
          <a:lstStyle/>
          <a:p>
            <a:pPr lvl="0">
              <a:buClr>
                <a:schemeClr val="dk1"/>
              </a:buClr>
              <a:buSzPct val="25000"/>
            </a:pPr>
            <a:r>
              <a:rPr lang="en-US" sz="2400" b="1" i="1" dirty="0">
                <a:solidFill>
                  <a:schemeClr val="dk1"/>
                </a:solidFill>
                <a:latin typeface="Calibri"/>
                <a:ea typeface="Calibri"/>
                <a:cs typeface="Calibri"/>
                <a:sym typeface="Calibri"/>
              </a:rPr>
              <a:t>Package Delivery- United Parcel Service (UPS) – </a:t>
            </a:r>
            <a:br>
              <a:rPr lang="en-US" sz="1800" i="1" dirty="0">
                <a:solidFill>
                  <a:schemeClr val="dk1"/>
                </a:solidFill>
                <a:latin typeface="Calibri"/>
                <a:ea typeface="Calibri"/>
                <a:cs typeface="Calibri"/>
                <a:sym typeface="Calibri"/>
              </a:rPr>
            </a:br>
            <a:r>
              <a:rPr lang="en-US" sz="1800" i="1" dirty="0"/>
              <a:t>UPS Deliveries Slow Worldwide, it the wake of the shutdown of its Kentucky hub after a fatal crash</a:t>
            </a:r>
            <a:br>
              <a:rPr lang="en-US" sz="1800" i="1" dirty="0">
                <a:solidFill>
                  <a:schemeClr val="dk1"/>
                </a:solidFill>
                <a:latin typeface="Calibri"/>
                <a:ea typeface="Calibri"/>
                <a:cs typeface="Calibri"/>
                <a:sym typeface="Calibri"/>
              </a:rPr>
            </a:br>
            <a:r>
              <a:rPr lang="en-US" sz="1800" dirty="0">
                <a:solidFill>
                  <a:srgbClr val="00A64B"/>
                </a:solidFill>
                <a:latin typeface="Calibri"/>
                <a:ea typeface="Calibri"/>
                <a:cs typeface="Calibri"/>
                <a:sym typeface="Calibri"/>
              </a:rPr>
              <a:t>took profits on long 11/$130-$140 call spread</a:t>
            </a:r>
            <a:endParaRPr lang="en-US" sz="1800" dirty="0">
              <a:latin typeface="Calibri"/>
              <a:ea typeface="Calibri"/>
              <a:cs typeface="Calibri"/>
            </a:endParaRPr>
          </a:p>
        </p:txBody>
      </p:sp>
      <p:pic>
        <p:nvPicPr>
          <p:cNvPr id="2" name="Picture 1">
            <a:extLst>
              <a:ext uri="{FF2B5EF4-FFF2-40B4-BE49-F238E27FC236}">
                <a16:creationId xmlns:a16="http://schemas.microsoft.com/office/drawing/2014/main" id="{001CAA60-8B9D-1EAA-C89B-A03F96D9823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613718" y="4226011"/>
            <a:ext cx="2040947" cy="2421924"/>
          </a:xfrm>
          <a:prstGeom prst="rect">
            <a:avLst/>
          </a:prstGeom>
        </p:spPr>
      </p:pic>
      <p:pic>
        <p:nvPicPr>
          <p:cNvPr id="3" name="Picture 2">
            <a:extLst>
              <a:ext uri="{FF2B5EF4-FFF2-40B4-BE49-F238E27FC236}">
                <a16:creationId xmlns:a16="http://schemas.microsoft.com/office/drawing/2014/main" id="{F3C161AD-354D-DEA3-C047-988036D4BC5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895600" y="2092411"/>
            <a:ext cx="5715000" cy="4267200"/>
          </a:xfrm>
          <a:prstGeom prst="rect">
            <a:avLst/>
          </a:prstGeom>
        </p:spPr>
      </p:pic>
    </p:spTree>
    <p:extLst>
      <p:ext uri="{BB962C8B-B14F-4D97-AF65-F5344CB8AC3E}">
        <p14:creationId xmlns:p14="http://schemas.microsoft.com/office/powerpoint/2010/main" val="1166806769"/>
      </p:ext>
    </p:extLst>
  </p:cSld>
  <p:clrMapOvr>
    <a:masterClrMapping/>
  </p:clrMapOvr>
  <p:transition spd="slow">
    <p:cut/>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Shape 275"/>
          <p:cNvSpPr txBox="1">
            <a:spLocks noGrp="1"/>
          </p:cNvSpPr>
          <p:nvPr>
            <p:ph type="title"/>
          </p:nvPr>
        </p:nvSpPr>
        <p:spPr>
          <a:xfrm>
            <a:off x="1143000" y="457200"/>
            <a:ext cx="9220200" cy="1143000"/>
          </a:xfrm>
          <a:prstGeom prst="rect">
            <a:avLst/>
          </a:prstGeom>
          <a:noFill/>
          <a:ln>
            <a:noFill/>
          </a:ln>
        </p:spPr>
        <p:txBody>
          <a:bodyPr lIns="91425" tIns="45700" rIns="91425" bIns="45700" anchor="ctr" anchorCtr="0">
            <a:noAutofit/>
          </a:bodyPr>
          <a:lstStyle/>
          <a:p>
            <a:pPr lvl="0">
              <a:buClr>
                <a:schemeClr val="dk1"/>
              </a:buClr>
              <a:buSzPct val="25000"/>
            </a:pP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Caterpillar (CAT)- Ag + Infrastructure + Housing</a:t>
            </a:r>
            <a:br>
              <a:rPr lang="en-US" sz="2400" dirty="0">
                <a:solidFill>
                  <a:schemeClr val="dk1"/>
                </a:solidFill>
                <a:latin typeface="Calibri"/>
                <a:ea typeface="Calibri"/>
                <a:cs typeface="Calibri"/>
                <a:sym typeface="Calibri"/>
              </a:rPr>
            </a:br>
            <a:r>
              <a:rPr lang="en-US" sz="2000" dirty="0">
                <a:solidFill>
                  <a:schemeClr val="dk1"/>
                </a:solidFill>
                <a:latin typeface="Calibri"/>
                <a:ea typeface="Calibri"/>
                <a:cs typeface="Calibri"/>
                <a:sym typeface="Calibri"/>
              </a:rPr>
              <a:t>long $630-$640 call spread</a:t>
            </a:r>
            <a:br>
              <a:rPr lang="en-US" sz="2400" dirty="0">
                <a:solidFill>
                  <a:schemeClr val="dk1"/>
                </a:solidFill>
                <a:latin typeface="Calibri"/>
                <a:ea typeface="Calibri"/>
                <a:cs typeface="Calibri"/>
                <a:sym typeface="Calibri"/>
              </a:rPr>
            </a:br>
            <a:r>
              <a:rPr lang="en-US" sz="1800" dirty="0">
                <a:solidFill>
                  <a:srgbClr val="FF0000"/>
                </a:solidFill>
                <a:latin typeface="Calibri"/>
                <a:ea typeface="Calibri"/>
                <a:cs typeface="Calibri"/>
                <a:sym typeface="Calibri"/>
              </a:rPr>
              <a:t>stopped out of long 8/$310-$320 call spread</a:t>
            </a:r>
            <a:r>
              <a:rPr lang="en-US" sz="1800" dirty="0">
                <a:solidFill>
                  <a:srgbClr val="00A64B"/>
                </a:solidFill>
                <a:latin typeface="Calibri"/>
                <a:ea typeface="Calibri"/>
                <a:cs typeface="Calibri"/>
                <a:sym typeface="Calibri"/>
              </a:rPr>
              <a:t>, took profits on long 12/$220-$230 calls spread</a:t>
            </a:r>
            <a:br>
              <a:rPr lang="en-US" sz="2400" dirty="0">
                <a:solidFill>
                  <a:schemeClr val="dk1"/>
                </a:solidFill>
                <a:latin typeface="Calibri"/>
                <a:ea typeface="Calibri"/>
                <a:cs typeface="Calibri"/>
                <a:sym typeface="Calibri"/>
              </a:rPr>
            </a:br>
            <a:r>
              <a:rPr lang="en-US" sz="1800" dirty="0">
                <a:solidFill>
                  <a:srgbClr val="00A64B"/>
                </a:solidFill>
                <a:latin typeface="Calibri"/>
                <a:ea typeface="Calibri"/>
                <a:cs typeface="Calibri"/>
                <a:sym typeface="Calibri"/>
              </a:rPr>
              <a:t>took profits on long 12/$145-$150 call spread</a:t>
            </a:r>
            <a:r>
              <a:rPr lang="en-US" sz="1800" dirty="0">
                <a:solidFill>
                  <a:srgbClr val="00B050"/>
                </a:solidFill>
                <a:latin typeface="Calibri"/>
                <a:ea typeface="Calibri"/>
                <a:cs typeface="Calibri"/>
                <a:sym typeface="Calibri"/>
              </a:rPr>
              <a:t>, </a:t>
            </a:r>
            <a:r>
              <a:rPr lang="en-US" sz="1800" dirty="0">
                <a:solidFill>
                  <a:srgbClr val="00A64B"/>
                </a:solidFill>
                <a:latin typeface="Calibri"/>
                <a:ea typeface="Calibri"/>
                <a:cs typeface="Calibri"/>
                <a:sym typeface="Calibri"/>
              </a:rPr>
              <a:t>took profits on long 11/$125-$135 call spread</a:t>
            </a: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endParaRPr lang="en-US" sz="2000" dirty="0">
              <a:solidFill>
                <a:schemeClr val="dk1"/>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8DB8CFA0-4C21-01E7-28E0-223C286CC90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254638" y="4876800"/>
            <a:ext cx="1694346" cy="1694346"/>
          </a:xfrm>
          <a:prstGeom prst="rect">
            <a:avLst/>
          </a:prstGeom>
        </p:spPr>
      </p:pic>
      <p:pic>
        <p:nvPicPr>
          <p:cNvPr id="3" name="Picture 2">
            <a:extLst>
              <a:ext uri="{FF2B5EF4-FFF2-40B4-BE49-F238E27FC236}">
                <a16:creationId xmlns:a16="http://schemas.microsoft.com/office/drawing/2014/main" id="{952AEDD2-8997-2476-2754-AF240265F8B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068379" y="1954618"/>
            <a:ext cx="5715000" cy="4267200"/>
          </a:xfrm>
          <a:prstGeom prst="rect">
            <a:avLst/>
          </a:prstGeom>
        </p:spPr>
      </p:pic>
    </p:spTree>
    <p:extLst>
      <p:ext uri="{BB962C8B-B14F-4D97-AF65-F5344CB8AC3E}">
        <p14:creationId xmlns:p14="http://schemas.microsoft.com/office/powerpoint/2010/main" val="3872091623"/>
      </p:ext>
    </p:extLst>
  </p:cSld>
  <p:clrMapOvr>
    <a:masterClrMapping/>
  </p:clrMapOvr>
  <p:transition spd="slow">
    <p:cut/>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Shape 275"/>
          <p:cNvSpPr txBox="1">
            <a:spLocks noGrp="1"/>
          </p:cNvSpPr>
          <p:nvPr>
            <p:ph type="title"/>
          </p:nvPr>
        </p:nvSpPr>
        <p:spPr>
          <a:xfrm>
            <a:off x="1143000" y="457200"/>
            <a:ext cx="9220200" cy="1143000"/>
          </a:xfrm>
          <a:prstGeom prst="rect">
            <a:avLst/>
          </a:prstGeom>
          <a:noFill/>
          <a:ln>
            <a:noFill/>
          </a:ln>
        </p:spPr>
        <p:txBody>
          <a:bodyPr lIns="91425" tIns="45700" rIns="91425" bIns="45700" anchor="ctr" anchorCtr="0">
            <a:noAutofit/>
          </a:bodyPr>
          <a:lstStyle/>
          <a:p>
            <a:pPr lvl="0">
              <a:buClr>
                <a:schemeClr val="dk1"/>
              </a:buClr>
              <a:buSzPct val="25000"/>
            </a:pP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Deere &amp; Co. (DE)- Ag + Infrastructure + Housing</a:t>
            </a:r>
            <a:br>
              <a:rPr lang="en-US" sz="2400" dirty="0">
                <a:solidFill>
                  <a:schemeClr val="dk1"/>
                </a:solidFill>
                <a:latin typeface="Calibri"/>
                <a:ea typeface="Calibri"/>
                <a:cs typeface="Calibri"/>
                <a:sym typeface="Calibri"/>
              </a:rPr>
            </a:br>
            <a:r>
              <a:rPr lang="en-US" sz="1800" dirty="0">
                <a:solidFill>
                  <a:srgbClr val="00A64B"/>
                </a:solidFill>
                <a:latin typeface="Calibri"/>
                <a:ea typeface="Calibri"/>
                <a:cs typeface="Calibri"/>
                <a:sym typeface="Calibri"/>
              </a:rPr>
              <a:t> took profits on long 8/$330-$340 put spread </a:t>
            </a:r>
            <a:r>
              <a:rPr lang="en-US" sz="1800" dirty="0">
                <a:solidFill>
                  <a:srgbClr val="FF0000"/>
                </a:solidFill>
                <a:latin typeface="Calibri"/>
                <a:ea typeface="Calibri"/>
                <a:cs typeface="Calibri"/>
                <a:sym typeface="Calibri"/>
              </a:rPr>
              <a:t>stopped out of long 8/$330-$340 calls spread</a:t>
            </a: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endParaRPr lang="en-US" sz="2000" dirty="0">
              <a:solidFill>
                <a:schemeClr val="dk1"/>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16B424F1-6501-9213-0876-9E138B82CE3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618461" y="4630057"/>
            <a:ext cx="2111803" cy="1931307"/>
          </a:xfrm>
          <a:prstGeom prst="rect">
            <a:avLst/>
          </a:prstGeom>
        </p:spPr>
      </p:pic>
      <p:pic>
        <p:nvPicPr>
          <p:cNvPr id="3" name="Picture 2">
            <a:extLst>
              <a:ext uri="{FF2B5EF4-FFF2-40B4-BE49-F238E27FC236}">
                <a16:creationId xmlns:a16="http://schemas.microsoft.com/office/drawing/2014/main" id="{DA55C239-7D87-DEBE-ED80-A4A67B27881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068379" y="1763233"/>
            <a:ext cx="5715000" cy="4267200"/>
          </a:xfrm>
          <a:prstGeom prst="rect">
            <a:avLst/>
          </a:prstGeom>
        </p:spPr>
      </p:pic>
    </p:spTree>
    <p:extLst>
      <p:ext uri="{BB962C8B-B14F-4D97-AF65-F5344CB8AC3E}">
        <p14:creationId xmlns:p14="http://schemas.microsoft.com/office/powerpoint/2010/main" val="2968599161"/>
      </p:ext>
    </p:extLst>
  </p:cSld>
  <p:clrMapOvr>
    <a:masterClrMapping/>
  </p:clrMapOvr>
  <p:transition spd="slow">
    <p:cut/>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Shape 275"/>
          <p:cNvSpPr txBox="1">
            <a:spLocks noGrp="1"/>
          </p:cNvSpPr>
          <p:nvPr>
            <p:ph type="title"/>
          </p:nvPr>
        </p:nvSpPr>
        <p:spPr>
          <a:xfrm>
            <a:off x="105103" y="183931"/>
            <a:ext cx="11540359" cy="1143000"/>
          </a:xfrm>
          <a:prstGeom prst="rect">
            <a:avLst/>
          </a:prstGeom>
          <a:noFill/>
          <a:ln>
            <a:noFill/>
          </a:ln>
        </p:spPr>
        <p:txBody>
          <a:bodyPr lIns="91425" tIns="45700" rIns="91425" bIns="45700" anchor="ctr" anchorCtr="0">
            <a:normAutofit fontScale="90000"/>
          </a:bodyPr>
          <a:lstStyle/>
          <a:p>
            <a:pPr lvl="0">
              <a:buClr>
                <a:schemeClr val="dk1"/>
              </a:buClr>
              <a:buSzPct val="25000"/>
            </a:pP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r>
              <a:rPr lang="en-US" sz="3100" dirty="0">
                <a:solidFill>
                  <a:schemeClr val="dk1"/>
                </a:solidFill>
                <a:latin typeface="Calibri"/>
                <a:ea typeface="Calibri"/>
                <a:cs typeface="Calibri"/>
                <a:sym typeface="Calibri"/>
              </a:rPr>
              <a:t>Freeport McMoRan </a:t>
            </a:r>
            <a:r>
              <a:rPr lang="en-US" sz="2400" dirty="0">
                <a:solidFill>
                  <a:schemeClr val="dk1"/>
                </a:solidFill>
                <a:latin typeface="Calibri"/>
                <a:ea typeface="Calibri"/>
                <a:cs typeface="Calibri"/>
                <a:sym typeface="Calibri"/>
              </a:rPr>
              <a:t>- (FCX)- Coming Copper Crisis</a:t>
            </a: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50% copper tariff</a:t>
            </a:r>
            <a:br>
              <a:rPr lang="en-US" sz="2400" dirty="0">
                <a:solidFill>
                  <a:schemeClr val="dk1"/>
                </a:solidFill>
                <a:latin typeface="Calibri"/>
                <a:ea typeface="Calibri"/>
                <a:cs typeface="Calibri"/>
                <a:sym typeface="Calibri"/>
              </a:rPr>
            </a:br>
            <a:r>
              <a:rPr lang="en-US" sz="2400" dirty="0">
                <a:solidFill>
                  <a:srgbClr val="FF0000"/>
                </a:solidFill>
                <a:latin typeface="Calibri"/>
                <a:ea typeface="Calibri"/>
                <a:cs typeface="Calibri"/>
                <a:sym typeface="Calibri"/>
              </a:rPr>
              <a:t>stopped out of 3/$55-$58 call spread, </a:t>
            </a:r>
            <a:r>
              <a:rPr lang="en-US" sz="2000" dirty="0">
                <a:solidFill>
                  <a:srgbClr val="00A64B"/>
                </a:solidFill>
                <a:latin typeface="Calibri"/>
                <a:ea typeface="Calibri"/>
                <a:cs typeface="Calibri"/>
                <a:sym typeface="Calibri"/>
              </a:rPr>
              <a:t>took profits on long 8/$34-$37 call spread </a:t>
            </a:r>
            <a:br>
              <a:rPr lang="en-US" sz="2400" dirty="0">
                <a:solidFill>
                  <a:schemeClr val="tx1"/>
                </a:solidFill>
                <a:latin typeface="Calibri"/>
                <a:ea typeface="Calibri"/>
                <a:cs typeface="Calibri"/>
                <a:sym typeface="Calibri"/>
              </a:rPr>
            </a:br>
            <a:r>
              <a:rPr lang="en-US" sz="2000" dirty="0">
                <a:solidFill>
                  <a:srgbClr val="00A64B"/>
                </a:solidFill>
                <a:latin typeface="Calibri"/>
                <a:ea typeface="Calibri"/>
                <a:cs typeface="Calibri"/>
                <a:sym typeface="Calibri"/>
              </a:rPr>
              <a:t>took profits on long 4/$37-$40 call spread</a:t>
            </a:r>
            <a:r>
              <a:rPr lang="en-US" sz="2000" dirty="0">
                <a:solidFill>
                  <a:schemeClr val="tx1"/>
                </a:solidFill>
                <a:latin typeface="Calibri"/>
                <a:ea typeface="Calibri"/>
                <a:cs typeface="Calibri"/>
                <a:sym typeface="Calibri"/>
              </a:rPr>
              <a:t>, </a:t>
            </a:r>
            <a:r>
              <a:rPr lang="en-US" sz="2000" dirty="0">
                <a:solidFill>
                  <a:srgbClr val="00A64B"/>
                </a:solidFill>
                <a:latin typeface="Calibri"/>
                <a:ea typeface="Calibri"/>
                <a:cs typeface="Calibri"/>
                <a:sym typeface="Calibri"/>
              </a:rPr>
              <a:t>took profits on long 5/$42-$45 call spread,</a:t>
            </a:r>
            <a:br>
              <a:rPr lang="en-US" sz="2000" dirty="0">
                <a:solidFill>
                  <a:srgbClr val="00A64B"/>
                </a:solidFill>
                <a:latin typeface="Calibri"/>
                <a:ea typeface="Calibri"/>
                <a:cs typeface="Calibri"/>
                <a:sym typeface="Calibri"/>
              </a:rPr>
            </a:br>
            <a:r>
              <a:rPr lang="en-US" sz="2000" dirty="0">
                <a:solidFill>
                  <a:srgbClr val="FF0000"/>
                </a:solidFill>
                <a:latin typeface="Calibri"/>
                <a:ea typeface="Calibri"/>
                <a:cs typeface="Calibri"/>
                <a:sym typeface="Calibri"/>
              </a:rPr>
              <a:t>stopped out of long $48-$51 put spread</a:t>
            </a:r>
            <a:r>
              <a:rPr lang="en-US" sz="2000" dirty="0">
                <a:solidFill>
                  <a:srgbClr val="00A64B"/>
                </a:solidFill>
                <a:latin typeface="Calibri"/>
                <a:ea typeface="Calibri"/>
                <a:cs typeface="Calibri"/>
                <a:sym typeface="Calibri"/>
              </a:rPr>
              <a:t>, profits on long 6/$32-$35 call spread </a:t>
            </a:r>
            <a:br>
              <a:rPr lang="en-US" sz="2000" dirty="0">
                <a:solidFill>
                  <a:srgbClr val="00A64B"/>
                </a:solidFill>
                <a:latin typeface="Calibri"/>
                <a:ea typeface="Calibri"/>
                <a:cs typeface="Calibri"/>
                <a:sym typeface="Calibri"/>
              </a:rPr>
            </a:br>
            <a:br>
              <a:rPr lang="en-US" sz="1800" dirty="0">
                <a:solidFill>
                  <a:srgbClr val="00B050"/>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endParaRPr lang="en-US" sz="2000" dirty="0">
              <a:solidFill>
                <a:schemeClr val="dk1"/>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C34C757F-B609-8E7E-3D4C-03C67B5F6C2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835081" y="4624369"/>
            <a:ext cx="4583376" cy="2291688"/>
          </a:xfrm>
          <a:prstGeom prst="rect">
            <a:avLst/>
          </a:prstGeom>
        </p:spPr>
      </p:pic>
      <p:pic>
        <p:nvPicPr>
          <p:cNvPr id="3" name="Picture 2">
            <a:extLst>
              <a:ext uri="{FF2B5EF4-FFF2-40B4-BE49-F238E27FC236}">
                <a16:creationId xmlns:a16="http://schemas.microsoft.com/office/drawing/2014/main" id="{BAF0A9EA-0A81-84B7-FBA2-16AAD0F9FB8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238500" y="2060944"/>
            <a:ext cx="5715000" cy="4267200"/>
          </a:xfrm>
          <a:prstGeom prst="rect">
            <a:avLst/>
          </a:prstGeom>
        </p:spPr>
      </p:pic>
    </p:spTree>
    <p:extLst>
      <p:ext uri="{BB962C8B-B14F-4D97-AF65-F5344CB8AC3E}">
        <p14:creationId xmlns:p14="http://schemas.microsoft.com/office/powerpoint/2010/main" val="3539131667"/>
      </p:ext>
    </p:extLst>
  </p:cSld>
  <p:clrMapOvr>
    <a:masterClrMapping/>
  </p:clrMapOvr>
  <p:transition spd="slow">
    <p:cut/>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Shape 275"/>
          <p:cNvSpPr txBox="1">
            <a:spLocks noGrp="1"/>
          </p:cNvSpPr>
          <p:nvPr>
            <p:ph type="title"/>
          </p:nvPr>
        </p:nvSpPr>
        <p:spPr>
          <a:xfrm>
            <a:off x="675583" y="304800"/>
            <a:ext cx="11098924" cy="1208691"/>
          </a:xfrm>
          <a:prstGeom prst="rect">
            <a:avLst/>
          </a:prstGeom>
          <a:noFill/>
          <a:ln>
            <a:noFill/>
          </a:ln>
        </p:spPr>
        <p:txBody>
          <a:bodyPr lIns="91425" tIns="45700" rIns="91425" bIns="45700" anchor="ctr" anchorCtr="0">
            <a:noAutofit/>
          </a:bodyPr>
          <a:lstStyle/>
          <a:p>
            <a:pPr lvl="0">
              <a:buClr>
                <a:schemeClr val="dk1"/>
              </a:buClr>
              <a:buSzPct val="25000"/>
            </a:pP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Walt Disney (DIS) -</a:t>
            </a:r>
            <a:r>
              <a:rPr lang="en-US" sz="1800" dirty="0">
                <a:effectLst/>
                <a:latin typeface="+mj-lt"/>
                <a:ea typeface="Times New Roman" panose="02020603050405020304" pitchFamily="18" charset="0"/>
              </a:rPr>
              <a:t>Disney Beats</a:t>
            </a:r>
            <a:br>
              <a:rPr lang="en-US" sz="2400" dirty="0">
                <a:solidFill>
                  <a:schemeClr val="dk1"/>
                </a:solidFill>
                <a:latin typeface="Calibri"/>
                <a:ea typeface="Calibri"/>
                <a:cs typeface="Calibri"/>
                <a:sym typeface="Calibri"/>
              </a:rPr>
            </a:br>
            <a:r>
              <a:rPr lang="en-US" sz="1800" dirty="0">
                <a:effectLst/>
                <a:latin typeface="+mj-lt"/>
                <a:ea typeface="Times New Roman" panose="02020603050405020304" pitchFamily="18" charset="0"/>
              </a:rPr>
              <a:t>Disney Dives on Earnings Bust, although streaming broke even versus an expected loss</a:t>
            </a:r>
            <a:r>
              <a:rPr lang="en-US" sz="1800" dirty="0">
                <a:effectLst/>
                <a:latin typeface="+mj-lt"/>
              </a:rPr>
              <a:t> </a:t>
            </a:r>
            <a:br>
              <a:rPr lang="en-US" sz="2400" dirty="0">
                <a:solidFill>
                  <a:schemeClr val="dk1"/>
                </a:solidFill>
                <a:latin typeface="Calibri"/>
                <a:ea typeface="Calibri"/>
                <a:cs typeface="Calibri"/>
                <a:sym typeface="Calibri"/>
              </a:rPr>
            </a:br>
            <a:br>
              <a:rPr lang="en-US" sz="1800" dirty="0">
                <a:solidFill>
                  <a:srgbClr val="00A64B"/>
                </a:solidFill>
                <a:latin typeface="Calibri"/>
                <a:ea typeface="Calibri"/>
                <a:cs typeface="Calibri"/>
                <a:sym typeface="Calibri"/>
              </a:rPr>
            </a:br>
            <a:endParaRPr lang="en-US" sz="1800" dirty="0">
              <a:latin typeface="Calibri"/>
              <a:ea typeface="Calibri"/>
              <a:cs typeface="Calibri"/>
            </a:endParaRPr>
          </a:p>
        </p:txBody>
      </p:sp>
      <p:pic>
        <p:nvPicPr>
          <p:cNvPr id="2" name="Picture 1">
            <a:extLst>
              <a:ext uri="{FF2B5EF4-FFF2-40B4-BE49-F238E27FC236}">
                <a16:creationId xmlns:a16="http://schemas.microsoft.com/office/drawing/2014/main" id="{845CE464-0F3D-3549-7FB4-0CCC7E7C9A6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463315" y="4731656"/>
            <a:ext cx="2467428" cy="1850571"/>
          </a:xfrm>
          <a:prstGeom prst="rect">
            <a:avLst/>
          </a:prstGeom>
        </p:spPr>
      </p:pic>
      <p:pic>
        <p:nvPicPr>
          <p:cNvPr id="3" name="Picture 2">
            <a:extLst>
              <a:ext uri="{FF2B5EF4-FFF2-40B4-BE49-F238E27FC236}">
                <a16:creationId xmlns:a16="http://schemas.microsoft.com/office/drawing/2014/main" id="{9AEFFF90-1A48-4ABA-E8B4-8345836EA16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940789" y="1805763"/>
            <a:ext cx="5715000" cy="4267200"/>
          </a:xfrm>
          <a:prstGeom prst="rect">
            <a:avLst/>
          </a:prstGeom>
        </p:spPr>
      </p:pic>
    </p:spTree>
    <p:extLst>
      <p:ext uri="{BB962C8B-B14F-4D97-AF65-F5344CB8AC3E}">
        <p14:creationId xmlns:p14="http://schemas.microsoft.com/office/powerpoint/2010/main" val="558430399"/>
      </p:ext>
    </p:extLst>
  </p:cSld>
  <p:clrMapOvr>
    <a:masterClrMapping/>
  </p:clrMapOvr>
  <p:transition spd="slow">
    <p:cut/>
  </p:transition>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81"/>
        <p:cNvGrpSpPr/>
        <p:nvPr/>
      </p:nvGrpSpPr>
      <p:grpSpPr>
        <a:xfrm>
          <a:off x="0" y="0"/>
          <a:ext cx="0" cy="0"/>
          <a:chOff x="0" y="0"/>
          <a:chExt cx="0" cy="0"/>
        </a:xfrm>
      </p:grpSpPr>
      <p:sp>
        <p:nvSpPr>
          <p:cNvPr id="282" name="Shape 282"/>
          <p:cNvSpPr txBox="1">
            <a:spLocks noGrp="1"/>
          </p:cNvSpPr>
          <p:nvPr>
            <p:ph type="title"/>
          </p:nvPr>
        </p:nvSpPr>
        <p:spPr>
          <a:xfrm>
            <a:off x="1981200" y="228600"/>
            <a:ext cx="8229600" cy="1066800"/>
          </a:xfrm>
          <a:prstGeom prst="rect">
            <a:avLst/>
          </a:prstGeom>
          <a:noFill/>
          <a:ln>
            <a:noFill/>
          </a:ln>
        </p:spPr>
        <p:txBody>
          <a:bodyPr lIns="91425" tIns="45700" rIns="91425" bIns="45700" anchor="ctr" anchorCtr="0">
            <a:noAutofit/>
          </a:bodyPr>
          <a:lstStyle/>
          <a:p>
            <a:pPr>
              <a:buClr>
                <a:schemeClr val="dk1"/>
              </a:buClr>
              <a:buSzPct val="25000"/>
            </a:pPr>
            <a:r>
              <a:rPr lang="en-US" sz="2400" dirty="0">
                <a:solidFill>
                  <a:schemeClr val="dk1"/>
                </a:solidFill>
                <a:latin typeface="Calibri"/>
                <a:ea typeface="Calibri"/>
                <a:cs typeface="Calibri"/>
                <a:sym typeface="Calibri"/>
              </a:rPr>
              <a:t>Industrials Sector SPDR (XLI)-</a:t>
            </a:r>
            <a:br>
              <a:rPr lang="en-US" sz="2400" dirty="0">
                <a:solidFill>
                  <a:schemeClr val="dk1"/>
                </a:solidFill>
                <a:latin typeface="Calibri"/>
                <a:ea typeface="Calibri"/>
                <a:cs typeface="Calibri"/>
                <a:sym typeface="Calibri"/>
              </a:rPr>
            </a:br>
            <a:r>
              <a:rPr lang="en-US" sz="2000" dirty="0">
                <a:solidFill>
                  <a:schemeClr val="dk1"/>
                </a:solidFill>
                <a:latin typeface="Calibri"/>
                <a:ea typeface="Calibri"/>
                <a:cs typeface="Calibri"/>
                <a:sym typeface="Calibri"/>
              </a:rPr>
              <a:t>(GE), (MMM), (UNP), (UTX), (BA), (HON)</a:t>
            </a:r>
          </a:p>
        </p:txBody>
      </p:sp>
      <p:pic>
        <p:nvPicPr>
          <p:cNvPr id="3" name="Picture 2" descr="A person lying on a gear&#10;&#10;AI-generated content may be incorrect.">
            <a:extLst>
              <a:ext uri="{FF2B5EF4-FFF2-40B4-BE49-F238E27FC236}">
                <a16:creationId xmlns:a16="http://schemas.microsoft.com/office/drawing/2014/main" id="{041772ED-6387-5C75-2311-5AA6B4FF0F2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313432" y="4955058"/>
            <a:ext cx="2682920" cy="1674341"/>
          </a:xfrm>
          <a:prstGeom prst="rect">
            <a:avLst/>
          </a:prstGeom>
        </p:spPr>
      </p:pic>
      <p:pic>
        <p:nvPicPr>
          <p:cNvPr id="2" name="Picture 1">
            <a:extLst>
              <a:ext uri="{FF2B5EF4-FFF2-40B4-BE49-F238E27FC236}">
                <a16:creationId xmlns:a16="http://schemas.microsoft.com/office/drawing/2014/main" id="{5295FFB2-1923-159D-D6C1-BC1C9631B2C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025849" y="1784498"/>
            <a:ext cx="5715000" cy="4267200"/>
          </a:xfrm>
          <a:prstGeom prst="rect">
            <a:avLst/>
          </a:prstGeom>
        </p:spPr>
      </p:pic>
    </p:spTree>
  </p:cSld>
  <p:clrMapOvr>
    <a:masterClrMapping/>
  </p:clrMapOvr>
  <p:transition spd="slow">
    <p:cut/>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Shape 282"/>
          <p:cNvSpPr txBox="1">
            <a:spLocks noGrp="1"/>
          </p:cNvSpPr>
          <p:nvPr>
            <p:ph type="title"/>
          </p:nvPr>
        </p:nvSpPr>
        <p:spPr>
          <a:xfrm>
            <a:off x="531341" y="228600"/>
            <a:ext cx="11158151" cy="1066800"/>
          </a:xfrm>
          <a:prstGeom prst="rect">
            <a:avLst/>
          </a:prstGeom>
          <a:noFill/>
          <a:ln>
            <a:noFill/>
          </a:ln>
        </p:spPr>
        <p:txBody>
          <a:bodyPr lIns="91425" tIns="45700" rIns="91425" bIns="45700" anchor="ctr" anchorCtr="0">
            <a:noAutofit/>
          </a:bodyPr>
          <a:lstStyle/>
          <a:p>
            <a:pPr>
              <a:buClr>
                <a:schemeClr val="dk1"/>
              </a:buClr>
              <a:buSzPct val="25000"/>
            </a:pP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Union Pacific RR (UNP)- Big Stuff to Ship</a:t>
            </a:r>
            <a:br>
              <a:rPr lang="en-US" sz="2400" dirty="0">
                <a:solidFill>
                  <a:schemeClr val="dk1"/>
                </a:solidFill>
                <a:latin typeface="Calibri"/>
                <a:ea typeface="Calibri"/>
                <a:cs typeface="Calibri"/>
                <a:sym typeface="Calibri"/>
              </a:rPr>
            </a:br>
            <a:r>
              <a:rPr lang="en-US" sz="1800" b="1" i="1" dirty="0"/>
              <a:t>The Largest Railroad in History</a:t>
            </a:r>
            <a:r>
              <a:rPr lang="en-US" sz="1800" dirty="0"/>
              <a:t>, may be the result of the Union Pacific (UNP)/Norfolk Southern merger worth $200 billion</a:t>
            </a:r>
            <a:br>
              <a:rPr lang="en-US" sz="2000" dirty="0">
                <a:solidFill>
                  <a:schemeClr val="dk1"/>
                </a:solidFill>
                <a:latin typeface="Calibri"/>
                <a:ea typeface="Calibri"/>
                <a:cs typeface="Calibri"/>
                <a:sym typeface="Calibri"/>
              </a:rPr>
            </a:br>
            <a:r>
              <a:rPr lang="en-US" sz="2000" dirty="0">
                <a:solidFill>
                  <a:srgbClr val="00A64B"/>
                </a:solidFill>
                <a:latin typeface="Calibri"/>
                <a:ea typeface="Calibri"/>
                <a:cs typeface="Calibri"/>
                <a:sym typeface="Calibri"/>
              </a:rPr>
              <a:t>took profits on </a:t>
            </a:r>
            <a:r>
              <a:rPr lang="en-US" sz="1800" dirty="0">
                <a:solidFill>
                  <a:srgbClr val="00A64B"/>
                </a:solidFill>
                <a:latin typeface="Calibri"/>
                <a:ea typeface="Calibri"/>
                <a:cs typeface="Calibri"/>
                <a:sym typeface="Calibri"/>
              </a:rPr>
              <a:t>long 5/$200-$210 call spread</a:t>
            </a:r>
            <a:br>
              <a:rPr lang="en-US" sz="2400" dirty="0">
                <a:solidFill>
                  <a:schemeClr val="dk1"/>
                </a:solidFill>
                <a:latin typeface="Calibri"/>
                <a:ea typeface="Calibri"/>
                <a:cs typeface="Calibri"/>
                <a:sym typeface="Calibri"/>
              </a:rPr>
            </a:br>
            <a:r>
              <a:rPr lang="en-US" sz="1800" dirty="0">
                <a:solidFill>
                  <a:srgbClr val="00A64B"/>
                </a:solidFill>
                <a:latin typeface="Calibri"/>
                <a:ea typeface="Calibri"/>
                <a:cs typeface="Calibri"/>
                <a:sym typeface="Calibri"/>
              </a:rPr>
              <a:t>took profits on 11/$150-$160 call spread</a:t>
            </a:r>
            <a:br>
              <a:rPr lang="en-US" sz="1800" dirty="0">
                <a:latin typeface="Calibri"/>
                <a:ea typeface="Calibri"/>
                <a:cs typeface="Calibri"/>
              </a:rPr>
            </a:br>
            <a:endParaRPr lang="en-US" sz="1800" dirty="0">
              <a:solidFill>
                <a:schemeClr val="dk1"/>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27AA5562-EA39-E195-7056-4CE9ADF5DBBC}"/>
              </a:ext>
            </a:extLst>
          </p:cNvPr>
          <p:cNvPicPr>
            <a:picLocks noChangeAspect="1"/>
          </p:cNvPicPr>
          <p:nvPr/>
        </p:nvPicPr>
        <p:blipFill>
          <a:blip r:embed="rId3"/>
          <a:stretch>
            <a:fillRect/>
          </a:stretch>
        </p:blipFill>
        <p:spPr>
          <a:xfrm>
            <a:off x="9666514" y="4262603"/>
            <a:ext cx="2182586" cy="2449347"/>
          </a:xfrm>
          <a:prstGeom prst="rect">
            <a:avLst/>
          </a:prstGeom>
        </p:spPr>
      </p:pic>
      <p:pic>
        <p:nvPicPr>
          <p:cNvPr id="3" name="Picture 2">
            <a:extLst>
              <a:ext uri="{FF2B5EF4-FFF2-40B4-BE49-F238E27FC236}">
                <a16:creationId xmlns:a16="http://schemas.microsoft.com/office/drawing/2014/main" id="{385014BA-4603-0820-A651-6B0C739107D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238500" y="2129003"/>
            <a:ext cx="5715000" cy="4267200"/>
          </a:xfrm>
          <a:prstGeom prst="rect">
            <a:avLst/>
          </a:prstGeom>
        </p:spPr>
      </p:pic>
    </p:spTree>
    <p:extLst>
      <p:ext uri="{BB962C8B-B14F-4D97-AF65-F5344CB8AC3E}">
        <p14:creationId xmlns:p14="http://schemas.microsoft.com/office/powerpoint/2010/main" val="2758988918"/>
      </p:ext>
    </p:extLst>
  </p:cSld>
  <p:clrMapOvr>
    <a:masterClrMapping/>
  </p:clrMapOvr>
  <p:transition spd="slow">
    <p:cut/>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10" name="TextBox 9">
            <a:extLst>
              <a:ext uri="{FF2B5EF4-FFF2-40B4-BE49-F238E27FC236}">
                <a16:creationId xmlns:a16="http://schemas.microsoft.com/office/drawing/2014/main" id="{B4A79E0C-D03C-894E-8D0C-D6C1DECB54F1}"/>
              </a:ext>
            </a:extLst>
          </p:cNvPr>
          <p:cNvSpPr txBox="1"/>
          <p:nvPr/>
        </p:nvSpPr>
        <p:spPr>
          <a:xfrm>
            <a:off x="8727990" y="2221944"/>
            <a:ext cx="2593980" cy="830997"/>
          </a:xfrm>
          <a:prstGeom prst="rect">
            <a:avLst/>
          </a:prstGeom>
          <a:noFill/>
        </p:spPr>
        <p:txBody>
          <a:bodyPr wrap="none" rtlCol="0">
            <a:spAutoFit/>
          </a:bodyPr>
          <a:lstStyle/>
          <a:p>
            <a:pPr algn="ctr"/>
            <a:r>
              <a:rPr lang="en-US" sz="2400" b="1" dirty="0"/>
              <a:t>Expiration Value</a:t>
            </a:r>
            <a:br>
              <a:rPr lang="en-US" sz="2400" b="1" dirty="0"/>
            </a:br>
            <a:r>
              <a:rPr lang="en-US" sz="2400" b="1" dirty="0">
                <a:solidFill>
                  <a:srgbClr val="00A64B"/>
                </a:solidFill>
              </a:rPr>
              <a:t>+10.82%</a:t>
            </a:r>
          </a:p>
        </p:txBody>
      </p:sp>
      <p:sp>
        <p:nvSpPr>
          <p:cNvPr id="4" name="TextBox 3">
            <a:extLst>
              <a:ext uri="{FF2B5EF4-FFF2-40B4-BE49-F238E27FC236}">
                <a16:creationId xmlns:a16="http://schemas.microsoft.com/office/drawing/2014/main" id="{1532160A-02C6-392E-55B2-BB485B314BB1}"/>
              </a:ext>
            </a:extLst>
          </p:cNvPr>
          <p:cNvSpPr txBox="1"/>
          <p:nvPr/>
        </p:nvSpPr>
        <p:spPr>
          <a:xfrm>
            <a:off x="849086" y="-547593"/>
            <a:ext cx="10669506" cy="2677656"/>
          </a:xfrm>
          <a:prstGeom prst="rect">
            <a:avLst/>
          </a:prstGeom>
          <a:noFill/>
        </p:spPr>
        <p:txBody>
          <a:bodyPr wrap="square">
            <a:spAutoFit/>
          </a:bodyPr>
          <a:lstStyle/>
          <a:p>
            <a:pPr algn="ctr"/>
            <a:br>
              <a:rPr lang="en-US" sz="2400" b="1" dirty="0"/>
            </a:br>
            <a:br>
              <a:rPr lang="en-US" sz="2400" b="1" dirty="0"/>
            </a:br>
            <a:r>
              <a:rPr lang="en-US" sz="2400" b="1" dirty="0"/>
              <a:t>Portfolio Review – High Risk Market Require Maximum Cash</a:t>
            </a:r>
            <a:br>
              <a:rPr lang="en-US" sz="2400" b="1" dirty="0"/>
            </a:br>
            <a:r>
              <a:rPr lang="en-US" sz="2400" b="1" dirty="0"/>
              <a:t>50% risk on, 10% risk off, 40% cash</a:t>
            </a:r>
            <a:br>
              <a:rPr lang="en-US" sz="2400" b="1" dirty="0"/>
            </a:br>
            <a:br>
              <a:rPr lang="en-US" sz="2400" b="1" dirty="0"/>
            </a:br>
            <a:br>
              <a:rPr lang="en-US" sz="2400" b="1" dirty="0"/>
            </a:br>
            <a:endParaRPr lang="en-US" sz="2400" b="1" dirty="0"/>
          </a:p>
        </p:txBody>
      </p:sp>
      <p:graphicFrame>
        <p:nvGraphicFramePr>
          <p:cNvPr id="3" name="Table 2">
            <a:extLst>
              <a:ext uri="{FF2B5EF4-FFF2-40B4-BE49-F238E27FC236}">
                <a16:creationId xmlns:a16="http://schemas.microsoft.com/office/drawing/2014/main" id="{EE58D3B2-F380-58AA-FA71-8A9279D0FA4A}"/>
              </a:ext>
            </a:extLst>
          </p:cNvPr>
          <p:cNvGraphicFramePr>
            <a:graphicFrameLocks noGrp="1"/>
          </p:cNvGraphicFramePr>
          <p:nvPr>
            <p:extLst>
              <p:ext uri="{D42A27DB-BD31-4B8C-83A1-F6EECF244321}">
                <p14:modId xmlns:p14="http://schemas.microsoft.com/office/powerpoint/2010/main" val="2499226152"/>
              </p:ext>
            </p:extLst>
          </p:nvPr>
        </p:nvGraphicFramePr>
        <p:xfrm>
          <a:off x="673408" y="1550760"/>
          <a:ext cx="5192470" cy="4541073"/>
        </p:xfrm>
        <a:graphic>
          <a:graphicData uri="http://schemas.openxmlformats.org/drawingml/2006/table">
            <a:tbl>
              <a:tblPr>
                <a:tableStyleId>{D65DD7F7-462A-4F70-8277-D15755171BC1}</a:tableStyleId>
              </a:tblPr>
              <a:tblGrid>
                <a:gridCol w="3979169">
                  <a:extLst>
                    <a:ext uri="{9D8B030D-6E8A-4147-A177-3AD203B41FA5}">
                      <a16:colId xmlns:a16="http://schemas.microsoft.com/office/drawing/2014/main" val="2797371839"/>
                    </a:ext>
                  </a:extLst>
                </a:gridCol>
                <a:gridCol w="1213301">
                  <a:extLst>
                    <a:ext uri="{9D8B030D-6E8A-4147-A177-3AD203B41FA5}">
                      <a16:colId xmlns:a16="http://schemas.microsoft.com/office/drawing/2014/main" val="2678827492"/>
                    </a:ext>
                  </a:extLst>
                </a:gridCol>
              </a:tblGrid>
              <a:tr h="263458">
                <a:tc>
                  <a:txBody>
                    <a:bodyPr/>
                    <a:lstStyle/>
                    <a:p>
                      <a:pPr algn="l" fontAlgn="b">
                        <a:buNone/>
                      </a:pPr>
                      <a:r>
                        <a:rPr lang="en-US" sz="1700" u="none" strike="noStrike">
                          <a:effectLst/>
                        </a:rPr>
                        <a:t> </a:t>
                      </a:r>
                      <a:endParaRPr lang="en-US" sz="1700" b="0" i="0" u="none" strike="noStrike">
                        <a:solidFill>
                          <a:srgbClr val="000000"/>
                        </a:solidFill>
                        <a:effectLst/>
                        <a:latin typeface="Helvetica" pitchFamily="2" charset="0"/>
                      </a:endParaRPr>
                    </a:p>
                  </a:txBody>
                  <a:tcPr marL="5752" marR="5752" marT="5752" marB="0" anchor="b"/>
                </a:tc>
                <a:tc>
                  <a:txBody>
                    <a:bodyPr/>
                    <a:lstStyle/>
                    <a:p>
                      <a:pPr algn="ctr" fontAlgn="b">
                        <a:buNone/>
                      </a:pPr>
                      <a:r>
                        <a:rPr lang="en-US" sz="1700" u="none" strike="noStrike">
                          <a:effectLst/>
                        </a:rPr>
                        <a:t> </a:t>
                      </a:r>
                      <a:endParaRPr lang="en-US" sz="1700" b="1" i="0" u="none" strike="noStrike">
                        <a:solidFill>
                          <a:srgbClr val="000000"/>
                        </a:solidFill>
                        <a:effectLst/>
                        <a:latin typeface="Helvetica" pitchFamily="2" charset="0"/>
                      </a:endParaRPr>
                    </a:p>
                  </a:txBody>
                  <a:tcPr marL="5752" marR="5752" marT="5752" marB="0" anchor="b"/>
                </a:tc>
                <a:extLst>
                  <a:ext uri="{0D108BD9-81ED-4DB2-BD59-A6C34878D82A}">
                    <a16:rowId xmlns:a16="http://schemas.microsoft.com/office/drawing/2014/main" val="2531975021"/>
                  </a:ext>
                </a:extLst>
              </a:tr>
              <a:tr h="235847">
                <a:tc>
                  <a:txBody>
                    <a:bodyPr/>
                    <a:lstStyle/>
                    <a:p>
                      <a:pPr algn="l" fontAlgn="b">
                        <a:buNone/>
                      </a:pPr>
                      <a:r>
                        <a:rPr lang="en-US" sz="1400" u="none" strike="noStrike">
                          <a:effectLst/>
                        </a:rPr>
                        <a:t>(SPY) 3/$630-$640 call spread</a:t>
                      </a:r>
                      <a:endParaRPr lang="en-US" sz="1400" b="0" i="0" u="none" strike="noStrike">
                        <a:solidFill>
                          <a:srgbClr val="000000"/>
                        </a:solidFill>
                        <a:effectLst/>
                        <a:latin typeface="Helvetica" pitchFamily="2" charset="0"/>
                      </a:endParaRPr>
                    </a:p>
                  </a:txBody>
                  <a:tcPr marL="5752" marR="5752" marT="5752" marB="0" anchor="b"/>
                </a:tc>
                <a:tc>
                  <a:txBody>
                    <a:bodyPr/>
                    <a:lstStyle/>
                    <a:p>
                      <a:pPr algn="ctr" fontAlgn="b">
                        <a:buNone/>
                      </a:pPr>
                      <a:r>
                        <a:rPr lang="en-US" sz="1400" u="none" strike="noStrike">
                          <a:effectLst/>
                        </a:rPr>
                        <a:t>10.00%</a:t>
                      </a:r>
                      <a:endParaRPr lang="en-US" sz="1400" b="0" i="0" u="none" strike="noStrike">
                        <a:solidFill>
                          <a:srgbClr val="000000"/>
                        </a:solidFill>
                        <a:effectLst/>
                        <a:latin typeface="Helvetica" pitchFamily="2" charset="0"/>
                      </a:endParaRPr>
                    </a:p>
                  </a:txBody>
                  <a:tcPr marL="5752" marR="5752" marT="5752" marB="0" anchor="b"/>
                </a:tc>
                <a:extLst>
                  <a:ext uri="{0D108BD9-81ED-4DB2-BD59-A6C34878D82A}">
                    <a16:rowId xmlns:a16="http://schemas.microsoft.com/office/drawing/2014/main" val="1907504155"/>
                  </a:ext>
                </a:extLst>
              </a:tr>
              <a:tr h="235847">
                <a:tc>
                  <a:txBody>
                    <a:bodyPr/>
                    <a:lstStyle/>
                    <a:p>
                      <a:pPr algn="l" fontAlgn="b">
                        <a:buNone/>
                      </a:pPr>
                      <a:r>
                        <a:rPr lang="en-US" sz="1400" u="none" strike="noStrike">
                          <a:effectLst/>
                        </a:rPr>
                        <a:t>(GS) 3/$790-$800 call spread</a:t>
                      </a:r>
                      <a:endParaRPr lang="en-US" sz="1400" b="0" i="0" u="none" strike="noStrike">
                        <a:solidFill>
                          <a:srgbClr val="000000"/>
                        </a:solidFill>
                        <a:effectLst/>
                        <a:latin typeface="Helvetica" pitchFamily="2" charset="0"/>
                      </a:endParaRPr>
                    </a:p>
                  </a:txBody>
                  <a:tcPr marL="5752" marR="5752" marT="5752" marB="0" anchor="b"/>
                </a:tc>
                <a:tc>
                  <a:txBody>
                    <a:bodyPr/>
                    <a:lstStyle/>
                    <a:p>
                      <a:pPr algn="ctr" fontAlgn="b">
                        <a:buNone/>
                      </a:pPr>
                      <a:r>
                        <a:rPr lang="en-US" sz="1400" u="none" strike="noStrike">
                          <a:effectLst/>
                        </a:rPr>
                        <a:t>10.00%</a:t>
                      </a:r>
                      <a:endParaRPr lang="en-US" sz="1400" b="0" i="0" u="none" strike="noStrike">
                        <a:solidFill>
                          <a:srgbClr val="000000"/>
                        </a:solidFill>
                        <a:effectLst/>
                        <a:latin typeface="Helvetica" pitchFamily="2" charset="0"/>
                      </a:endParaRPr>
                    </a:p>
                  </a:txBody>
                  <a:tcPr marL="5752" marR="5752" marT="5752" marB="0" anchor="b"/>
                </a:tc>
                <a:extLst>
                  <a:ext uri="{0D108BD9-81ED-4DB2-BD59-A6C34878D82A}">
                    <a16:rowId xmlns:a16="http://schemas.microsoft.com/office/drawing/2014/main" val="3345292200"/>
                  </a:ext>
                </a:extLst>
              </a:tr>
              <a:tr h="230095">
                <a:tc>
                  <a:txBody>
                    <a:bodyPr/>
                    <a:lstStyle/>
                    <a:p>
                      <a:pPr algn="l" fontAlgn="b">
                        <a:buNone/>
                      </a:pPr>
                      <a:r>
                        <a:rPr lang="en-US" sz="1400" u="none" strike="noStrike">
                          <a:effectLst/>
                        </a:rPr>
                        <a:t>(RTX) 3/$195-$200 call spread</a:t>
                      </a:r>
                      <a:endParaRPr lang="en-US" sz="1400" b="0" i="0" u="none" strike="noStrike">
                        <a:solidFill>
                          <a:srgbClr val="000000"/>
                        </a:solidFill>
                        <a:effectLst/>
                        <a:latin typeface="Helvetica" pitchFamily="2" charset="0"/>
                      </a:endParaRPr>
                    </a:p>
                  </a:txBody>
                  <a:tcPr marL="5752" marR="5752" marT="5752" marB="0" anchor="b"/>
                </a:tc>
                <a:tc>
                  <a:txBody>
                    <a:bodyPr/>
                    <a:lstStyle/>
                    <a:p>
                      <a:pPr algn="ctr" fontAlgn="b">
                        <a:buNone/>
                      </a:pPr>
                      <a:r>
                        <a:rPr lang="en-US" sz="1400" u="none" strike="noStrike">
                          <a:effectLst/>
                        </a:rPr>
                        <a:t>10.00%</a:t>
                      </a:r>
                      <a:endParaRPr lang="en-US" sz="1400" b="0" i="0" u="none" strike="noStrike">
                        <a:solidFill>
                          <a:srgbClr val="000000"/>
                        </a:solidFill>
                        <a:effectLst/>
                        <a:latin typeface="Helvetica" pitchFamily="2" charset="0"/>
                      </a:endParaRPr>
                    </a:p>
                  </a:txBody>
                  <a:tcPr marL="5752" marR="5752" marT="5752" marB="0" anchor="b"/>
                </a:tc>
                <a:extLst>
                  <a:ext uri="{0D108BD9-81ED-4DB2-BD59-A6C34878D82A}">
                    <a16:rowId xmlns:a16="http://schemas.microsoft.com/office/drawing/2014/main" val="1900480054"/>
                  </a:ext>
                </a:extLst>
              </a:tr>
              <a:tr h="230095">
                <a:tc>
                  <a:txBody>
                    <a:bodyPr/>
                    <a:lstStyle/>
                    <a:p>
                      <a:pPr algn="l" fontAlgn="b">
                        <a:buNone/>
                      </a:pPr>
                      <a:r>
                        <a:rPr lang="en-US" sz="1400" u="none" strike="noStrike">
                          <a:effectLst/>
                        </a:rPr>
                        <a:t>(CAT) $630-$640 call spread</a:t>
                      </a:r>
                      <a:endParaRPr lang="en-US" sz="1400" b="0" i="0" u="none" strike="noStrike">
                        <a:solidFill>
                          <a:srgbClr val="000000"/>
                        </a:solidFill>
                        <a:effectLst/>
                        <a:latin typeface="Helvetica" pitchFamily="2" charset="0"/>
                      </a:endParaRPr>
                    </a:p>
                  </a:txBody>
                  <a:tcPr marL="5752" marR="5752" marT="5752" marB="0" anchor="b"/>
                </a:tc>
                <a:tc>
                  <a:txBody>
                    <a:bodyPr/>
                    <a:lstStyle/>
                    <a:p>
                      <a:pPr algn="ctr" fontAlgn="b">
                        <a:buNone/>
                      </a:pPr>
                      <a:r>
                        <a:rPr lang="en-US" sz="1400" u="none" strike="noStrike">
                          <a:effectLst/>
                        </a:rPr>
                        <a:t>10.00%</a:t>
                      </a:r>
                      <a:endParaRPr lang="en-US" sz="1400" b="0" i="0" u="none" strike="noStrike">
                        <a:solidFill>
                          <a:srgbClr val="000000"/>
                        </a:solidFill>
                        <a:effectLst/>
                        <a:latin typeface="Helvetica" pitchFamily="2" charset="0"/>
                      </a:endParaRPr>
                    </a:p>
                  </a:txBody>
                  <a:tcPr marL="5752" marR="5752" marT="5752" marB="0" anchor="b"/>
                </a:tc>
                <a:extLst>
                  <a:ext uri="{0D108BD9-81ED-4DB2-BD59-A6C34878D82A}">
                    <a16:rowId xmlns:a16="http://schemas.microsoft.com/office/drawing/2014/main" val="2365194930"/>
                  </a:ext>
                </a:extLst>
              </a:tr>
              <a:tr h="230095">
                <a:tc>
                  <a:txBody>
                    <a:bodyPr/>
                    <a:lstStyle/>
                    <a:p>
                      <a:pPr algn="l" fontAlgn="b">
                        <a:buNone/>
                      </a:pPr>
                      <a:r>
                        <a:rPr lang="en-US" sz="1400" u="none" strike="noStrike">
                          <a:effectLst/>
                        </a:rPr>
                        <a:t>(GLD) 3/$420-$425 call spread</a:t>
                      </a:r>
                      <a:endParaRPr lang="en-US" sz="1400" b="0" i="0" u="none" strike="noStrike">
                        <a:solidFill>
                          <a:srgbClr val="000000"/>
                        </a:solidFill>
                        <a:effectLst/>
                        <a:latin typeface="Helvetica" pitchFamily="2" charset="0"/>
                      </a:endParaRPr>
                    </a:p>
                  </a:txBody>
                  <a:tcPr marL="5752" marR="5752" marT="5752" marB="0" anchor="b"/>
                </a:tc>
                <a:tc>
                  <a:txBody>
                    <a:bodyPr/>
                    <a:lstStyle/>
                    <a:p>
                      <a:pPr algn="ctr" fontAlgn="b">
                        <a:buNone/>
                      </a:pPr>
                      <a:r>
                        <a:rPr lang="en-US" sz="1400" u="none" strike="noStrike">
                          <a:effectLst/>
                        </a:rPr>
                        <a:t>20.00%</a:t>
                      </a:r>
                      <a:endParaRPr lang="en-US" sz="1400" b="0" i="0" u="none" strike="noStrike">
                        <a:solidFill>
                          <a:srgbClr val="000000"/>
                        </a:solidFill>
                        <a:effectLst/>
                        <a:latin typeface="Helvetica" pitchFamily="2" charset="0"/>
                      </a:endParaRPr>
                    </a:p>
                  </a:txBody>
                  <a:tcPr marL="5752" marR="5752" marT="5752" marB="0" anchor="b"/>
                </a:tc>
                <a:extLst>
                  <a:ext uri="{0D108BD9-81ED-4DB2-BD59-A6C34878D82A}">
                    <a16:rowId xmlns:a16="http://schemas.microsoft.com/office/drawing/2014/main" val="1552086091"/>
                  </a:ext>
                </a:extLst>
              </a:tr>
              <a:tr h="230095">
                <a:tc>
                  <a:txBody>
                    <a:bodyPr/>
                    <a:lstStyle/>
                    <a:p>
                      <a:pPr algn="l" fontAlgn="b">
                        <a:buNone/>
                      </a:pPr>
                      <a:r>
                        <a:rPr lang="en-US" sz="1400" u="none" strike="noStrike">
                          <a:effectLst/>
                        </a:rPr>
                        <a:t>(BA) 3/$195-$200 call spread</a:t>
                      </a:r>
                      <a:endParaRPr lang="en-US" sz="1400" b="0" i="0" u="none" strike="noStrike">
                        <a:solidFill>
                          <a:srgbClr val="000000"/>
                        </a:solidFill>
                        <a:effectLst/>
                        <a:latin typeface="Helvetica" pitchFamily="2" charset="0"/>
                      </a:endParaRPr>
                    </a:p>
                  </a:txBody>
                  <a:tcPr marL="5752" marR="5752" marT="5752" marB="0" anchor="b"/>
                </a:tc>
                <a:tc>
                  <a:txBody>
                    <a:bodyPr/>
                    <a:lstStyle/>
                    <a:p>
                      <a:pPr algn="ctr" fontAlgn="b">
                        <a:buNone/>
                      </a:pPr>
                      <a:r>
                        <a:rPr lang="en-US" sz="1400" u="none" strike="noStrike">
                          <a:effectLst/>
                        </a:rPr>
                        <a:t>10.00%</a:t>
                      </a:r>
                      <a:endParaRPr lang="en-US" sz="1400" b="0" i="0" u="none" strike="noStrike">
                        <a:solidFill>
                          <a:srgbClr val="000000"/>
                        </a:solidFill>
                        <a:effectLst/>
                        <a:latin typeface="Helvetica" pitchFamily="2" charset="0"/>
                      </a:endParaRPr>
                    </a:p>
                  </a:txBody>
                  <a:tcPr marL="5752" marR="5752" marT="5752" marB="0" anchor="b"/>
                </a:tc>
                <a:extLst>
                  <a:ext uri="{0D108BD9-81ED-4DB2-BD59-A6C34878D82A}">
                    <a16:rowId xmlns:a16="http://schemas.microsoft.com/office/drawing/2014/main" val="3290606846"/>
                  </a:ext>
                </a:extLst>
              </a:tr>
              <a:tr h="263458">
                <a:tc>
                  <a:txBody>
                    <a:bodyPr/>
                    <a:lstStyle/>
                    <a:p>
                      <a:pPr algn="l" fontAlgn="b">
                        <a:buNone/>
                      </a:pPr>
                      <a:r>
                        <a:rPr lang="en-US" sz="1700" u="none" strike="noStrike">
                          <a:effectLst/>
                        </a:rPr>
                        <a:t> </a:t>
                      </a:r>
                      <a:endParaRPr lang="en-US" sz="1700" b="1" i="0" u="none" strike="noStrike">
                        <a:solidFill>
                          <a:srgbClr val="000000"/>
                        </a:solidFill>
                        <a:effectLst/>
                        <a:latin typeface="Helvetica" pitchFamily="2" charset="0"/>
                      </a:endParaRPr>
                    </a:p>
                  </a:txBody>
                  <a:tcPr marL="5752" marR="5752" marT="5752" marB="0" anchor="b"/>
                </a:tc>
                <a:tc>
                  <a:txBody>
                    <a:bodyPr/>
                    <a:lstStyle/>
                    <a:p>
                      <a:pPr algn="ctr" fontAlgn="b">
                        <a:buNone/>
                      </a:pPr>
                      <a:r>
                        <a:rPr lang="en-US" sz="1700" u="none" strike="noStrike">
                          <a:effectLst/>
                        </a:rPr>
                        <a:t> </a:t>
                      </a:r>
                      <a:endParaRPr lang="en-US" sz="1700" b="1" i="0" u="none" strike="noStrike">
                        <a:solidFill>
                          <a:srgbClr val="000000"/>
                        </a:solidFill>
                        <a:effectLst/>
                        <a:latin typeface="Helvetica" pitchFamily="2" charset="0"/>
                      </a:endParaRPr>
                    </a:p>
                  </a:txBody>
                  <a:tcPr marL="5752" marR="5752" marT="5752" marB="0" anchor="b"/>
                </a:tc>
                <a:extLst>
                  <a:ext uri="{0D108BD9-81ED-4DB2-BD59-A6C34878D82A}">
                    <a16:rowId xmlns:a16="http://schemas.microsoft.com/office/drawing/2014/main" val="4206554655"/>
                  </a:ext>
                </a:extLst>
              </a:tr>
              <a:tr h="263458">
                <a:tc>
                  <a:txBody>
                    <a:bodyPr/>
                    <a:lstStyle/>
                    <a:p>
                      <a:pPr algn="ctr" fontAlgn="b">
                        <a:buNone/>
                      </a:pPr>
                      <a:r>
                        <a:rPr lang="en-US" sz="1700" u="sng" strike="noStrike">
                          <a:effectLst/>
                        </a:rPr>
                        <a:t>Risk Off</a:t>
                      </a:r>
                      <a:endParaRPr lang="en-US" sz="1700" b="1" i="0" u="sng" strike="noStrike">
                        <a:solidFill>
                          <a:srgbClr val="000000"/>
                        </a:solidFill>
                        <a:effectLst/>
                        <a:latin typeface="Helvetica" pitchFamily="2" charset="0"/>
                      </a:endParaRPr>
                    </a:p>
                  </a:txBody>
                  <a:tcPr marL="5752" marR="5752" marT="5752" marB="0" anchor="b"/>
                </a:tc>
                <a:tc>
                  <a:txBody>
                    <a:bodyPr/>
                    <a:lstStyle/>
                    <a:p>
                      <a:pPr algn="ctr" fontAlgn="b">
                        <a:buNone/>
                      </a:pPr>
                      <a:r>
                        <a:rPr lang="en-US" sz="1700" u="none" strike="noStrike">
                          <a:effectLst/>
                        </a:rPr>
                        <a:t> </a:t>
                      </a:r>
                      <a:endParaRPr lang="en-US" sz="1700" b="1" i="0" u="none" strike="noStrike">
                        <a:solidFill>
                          <a:srgbClr val="000000"/>
                        </a:solidFill>
                        <a:effectLst/>
                        <a:latin typeface="Helvetica" pitchFamily="2" charset="0"/>
                      </a:endParaRPr>
                    </a:p>
                  </a:txBody>
                  <a:tcPr marL="5752" marR="5752" marT="5752" marB="0" anchor="b"/>
                </a:tc>
                <a:extLst>
                  <a:ext uri="{0D108BD9-81ED-4DB2-BD59-A6C34878D82A}">
                    <a16:rowId xmlns:a16="http://schemas.microsoft.com/office/drawing/2014/main" val="3261102665"/>
                  </a:ext>
                </a:extLst>
              </a:tr>
              <a:tr h="263458">
                <a:tc>
                  <a:txBody>
                    <a:bodyPr/>
                    <a:lstStyle/>
                    <a:p>
                      <a:pPr algn="ctr" fontAlgn="b">
                        <a:buNone/>
                      </a:pPr>
                      <a:r>
                        <a:rPr lang="en-US" sz="1700" u="sng" strike="noStrike">
                          <a:effectLst/>
                        </a:rPr>
                        <a:t> </a:t>
                      </a:r>
                      <a:endParaRPr lang="en-US" sz="1700" b="1" i="0" u="sng" strike="noStrike">
                        <a:solidFill>
                          <a:srgbClr val="000000"/>
                        </a:solidFill>
                        <a:effectLst/>
                        <a:latin typeface="Helvetica" pitchFamily="2" charset="0"/>
                      </a:endParaRPr>
                    </a:p>
                  </a:txBody>
                  <a:tcPr marL="5752" marR="5752" marT="5752" marB="0" anchor="b"/>
                </a:tc>
                <a:tc>
                  <a:txBody>
                    <a:bodyPr/>
                    <a:lstStyle/>
                    <a:p>
                      <a:pPr algn="ctr" fontAlgn="b">
                        <a:buNone/>
                      </a:pPr>
                      <a:r>
                        <a:rPr lang="en-US" sz="1700" u="none" strike="noStrike">
                          <a:effectLst/>
                        </a:rPr>
                        <a:t> </a:t>
                      </a:r>
                      <a:endParaRPr lang="en-US" sz="1700" b="1" i="0" u="none" strike="noStrike">
                        <a:solidFill>
                          <a:srgbClr val="000000"/>
                        </a:solidFill>
                        <a:effectLst/>
                        <a:latin typeface="Helvetica" pitchFamily="2" charset="0"/>
                      </a:endParaRPr>
                    </a:p>
                  </a:txBody>
                  <a:tcPr marL="5752" marR="5752" marT="5752" marB="0" anchor="b"/>
                </a:tc>
                <a:extLst>
                  <a:ext uri="{0D108BD9-81ED-4DB2-BD59-A6C34878D82A}">
                    <a16:rowId xmlns:a16="http://schemas.microsoft.com/office/drawing/2014/main" val="3880925982"/>
                  </a:ext>
                </a:extLst>
              </a:tr>
              <a:tr h="263458">
                <a:tc>
                  <a:txBody>
                    <a:bodyPr/>
                    <a:lstStyle/>
                    <a:p>
                      <a:pPr algn="l" fontAlgn="b">
                        <a:buNone/>
                      </a:pPr>
                      <a:r>
                        <a:rPr lang="en-US" sz="1700" u="none" strike="noStrike">
                          <a:effectLst/>
                        </a:rPr>
                        <a:t>(SPY) 3/$710-$720 put spread</a:t>
                      </a:r>
                      <a:endParaRPr lang="en-US" sz="1700" b="0" i="0" u="none" strike="noStrike">
                        <a:solidFill>
                          <a:srgbClr val="000000"/>
                        </a:solidFill>
                        <a:effectLst/>
                        <a:latin typeface="Helvetica" pitchFamily="2" charset="0"/>
                      </a:endParaRPr>
                    </a:p>
                  </a:txBody>
                  <a:tcPr marL="5752" marR="5752" marT="5752" marB="0" anchor="b"/>
                </a:tc>
                <a:tc>
                  <a:txBody>
                    <a:bodyPr/>
                    <a:lstStyle/>
                    <a:p>
                      <a:pPr algn="ctr" fontAlgn="b">
                        <a:buNone/>
                      </a:pPr>
                      <a:r>
                        <a:rPr lang="en-US" sz="1400" u="none" strike="noStrike">
                          <a:effectLst/>
                        </a:rPr>
                        <a:t>-10.00%</a:t>
                      </a:r>
                      <a:endParaRPr lang="en-US" sz="1400" b="0" i="0" u="none" strike="noStrike">
                        <a:solidFill>
                          <a:srgbClr val="000000"/>
                        </a:solidFill>
                        <a:effectLst/>
                        <a:latin typeface="Helvetica" pitchFamily="2" charset="0"/>
                      </a:endParaRPr>
                    </a:p>
                  </a:txBody>
                  <a:tcPr marL="5752" marR="5752" marT="5752" marB="0" anchor="b"/>
                </a:tc>
                <a:extLst>
                  <a:ext uri="{0D108BD9-81ED-4DB2-BD59-A6C34878D82A}">
                    <a16:rowId xmlns:a16="http://schemas.microsoft.com/office/drawing/2014/main" val="3409042345"/>
                  </a:ext>
                </a:extLst>
              </a:tr>
              <a:tr h="263458">
                <a:tc>
                  <a:txBody>
                    <a:bodyPr/>
                    <a:lstStyle/>
                    <a:p>
                      <a:pPr algn="ctr" fontAlgn="b">
                        <a:buNone/>
                      </a:pPr>
                      <a:r>
                        <a:rPr lang="en-US" sz="1700" u="none" strike="noStrike">
                          <a:effectLst/>
                        </a:rPr>
                        <a:t> </a:t>
                      </a:r>
                      <a:endParaRPr lang="en-US" sz="1700" b="0" i="0" u="none" strike="noStrike">
                        <a:solidFill>
                          <a:srgbClr val="000000"/>
                        </a:solidFill>
                        <a:effectLst/>
                        <a:latin typeface="Helvetica" pitchFamily="2" charset="0"/>
                      </a:endParaRPr>
                    </a:p>
                  </a:txBody>
                  <a:tcPr marL="5752" marR="5752" marT="5752" marB="0" anchor="b"/>
                </a:tc>
                <a:tc>
                  <a:txBody>
                    <a:bodyPr/>
                    <a:lstStyle/>
                    <a:p>
                      <a:pPr algn="ctr" fontAlgn="b">
                        <a:buNone/>
                      </a:pPr>
                      <a:r>
                        <a:rPr lang="en-US" sz="1700" u="none" strike="noStrike">
                          <a:effectLst/>
                        </a:rPr>
                        <a:t> </a:t>
                      </a:r>
                      <a:endParaRPr lang="en-US" sz="1700" b="1" i="0" u="none" strike="noStrike">
                        <a:solidFill>
                          <a:srgbClr val="000000"/>
                        </a:solidFill>
                        <a:effectLst/>
                        <a:latin typeface="Helvetica" pitchFamily="2" charset="0"/>
                      </a:endParaRPr>
                    </a:p>
                  </a:txBody>
                  <a:tcPr marL="5752" marR="5752" marT="5752" marB="0" anchor="b"/>
                </a:tc>
                <a:extLst>
                  <a:ext uri="{0D108BD9-81ED-4DB2-BD59-A6C34878D82A}">
                    <a16:rowId xmlns:a16="http://schemas.microsoft.com/office/drawing/2014/main" val="2023499638"/>
                  </a:ext>
                </a:extLst>
              </a:tr>
              <a:tr h="263458">
                <a:tc>
                  <a:txBody>
                    <a:bodyPr/>
                    <a:lstStyle/>
                    <a:p>
                      <a:pPr algn="l" fontAlgn="b">
                        <a:buNone/>
                      </a:pPr>
                      <a:r>
                        <a:rPr lang="en-US" sz="1700" u="none" strike="noStrike">
                          <a:effectLst/>
                        </a:rPr>
                        <a:t> </a:t>
                      </a:r>
                      <a:endParaRPr lang="en-US" sz="1700" b="1" i="0" u="none" strike="noStrike">
                        <a:solidFill>
                          <a:srgbClr val="000000"/>
                        </a:solidFill>
                        <a:effectLst/>
                        <a:latin typeface="Helvetica" pitchFamily="2" charset="0"/>
                      </a:endParaRPr>
                    </a:p>
                  </a:txBody>
                  <a:tcPr marL="5752" marR="5752" marT="5752" marB="0" anchor="b"/>
                </a:tc>
                <a:tc>
                  <a:txBody>
                    <a:bodyPr/>
                    <a:lstStyle/>
                    <a:p>
                      <a:pPr algn="ctr" fontAlgn="b">
                        <a:buNone/>
                      </a:pPr>
                      <a:r>
                        <a:rPr lang="en-US" sz="1700" u="none" strike="noStrike">
                          <a:effectLst/>
                        </a:rPr>
                        <a:t> </a:t>
                      </a:r>
                      <a:endParaRPr lang="en-US" sz="1700" b="1" i="0" u="none" strike="noStrike">
                        <a:solidFill>
                          <a:srgbClr val="000000"/>
                        </a:solidFill>
                        <a:effectLst/>
                        <a:latin typeface="Helvetica" pitchFamily="2" charset="0"/>
                      </a:endParaRPr>
                    </a:p>
                  </a:txBody>
                  <a:tcPr marL="5752" marR="5752" marT="5752" marB="0" anchor="b"/>
                </a:tc>
                <a:extLst>
                  <a:ext uri="{0D108BD9-81ED-4DB2-BD59-A6C34878D82A}">
                    <a16:rowId xmlns:a16="http://schemas.microsoft.com/office/drawing/2014/main" val="2169685807"/>
                  </a:ext>
                </a:extLst>
              </a:tr>
              <a:tr h="263458">
                <a:tc>
                  <a:txBody>
                    <a:bodyPr/>
                    <a:lstStyle/>
                    <a:p>
                      <a:pPr algn="ctr" fontAlgn="b">
                        <a:buNone/>
                      </a:pPr>
                      <a:r>
                        <a:rPr lang="en-US" sz="1400" u="none" strike="noStrike">
                          <a:effectLst/>
                        </a:rPr>
                        <a:t>Total Net Position</a:t>
                      </a:r>
                      <a:endParaRPr lang="en-US" sz="1400" b="1" i="0" u="none" strike="noStrike">
                        <a:solidFill>
                          <a:srgbClr val="000000"/>
                        </a:solidFill>
                        <a:effectLst/>
                        <a:latin typeface="Helvetica" pitchFamily="2" charset="0"/>
                      </a:endParaRPr>
                    </a:p>
                  </a:txBody>
                  <a:tcPr marL="5752" marR="5752" marT="5752" marB="0" anchor="b"/>
                </a:tc>
                <a:tc>
                  <a:txBody>
                    <a:bodyPr/>
                    <a:lstStyle/>
                    <a:p>
                      <a:pPr algn="ctr" fontAlgn="b">
                        <a:buNone/>
                      </a:pPr>
                      <a:r>
                        <a:rPr lang="en-US" sz="1700" u="none" strike="noStrike">
                          <a:effectLst/>
                        </a:rPr>
                        <a:t>60.00%</a:t>
                      </a:r>
                      <a:endParaRPr lang="en-US" sz="1700" b="1" i="0" u="none" strike="noStrike">
                        <a:solidFill>
                          <a:srgbClr val="000000"/>
                        </a:solidFill>
                        <a:effectLst/>
                        <a:latin typeface="Helvetica" pitchFamily="2" charset="0"/>
                      </a:endParaRPr>
                    </a:p>
                  </a:txBody>
                  <a:tcPr marL="5752" marR="5752" marT="5752" marB="0" anchor="b"/>
                </a:tc>
                <a:extLst>
                  <a:ext uri="{0D108BD9-81ED-4DB2-BD59-A6C34878D82A}">
                    <a16:rowId xmlns:a16="http://schemas.microsoft.com/office/drawing/2014/main" val="4093975460"/>
                  </a:ext>
                </a:extLst>
              </a:tr>
              <a:tr h="263458">
                <a:tc>
                  <a:txBody>
                    <a:bodyPr/>
                    <a:lstStyle/>
                    <a:p>
                      <a:pPr algn="l" fontAlgn="b">
                        <a:buNone/>
                      </a:pPr>
                      <a:r>
                        <a:rPr lang="en-US" sz="1700" u="none" strike="noStrike">
                          <a:effectLst/>
                        </a:rPr>
                        <a:t> </a:t>
                      </a:r>
                      <a:endParaRPr lang="en-US" sz="1700" b="1" i="0" u="none" strike="noStrike">
                        <a:solidFill>
                          <a:srgbClr val="000000"/>
                        </a:solidFill>
                        <a:effectLst/>
                        <a:latin typeface="Helvetica" pitchFamily="2" charset="0"/>
                      </a:endParaRPr>
                    </a:p>
                  </a:txBody>
                  <a:tcPr marL="5752" marR="5752" marT="5752" marB="0" anchor="b"/>
                </a:tc>
                <a:tc>
                  <a:txBody>
                    <a:bodyPr/>
                    <a:lstStyle/>
                    <a:p>
                      <a:pPr algn="ctr" fontAlgn="b">
                        <a:buNone/>
                      </a:pPr>
                      <a:r>
                        <a:rPr lang="en-US" sz="1700" u="none" strike="noStrike">
                          <a:effectLst/>
                        </a:rPr>
                        <a:t> </a:t>
                      </a:r>
                      <a:endParaRPr lang="en-US" sz="1700" b="1" i="0" u="none" strike="noStrike">
                        <a:solidFill>
                          <a:srgbClr val="000000"/>
                        </a:solidFill>
                        <a:effectLst/>
                        <a:latin typeface="Helvetica" pitchFamily="2" charset="0"/>
                      </a:endParaRPr>
                    </a:p>
                  </a:txBody>
                  <a:tcPr marL="5752" marR="5752" marT="5752" marB="0" anchor="b"/>
                </a:tc>
                <a:extLst>
                  <a:ext uri="{0D108BD9-81ED-4DB2-BD59-A6C34878D82A}">
                    <a16:rowId xmlns:a16="http://schemas.microsoft.com/office/drawing/2014/main" val="1080315930"/>
                  </a:ext>
                </a:extLst>
              </a:tr>
              <a:tr h="263458">
                <a:tc>
                  <a:txBody>
                    <a:bodyPr/>
                    <a:lstStyle/>
                    <a:p>
                      <a:pPr algn="ctr" fontAlgn="b">
                        <a:buNone/>
                      </a:pPr>
                      <a:r>
                        <a:rPr lang="en-US" sz="1400" u="none" strike="noStrike">
                          <a:effectLst/>
                        </a:rPr>
                        <a:t>Total Gross Position</a:t>
                      </a:r>
                      <a:endParaRPr lang="en-US" sz="1400" b="1" i="0" u="none" strike="noStrike">
                        <a:solidFill>
                          <a:srgbClr val="000000"/>
                        </a:solidFill>
                        <a:effectLst/>
                        <a:latin typeface="Helvetica" pitchFamily="2" charset="0"/>
                      </a:endParaRPr>
                    </a:p>
                  </a:txBody>
                  <a:tcPr marL="5752" marR="5752" marT="5752" marB="0" anchor="b"/>
                </a:tc>
                <a:tc>
                  <a:txBody>
                    <a:bodyPr/>
                    <a:lstStyle/>
                    <a:p>
                      <a:pPr algn="ctr" fontAlgn="b">
                        <a:buNone/>
                      </a:pPr>
                      <a:r>
                        <a:rPr lang="en-US" sz="1700" u="none" strike="noStrike">
                          <a:effectLst/>
                        </a:rPr>
                        <a:t>80.00%</a:t>
                      </a:r>
                      <a:endParaRPr lang="en-US" sz="1700" b="1" i="0" u="none" strike="noStrike">
                        <a:solidFill>
                          <a:srgbClr val="000000"/>
                        </a:solidFill>
                        <a:effectLst/>
                        <a:latin typeface="Helvetica" pitchFamily="2" charset="0"/>
                      </a:endParaRPr>
                    </a:p>
                  </a:txBody>
                  <a:tcPr marL="5752" marR="5752" marT="5752" marB="0" anchor="b"/>
                </a:tc>
                <a:extLst>
                  <a:ext uri="{0D108BD9-81ED-4DB2-BD59-A6C34878D82A}">
                    <a16:rowId xmlns:a16="http://schemas.microsoft.com/office/drawing/2014/main" val="1764411554"/>
                  </a:ext>
                </a:extLst>
              </a:tr>
              <a:tr h="235847">
                <a:tc>
                  <a:txBody>
                    <a:bodyPr/>
                    <a:lstStyle/>
                    <a:p>
                      <a:pPr algn="l" fontAlgn="b">
                        <a:buNone/>
                      </a:pPr>
                      <a:r>
                        <a:rPr lang="en-US" sz="1200" u="none" strike="noStrike">
                          <a:effectLst/>
                        </a:rPr>
                        <a:t> </a:t>
                      </a:r>
                      <a:endParaRPr lang="en-US" sz="1200" b="0" i="0" u="none" strike="noStrike">
                        <a:solidFill>
                          <a:srgbClr val="000000"/>
                        </a:solidFill>
                        <a:effectLst/>
                        <a:latin typeface="Calibri" panose="020F0502020204030204" pitchFamily="34" charset="0"/>
                      </a:endParaRPr>
                    </a:p>
                  </a:txBody>
                  <a:tcPr marL="5752" marR="5752" marT="5752" marB="0" anchor="b"/>
                </a:tc>
                <a:tc>
                  <a:txBody>
                    <a:bodyPr/>
                    <a:lstStyle/>
                    <a:p>
                      <a:pPr algn="ctr" fontAlgn="b">
                        <a:buNone/>
                      </a:pPr>
                      <a:r>
                        <a:rPr lang="en-US" sz="1400" u="none" strike="noStrike">
                          <a:effectLst/>
                        </a:rPr>
                        <a:t> </a:t>
                      </a:r>
                      <a:endParaRPr lang="en-US" sz="1400" b="1" i="0" u="none" strike="noStrike">
                        <a:solidFill>
                          <a:srgbClr val="000000"/>
                        </a:solidFill>
                        <a:effectLst/>
                        <a:latin typeface="Helvetica" pitchFamily="2" charset="0"/>
                      </a:endParaRPr>
                    </a:p>
                  </a:txBody>
                  <a:tcPr marL="5752" marR="5752" marT="5752" marB="0" anchor="b"/>
                </a:tc>
                <a:extLst>
                  <a:ext uri="{0D108BD9-81ED-4DB2-BD59-A6C34878D82A}">
                    <a16:rowId xmlns:a16="http://schemas.microsoft.com/office/drawing/2014/main" val="2965852427"/>
                  </a:ext>
                </a:extLst>
              </a:tr>
              <a:tr h="263458">
                <a:tc>
                  <a:txBody>
                    <a:bodyPr/>
                    <a:lstStyle/>
                    <a:p>
                      <a:pPr algn="ctr" fontAlgn="b">
                        <a:buNone/>
                      </a:pPr>
                      <a:r>
                        <a:rPr lang="en-US" sz="1400" u="none" strike="noStrike">
                          <a:effectLst/>
                        </a:rPr>
                        <a:t>cash</a:t>
                      </a:r>
                      <a:endParaRPr lang="en-US" sz="1400" b="1" i="0" u="none" strike="noStrike">
                        <a:solidFill>
                          <a:srgbClr val="000000"/>
                        </a:solidFill>
                        <a:effectLst/>
                        <a:latin typeface="Helvetica" pitchFamily="2" charset="0"/>
                      </a:endParaRPr>
                    </a:p>
                  </a:txBody>
                  <a:tcPr marL="5752" marR="5752" marT="5752" marB="0" anchor="b"/>
                </a:tc>
                <a:tc>
                  <a:txBody>
                    <a:bodyPr/>
                    <a:lstStyle/>
                    <a:p>
                      <a:pPr algn="ctr" fontAlgn="b">
                        <a:buNone/>
                      </a:pPr>
                      <a:r>
                        <a:rPr lang="en-US" sz="1700" u="none" strike="noStrike" dirty="0">
                          <a:effectLst/>
                        </a:rPr>
                        <a:t>20.00%</a:t>
                      </a:r>
                      <a:endParaRPr lang="en-US" sz="1700" b="1" i="0" u="none" strike="noStrike" dirty="0">
                        <a:solidFill>
                          <a:srgbClr val="000000"/>
                        </a:solidFill>
                        <a:effectLst/>
                        <a:latin typeface="Helvetica" pitchFamily="2" charset="0"/>
                      </a:endParaRPr>
                    </a:p>
                  </a:txBody>
                  <a:tcPr marL="5752" marR="5752" marT="5752" marB="0" anchor="b"/>
                </a:tc>
                <a:extLst>
                  <a:ext uri="{0D108BD9-81ED-4DB2-BD59-A6C34878D82A}">
                    <a16:rowId xmlns:a16="http://schemas.microsoft.com/office/drawing/2014/main" val="865436650"/>
                  </a:ext>
                </a:extLst>
              </a:tr>
            </a:tbl>
          </a:graphicData>
        </a:graphic>
      </p:graphicFrame>
      <p:pic>
        <p:nvPicPr>
          <p:cNvPr id="5" name="Picture 4" descr="A circular chart with different colored sections&#10;&#10;AI-generated content may be incorrect.">
            <a:extLst>
              <a:ext uri="{FF2B5EF4-FFF2-40B4-BE49-F238E27FC236}">
                <a16:creationId xmlns:a16="http://schemas.microsoft.com/office/drawing/2014/main" id="{C3FB937E-5E83-19EB-D1C5-30D8C5CE358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563233" y="3435178"/>
            <a:ext cx="3283636" cy="2820064"/>
          </a:xfrm>
          <a:prstGeom prst="rect">
            <a:avLst/>
          </a:prstGeom>
        </p:spPr>
      </p:pic>
    </p:spTree>
    <p:extLst>
      <p:ext uri="{BB962C8B-B14F-4D97-AF65-F5344CB8AC3E}">
        <p14:creationId xmlns:p14="http://schemas.microsoft.com/office/powerpoint/2010/main" val="2505852961"/>
      </p:ext>
    </p:extLst>
  </p:cSld>
  <p:clrMapOvr>
    <a:masterClrMapping/>
  </p:clrMapOvr>
  <p:transition spd="slow">
    <p:cut/>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Shape 282"/>
          <p:cNvSpPr txBox="1">
            <a:spLocks noGrp="1"/>
          </p:cNvSpPr>
          <p:nvPr>
            <p:ph type="title"/>
          </p:nvPr>
        </p:nvSpPr>
        <p:spPr>
          <a:xfrm>
            <a:off x="617838" y="228600"/>
            <a:ext cx="10787448" cy="1066800"/>
          </a:xfrm>
          <a:prstGeom prst="rect">
            <a:avLst/>
          </a:prstGeom>
          <a:noFill/>
          <a:ln>
            <a:noFill/>
          </a:ln>
        </p:spPr>
        <p:txBody>
          <a:bodyPr lIns="91425" tIns="45700" rIns="91425" bIns="45700" anchor="ctr" anchorCtr="0">
            <a:noAutofit/>
          </a:bodyPr>
          <a:lstStyle/>
          <a:p>
            <a:pPr>
              <a:buClr>
                <a:schemeClr val="dk1"/>
              </a:buClr>
              <a:buSzPct val="25000"/>
            </a:pP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Walmart (WMT) – Trade War Victim</a:t>
            </a:r>
            <a:br>
              <a:rPr lang="en-US" sz="2400" dirty="0">
                <a:solidFill>
                  <a:schemeClr val="dk1"/>
                </a:solidFill>
                <a:latin typeface="Calibri"/>
                <a:ea typeface="Calibri"/>
                <a:cs typeface="Calibri"/>
                <a:sym typeface="Calibri"/>
              </a:rPr>
            </a:br>
            <a:r>
              <a:rPr lang="en-US" sz="1800" b="1" i="1" dirty="0"/>
              <a:t>Walmart Hits $1 Trillion Market Cap</a:t>
            </a:r>
            <a:r>
              <a:rPr lang="en-US" sz="1800" dirty="0"/>
              <a:t> </a:t>
            </a:r>
            <a:br>
              <a:rPr lang="en-US" sz="2400" dirty="0">
                <a:solidFill>
                  <a:schemeClr val="dk1"/>
                </a:solidFill>
                <a:latin typeface="Calibri"/>
                <a:ea typeface="Calibri"/>
                <a:cs typeface="Calibri"/>
                <a:sym typeface="Calibri"/>
              </a:rPr>
            </a:br>
            <a:r>
              <a:rPr lang="en-US" sz="1800" dirty="0">
                <a:solidFill>
                  <a:srgbClr val="00A64B"/>
                </a:solidFill>
                <a:latin typeface="Calibri"/>
                <a:ea typeface="Calibri"/>
                <a:cs typeface="Calibri"/>
                <a:sym typeface="Calibri"/>
              </a:rPr>
              <a:t>took profit on Long 11/$125-$130 bear put spread, took profit on Long 10/$119-$121 bear put spread</a:t>
            </a:r>
            <a:br>
              <a:rPr lang="en-US" sz="2400" dirty="0">
                <a:solidFill>
                  <a:schemeClr val="dk1"/>
                </a:solidFill>
                <a:latin typeface="Calibri"/>
                <a:ea typeface="Calibri"/>
                <a:cs typeface="Calibri"/>
                <a:sym typeface="Calibri"/>
              </a:rPr>
            </a:br>
            <a:r>
              <a:rPr lang="en-US" sz="1800" dirty="0">
                <a:solidFill>
                  <a:srgbClr val="00A64B"/>
                </a:solidFill>
                <a:latin typeface="Calibri"/>
                <a:ea typeface="Calibri"/>
                <a:cs typeface="Calibri"/>
                <a:sym typeface="Calibri"/>
              </a:rPr>
              <a:t>took profits on Long 8/$114-$117 bear put spread</a:t>
            </a:r>
            <a:br>
              <a:rPr lang="en-US" sz="2400" dirty="0">
                <a:solidFill>
                  <a:schemeClr val="dk1"/>
                </a:solidFill>
                <a:latin typeface="Calibri"/>
                <a:ea typeface="Calibri"/>
                <a:cs typeface="Calibri"/>
                <a:sym typeface="Calibri"/>
              </a:rPr>
            </a:br>
            <a:br>
              <a:rPr lang="en-US" sz="1800" dirty="0">
                <a:solidFill>
                  <a:schemeClr val="dk1"/>
                </a:solidFill>
                <a:latin typeface="Calibri"/>
                <a:ea typeface="Calibri"/>
                <a:cs typeface="Calibri"/>
                <a:sym typeface="Calibri"/>
              </a:rPr>
            </a:br>
            <a:endParaRPr lang="en-US" sz="1800" dirty="0">
              <a:solidFill>
                <a:schemeClr val="dk1"/>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D7F39427-949B-5F0B-8331-2615B9433D3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085942" y="5071110"/>
            <a:ext cx="2767619" cy="1558290"/>
          </a:xfrm>
          <a:prstGeom prst="rect">
            <a:avLst/>
          </a:prstGeom>
        </p:spPr>
      </p:pic>
      <p:pic>
        <p:nvPicPr>
          <p:cNvPr id="3" name="Picture 2">
            <a:extLst>
              <a:ext uri="{FF2B5EF4-FFF2-40B4-BE49-F238E27FC236}">
                <a16:creationId xmlns:a16="http://schemas.microsoft.com/office/drawing/2014/main" id="{6EF5796E-6601-891D-4D9B-E299F430080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621811" y="2039680"/>
            <a:ext cx="5715000" cy="4267200"/>
          </a:xfrm>
          <a:prstGeom prst="rect">
            <a:avLst/>
          </a:prstGeom>
        </p:spPr>
      </p:pic>
    </p:spTree>
    <p:extLst>
      <p:ext uri="{BB962C8B-B14F-4D97-AF65-F5344CB8AC3E}">
        <p14:creationId xmlns:p14="http://schemas.microsoft.com/office/powerpoint/2010/main" val="418722781"/>
      </p:ext>
    </p:extLst>
  </p:cSld>
  <p:clrMapOvr>
    <a:masterClrMapping/>
  </p:clrMapOvr>
  <p:transition spd="slow">
    <p:cut/>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281">
          <a:extLst>
            <a:ext uri="{FF2B5EF4-FFF2-40B4-BE49-F238E27FC236}">
              <a16:creationId xmlns:a16="http://schemas.microsoft.com/office/drawing/2014/main" id="{1DBF828D-9112-4F59-17CA-FB87F5F17BE3}"/>
            </a:ext>
          </a:extLst>
        </p:cNvPr>
        <p:cNvGrpSpPr/>
        <p:nvPr/>
      </p:nvGrpSpPr>
      <p:grpSpPr>
        <a:xfrm>
          <a:off x="0" y="0"/>
          <a:ext cx="0" cy="0"/>
          <a:chOff x="0" y="0"/>
          <a:chExt cx="0" cy="0"/>
        </a:xfrm>
      </p:grpSpPr>
      <p:sp>
        <p:nvSpPr>
          <p:cNvPr id="282" name="Shape 282">
            <a:extLst>
              <a:ext uri="{FF2B5EF4-FFF2-40B4-BE49-F238E27FC236}">
                <a16:creationId xmlns:a16="http://schemas.microsoft.com/office/drawing/2014/main" id="{8A77187E-804F-3A09-11FE-A14C3A88568A}"/>
              </a:ext>
            </a:extLst>
          </p:cNvPr>
          <p:cNvSpPr txBox="1">
            <a:spLocks noGrp="1"/>
          </p:cNvSpPr>
          <p:nvPr>
            <p:ph type="title"/>
          </p:nvPr>
        </p:nvSpPr>
        <p:spPr>
          <a:xfrm>
            <a:off x="617838" y="228600"/>
            <a:ext cx="10787448" cy="1066800"/>
          </a:xfrm>
          <a:prstGeom prst="rect">
            <a:avLst/>
          </a:prstGeom>
          <a:noFill/>
          <a:ln>
            <a:noFill/>
          </a:ln>
        </p:spPr>
        <p:txBody>
          <a:bodyPr lIns="91425" tIns="45700" rIns="91425" bIns="45700" anchor="ctr" anchorCtr="0">
            <a:noAutofit/>
          </a:bodyPr>
          <a:lstStyle/>
          <a:p>
            <a:pPr>
              <a:buClr>
                <a:schemeClr val="dk1"/>
              </a:buClr>
              <a:buSzPct val="25000"/>
            </a:pP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r>
              <a:rPr lang="en-US" sz="2400" b="1" dirty="0">
                <a:solidFill>
                  <a:schemeClr val="dk1"/>
                </a:solidFill>
                <a:latin typeface="Calibri"/>
                <a:ea typeface="Calibri"/>
                <a:cs typeface="Calibri"/>
                <a:sym typeface="Calibri"/>
              </a:rPr>
              <a:t>Costco (COST) – </a:t>
            </a:r>
            <a:r>
              <a:rPr lang="en-US" sz="2400" dirty="0">
                <a:solidFill>
                  <a:schemeClr val="dk1"/>
                </a:solidFill>
                <a:latin typeface="Calibri"/>
                <a:ea typeface="Calibri"/>
                <a:cs typeface="Calibri"/>
                <a:sym typeface="Calibri"/>
              </a:rPr>
              <a:t>Trade War Victim</a:t>
            </a: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suing Trump administration over tariffs, one third of sales from imports</a:t>
            </a:r>
            <a:br>
              <a:rPr lang="en-US" sz="2400" b="1" dirty="0">
                <a:solidFill>
                  <a:schemeClr val="dk1"/>
                </a:solidFill>
                <a:latin typeface="Calibri"/>
                <a:ea typeface="Calibri"/>
                <a:cs typeface="Calibri"/>
                <a:sym typeface="Calibri"/>
              </a:rPr>
            </a:br>
            <a:r>
              <a:rPr lang="en-US" sz="1800" dirty="0">
                <a:solidFill>
                  <a:srgbClr val="00A64B"/>
                </a:solidFill>
                <a:latin typeface="Calibri"/>
                <a:ea typeface="Calibri"/>
                <a:cs typeface="Calibri"/>
                <a:sym typeface="Calibri"/>
              </a:rPr>
              <a:t>took profits on long 4/$840-$850 call spread</a:t>
            </a: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1800" dirty="0">
                <a:solidFill>
                  <a:schemeClr val="dk1"/>
                </a:solidFill>
                <a:latin typeface="Calibri"/>
                <a:ea typeface="Calibri"/>
                <a:cs typeface="Calibri"/>
                <a:sym typeface="Calibri"/>
              </a:rPr>
            </a:br>
            <a:endParaRPr lang="en-US" sz="1800" dirty="0">
              <a:solidFill>
                <a:schemeClr val="dk1"/>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36004A4E-43FE-FBB2-565F-6ACEE34A84E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845650" y="5370286"/>
            <a:ext cx="3077835" cy="1259114"/>
          </a:xfrm>
          <a:prstGeom prst="rect">
            <a:avLst/>
          </a:prstGeom>
        </p:spPr>
      </p:pic>
      <p:pic>
        <p:nvPicPr>
          <p:cNvPr id="3" name="Picture 2">
            <a:extLst>
              <a:ext uri="{FF2B5EF4-FFF2-40B4-BE49-F238E27FC236}">
                <a16:creationId xmlns:a16="http://schemas.microsoft.com/office/drawing/2014/main" id="{E0630EE9-A936-651E-52AB-E2ED811749B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196510" y="1529317"/>
            <a:ext cx="5715000" cy="4267200"/>
          </a:xfrm>
          <a:prstGeom prst="rect">
            <a:avLst/>
          </a:prstGeom>
        </p:spPr>
      </p:pic>
    </p:spTree>
    <p:extLst>
      <p:ext uri="{BB962C8B-B14F-4D97-AF65-F5344CB8AC3E}">
        <p14:creationId xmlns:p14="http://schemas.microsoft.com/office/powerpoint/2010/main" val="576447562"/>
      </p:ext>
    </p:extLst>
  </p:cSld>
  <p:clrMapOvr>
    <a:masterClrMapping/>
  </p:clrMapOvr>
  <p:transition spd="slow">
    <p:cut/>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Shape 282"/>
          <p:cNvSpPr txBox="1">
            <a:spLocks noGrp="1"/>
          </p:cNvSpPr>
          <p:nvPr>
            <p:ph type="title"/>
          </p:nvPr>
        </p:nvSpPr>
        <p:spPr>
          <a:xfrm>
            <a:off x="616945" y="318911"/>
            <a:ext cx="10730428" cy="1066800"/>
          </a:xfrm>
          <a:prstGeom prst="rect">
            <a:avLst/>
          </a:prstGeom>
          <a:noFill/>
          <a:ln>
            <a:noFill/>
          </a:ln>
        </p:spPr>
        <p:txBody>
          <a:bodyPr lIns="91425" tIns="45700" rIns="91425" bIns="45700" anchor="ctr" anchorCtr="0">
            <a:noAutofit/>
          </a:bodyPr>
          <a:lstStyle/>
          <a:p>
            <a:pPr>
              <a:buClr>
                <a:schemeClr val="dk1"/>
              </a:buClr>
              <a:buSzPct val="25000"/>
            </a:pPr>
            <a:br>
              <a:rPr lang="en-US" sz="2400" dirty="0">
                <a:solidFill>
                  <a:schemeClr val="dk1"/>
                </a:solidFill>
                <a:latin typeface="Calibri"/>
                <a:ea typeface="Calibri"/>
                <a:cs typeface="Calibri"/>
                <a:sym typeface="Calibri"/>
              </a:rPr>
            </a:br>
            <a:r>
              <a:rPr lang="en-US" sz="2400" dirty="0">
                <a:solidFill>
                  <a:schemeClr val="dk1"/>
                </a:solidFill>
                <a:latin typeface="+mj-lt"/>
                <a:ea typeface="Calibri"/>
                <a:cs typeface="Calibri"/>
                <a:sym typeface="Calibri"/>
              </a:rPr>
              <a:t>Delta Airlines (DAL) – Ticket Price Take Off</a:t>
            </a:r>
            <a:br>
              <a:rPr lang="en-US" sz="2400" dirty="0">
                <a:solidFill>
                  <a:schemeClr val="dk1"/>
                </a:solidFill>
                <a:latin typeface="+mj-lt"/>
                <a:ea typeface="Calibri"/>
                <a:cs typeface="Calibri"/>
                <a:sym typeface="Calibri"/>
              </a:rPr>
            </a:br>
            <a:r>
              <a:rPr lang="en-US" sz="1800" dirty="0">
                <a:solidFill>
                  <a:schemeClr val="dk1"/>
                </a:solidFill>
                <a:latin typeface="+mj-lt"/>
                <a:ea typeface="Calibri"/>
                <a:cs typeface="Calibri"/>
                <a:sym typeface="Calibri"/>
              </a:rPr>
              <a:t>lost $200 million on government shutdown</a:t>
            </a: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endParaRPr lang="en-US" sz="1600" dirty="0">
              <a:solidFill>
                <a:schemeClr val="dk1"/>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75438650-EF0B-7B37-9779-3BBBD3262C61}"/>
              </a:ext>
            </a:extLst>
          </p:cNvPr>
          <p:cNvPicPr>
            <a:picLocks noChangeAspect="1"/>
          </p:cNvPicPr>
          <p:nvPr/>
        </p:nvPicPr>
        <p:blipFill>
          <a:blip r:embed="rId3"/>
          <a:stretch>
            <a:fillRect/>
          </a:stretch>
        </p:blipFill>
        <p:spPr>
          <a:xfrm>
            <a:off x="8592457" y="4688953"/>
            <a:ext cx="3303815" cy="1850136"/>
          </a:xfrm>
          <a:prstGeom prst="rect">
            <a:avLst/>
          </a:prstGeom>
        </p:spPr>
      </p:pic>
      <p:pic>
        <p:nvPicPr>
          <p:cNvPr id="3" name="Picture 2">
            <a:extLst>
              <a:ext uri="{FF2B5EF4-FFF2-40B4-BE49-F238E27FC236}">
                <a16:creationId xmlns:a16="http://schemas.microsoft.com/office/drawing/2014/main" id="{4B5C7CB7-AC95-63C5-43D6-18D803E4C0D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260305" y="1741968"/>
            <a:ext cx="5715000" cy="4267200"/>
          </a:xfrm>
          <a:prstGeom prst="rect">
            <a:avLst/>
          </a:prstGeom>
        </p:spPr>
      </p:pic>
    </p:spTree>
    <p:extLst>
      <p:ext uri="{BB962C8B-B14F-4D97-AF65-F5344CB8AC3E}">
        <p14:creationId xmlns:p14="http://schemas.microsoft.com/office/powerpoint/2010/main" val="127491653"/>
      </p:ext>
    </p:extLst>
  </p:cSld>
  <p:clrMapOvr>
    <a:masterClrMapping/>
  </p:clrMapOvr>
  <p:transition spd="slow">
    <p:cut/>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Shape 282"/>
          <p:cNvSpPr txBox="1">
            <a:spLocks noGrp="1"/>
          </p:cNvSpPr>
          <p:nvPr>
            <p:ph type="title"/>
          </p:nvPr>
        </p:nvSpPr>
        <p:spPr>
          <a:xfrm>
            <a:off x="1981200" y="228600"/>
            <a:ext cx="8229600" cy="1066800"/>
          </a:xfrm>
          <a:prstGeom prst="rect">
            <a:avLst/>
          </a:prstGeom>
          <a:noFill/>
          <a:ln>
            <a:noFill/>
          </a:ln>
        </p:spPr>
        <p:txBody>
          <a:bodyPr lIns="91425" tIns="45700" rIns="91425" bIns="45700" anchor="ctr" anchorCtr="0">
            <a:noAutofit/>
          </a:bodyPr>
          <a:lstStyle/>
          <a:p>
            <a:pPr>
              <a:buClr>
                <a:schemeClr val="dk1"/>
              </a:buClr>
              <a:buSzPct val="25000"/>
            </a:pPr>
            <a:r>
              <a:rPr lang="en-US" sz="2400" dirty="0">
                <a:solidFill>
                  <a:schemeClr val="dk1"/>
                </a:solidFill>
                <a:latin typeface="Calibri"/>
                <a:ea typeface="Calibri"/>
                <a:cs typeface="Calibri"/>
                <a:sym typeface="Calibri"/>
              </a:rPr>
              <a:t>Transports Sector SPDR (XTN)- Worst Hit Sector</a:t>
            </a:r>
            <a:br>
              <a:rPr lang="en-US" sz="2400" dirty="0">
                <a:solidFill>
                  <a:schemeClr val="dk1"/>
                </a:solidFill>
                <a:latin typeface="Calibri"/>
                <a:ea typeface="Calibri"/>
                <a:cs typeface="Calibri"/>
                <a:sym typeface="Calibri"/>
              </a:rPr>
            </a:br>
            <a:r>
              <a:rPr lang="en-US" sz="1800" dirty="0">
                <a:solidFill>
                  <a:schemeClr val="dk1"/>
                </a:solidFill>
                <a:latin typeface="Calibri"/>
                <a:ea typeface="Calibri"/>
                <a:cs typeface="Calibri"/>
                <a:sym typeface="Calibri"/>
              </a:rPr>
              <a:t>(ALGT),  (ALK), (JBLU), (LUV), (CHRW), (DAL) </a:t>
            </a:r>
          </a:p>
        </p:txBody>
      </p:sp>
      <p:pic>
        <p:nvPicPr>
          <p:cNvPr id="3" name="Picture 2" descr="A person standing next to a train&#10;&#10;AI-generated content may be incorrect.">
            <a:extLst>
              <a:ext uri="{FF2B5EF4-FFF2-40B4-BE49-F238E27FC236}">
                <a16:creationId xmlns:a16="http://schemas.microsoft.com/office/drawing/2014/main" id="{14E70063-1C74-0082-9882-7A9E10B304D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499762" y="4403124"/>
            <a:ext cx="2373480" cy="2347784"/>
          </a:xfrm>
          <a:prstGeom prst="rect">
            <a:avLst/>
          </a:prstGeom>
        </p:spPr>
      </p:pic>
      <p:pic>
        <p:nvPicPr>
          <p:cNvPr id="2" name="Picture 1">
            <a:extLst>
              <a:ext uri="{FF2B5EF4-FFF2-40B4-BE49-F238E27FC236}">
                <a16:creationId xmlns:a16="http://schemas.microsoft.com/office/drawing/2014/main" id="{E20E42EB-1880-53EA-1F10-D2CFF06DAA0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025849" y="1720703"/>
            <a:ext cx="5715000" cy="4267200"/>
          </a:xfrm>
          <a:prstGeom prst="rect">
            <a:avLst/>
          </a:prstGeom>
        </p:spPr>
      </p:pic>
    </p:spTree>
    <p:extLst>
      <p:ext uri="{BB962C8B-B14F-4D97-AF65-F5344CB8AC3E}">
        <p14:creationId xmlns:p14="http://schemas.microsoft.com/office/powerpoint/2010/main" val="3767774040"/>
      </p:ext>
    </p:extLst>
  </p:cSld>
  <p:clrMapOvr>
    <a:masterClrMapping/>
  </p:clrMapOvr>
  <p:transition spd="slow">
    <p:cut/>
  </p:transition>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88"/>
        <p:cNvGrpSpPr/>
        <p:nvPr/>
      </p:nvGrpSpPr>
      <p:grpSpPr>
        <a:xfrm>
          <a:off x="0" y="0"/>
          <a:ext cx="0" cy="0"/>
          <a:chOff x="0" y="0"/>
          <a:chExt cx="0" cy="0"/>
        </a:xfrm>
      </p:grpSpPr>
      <p:sp>
        <p:nvSpPr>
          <p:cNvPr id="289" name="Shape 289"/>
          <p:cNvSpPr txBox="1">
            <a:spLocks noGrp="1"/>
          </p:cNvSpPr>
          <p:nvPr>
            <p:ph type="title"/>
          </p:nvPr>
        </p:nvSpPr>
        <p:spPr>
          <a:xfrm>
            <a:off x="2595324" y="517538"/>
            <a:ext cx="7001351" cy="645678"/>
          </a:xfrm>
          <a:prstGeom prst="rect">
            <a:avLst/>
          </a:prstGeom>
          <a:noFill/>
          <a:ln>
            <a:noFill/>
          </a:ln>
        </p:spPr>
        <p:txBody>
          <a:bodyPr lIns="91425" tIns="45700" rIns="91425" bIns="45700" anchor="ctr" anchorCtr="0">
            <a:noAutofit/>
          </a:bodyPr>
          <a:lstStyle/>
          <a:p>
            <a:pPr lvl="0">
              <a:buClr>
                <a:schemeClr val="dk1"/>
              </a:buClr>
              <a:buSzPct val="25000"/>
            </a:pPr>
            <a:r>
              <a:rPr lang="en-US" sz="2400" dirty="0">
                <a:solidFill>
                  <a:schemeClr val="dk1"/>
                </a:solidFill>
                <a:latin typeface="Calibri"/>
                <a:ea typeface="Calibri"/>
                <a:cs typeface="Calibri"/>
                <a:sym typeface="Calibri"/>
              </a:rPr>
              <a:t>Health Care Sector (XLV) – Defensive Play and Cheap</a:t>
            </a:r>
            <a:br>
              <a:rPr lang="en-US" sz="2400" dirty="0">
                <a:solidFill>
                  <a:schemeClr val="dk1"/>
                </a:solidFill>
                <a:latin typeface="Calibri"/>
                <a:ea typeface="Calibri"/>
                <a:cs typeface="Calibri"/>
                <a:sym typeface="Calibri"/>
              </a:rPr>
            </a:br>
            <a:r>
              <a:rPr lang="en-US" sz="2000" dirty="0">
                <a:solidFill>
                  <a:schemeClr val="dk1"/>
                </a:solidFill>
                <a:latin typeface="Calibri"/>
                <a:ea typeface="Calibri"/>
                <a:cs typeface="Calibri"/>
                <a:sym typeface="Calibri"/>
              </a:rPr>
              <a:t>(JNJ), (PFE), (MRK), (GILD), (ACT), (AMGN)</a:t>
            </a:r>
            <a:br>
              <a:rPr lang="en-US" sz="2000" dirty="0">
                <a:solidFill>
                  <a:schemeClr val="dk1"/>
                </a:solidFill>
                <a:latin typeface="Calibri"/>
                <a:ea typeface="Calibri"/>
                <a:cs typeface="Calibri"/>
                <a:sym typeface="Calibri"/>
              </a:rPr>
            </a:br>
            <a:br>
              <a:rPr lang="en-US" sz="2000" dirty="0">
                <a:solidFill>
                  <a:schemeClr val="dk1"/>
                </a:solidFill>
                <a:latin typeface="Calibri"/>
                <a:ea typeface="Calibri"/>
                <a:cs typeface="Calibri"/>
                <a:sym typeface="Calibri"/>
              </a:rPr>
            </a:br>
            <a:endParaRPr lang="en-US" sz="2000" dirty="0">
              <a:solidFill>
                <a:schemeClr val="dk1"/>
              </a:solidFill>
              <a:latin typeface="Calibri"/>
              <a:ea typeface="Calibri"/>
              <a:cs typeface="Calibri"/>
              <a:sym typeface="Calibri"/>
            </a:endParaRPr>
          </a:p>
        </p:txBody>
      </p:sp>
      <p:pic>
        <p:nvPicPr>
          <p:cNvPr id="3" name="Picture 2">
            <a:extLst>
              <a:ext uri="{FF2B5EF4-FFF2-40B4-BE49-F238E27FC236}">
                <a16:creationId xmlns:a16="http://schemas.microsoft.com/office/drawing/2014/main" id="{209983D6-D1CC-EDD1-5607-E618E7FA20E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86746" y="4794421"/>
            <a:ext cx="2916354" cy="1938981"/>
          </a:xfrm>
          <a:prstGeom prst="rect">
            <a:avLst/>
          </a:prstGeom>
        </p:spPr>
      </p:pic>
      <p:pic>
        <p:nvPicPr>
          <p:cNvPr id="2" name="Picture 1">
            <a:extLst>
              <a:ext uri="{FF2B5EF4-FFF2-40B4-BE49-F238E27FC236}">
                <a16:creationId xmlns:a16="http://schemas.microsoft.com/office/drawing/2014/main" id="{9700914A-CC51-6ABC-AFFD-E3705261868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977656" y="1295399"/>
            <a:ext cx="6550542" cy="4891071"/>
          </a:xfrm>
          <a:prstGeom prst="rect">
            <a:avLst/>
          </a:prstGeom>
        </p:spPr>
      </p:pic>
    </p:spTree>
  </p:cSld>
  <p:clrMapOvr>
    <a:masterClrMapping/>
  </p:clrMapOvr>
  <p:transition spd="slow">
    <p:cut/>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Shape 289"/>
          <p:cNvSpPr txBox="1">
            <a:spLocks noGrp="1"/>
          </p:cNvSpPr>
          <p:nvPr>
            <p:ph type="title"/>
          </p:nvPr>
        </p:nvSpPr>
        <p:spPr>
          <a:xfrm>
            <a:off x="543697" y="304800"/>
            <a:ext cx="10985157" cy="914400"/>
          </a:xfrm>
          <a:prstGeom prst="rect">
            <a:avLst/>
          </a:prstGeom>
          <a:noFill/>
          <a:ln>
            <a:noFill/>
          </a:ln>
        </p:spPr>
        <p:txBody>
          <a:bodyPr lIns="91425" tIns="45700" rIns="91425" bIns="45700" anchor="ctr" anchorCtr="0">
            <a:noAutofit/>
          </a:bodyPr>
          <a:lstStyle/>
          <a:p>
            <a:pPr lvl="0">
              <a:buClr>
                <a:schemeClr val="dk1"/>
              </a:buClr>
              <a:buSzPct val="25000"/>
            </a:pPr>
            <a:r>
              <a:rPr lang="en-US" sz="2400" dirty="0">
                <a:solidFill>
                  <a:schemeClr val="dk1"/>
                </a:solidFill>
                <a:latin typeface="Calibri"/>
                <a:ea typeface="Calibri"/>
                <a:cs typeface="Calibri"/>
                <a:sym typeface="Calibri"/>
              </a:rPr>
              <a:t>Amgen (AMGN)</a:t>
            </a:r>
            <a:br>
              <a:rPr lang="en-US" sz="2400" dirty="0">
                <a:solidFill>
                  <a:schemeClr val="dk1"/>
                </a:solidFill>
                <a:latin typeface="Calibri"/>
                <a:ea typeface="Calibri"/>
                <a:cs typeface="Calibri"/>
                <a:sym typeface="Calibri"/>
              </a:rPr>
            </a:br>
            <a:r>
              <a:rPr lang="en-US" sz="1800" dirty="0">
                <a:solidFill>
                  <a:schemeClr val="tx1"/>
                </a:solidFill>
                <a:latin typeface="Calibri"/>
                <a:ea typeface="Calibri"/>
                <a:cs typeface="Calibri"/>
                <a:sym typeface="Calibri"/>
              </a:rPr>
              <a:t>long 7/$260-$270 bull call spread, </a:t>
            </a:r>
            <a:r>
              <a:rPr lang="en-US" sz="1800" dirty="0">
                <a:solidFill>
                  <a:srgbClr val="00A64B"/>
                </a:solidFill>
                <a:latin typeface="Calibri"/>
                <a:ea typeface="Calibri"/>
                <a:cs typeface="Calibri"/>
                <a:sym typeface="Calibri"/>
              </a:rPr>
              <a:t> took profits on </a:t>
            </a:r>
            <a:r>
              <a:rPr lang="en-US" sz="2000" dirty="0">
                <a:solidFill>
                  <a:srgbClr val="00A64B"/>
                </a:solidFill>
                <a:latin typeface="Calibri"/>
                <a:ea typeface="Calibri"/>
                <a:cs typeface="Calibri"/>
                <a:sym typeface="Calibri"/>
              </a:rPr>
              <a:t>long 11/$185-$200 bull call spread</a:t>
            </a:r>
            <a:endParaRPr lang="en-US" sz="2000" dirty="0">
              <a:solidFill>
                <a:schemeClr val="dk1"/>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9AB104FA-93C3-2334-DF14-DC83595C042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998856" y="4975679"/>
            <a:ext cx="3055257" cy="1718582"/>
          </a:xfrm>
          <a:prstGeom prst="rect">
            <a:avLst/>
          </a:prstGeom>
        </p:spPr>
      </p:pic>
      <p:pic>
        <p:nvPicPr>
          <p:cNvPr id="3" name="Picture 2">
            <a:extLst>
              <a:ext uri="{FF2B5EF4-FFF2-40B4-BE49-F238E27FC236}">
                <a16:creationId xmlns:a16="http://schemas.microsoft.com/office/drawing/2014/main" id="{6F8A90FE-71C8-AE7E-A903-70606105A20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857427" y="1546504"/>
            <a:ext cx="6380421" cy="4764048"/>
          </a:xfrm>
          <a:prstGeom prst="rect">
            <a:avLst/>
          </a:prstGeom>
        </p:spPr>
      </p:pic>
    </p:spTree>
    <p:extLst>
      <p:ext uri="{BB962C8B-B14F-4D97-AF65-F5344CB8AC3E}">
        <p14:creationId xmlns:p14="http://schemas.microsoft.com/office/powerpoint/2010/main" val="2414779783"/>
      </p:ext>
    </p:extLst>
  </p:cSld>
  <p:clrMapOvr>
    <a:masterClrMapping/>
  </p:clrMapOvr>
  <p:transition spd="slow">
    <p:cut/>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Shape 296"/>
          <p:cNvSpPr txBox="1">
            <a:spLocks noGrp="1"/>
          </p:cNvSpPr>
          <p:nvPr>
            <p:ph type="title"/>
          </p:nvPr>
        </p:nvSpPr>
        <p:spPr>
          <a:xfrm>
            <a:off x="713679" y="170793"/>
            <a:ext cx="10794380" cy="1295400"/>
          </a:xfrm>
          <a:prstGeom prst="rect">
            <a:avLst/>
          </a:prstGeom>
          <a:noFill/>
          <a:ln>
            <a:noFill/>
          </a:ln>
        </p:spPr>
        <p:txBody>
          <a:bodyPr lIns="91425" tIns="45700" rIns="91425" bIns="45700" anchor="ctr" anchorCtr="0">
            <a:noAutofit/>
          </a:bodyPr>
          <a:lstStyle/>
          <a:p>
            <a:pPr lvl="0">
              <a:buClr>
                <a:schemeClr val="dk1"/>
              </a:buClr>
              <a:buSzPct val="25000"/>
            </a:pPr>
            <a:r>
              <a:rPr lang="en-US" sz="2800" dirty="0">
                <a:solidFill>
                  <a:schemeClr val="dk1"/>
                </a:solidFill>
                <a:latin typeface="+mj-lt"/>
                <a:ea typeface="Calibri"/>
                <a:cs typeface="Calibri"/>
                <a:sym typeface="Calibri"/>
              </a:rPr>
              <a:t>Visa (V) – </a:t>
            </a:r>
            <a:r>
              <a:rPr lang="en-US" sz="1800" dirty="0">
                <a:solidFill>
                  <a:schemeClr val="dk1"/>
                </a:solidFill>
                <a:latin typeface="+mj-lt"/>
                <a:ea typeface="Calibri"/>
                <a:cs typeface="Calibri"/>
                <a:sym typeface="Calibri"/>
              </a:rPr>
              <a:t>Stablecoin Competition</a:t>
            </a:r>
            <a:br>
              <a:rPr lang="en-US" sz="2800" dirty="0">
                <a:solidFill>
                  <a:schemeClr val="dk1"/>
                </a:solidFill>
                <a:latin typeface="+mj-lt"/>
                <a:ea typeface="Calibri"/>
                <a:cs typeface="Calibri"/>
                <a:sym typeface="Calibri"/>
              </a:rPr>
            </a:br>
            <a:r>
              <a:rPr lang="en-US" sz="1800" dirty="0">
                <a:solidFill>
                  <a:srgbClr val="00A64B"/>
                </a:solidFill>
                <a:latin typeface="Calibri"/>
                <a:ea typeface="Calibri"/>
                <a:cs typeface="Calibri"/>
                <a:sym typeface="Calibri"/>
              </a:rPr>
              <a:t>took profits on long 2/$240-$250 bull call spread </a:t>
            </a:r>
            <a:br>
              <a:rPr lang="en-US" sz="1800" dirty="0">
                <a:solidFill>
                  <a:srgbClr val="00A64B"/>
                </a:solidFill>
                <a:latin typeface="Calibri"/>
                <a:ea typeface="Calibri"/>
                <a:cs typeface="Calibri"/>
                <a:sym typeface="Calibri"/>
              </a:rPr>
            </a:br>
            <a:r>
              <a:rPr lang="en-US" sz="1800" dirty="0">
                <a:solidFill>
                  <a:srgbClr val="00A64B"/>
                </a:solidFill>
                <a:latin typeface="Calibri"/>
                <a:ea typeface="Calibri"/>
                <a:cs typeface="Calibri"/>
                <a:sym typeface="Calibri"/>
              </a:rPr>
              <a:t>took profits on long 10/$160-$170 bull call spread</a:t>
            </a:r>
            <a:r>
              <a:rPr lang="en-US" sz="2800" dirty="0">
                <a:solidFill>
                  <a:schemeClr val="dk1"/>
                </a:solidFill>
                <a:latin typeface="Calibri"/>
                <a:ea typeface="Calibri"/>
                <a:cs typeface="Calibri"/>
                <a:sym typeface="Calibri"/>
              </a:rPr>
              <a:t>, </a:t>
            </a:r>
            <a:r>
              <a:rPr lang="en-US" sz="1800" dirty="0">
                <a:solidFill>
                  <a:srgbClr val="00A64B"/>
                </a:solidFill>
                <a:latin typeface="Calibri"/>
                <a:ea typeface="Calibri"/>
                <a:cs typeface="Calibri"/>
                <a:sym typeface="Calibri"/>
              </a:rPr>
              <a:t>took profits on long 6/$150-$160 bull call spread</a:t>
            </a:r>
          </a:p>
        </p:txBody>
      </p:sp>
      <p:pic>
        <p:nvPicPr>
          <p:cNvPr id="2" name="Picture 1">
            <a:extLst>
              <a:ext uri="{FF2B5EF4-FFF2-40B4-BE49-F238E27FC236}">
                <a16:creationId xmlns:a16="http://schemas.microsoft.com/office/drawing/2014/main" id="{3B770B3F-1E05-B8A1-A63A-D500D3D9879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260113" y="5044389"/>
            <a:ext cx="2667001" cy="1642818"/>
          </a:xfrm>
          <a:prstGeom prst="rect">
            <a:avLst/>
          </a:prstGeom>
        </p:spPr>
      </p:pic>
      <p:pic>
        <p:nvPicPr>
          <p:cNvPr id="3" name="Picture 2">
            <a:extLst>
              <a:ext uri="{FF2B5EF4-FFF2-40B4-BE49-F238E27FC236}">
                <a16:creationId xmlns:a16="http://schemas.microsoft.com/office/drawing/2014/main" id="{AEB7E5DD-B10E-F3AF-4659-91D9F75B4D3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749403" y="1784498"/>
            <a:ext cx="5715000" cy="4267200"/>
          </a:xfrm>
          <a:prstGeom prst="rect">
            <a:avLst/>
          </a:prstGeom>
        </p:spPr>
      </p:pic>
    </p:spTree>
    <p:extLst>
      <p:ext uri="{BB962C8B-B14F-4D97-AF65-F5344CB8AC3E}">
        <p14:creationId xmlns:p14="http://schemas.microsoft.com/office/powerpoint/2010/main" val="3240956804"/>
      </p:ext>
    </p:extLst>
  </p:cSld>
  <p:clrMapOvr>
    <a:masterClrMapping/>
  </p:clrMapOvr>
  <p:transition spd="slow">
    <p:cut/>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Shape 296"/>
          <p:cNvSpPr txBox="1">
            <a:spLocks noGrp="1"/>
          </p:cNvSpPr>
          <p:nvPr>
            <p:ph type="title"/>
          </p:nvPr>
        </p:nvSpPr>
        <p:spPr>
          <a:xfrm>
            <a:off x="1981200" y="381000"/>
            <a:ext cx="8229600" cy="914400"/>
          </a:xfrm>
          <a:prstGeom prst="rect">
            <a:avLst/>
          </a:prstGeom>
          <a:noFill/>
          <a:ln>
            <a:noFill/>
          </a:ln>
        </p:spPr>
        <p:txBody>
          <a:bodyPr lIns="91425" tIns="45700" rIns="91425" bIns="45700" anchor="ctr" anchorCtr="0">
            <a:noAutofit/>
          </a:bodyPr>
          <a:lstStyle/>
          <a:p>
            <a:pPr>
              <a:buClr>
                <a:schemeClr val="dk1"/>
              </a:buClr>
              <a:buSzPct val="25000"/>
            </a:pPr>
            <a:r>
              <a:rPr lang="en-US" sz="2800" dirty="0">
                <a:solidFill>
                  <a:schemeClr val="dk1"/>
                </a:solidFill>
                <a:latin typeface="Calibri"/>
                <a:ea typeface="Calibri"/>
                <a:cs typeface="Calibri"/>
                <a:sym typeface="Calibri"/>
              </a:rPr>
              <a:t>Consumer Discretionary SPDR (XLY)</a:t>
            </a:r>
            <a:br>
              <a:rPr lang="en-US" sz="2800" dirty="0">
                <a:solidFill>
                  <a:schemeClr val="dk1"/>
                </a:solidFill>
                <a:latin typeface="Calibri"/>
                <a:ea typeface="Calibri"/>
                <a:cs typeface="Calibri"/>
                <a:sym typeface="Calibri"/>
              </a:rPr>
            </a:br>
            <a:r>
              <a:rPr lang="en-US" sz="2000" dirty="0">
                <a:solidFill>
                  <a:schemeClr val="dk1"/>
                </a:solidFill>
                <a:latin typeface="Calibri"/>
                <a:ea typeface="Calibri"/>
                <a:cs typeface="Calibri"/>
                <a:sym typeface="Calibri"/>
              </a:rPr>
              <a:t>(DIS), (AMZN), (HD), (CMCSA), (MCD), (SBUX)</a:t>
            </a:r>
            <a:br>
              <a:rPr lang="en-US" sz="2000" dirty="0">
                <a:solidFill>
                  <a:schemeClr val="dk1"/>
                </a:solidFill>
                <a:latin typeface="Calibri"/>
                <a:ea typeface="Calibri"/>
                <a:cs typeface="Calibri"/>
                <a:sym typeface="Calibri"/>
              </a:rPr>
            </a:br>
            <a:endParaRPr lang="en-US" sz="2000" dirty="0">
              <a:solidFill>
                <a:schemeClr val="dk1"/>
              </a:solidFill>
              <a:latin typeface="Calibri"/>
              <a:ea typeface="Calibri"/>
              <a:cs typeface="Calibri"/>
              <a:sym typeface="Calibri"/>
            </a:endParaRPr>
          </a:p>
        </p:txBody>
      </p:sp>
      <p:pic>
        <p:nvPicPr>
          <p:cNvPr id="3" name="Picture 2" descr="A person handing over a car key&#10;&#10;AI-generated content may be incorrect.">
            <a:extLst>
              <a:ext uri="{FF2B5EF4-FFF2-40B4-BE49-F238E27FC236}">
                <a16:creationId xmlns:a16="http://schemas.microsoft.com/office/drawing/2014/main" id="{7DEF9583-EF21-BFAA-881E-F68DD25FA1E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001097" y="5103340"/>
            <a:ext cx="3042621" cy="1592305"/>
          </a:xfrm>
          <a:prstGeom prst="rect">
            <a:avLst/>
          </a:prstGeom>
        </p:spPr>
      </p:pic>
      <p:pic>
        <p:nvPicPr>
          <p:cNvPr id="2" name="Picture 1">
            <a:extLst>
              <a:ext uri="{FF2B5EF4-FFF2-40B4-BE49-F238E27FC236}">
                <a16:creationId xmlns:a16="http://schemas.microsoft.com/office/drawing/2014/main" id="{76411547-D52B-A0EB-1F8C-DEA120710CB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202205" y="1552548"/>
            <a:ext cx="6146505" cy="4589390"/>
          </a:xfrm>
          <a:prstGeom prst="rect">
            <a:avLst/>
          </a:prstGeom>
        </p:spPr>
      </p:pic>
    </p:spTree>
  </p:cSld>
  <p:clrMapOvr>
    <a:masterClrMapping/>
  </p:clrMapOvr>
  <p:transition spd="slow">
    <p:cut/>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295">
          <a:extLst>
            <a:ext uri="{FF2B5EF4-FFF2-40B4-BE49-F238E27FC236}">
              <a16:creationId xmlns:a16="http://schemas.microsoft.com/office/drawing/2014/main" id="{C077F6A6-7949-C8C5-BD9B-AB65066380A4}"/>
            </a:ext>
          </a:extLst>
        </p:cNvPr>
        <p:cNvGrpSpPr/>
        <p:nvPr/>
      </p:nvGrpSpPr>
      <p:grpSpPr>
        <a:xfrm>
          <a:off x="0" y="0"/>
          <a:ext cx="0" cy="0"/>
          <a:chOff x="0" y="0"/>
          <a:chExt cx="0" cy="0"/>
        </a:xfrm>
      </p:grpSpPr>
      <p:sp>
        <p:nvSpPr>
          <p:cNvPr id="296" name="Shape 296">
            <a:extLst>
              <a:ext uri="{FF2B5EF4-FFF2-40B4-BE49-F238E27FC236}">
                <a16:creationId xmlns:a16="http://schemas.microsoft.com/office/drawing/2014/main" id="{AB912FA2-F26D-5905-68EF-39C262C79482}"/>
              </a:ext>
            </a:extLst>
          </p:cNvPr>
          <p:cNvSpPr txBox="1">
            <a:spLocks noGrp="1"/>
          </p:cNvSpPr>
          <p:nvPr>
            <p:ph type="title"/>
          </p:nvPr>
        </p:nvSpPr>
        <p:spPr>
          <a:xfrm>
            <a:off x="1981200" y="381000"/>
            <a:ext cx="8229600" cy="914400"/>
          </a:xfrm>
          <a:prstGeom prst="rect">
            <a:avLst/>
          </a:prstGeom>
          <a:noFill/>
          <a:ln>
            <a:noFill/>
          </a:ln>
        </p:spPr>
        <p:txBody>
          <a:bodyPr lIns="91425" tIns="45700" rIns="91425" bIns="45700" anchor="ctr" anchorCtr="0">
            <a:noAutofit/>
          </a:bodyPr>
          <a:lstStyle/>
          <a:p>
            <a:pPr>
              <a:buClr>
                <a:schemeClr val="dk1"/>
              </a:buClr>
              <a:buSzPct val="25000"/>
            </a:pPr>
            <a:r>
              <a:rPr lang="en-US" sz="2800" dirty="0">
                <a:solidFill>
                  <a:schemeClr val="dk1"/>
                </a:solidFill>
                <a:latin typeface="Calibri"/>
                <a:ea typeface="Calibri"/>
                <a:cs typeface="Calibri"/>
                <a:sym typeface="Calibri"/>
              </a:rPr>
              <a:t>Raytheon (RTX)</a:t>
            </a:r>
            <a:br>
              <a:rPr lang="en-US" sz="2800" dirty="0">
                <a:solidFill>
                  <a:schemeClr val="dk1"/>
                </a:solidFill>
                <a:latin typeface="Calibri"/>
                <a:ea typeface="Calibri"/>
                <a:cs typeface="Calibri"/>
                <a:sym typeface="Calibri"/>
              </a:rPr>
            </a:br>
            <a:r>
              <a:rPr lang="en-US" sz="2000" dirty="0">
                <a:solidFill>
                  <a:schemeClr val="dk1"/>
                </a:solidFill>
                <a:latin typeface="Calibri"/>
                <a:ea typeface="Calibri"/>
                <a:cs typeface="Calibri"/>
                <a:sym typeface="Calibri"/>
              </a:rPr>
              <a:t>long $195-$200 call spread</a:t>
            </a:r>
            <a:br>
              <a:rPr lang="en-US" sz="2000" dirty="0">
                <a:solidFill>
                  <a:schemeClr val="dk1"/>
                </a:solidFill>
                <a:latin typeface="Calibri"/>
                <a:ea typeface="Calibri"/>
                <a:cs typeface="Calibri"/>
                <a:sym typeface="Calibri"/>
              </a:rPr>
            </a:br>
            <a:endParaRPr lang="en-US" sz="2000" dirty="0">
              <a:solidFill>
                <a:schemeClr val="dk1"/>
              </a:solidFill>
              <a:latin typeface="Calibri"/>
              <a:ea typeface="Calibri"/>
              <a:cs typeface="Calibri"/>
              <a:sym typeface="Calibri"/>
            </a:endParaRPr>
          </a:p>
        </p:txBody>
      </p:sp>
      <p:pic>
        <p:nvPicPr>
          <p:cNvPr id="3" name="Picture 2" descr="A person handing over a car key&#10;&#10;AI-generated content may be incorrect.">
            <a:extLst>
              <a:ext uri="{FF2B5EF4-FFF2-40B4-BE49-F238E27FC236}">
                <a16:creationId xmlns:a16="http://schemas.microsoft.com/office/drawing/2014/main" id="{E87ADC53-4891-A170-71EE-A4D5713D72A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001097" y="5103340"/>
            <a:ext cx="3042621" cy="1592305"/>
          </a:xfrm>
          <a:prstGeom prst="rect">
            <a:avLst/>
          </a:prstGeom>
        </p:spPr>
      </p:pic>
      <p:pic>
        <p:nvPicPr>
          <p:cNvPr id="2" name="Picture 1">
            <a:extLst>
              <a:ext uri="{FF2B5EF4-FFF2-40B4-BE49-F238E27FC236}">
                <a16:creationId xmlns:a16="http://schemas.microsoft.com/office/drawing/2014/main" id="{FB0F252F-20E1-82B4-27D9-13CB31E447B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579281" y="1632292"/>
            <a:ext cx="5715000" cy="4267200"/>
          </a:xfrm>
          <a:prstGeom prst="rect">
            <a:avLst/>
          </a:prstGeom>
        </p:spPr>
      </p:pic>
    </p:spTree>
    <p:extLst>
      <p:ext uri="{BB962C8B-B14F-4D97-AF65-F5344CB8AC3E}">
        <p14:creationId xmlns:p14="http://schemas.microsoft.com/office/powerpoint/2010/main" val="3328850221"/>
      </p:ext>
    </p:extLst>
  </p:cSld>
  <p:clrMapOvr>
    <a:masterClrMapping/>
  </p:clrMapOvr>
  <p:transition spd="slow">
    <p:cut/>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134">
          <a:extLst>
            <a:ext uri="{FF2B5EF4-FFF2-40B4-BE49-F238E27FC236}">
              <a16:creationId xmlns:a16="http://schemas.microsoft.com/office/drawing/2014/main" id="{7208ABD5-EFD0-8D2B-32B0-44B073A49035}"/>
            </a:ext>
          </a:extLst>
        </p:cNvPr>
        <p:cNvGrpSpPr/>
        <p:nvPr/>
      </p:nvGrpSpPr>
      <p:grpSpPr>
        <a:xfrm>
          <a:off x="0" y="0"/>
          <a:ext cx="0" cy="0"/>
          <a:chOff x="0" y="0"/>
          <a:chExt cx="0" cy="0"/>
        </a:xfrm>
      </p:grpSpPr>
      <p:sp>
        <p:nvSpPr>
          <p:cNvPr id="136" name="Shape 136">
            <a:extLst>
              <a:ext uri="{FF2B5EF4-FFF2-40B4-BE49-F238E27FC236}">
                <a16:creationId xmlns:a16="http://schemas.microsoft.com/office/drawing/2014/main" id="{273CE5F7-1CF1-0C29-E2B3-EF0E7A0253CF}"/>
              </a:ext>
            </a:extLst>
          </p:cNvPr>
          <p:cNvSpPr txBox="1">
            <a:spLocks noGrp="1"/>
          </p:cNvSpPr>
          <p:nvPr>
            <p:ph type="body" idx="1"/>
          </p:nvPr>
        </p:nvSpPr>
        <p:spPr>
          <a:xfrm>
            <a:off x="274320" y="898872"/>
            <a:ext cx="11308080" cy="5060255"/>
          </a:xfrm>
          <a:prstGeom prst="rect">
            <a:avLst/>
          </a:prstGeom>
          <a:noFill/>
          <a:ln>
            <a:noFill/>
          </a:ln>
        </p:spPr>
        <p:txBody>
          <a:bodyPr lIns="91425" tIns="45700" rIns="91425" bIns="45700" anchor="t" anchorCtr="0">
            <a:noAutofit/>
          </a:bodyPr>
          <a:lstStyle/>
          <a:p>
            <a:pPr marL="203200" indent="0">
              <a:buNone/>
            </a:pPr>
            <a:br>
              <a:rPr lang="en-US" sz="1800" i="1" dirty="0">
                <a:solidFill>
                  <a:srgbClr val="FF0000"/>
                </a:solidFill>
                <a:latin typeface="+mj-lt"/>
              </a:rPr>
            </a:br>
            <a:br>
              <a:rPr lang="en-US" sz="1800" dirty="0">
                <a:solidFill>
                  <a:schemeClr val="tx1"/>
                </a:solidFill>
                <a:latin typeface="+mj-lt"/>
              </a:rPr>
            </a:br>
            <a:r>
              <a:rPr lang="en-US" sz="2000" dirty="0">
                <a:solidFill>
                  <a:schemeClr val="tx1"/>
                </a:solidFill>
                <a:latin typeface="+mj-lt"/>
              </a:rPr>
              <a:t>*</a:t>
            </a:r>
            <a:r>
              <a:rPr lang="en-US" sz="2000" b="1" i="1" dirty="0">
                <a:solidFill>
                  <a:schemeClr val="tx1"/>
                </a:solidFill>
                <a:latin typeface="+mj-lt"/>
              </a:rPr>
              <a:t>There is No Safe Haven in Bonds</a:t>
            </a:r>
            <a:r>
              <a:rPr lang="en-US" sz="2000" dirty="0">
                <a:solidFill>
                  <a:schemeClr val="tx1"/>
                </a:solidFill>
                <a:latin typeface="+mj-lt"/>
              </a:rPr>
              <a:t>, with yields climbing worldwide on oil driven inflation fears</a:t>
            </a:r>
            <a:br>
              <a:rPr lang="en-US" sz="2000" dirty="0">
                <a:solidFill>
                  <a:schemeClr val="tx1"/>
                </a:solidFill>
                <a:latin typeface="+mj-lt"/>
              </a:rPr>
            </a:br>
            <a:br>
              <a:rPr lang="en-US" sz="2000" dirty="0">
                <a:solidFill>
                  <a:schemeClr val="tx1"/>
                </a:solidFill>
                <a:latin typeface="+mj-lt"/>
              </a:rPr>
            </a:br>
            <a:r>
              <a:rPr lang="en-US" sz="2000" dirty="0">
                <a:solidFill>
                  <a:schemeClr val="tx1"/>
                </a:solidFill>
                <a:latin typeface="+mj-lt"/>
              </a:rPr>
              <a:t>*Global government bond markets were headed for one of their worst weekly losses in months</a:t>
            </a:r>
            <a:br>
              <a:rPr lang="en-US" sz="2000" dirty="0">
                <a:solidFill>
                  <a:schemeClr val="tx1"/>
                </a:solidFill>
                <a:latin typeface="+mj-lt"/>
              </a:rPr>
            </a:br>
            <a:br>
              <a:rPr lang="en-US" sz="2000" dirty="0">
                <a:solidFill>
                  <a:schemeClr val="tx1"/>
                </a:solidFill>
                <a:latin typeface="+mj-lt"/>
              </a:rPr>
            </a:br>
            <a:r>
              <a:rPr lang="en-US" sz="2000" dirty="0">
                <a:solidFill>
                  <a:schemeClr val="tx1"/>
                </a:solidFill>
                <a:latin typeface="+mj-lt"/>
              </a:rPr>
              <a:t>*Ten-year US Treasury yields have backed up 17 basis points since the war started</a:t>
            </a:r>
            <a:br>
              <a:rPr lang="en-US" sz="2000" dirty="0">
                <a:solidFill>
                  <a:schemeClr val="tx1"/>
                </a:solidFill>
                <a:latin typeface="+mj-lt"/>
              </a:rPr>
            </a:br>
            <a:br>
              <a:rPr lang="en-US" sz="2000" dirty="0">
                <a:solidFill>
                  <a:schemeClr val="tx1"/>
                </a:solidFill>
                <a:latin typeface="+mj-lt"/>
              </a:rPr>
            </a:br>
            <a:r>
              <a:rPr lang="en-US" sz="2000" dirty="0">
                <a:solidFill>
                  <a:schemeClr val="tx1"/>
                </a:solidFill>
                <a:latin typeface="+mj-lt"/>
              </a:rPr>
              <a:t>*</a:t>
            </a:r>
            <a:r>
              <a:rPr lang="en-US" sz="2000" b="1" i="1" dirty="0">
                <a:solidFill>
                  <a:schemeClr val="tx1"/>
                </a:solidFill>
                <a:latin typeface="+mj-lt"/>
              </a:rPr>
              <a:t>Private Credit is Imploding</a:t>
            </a:r>
            <a:r>
              <a:rPr lang="en-US" sz="2000" dirty="0">
                <a:solidFill>
                  <a:schemeClr val="tx1"/>
                </a:solidFill>
                <a:latin typeface="+mj-lt"/>
              </a:rPr>
              <a:t>, with Blackstone (BLK) down 8% on record redemptions of its funds. </a:t>
            </a:r>
            <a:br>
              <a:rPr lang="en-US" sz="2000" dirty="0">
                <a:solidFill>
                  <a:schemeClr val="tx1"/>
                </a:solidFill>
                <a:latin typeface="+mj-lt"/>
              </a:rPr>
            </a:br>
            <a:br>
              <a:rPr lang="en-US" sz="2000" dirty="0">
                <a:solidFill>
                  <a:schemeClr val="tx1"/>
                </a:solidFill>
                <a:latin typeface="+mj-lt"/>
              </a:rPr>
            </a:br>
            <a:r>
              <a:rPr lang="en-US" sz="2000" b="1" dirty="0">
                <a:solidFill>
                  <a:schemeClr val="tx1"/>
                </a:solidFill>
                <a:latin typeface="+mj-lt"/>
              </a:rPr>
              <a:t>*Avoid all government bonds (TLT).</a:t>
            </a:r>
            <a:br>
              <a:rPr lang="en-US" sz="2000" b="1" dirty="0">
                <a:solidFill>
                  <a:schemeClr val="tx1"/>
                </a:solidFill>
                <a:latin typeface="+mj-lt"/>
              </a:rPr>
            </a:br>
            <a:br>
              <a:rPr lang="en-US" sz="2000" dirty="0">
                <a:solidFill>
                  <a:schemeClr val="tx1"/>
                </a:solidFill>
                <a:latin typeface="+mj-lt"/>
              </a:rPr>
            </a:br>
            <a:r>
              <a:rPr lang="en-US" sz="2000" dirty="0">
                <a:solidFill>
                  <a:schemeClr val="tx1"/>
                </a:solidFill>
                <a:latin typeface="+mj-lt"/>
              </a:rPr>
              <a:t>*Bonds still trapped in </a:t>
            </a:r>
            <a:r>
              <a:rPr lang="en-US" sz="2000" b="1" dirty="0">
                <a:solidFill>
                  <a:schemeClr val="tx1"/>
                </a:solidFill>
                <a:latin typeface="+mj-lt"/>
              </a:rPr>
              <a:t>six-month trading range</a:t>
            </a:r>
            <a:br>
              <a:rPr lang="en-US" sz="1800" dirty="0">
                <a:solidFill>
                  <a:schemeClr val="tx1"/>
                </a:solidFill>
                <a:latin typeface="+mj-lt"/>
              </a:rPr>
            </a:br>
            <a:br>
              <a:rPr lang="en-US" sz="2000" dirty="0">
                <a:solidFill>
                  <a:schemeClr val="tx1"/>
                </a:solidFill>
                <a:latin typeface="+mj-lt"/>
              </a:rPr>
            </a:br>
            <a:br>
              <a:rPr lang="en-US" sz="1800" i="1" dirty="0">
                <a:solidFill>
                  <a:srgbClr val="FF0000"/>
                </a:solidFill>
                <a:latin typeface="+mj-lt"/>
              </a:rPr>
            </a:br>
            <a:endParaRPr lang="en-US" sz="2000" dirty="0">
              <a:solidFill>
                <a:srgbClr val="FF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5AF3133B-21A2-AD7A-3F41-03B8D49631A4}"/>
              </a:ext>
            </a:extLst>
          </p:cNvPr>
          <p:cNvSpPr>
            <a:spLocks noGrp="1"/>
          </p:cNvSpPr>
          <p:nvPr>
            <p:ph type="title"/>
          </p:nvPr>
        </p:nvSpPr>
        <p:spPr>
          <a:xfrm>
            <a:off x="609600" y="0"/>
            <a:ext cx="10972800" cy="1143000"/>
          </a:xfrm>
        </p:spPr>
        <p:txBody>
          <a:bodyPr/>
          <a:lstStyle/>
          <a:p>
            <a:r>
              <a:rPr lang="en-US" sz="2800" dirty="0"/>
              <a:t>Bonds – Dumped</a:t>
            </a:r>
            <a:br>
              <a:rPr lang="en-US" sz="2800" dirty="0"/>
            </a:br>
            <a:endParaRPr lang="en-US" sz="1800" dirty="0"/>
          </a:p>
        </p:txBody>
      </p:sp>
      <p:pic>
        <p:nvPicPr>
          <p:cNvPr id="3" name="Picture 2">
            <a:extLst>
              <a:ext uri="{FF2B5EF4-FFF2-40B4-BE49-F238E27FC236}">
                <a16:creationId xmlns:a16="http://schemas.microsoft.com/office/drawing/2014/main" id="{710E2283-3F02-5B52-5CC4-F8495923F448}"/>
              </a:ext>
            </a:extLst>
          </p:cNvPr>
          <p:cNvPicPr>
            <a:picLocks noChangeAspect="1"/>
          </p:cNvPicPr>
          <p:nvPr/>
        </p:nvPicPr>
        <p:blipFill>
          <a:blip r:embed="rId3"/>
          <a:stretch>
            <a:fillRect/>
          </a:stretch>
        </p:blipFill>
        <p:spPr>
          <a:xfrm>
            <a:off x="7968068" y="3805882"/>
            <a:ext cx="4054558" cy="2594918"/>
          </a:xfrm>
          <a:prstGeom prst="rect">
            <a:avLst/>
          </a:prstGeom>
        </p:spPr>
      </p:pic>
    </p:spTree>
    <p:extLst>
      <p:ext uri="{BB962C8B-B14F-4D97-AF65-F5344CB8AC3E}">
        <p14:creationId xmlns:p14="http://schemas.microsoft.com/office/powerpoint/2010/main" val="139502042"/>
      </p:ext>
    </p:extLst>
  </p:cSld>
  <p:clrMapOvr>
    <a:masterClrMapping/>
  </p:clrMapOvr>
  <p:transition spd="slow">
    <p:wip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061C1F-6CDA-5F87-4D3A-C951FC3DBF00}"/>
              </a:ext>
            </a:extLst>
          </p:cNvPr>
          <p:cNvSpPr>
            <a:spLocks noGrp="1"/>
          </p:cNvSpPr>
          <p:nvPr>
            <p:ph type="title"/>
          </p:nvPr>
        </p:nvSpPr>
        <p:spPr/>
        <p:txBody>
          <a:bodyPr/>
          <a:lstStyle/>
          <a:p>
            <a:r>
              <a:rPr lang="en-US" sz="2800" b="1" dirty="0"/>
              <a:t>What Are HALO Stocks?</a:t>
            </a:r>
          </a:p>
        </p:txBody>
      </p:sp>
      <p:sp>
        <p:nvSpPr>
          <p:cNvPr id="3" name="Text Placeholder 2">
            <a:extLst>
              <a:ext uri="{FF2B5EF4-FFF2-40B4-BE49-F238E27FC236}">
                <a16:creationId xmlns:a16="http://schemas.microsoft.com/office/drawing/2014/main" id="{4D6D582C-B63B-14A7-584A-5DC31AB8075E}"/>
              </a:ext>
            </a:extLst>
          </p:cNvPr>
          <p:cNvSpPr>
            <a:spLocks noGrp="1"/>
          </p:cNvSpPr>
          <p:nvPr>
            <p:ph type="body" idx="1"/>
          </p:nvPr>
        </p:nvSpPr>
        <p:spPr>
          <a:xfrm>
            <a:off x="609600" y="1165950"/>
            <a:ext cx="10972800" cy="4526100"/>
          </a:xfrm>
        </p:spPr>
        <p:txBody>
          <a:bodyPr/>
          <a:lstStyle/>
          <a:p>
            <a:pPr marL="203200" indent="0">
              <a:buNone/>
            </a:pPr>
            <a:r>
              <a:rPr lang="en-US" sz="2000" dirty="0"/>
              <a:t>*High Asset</a:t>
            </a:r>
            <a:br>
              <a:rPr lang="en-US" sz="2000" dirty="0"/>
            </a:br>
            <a:br>
              <a:rPr lang="en-US" sz="2000" dirty="0"/>
            </a:br>
            <a:r>
              <a:rPr lang="en-US" sz="2000" dirty="0"/>
              <a:t>*Low Obsolescence</a:t>
            </a:r>
            <a:br>
              <a:rPr lang="en-US" sz="2000" dirty="0"/>
            </a:br>
            <a:br>
              <a:rPr lang="en-US" sz="2000" dirty="0"/>
            </a:br>
            <a:r>
              <a:rPr lang="en-US" sz="2000" dirty="0"/>
              <a:t>*Can’t be easily replaced by AI</a:t>
            </a:r>
            <a:br>
              <a:rPr lang="en-US" sz="2000" dirty="0"/>
            </a:br>
            <a:br>
              <a:rPr lang="en-US" sz="2000" dirty="0"/>
            </a:br>
            <a:r>
              <a:rPr lang="en-US" sz="2000" dirty="0"/>
              <a:t>*Are immune to AI shocks are hitting Low Asset High Obsolescence (LAHO) stocks</a:t>
            </a:r>
            <a:br>
              <a:rPr lang="en-US" sz="2000" dirty="0"/>
            </a:br>
            <a:br>
              <a:rPr lang="en-US" sz="2000" dirty="0"/>
            </a:br>
            <a:r>
              <a:rPr lang="en-US" sz="2000" dirty="0"/>
              <a:t>*HALO has massively outperformance LAHO in recent months</a:t>
            </a:r>
            <a:br>
              <a:rPr lang="en-US" sz="2000" dirty="0"/>
            </a:br>
            <a:br>
              <a:rPr lang="en-US" sz="2000" dirty="0"/>
            </a:br>
            <a:r>
              <a:rPr lang="en-US" sz="2000" dirty="0"/>
              <a:t>*HALO examples are:</a:t>
            </a:r>
            <a:br>
              <a:rPr lang="en-US" sz="2000" dirty="0"/>
            </a:br>
            <a:br>
              <a:rPr lang="en-US" sz="2000" dirty="0"/>
            </a:br>
            <a:r>
              <a:rPr lang="en-US" sz="2000" dirty="0"/>
              <a:t>*Texas Pacific Land Corp. (TPL).       *FedEx (FDX)</a:t>
            </a:r>
            <a:br>
              <a:rPr lang="en-US" sz="2000" dirty="0"/>
            </a:br>
            <a:r>
              <a:rPr lang="en-US" sz="2000" dirty="0"/>
              <a:t>*Corning (GLW)                                  *Hershy (HSY)</a:t>
            </a:r>
            <a:br>
              <a:rPr lang="en-US" sz="2000" dirty="0"/>
            </a:br>
            <a:r>
              <a:rPr lang="en-US" sz="2000" dirty="0"/>
              <a:t>*Southern Co, (SO)                             *Colgate (CL)</a:t>
            </a:r>
            <a:br>
              <a:rPr lang="en-US" sz="2000" dirty="0"/>
            </a:br>
            <a:r>
              <a:rPr lang="en-US" sz="2000" dirty="0"/>
              <a:t>*Baker Hughes (BKR)                         *Apple (AAPL)</a:t>
            </a:r>
            <a:br>
              <a:rPr lang="en-US" sz="2000" dirty="0"/>
            </a:br>
            <a:r>
              <a:rPr lang="en-US" sz="2000" dirty="0"/>
              <a:t>*Southern Copper (SO)                       *Any oil company</a:t>
            </a:r>
          </a:p>
        </p:txBody>
      </p:sp>
      <p:pic>
        <p:nvPicPr>
          <p:cNvPr id="6" name="Picture 5">
            <a:extLst>
              <a:ext uri="{FF2B5EF4-FFF2-40B4-BE49-F238E27FC236}">
                <a16:creationId xmlns:a16="http://schemas.microsoft.com/office/drawing/2014/main" id="{E07E502B-2D31-F18D-3FA1-F6C5CB6F05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889357" y="3687501"/>
            <a:ext cx="2982250" cy="2982250"/>
          </a:xfrm>
          <a:prstGeom prst="rect">
            <a:avLst/>
          </a:prstGeom>
        </p:spPr>
      </p:pic>
    </p:spTree>
    <p:extLst>
      <p:ext uri="{BB962C8B-B14F-4D97-AF65-F5344CB8AC3E}">
        <p14:creationId xmlns:p14="http://schemas.microsoft.com/office/powerpoint/2010/main" val="6077926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708" y="718952"/>
            <a:ext cx="12192000" cy="1869788"/>
          </a:xfrm>
        </p:spPr>
        <p:txBody>
          <a:bodyPr/>
          <a:lstStyle/>
          <a:p>
            <a:r>
              <a:rPr lang="en-US" sz="2400" dirty="0"/>
              <a:t> </a:t>
            </a:r>
            <a:br>
              <a:rPr lang="en-US" sz="2400" dirty="0"/>
            </a:br>
            <a:br>
              <a:rPr lang="en-US" sz="2400" dirty="0"/>
            </a:br>
            <a:br>
              <a:rPr lang="en-US" sz="2400" dirty="0"/>
            </a:br>
            <a:br>
              <a:rPr lang="en-US" sz="2400" dirty="0"/>
            </a:br>
            <a:br>
              <a:rPr lang="en-US" sz="2400" dirty="0"/>
            </a:br>
            <a:br>
              <a:rPr lang="en-US" sz="2400" dirty="0"/>
            </a:br>
            <a:br>
              <a:rPr lang="en-US" sz="2400" dirty="0"/>
            </a:br>
            <a:br>
              <a:rPr lang="en-US" sz="2400" dirty="0"/>
            </a:br>
            <a:br>
              <a:rPr lang="en-US" sz="2400" dirty="0"/>
            </a:br>
            <a:br>
              <a:rPr lang="en-US" sz="2400" dirty="0"/>
            </a:br>
            <a:br>
              <a:rPr lang="en-US" sz="2400" dirty="0"/>
            </a:br>
            <a:br>
              <a:rPr lang="en-US" sz="2400" dirty="0"/>
            </a:br>
            <a:br>
              <a:rPr lang="en-US" sz="2400" dirty="0"/>
            </a:br>
            <a:br>
              <a:rPr lang="en-US" sz="2400" dirty="0"/>
            </a:br>
            <a:br>
              <a:rPr lang="en-US" sz="2400" dirty="0"/>
            </a:br>
            <a:br>
              <a:rPr lang="en-US" sz="2400" dirty="0"/>
            </a:br>
            <a:r>
              <a:rPr lang="en-US" sz="2400" dirty="0"/>
              <a:t>Treasury ETF (TLT) </a:t>
            </a:r>
            <a:r>
              <a:rPr lang="mr-IN" sz="2400" dirty="0"/>
              <a:t>–</a:t>
            </a:r>
            <a:r>
              <a:rPr lang="en-US" sz="2400" dirty="0"/>
              <a:t> </a:t>
            </a:r>
            <a:br>
              <a:rPr lang="en-US" sz="1800" dirty="0">
                <a:solidFill>
                  <a:schemeClr val="tx1"/>
                </a:solidFill>
                <a:effectLst/>
                <a:latin typeface="+mj-lt"/>
              </a:rPr>
            </a:br>
            <a:r>
              <a:rPr lang="en-US" sz="1800" dirty="0">
                <a:solidFill>
                  <a:srgbClr val="00A64B"/>
                </a:solidFill>
                <a:effectLst/>
                <a:latin typeface="+mj-lt"/>
              </a:rPr>
              <a:t>took profits on </a:t>
            </a:r>
            <a:r>
              <a:rPr lang="en-US" sz="1800" dirty="0">
                <a:solidFill>
                  <a:srgbClr val="00A64B"/>
                </a:solidFill>
              </a:rPr>
              <a:t>long 6/$88-$91 put spread</a:t>
            </a:r>
            <a:br>
              <a:rPr lang="en-US" sz="1800" dirty="0">
                <a:solidFill>
                  <a:srgbClr val="FF0000"/>
                </a:solidFill>
              </a:rPr>
            </a:br>
            <a:r>
              <a:rPr lang="en-US" sz="1800" dirty="0">
                <a:solidFill>
                  <a:srgbClr val="FF0000"/>
                </a:solidFill>
                <a:effectLst/>
                <a:latin typeface="+mj-lt"/>
              </a:rPr>
              <a:t>stopped out of long 6/$80-$83 call spread</a:t>
            </a:r>
            <a:r>
              <a:rPr lang="en-US" sz="1800" dirty="0">
                <a:solidFill>
                  <a:schemeClr val="tx1"/>
                </a:solidFill>
                <a:effectLst/>
                <a:latin typeface="+mj-lt"/>
              </a:rPr>
              <a:t>, </a:t>
            </a:r>
            <a:r>
              <a:rPr lang="en-US" sz="1800" dirty="0">
                <a:solidFill>
                  <a:srgbClr val="00B050"/>
                </a:solidFill>
                <a:effectLst/>
                <a:latin typeface="+mj-lt"/>
              </a:rPr>
              <a:t>took profits on long 4/$84-</a:t>
            </a:r>
            <a:r>
              <a:rPr lang="en-US" sz="1800" dirty="0">
                <a:solidFill>
                  <a:srgbClr val="00B050"/>
                </a:solidFill>
                <a:latin typeface="+mj-lt"/>
              </a:rPr>
              <a:t>$87</a:t>
            </a:r>
            <a:r>
              <a:rPr lang="en-US" sz="1800" dirty="0">
                <a:solidFill>
                  <a:srgbClr val="00B050"/>
                </a:solidFill>
                <a:effectLst/>
                <a:latin typeface="+mj-lt"/>
              </a:rPr>
              <a:t> call spread </a:t>
            </a:r>
            <a:br>
              <a:rPr lang="en-US" sz="1800" dirty="0">
                <a:solidFill>
                  <a:srgbClr val="00A64B"/>
                </a:solidFill>
                <a:effectLst/>
                <a:latin typeface="+mj-lt"/>
              </a:rPr>
            </a:br>
            <a:r>
              <a:rPr lang="en-US" sz="1800" dirty="0">
                <a:solidFill>
                  <a:srgbClr val="FF0000"/>
                </a:solidFill>
                <a:effectLst/>
                <a:latin typeface="+mj-lt"/>
              </a:rPr>
              <a:t>stopped out of long 1/$82-$85 call spread, </a:t>
            </a:r>
            <a:r>
              <a:rPr lang="en-US" sz="1800" dirty="0">
                <a:solidFill>
                  <a:srgbClr val="00A64B"/>
                </a:solidFill>
                <a:effectLst/>
                <a:latin typeface="+mj-lt"/>
              </a:rPr>
              <a:t>took profits on long 10/$103-</a:t>
            </a:r>
            <a:r>
              <a:rPr lang="en-US" sz="1800" dirty="0">
                <a:solidFill>
                  <a:srgbClr val="00A64B"/>
                </a:solidFill>
                <a:latin typeface="+mj-lt"/>
              </a:rPr>
              <a:t>$106</a:t>
            </a:r>
            <a:r>
              <a:rPr lang="en-US" sz="1800" dirty="0">
                <a:solidFill>
                  <a:srgbClr val="00A64B"/>
                </a:solidFill>
                <a:effectLst/>
                <a:latin typeface="+mj-lt"/>
              </a:rPr>
              <a:t> put spread</a:t>
            </a:r>
            <a:br>
              <a:rPr lang="en-US" sz="1800" dirty="0">
                <a:solidFill>
                  <a:schemeClr val="tx1"/>
                </a:solidFill>
                <a:effectLst/>
                <a:latin typeface="+mj-lt"/>
              </a:rPr>
            </a:br>
            <a:r>
              <a:rPr lang="en-US" sz="1800" dirty="0">
                <a:solidFill>
                  <a:srgbClr val="00A64B"/>
                </a:solidFill>
                <a:effectLst/>
                <a:latin typeface="+mj-lt"/>
              </a:rPr>
              <a:t>took profits on long 6/$$94-</a:t>
            </a:r>
            <a:r>
              <a:rPr lang="en-US" sz="1800" dirty="0">
                <a:solidFill>
                  <a:srgbClr val="00A64B"/>
                </a:solidFill>
                <a:latin typeface="+mj-lt"/>
              </a:rPr>
              <a:t>$</a:t>
            </a:r>
            <a:r>
              <a:rPr lang="en-US" sz="1800" dirty="0">
                <a:solidFill>
                  <a:srgbClr val="00A64B"/>
                </a:solidFill>
                <a:effectLst/>
                <a:latin typeface="+mj-lt"/>
              </a:rPr>
              <a:t>97 put spread</a:t>
            </a:r>
            <a:r>
              <a:rPr lang="en-US" sz="1800" dirty="0">
                <a:solidFill>
                  <a:schemeClr val="tx1"/>
                </a:solidFill>
                <a:effectLst/>
                <a:latin typeface="+mj-lt"/>
              </a:rPr>
              <a:t>, </a:t>
            </a:r>
            <a:r>
              <a:rPr lang="en-US" sz="1800" dirty="0">
                <a:solidFill>
                  <a:srgbClr val="00A64B"/>
                </a:solidFill>
                <a:effectLst/>
                <a:latin typeface="+mj-lt"/>
              </a:rPr>
              <a:t>took profits on long 5/$82-$85 calls spread</a:t>
            </a:r>
            <a:br>
              <a:rPr lang="en-US" sz="1800" dirty="0">
                <a:solidFill>
                  <a:schemeClr val="tx1"/>
                </a:solidFill>
                <a:effectLst/>
                <a:latin typeface="+mj-lt"/>
              </a:rPr>
            </a:br>
            <a:br>
              <a:rPr lang="en-US" sz="1800" dirty="0">
                <a:solidFill>
                  <a:schemeClr val="tx1"/>
                </a:solidFill>
                <a:effectLst/>
                <a:latin typeface="+mj-lt"/>
              </a:rPr>
            </a:br>
            <a:br>
              <a:rPr lang="en-US" sz="1800" dirty="0">
                <a:solidFill>
                  <a:srgbClr val="00A64B"/>
                </a:solidFill>
                <a:latin typeface="+mj-lt"/>
              </a:rPr>
            </a:br>
            <a:br>
              <a:rPr lang="en-US" sz="2400" dirty="0"/>
            </a:br>
            <a:br>
              <a:rPr lang="en-US" sz="1800" dirty="0">
                <a:solidFill>
                  <a:schemeClr val="tx1"/>
                </a:solidFill>
              </a:rPr>
            </a:br>
            <a:br>
              <a:rPr lang="en-US" sz="1800" dirty="0"/>
            </a:br>
            <a:br>
              <a:rPr lang="en-US" sz="1800" dirty="0"/>
            </a:br>
            <a:br>
              <a:rPr lang="en-US" sz="1800" dirty="0">
                <a:solidFill>
                  <a:schemeClr val="tx1"/>
                </a:solidFill>
              </a:rPr>
            </a:br>
            <a:br>
              <a:rPr lang="en-US" sz="2400" dirty="0"/>
            </a:br>
            <a:br>
              <a:rPr lang="en-US" sz="1800" dirty="0">
                <a:solidFill>
                  <a:srgbClr val="00A64B"/>
                </a:solidFill>
              </a:rPr>
            </a:br>
            <a:br>
              <a:rPr lang="en-US" sz="1800" dirty="0">
                <a:solidFill>
                  <a:schemeClr val="tx1"/>
                </a:solidFill>
              </a:rPr>
            </a:br>
            <a:br>
              <a:rPr lang="en-US" sz="1800" dirty="0"/>
            </a:br>
            <a:br>
              <a:rPr lang="en-US" sz="1800" dirty="0">
                <a:solidFill>
                  <a:schemeClr val="tx1"/>
                </a:solidFill>
              </a:rPr>
            </a:br>
            <a:br>
              <a:rPr lang="en-US" sz="1800" dirty="0">
                <a:solidFill>
                  <a:srgbClr val="00A64B"/>
                </a:solidFill>
              </a:rPr>
            </a:br>
            <a:br>
              <a:rPr lang="en-US" sz="1800" dirty="0">
                <a:solidFill>
                  <a:srgbClr val="00A64B"/>
                </a:solidFill>
              </a:rPr>
            </a:br>
            <a:br>
              <a:rPr lang="en-US" sz="1800" dirty="0">
                <a:solidFill>
                  <a:schemeClr val="tx1"/>
                </a:solidFill>
              </a:rPr>
            </a:br>
            <a:br>
              <a:rPr lang="en-US" sz="1800" dirty="0">
                <a:solidFill>
                  <a:schemeClr val="tx1"/>
                </a:solidFill>
              </a:rPr>
            </a:br>
            <a:br>
              <a:rPr lang="en-US" sz="1800" dirty="0">
                <a:solidFill>
                  <a:schemeClr val="tx1"/>
                </a:solidFill>
              </a:rPr>
            </a:br>
            <a:br>
              <a:rPr lang="en-US" sz="2400" dirty="0"/>
            </a:br>
            <a:br>
              <a:rPr lang="en-US" sz="2400" dirty="0"/>
            </a:br>
            <a:br>
              <a:rPr lang="en-US" sz="2400" dirty="0"/>
            </a:br>
            <a:br>
              <a:rPr lang="en-US" sz="1800" dirty="0">
                <a:solidFill>
                  <a:srgbClr val="00A64B"/>
                </a:solidFill>
              </a:rPr>
            </a:br>
            <a:br>
              <a:rPr lang="en-US" sz="2000" dirty="0">
                <a:solidFill>
                  <a:srgbClr val="00A64B"/>
                </a:solidFill>
              </a:rPr>
            </a:br>
            <a:br>
              <a:rPr lang="en-US" sz="1800" dirty="0"/>
            </a:br>
            <a:br>
              <a:rPr lang="en-US" dirty="0"/>
            </a:br>
            <a:br>
              <a:rPr lang="en-US" sz="1600" dirty="0">
                <a:solidFill>
                  <a:srgbClr val="00B050"/>
                </a:solidFill>
                <a:latin typeface="Calibri"/>
                <a:ea typeface="Calibri"/>
                <a:cs typeface="Calibri"/>
                <a:sym typeface="Calibri"/>
              </a:rPr>
            </a:br>
            <a:endParaRPr lang="en-US" sz="1600" dirty="0">
              <a:solidFill>
                <a:srgbClr val="00B050"/>
              </a:solidFill>
            </a:endParaRPr>
          </a:p>
        </p:txBody>
      </p:sp>
      <p:pic>
        <p:nvPicPr>
          <p:cNvPr id="3" name="Picture 2">
            <a:extLst>
              <a:ext uri="{FF2B5EF4-FFF2-40B4-BE49-F238E27FC236}">
                <a16:creationId xmlns:a16="http://schemas.microsoft.com/office/drawing/2014/main" id="{E267A10D-4838-E3AF-4761-FDD4EFD1842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238500" y="1871848"/>
            <a:ext cx="5715000" cy="4267200"/>
          </a:xfrm>
          <a:prstGeom prst="rect">
            <a:avLst/>
          </a:prstGeom>
        </p:spPr>
      </p:pic>
    </p:spTree>
    <p:extLst>
      <p:ext uri="{BB962C8B-B14F-4D97-AF65-F5344CB8AC3E}">
        <p14:creationId xmlns:p14="http://schemas.microsoft.com/office/powerpoint/2010/main" val="11286536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7400" y="199611"/>
            <a:ext cx="8229600" cy="1143000"/>
          </a:xfrm>
        </p:spPr>
        <p:txBody>
          <a:bodyPr/>
          <a:lstStyle/>
          <a:p>
            <a:br>
              <a:rPr lang="en-US" sz="2400" dirty="0"/>
            </a:br>
            <a:r>
              <a:rPr lang="en-US" sz="2400" dirty="0"/>
              <a:t>Ten Year Treasury Yield ($TNX) – 4.15%</a:t>
            </a:r>
            <a:br>
              <a:rPr lang="en-US" sz="2400" dirty="0"/>
            </a:br>
            <a:br>
              <a:rPr lang="en-US" sz="2400" dirty="0"/>
            </a:br>
            <a:endParaRPr lang="en-US" sz="2000" dirty="0"/>
          </a:p>
        </p:txBody>
      </p:sp>
      <p:pic>
        <p:nvPicPr>
          <p:cNvPr id="3" name="Picture 2">
            <a:extLst>
              <a:ext uri="{FF2B5EF4-FFF2-40B4-BE49-F238E27FC236}">
                <a16:creationId xmlns:a16="http://schemas.microsoft.com/office/drawing/2014/main" id="{6058845D-E5BA-5C89-2D1F-CE09E84A03B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001482" y="1342611"/>
            <a:ext cx="6189035" cy="4621146"/>
          </a:xfrm>
          <a:prstGeom prst="rect">
            <a:avLst/>
          </a:prstGeom>
        </p:spPr>
      </p:pic>
    </p:spTree>
    <p:extLst>
      <p:ext uri="{BB962C8B-B14F-4D97-AF65-F5344CB8AC3E}">
        <p14:creationId xmlns:p14="http://schemas.microsoft.com/office/powerpoint/2010/main" val="316937220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Shape 162"/>
          <p:cNvSpPr txBox="1">
            <a:spLocks noGrp="1"/>
          </p:cNvSpPr>
          <p:nvPr>
            <p:ph type="title"/>
          </p:nvPr>
        </p:nvSpPr>
        <p:spPr>
          <a:xfrm>
            <a:off x="1981200" y="152400"/>
            <a:ext cx="8229600" cy="1143000"/>
          </a:xfrm>
          <a:prstGeom prst="rect">
            <a:avLst/>
          </a:prstGeom>
          <a:noFill/>
          <a:ln>
            <a:noFill/>
          </a:ln>
        </p:spPr>
        <p:txBody>
          <a:bodyPr lIns="91425" tIns="45700" rIns="91425" bIns="45700" anchor="ctr" anchorCtr="0">
            <a:noAutofit/>
          </a:bodyPr>
          <a:lstStyle/>
          <a:p>
            <a:pPr>
              <a:buClr>
                <a:schemeClr val="dk1"/>
              </a:buClr>
              <a:buSzPct val="25000"/>
            </a:pPr>
            <a:br>
              <a:rPr lang="en-US" sz="2800" dirty="0">
                <a:solidFill>
                  <a:schemeClr val="dk1"/>
                </a:solidFill>
                <a:latin typeface="Calibri"/>
                <a:ea typeface="Calibri"/>
                <a:cs typeface="Calibri"/>
                <a:sym typeface="Calibri"/>
              </a:rPr>
            </a:br>
            <a:r>
              <a:rPr lang="en-US" sz="2800" dirty="0">
                <a:solidFill>
                  <a:schemeClr val="dk1"/>
                </a:solidFill>
                <a:latin typeface="Calibri"/>
                <a:ea typeface="Calibri"/>
                <a:cs typeface="Calibri"/>
                <a:sym typeface="Calibri"/>
              </a:rPr>
              <a:t>Junk Bonds (JNK) 6.54% Yield</a:t>
            </a:r>
            <a:br>
              <a:rPr lang="en-US" sz="2800" dirty="0">
                <a:solidFill>
                  <a:schemeClr val="dk1"/>
                </a:solidFill>
                <a:latin typeface="Calibri"/>
                <a:ea typeface="Calibri"/>
                <a:cs typeface="Calibri"/>
                <a:sym typeface="Calibri"/>
              </a:rPr>
            </a:br>
            <a:br>
              <a:rPr lang="en-US" sz="2800" dirty="0">
                <a:solidFill>
                  <a:schemeClr val="dk1"/>
                </a:solidFill>
                <a:latin typeface="Calibri"/>
                <a:ea typeface="Calibri"/>
                <a:cs typeface="Calibri"/>
                <a:sym typeface="Calibri"/>
              </a:rPr>
            </a:br>
            <a:endParaRPr lang="en-US" sz="1800" dirty="0">
              <a:solidFill>
                <a:schemeClr val="dk1"/>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E595EC14-59D0-2B59-82A7-0087B96A281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658140" y="1295400"/>
            <a:ext cx="6465481" cy="4827559"/>
          </a:xfrm>
          <a:prstGeom prst="rect">
            <a:avLst/>
          </a:prstGeom>
        </p:spPr>
      </p:pic>
    </p:spTree>
    <p:extLst>
      <p:ext uri="{BB962C8B-B14F-4D97-AF65-F5344CB8AC3E}">
        <p14:creationId xmlns:p14="http://schemas.microsoft.com/office/powerpoint/2010/main" val="3247776870"/>
      </p:ext>
    </p:extLst>
  </p:cSld>
  <p:clrMapOvr>
    <a:masterClrMapping/>
  </p:clrMapOvr>
  <p:transition spd="slow">
    <p:cut/>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Shape 183"/>
          <p:cNvSpPr txBox="1">
            <a:spLocks noGrp="1"/>
          </p:cNvSpPr>
          <p:nvPr>
            <p:ph type="title"/>
          </p:nvPr>
        </p:nvSpPr>
        <p:spPr>
          <a:xfrm>
            <a:off x="1981200" y="228600"/>
            <a:ext cx="8229600" cy="990600"/>
          </a:xfrm>
          <a:prstGeom prst="rect">
            <a:avLst/>
          </a:prstGeom>
          <a:noFill/>
          <a:ln>
            <a:noFill/>
          </a:ln>
        </p:spPr>
        <p:txBody>
          <a:bodyPr lIns="91425" tIns="45700" rIns="91425" bIns="45700" anchor="ctr" anchorCtr="0">
            <a:noAutofit/>
          </a:bodyPr>
          <a:lstStyle/>
          <a:p>
            <a:pPr>
              <a:buClr>
                <a:schemeClr val="dk1"/>
              </a:buClr>
              <a:buSzPct val="25000"/>
            </a:pPr>
            <a:r>
              <a:rPr lang="en-US" sz="2800" dirty="0">
                <a:solidFill>
                  <a:schemeClr val="dk1"/>
                </a:solidFill>
                <a:latin typeface="Calibri"/>
                <a:ea typeface="Calibri"/>
                <a:cs typeface="Calibri"/>
                <a:sym typeface="Calibri"/>
              </a:rPr>
              <a:t>Municipal Bonds (MUB) </a:t>
            </a:r>
            <a:r>
              <a:rPr lang="en-US" sz="2000" dirty="0">
                <a:solidFill>
                  <a:schemeClr val="dk1"/>
                </a:solidFill>
                <a:latin typeface="Calibri"/>
                <a:ea typeface="Calibri"/>
                <a:cs typeface="Calibri"/>
                <a:sym typeface="Calibri"/>
              </a:rPr>
              <a:t>4.21% Yield-</a:t>
            </a:r>
            <a:br>
              <a:rPr lang="en-US" sz="2000" dirty="0">
                <a:solidFill>
                  <a:schemeClr val="dk1"/>
                </a:solidFill>
                <a:latin typeface="Calibri"/>
                <a:ea typeface="Calibri"/>
                <a:cs typeface="Calibri"/>
                <a:sym typeface="Calibri"/>
              </a:rPr>
            </a:br>
            <a:br>
              <a:rPr lang="en-US" sz="2000" dirty="0">
                <a:solidFill>
                  <a:schemeClr val="dk1"/>
                </a:solidFill>
                <a:latin typeface="Calibri"/>
                <a:ea typeface="Calibri"/>
                <a:cs typeface="Calibri"/>
                <a:sym typeface="Calibri"/>
              </a:rPr>
            </a:br>
            <a:endParaRPr lang="en-US" sz="2000" dirty="0">
              <a:solidFill>
                <a:schemeClr val="dk1"/>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D80BD74F-1F1E-F1CF-E4C5-71BAF32DE48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679405" y="1219200"/>
            <a:ext cx="6359156" cy="4748170"/>
          </a:xfrm>
          <a:prstGeom prst="rect">
            <a:avLst/>
          </a:prstGeom>
        </p:spPr>
      </p:pic>
    </p:spTree>
    <p:extLst>
      <p:ext uri="{BB962C8B-B14F-4D97-AF65-F5344CB8AC3E}">
        <p14:creationId xmlns:p14="http://schemas.microsoft.com/office/powerpoint/2010/main" val="3216801064"/>
      </p:ext>
    </p:extLst>
  </p:cSld>
  <p:clrMapOvr>
    <a:masterClrMapping/>
  </p:clrMapOvr>
  <p:transition spd="slow">
    <p:cut/>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Shape 183"/>
          <p:cNvSpPr txBox="1">
            <a:spLocks noGrp="1"/>
          </p:cNvSpPr>
          <p:nvPr>
            <p:ph type="title"/>
          </p:nvPr>
        </p:nvSpPr>
        <p:spPr>
          <a:xfrm>
            <a:off x="1981200" y="228600"/>
            <a:ext cx="8229600" cy="990600"/>
          </a:xfrm>
          <a:prstGeom prst="rect">
            <a:avLst/>
          </a:prstGeom>
          <a:noFill/>
          <a:ln>
            <a:noFill/>
          </a:ln>
        </p:spPr>
        <p:txBody>
          <a:bodyPr lIns="91425" tIns="45700" rIns="91425" bIns="45700" anchor="ctr" anchorCtr="0">
            <a:noAutofit/>
          </a:bodyPr>
          <a:lstStyle/>
          <a:p>
            <a:pPr>
              <a:buClr>
                <a:schemeClr val="dk1"/>
              </a:buClr>
              <a:buSzPct val="25000"/>
            </a:pPr>
            <a:r>
              <a:rPr lang="en-US" sz="2800" dirty="0">
                <a:solidFill>
                  <a:schemeClr val="dk1"/>
                </a:solidFill>
                <a:latin typeface="Calibri"/>
                <a:ea typeface="Calibri"/>
                <a:cs typeface="Calibri"/>
                <a:sym typeface="Calibri"/>
              </a:rPr>
              <a:t>Emerging Market Debt (ELD) </a:t>
            </a:r>
            <a:r>
              <a:rPr lang="en-US" sz="2000" dirty="0">
                <a:solidFill>
                  <a:schemeClr val="dk1"/>
                </a:solidFill>
                <a:latin typeface="Calibri"/>
                <a:ea typeface="Calibri"/>
                <a:cs typeface="Calibri"/>
                <a:sym typeface="Calibri"/>
              </a:rPr>
              <a:t>5.62% Yield-</a:t>
            </a:r>
            <a:br>
              <a:rPr lang="en-US" sz="2000" dirty="0">
                <a:solidFill>
                  <a:schemeClr val="dk1"/>
                </a:solidFill>
                <a:latin typeface="Calibri"/>
                <a:ea typeface="Calibri"/>
                <a:cs typeface="Calibri"/>
                <a:sym typeface="Calibri"/>
              </a:rPr>
            </a:br>
            <a:br>
              <a:rPr lang="en-US" sz="2000" dirty="0">
                <a:solidFill>
                  <a:schemeClr val="dk1"/>
                </a:solidFill>
                <a:latin typeface="Calibri"/>
                <a:ea typeface="Calibri"/>
                <a:cs typeface="Calibri"/>
                <a:sym typeface="Calibri"/>
              </a:rPr>
            </a:br>
            <a:endParaRPr lang="en-US" sz="2000" dirty="0">
              <a:solidFill>
                <a:schemeClr val="dk1"/>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270AFBB8-F150-1154-BB7B-10517E59200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31361" y="1219200"/>
            <a:ext cx="6529277" cy="4875193"/>
          </a:xfrm>
          <a:prstGeom prst="rect">
            <a:avLst/>
          </a:prstGeom>
        </p:spPr>
      </p:pic>
    </p:spTree>
    <p:extLst>
      <p:ext uri="{BB962C8B-B14F-4D97-AF65-F5344CB8AC3E}">
        <p14:creationId xmlns:p14="http://schemas.microsoft.com/office/powerpoint/2010/main" val="1600653971"/>
      </p:ext>
    </p:extLst>
  </p:cSld>
  <p:clrMapOvr>
    <a:masterClrMapping/>
  </p:clrMapOvr>
  <p:transition spd="slow">
    <p:cut/>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Shape 169"/>
          <p:cNvSpPr txBox="1">
            <a:spLocks noGrp="1"/>
          </p:cNvSpPr>
          <p:nvPr>
            <p:ph type="title"/>
          </p:nvPr>
        </p:nvSpPr>
        <p:spPr>
          <a:xfrm>
            <a:off x="1981200" y="228600"/>
            <a:ext cx="8229600" cy="1143000"/>
          </a:xfrm>
          <a:prstGeom prst="rect">
            <a:avLst/>
          </a:prstGeom>
          <a:noFill/>
          <a:ln>
            <a:noFill/>
          </a:ln>
        </p:spPr>
        <p:txBody>
          <a:bodyPr lIns="91425" tIns="45700" rIns="91425" bIns="45700" anchor="ctr" anchorCtr="0">
            <a:noAutofit/>
          </a:bodyPr>
          <a:lstStyle/>
          <a:p>
            <a:pPr>
              <a:buClr>
                <a:schemeClr val="dk1"/>
              </a:buClr>
              <a:buSzPct val="25000"/>
            </a:pPr>
            <a:r>
              <a:rPr lang="en-US" sz="2400" dirty="0">
                <a:solidFill>
                  <a:schemeClr val="dk1"/>
                </a:solidFill>
                <a:latin typeface="Calibri"/>
                <a:ea typeface="Calibri"/>
                <a:cs typeface="Calibri"/>
                <a:sym typeface="Calibri"/>
              </a:rPr>
              <a:t>2X Short Treasuries (TBT)-Out of Favor</a:t>
            </a:r>
            <a:endParaRPr lang="en-US" sz="2000" dirty="0">
              <a:solidFill>
                <a:schemeClr val="dk1"/>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BF03BF9F-DCD7-0781-8803-4258F44EF16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799464" y="1371600"/>
            <a:ext cx="6593072" cy="4922827"/>
          </a:xfrm>
          <a:prstGeom prst="rect">
            <a:avLst/>
          </a:prstGeom>
        </p:spPr>
      </p:pic>
    </p:spTree>
    <p:extLst>
      <p:ext uri="{BB962C8B-B14F-4D97-AF65-F5344CB8AC3E}">
        <p14:creationId xmlns:p14="http://schemas.microsoft.com/office/powerpoint/2010/main" val="734828789"/>
      </p:ext>
    </p:extLst>
  </p:cSld>
  <p:clrMapOvr>
    <a:masterClrMapping/>
  </p:clrMapOvr>
  <p:transition spd="slow">
    <p:cut/>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Shape 169"/>
          <p:cNvSpPr txBox="1">
            <a:spLocks noGrp="1"/>
          </p:cNvSpPr>
          <p:nvPr>
            <p:ph type="title"/>
          </p:nvPr>
        </p:nvSpPr>
        <p:spPr>
          <a:xfrm>
            <a:off x="1981200" y="228600"/>
            <a:ext cx="8229600" cy="1143000"/>
          </a:xfrm>
          <a:prstGeom prst="rect">
            <a:avLst/>
          </a:prstGeom>
          <a:noFill/>
          <a:ln>
            <a:noFill/>
          </a:ln>
        </p:spPr>
        <p:txBody>
          <a:bodyPr lIns="91425" tIns="45700" rIns="91425" bIns="45700" anchor="ctr" anchorCtr="0">
            <a:noAutofit/>
          </a:bodyPr>
          <a:lstStyle/>
          <a:p>
            <a:pPr>
              <a:buClr>
                <a:schemeClr val="dk1"/>
              </a:buClr>
              <a:buSzPct val="25000"/>
            </a:pPr>
            <a:r>
              <a:rPr lang="en-US" sz="2400" dirty="0">
                <a:solidFill>
                  <a:schemeClr val="dk1"/>
                </a:solidFill>
                <a:latin typeface="Calibri"/>
                <a:ea typeface="Calibri"/>
                <a:cs typeface="Calibri"/>
                <a:sym typeface="Calibri"/>
              </a:rPr>
              <a:t>Anally Capital Management (NLY) – Leveraged REIT Play</a:t>
            </a: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Yield 13.25%</a:t>
            </a:r>
            <a:br>
              <a:rPr lang="en-US" sz="2400" dirty="0">
                <a:solidFill>
                  <a:schemeClr val="dk1"/>
                </a:solidFill>
                <a:latin typeface="Calibri"/>
                <a:ea typeface="Calibri"/>
                <a:cs typeface="Calibri"/>
                <a:sym typeface="Calibri"/>
              </a:rPr>
            </a:br>
            <a:r>
              <a:rPr lang="en-US" sz="2400" dirty="0">
                <a:solidFill>
                  <a:srgbClr val="00A64B"/>
                </a:solidFill>
                <a:latin typeface="Calibri"/>
                <a:ea typeface="Calibri"/>
                <a:cs typeface="Calibri"/>
                <a:sym typeface="Calibri"/>
              </a:rPr>
              <a:t>took profits on </a:t>
            </a:r>
            <a:r>
              <a:rPr lang="en-US" sz="1800" dirty="0">
                <a:solidFill>
                  <a:srgbClr val="00A64B"/>
                </a:solidFill>
                <a:latin typeface="+mj-lt"/>
                <a:ea typeface="Calibri"/>
                <a:cs typeface="Calibri"/>
                <a:sym typeface="Calibri"/>
              </a:rPr>
              <a:t>long 12/$15-$16 call spread</a:t>
            </a:r>
            <a:endParaRPr lang="en-US" sz="1800" dirty="0">
              <a:solidFill>
                <a:schemeClr val="dk1"/>
              </a:solidFill>
              <a:latin typeface="+mj-lt"/>
              <a:ea typeface="Calibri"/>
              <a:cs typeface="Calibri"/>
              <a:sym typeface="Calibri"/>
            </a:endParaRPr>
          </a:p>
        </p:txBody>
      </p:sp>
      <p:pic>
        <p:nvPicPr>
          <p:cNvPr id="2" name="Picture 1">
            <a:extLst>
              <a:ext uri="{FF2B5EF4-FFF2-40B4-BE49-F238E27FC236}">
                <a16:creationId xmlns:a16="http://schemas.microsoft.com/office/drawing/2014/main" id="{1BA3CE34-7309-DA4C-F8C3-12B48752D28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791046" y="1694003"/>
            <a:ext cx="6609907" cy="4935397"/>
          </a:xfrm>
          <a:prstGeom prst="rect">
            <a:avLst/>
          </a:prstGeom>
        </p:spPr>
      </p:pic>
    </p:spTree>
    <p:extLst>
      <p:ext uri="{BB962C8B-B14F-4D97-AF65-F5344CB8AC3E}">
        <p14:creationId xmlns:p14="http://schemas.microsoft.com/office/powerpoint/2010/main" val="87989513"/>
      </p:ext>
    </p:extLst>
  </p:cSld>
  <p:clrMapOvr>
    <a:masterClrMapping/>
  </p:clrMapOvr>
  <p:transition spd="slow">
    <p:cut/>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CE970A-3155-5F8F-A168-E4546E566779}"/>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6AECD893-EC6F-BBB1-7103-30A69BCC1788}"/>
              </a:ext>
            </a:extLst>
          </p:cNvPr>
          <p:cNvSpPr>
            <a:spLocks noGrp="1"/>
          </p:cNvSpPr>
          <p:nvPr>
            <p:ph type="body" idx="1"/>
          </p:nvPr>
        </p:nvSpPr>
        <p:spPr/>
        <p:txBody>
          <a:bodyPr/>
          <a:lstStyle/>
          <a:p>
            <a:endParaRPr lang="en-US"/>
          </a:p>
        </p:txBody>
      </p:sp>
      <p:pic>
        <p:nvPicPr>
          <p:cNvPr id="5" name="Picture 4" descr="A person sitting in a car&#10;&#10;AI-generated content may be incorrect.">
            <a:extLst>
              <a:ext uri="{FF2B5EF4-FFF2-40B4-BE49-F238E27FC236}">
                <a16:creationId xmlns:a16="http://schemas.microsoft.com/office/drawing/2014/main" id="{3B0A1F90-2C59-503A-B2F2-ECDD63FCC5F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350136701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351">
          <a:extLst>
            <a:ext uri="{FF2B5EF4-FFF2-40B4-BE49-F238E27FC236}">
              <a16:creationId xmlns:a16="http://schemas.microsoft.com/office/drawing/2014/main" id="{9A084604-604A-7A59-0549-002A672F22D5}"/>
            </a:ext>
          </a:extLst>
        </p:cNvPr>
        <p:cNvGrpSpPr/>
        <p:nvPr/>
      </p:nvGrpSpPr>
      <p:grpSpPr>
        <a:xfrm>
          <a:off x="0" y="0"/>
          <a:ext cx="0" cy="0"/>
          <a:chOff x="0" y="0"/>
          <a:chExt cx="0" cy="0"/>
        </a:xfrm>
      </p:grpSpPr>
      <p:sp>
        <p:nvSpPr>
          <p:cNvPr id="352" name="Shape 352">
            <a:extLst>
              <a:ext uri="{FF2B5EF4-FFF2-40B4-BE49-F238E27FC236}">
                <a16:creationId xmlns:a16="http://schemas.microsoft.com/office/drawing/2014/main" id="{6C3C7AC3-D0B4-0BC0-A884-E5B656763094}"/>
              </a:ext>
            </a:extLst>
          </p:cNvPr>
          <p:cNvSpPr txBox="1">
            <a:spLocks noGrp="1"/>
          </p:cNvSpPr>
          <p:nvPr>
            <p:ph type="title"/>
          </p:nvPr>
        </p:nvSpPr>
        <p:spPr>
          <a:xfrm>
            <a:off x="1981200" y="228600"/>
            <a:ext cx="8229600" cy="990600"/>
          </a:xfrm>
          <a:prstGeom prst="rect">
            <a:avLst/>
          </a:prstGeom>
          <a:noFill/>
          <a:ln>
            <a:noFill/>
          </a:ln>
        </p:spPr>
        <p:txBody>
          <a:bodyPr lIns="91425" tIns="45700" rIns="91425" bIns="45700" anchor="ctr" anchorCtr="0">
            <a:noAutofit/>
          </a:bodyPr>
          <a:lstStyle/>
          <a:p>
            <a:pPr lvl="0">
              <a:buClr>
                <a:schemeClr val="dk1"/>
              </a:buClr>
              <a:buSzPct val="25000"/>
            </a:pPr>
            <a:r>
              <a:rPr lang="en-US" sz="2800" dirty="0">
                <a:solidFill>
                  <a:schemeClr val="dk1"/>
                </a:solidFill>
                <a:latin typeface="Calibri"/>
                <a:ea typeface="Calibri"/>
                <a:cs typeface="Calibri"/>
                <a:sym typeface="Calibri"/>
              </a:rPr>
              <a:t>Foreign Currencies – Dollar Revival</a:t>
            </a:r>
            <a:br>
              <a:rPr lang="en-US" sz="2800" dirty="0">
                <a:solidFill>
                  <a:schemeClr val="dk1"/>
                </a:solidFill>
                <a:latin typeface="Calibri"/>
                <a:ea typeface="Calibri"/>
                <a:cs typeface="Calibri"/>
                <a:sym typeface="Calibri"/>
              </a:rPr>
            </a:br>
            <a:endParaRPr lang="en-US" sz="2000" dirty="0">
              <a:solidFill>
                <a:schemeClr val="dk1"/>
              </a:solidFill>
              <a:latin typeface="Calibri"/>
              <a:ea typeface="Calibri"/>
              <a:cs typeface="Calibri"/>
              <a:sym typeface="Calibri"/>
            </a:endParaRPr>
          </a:p>
        </p:txBody>
      </p:sp>
      <p:sp>
        <p:nvSpPr>
          <p:cNvPr id="353" name="Shape 353">
            <a:extLst>
              <a:ext uri="{FF2B5EF4-FFF2-40B4-BE49-F238E27FC236}">
                <a16:creationId xmlns:a16="http://schemas.microsoft.com/office/drawing/2014/main" id="{F98BBE15-FEAC-947D-B7D8-736FECB7C4DF}"/>
              </a:ext>
            </a:extLst>
          </p:cNvPr>
          <p:cNvSpPr txBox="1">
            <a:spLocks noGrp="1"/>
          </p:cNvSpPr>
          <p:nvPr>
            <p:ph type="body" idx="1"/>
          </p:nvPr>
        </p:nvSpPr>
        <p:spPr>
          <a:xfrm>
            <a:off x="625876" y="955177"/>
            <a:ext cx="10384134" cy="5410199"/>
          </a:xfrm>
          <a:prstGeom prst="rect">
            <a:avLst/>
          </a:prstGeom>
          <a:noFill/>
          <a:ln>
            <a:noFill/>
          </a:ln>
        </p:spPr>
        <p:txBody>
          <a:bodyPr lIns="91425" tIns="45700" rIns="91425" bIns="45700" anchor="t" anchorCtr="0">
            <a:noAutofit/>
          </a:bodyPr>
          <a:lstStyle/>
          <a:p>
            <a:pPr marL="0" indent="0">
              <a:spcBef>
                <a:spcPts val="0"/>
              </a:spcBef>
              <a:buClr>
                <a:srgbClr val="000000"/>
              </a:buClr>
              <a:buSzPct val="25000"/>
              <a:buNone/>
            </a:pPr>
            <a:br>
              <a:rPr lang="en-US" sz="2000" dirty="0">
                <a:solidFill>
                  <a:schemeClr val="tx1"/>
                </a:solidFill>
                <a:effectLst/>
                <a:latin typeface="+mn-lt"/>
                <a:ea typeface="Times New Roman" panose="02020603050405020304" pitchFamily="18" charset="0"/>
                <a:cs typeface="Times New Roman" panose="02020603050405020304" pitchFamily="18" charset="0"/>
              </a:rPr>
            </a:br>
            <a:r>
              <a:rPr lang="en-US" sz="2000" dirty="0">
                <a:solidFill>
                  <a:schemeClr val="tx1"/>
                </a:solidFill>
                <a:effectLst/>
                <a:latin typeface="+mn-lt"/>
                <a:ea typeface="Times New Roman" panose="02020603050405020304" pitchFamily="18" charset="0"/>
                <a:cs typeface="Times New Roman" panose="02020603050405020304" pitchFamily="18" charset="0"/>
              </a:rPr>
              <a:t>*Iran War triggers massive flight to safety bid for US dollar</a:t>
            </a:r>
            <a:br>
              <a:rPr lang="en-US" sz="2000" b="1" i="1" dirty="0">
                <a:solidFill>
                  <a:schemeClr val="tx1"/>
                </a:solidFill>
              </a:rPr>
            </a:br>
            <a:br>
              <a:rPr lang="en-US" sz="2000" b="1" i="1" dirty="0">
                <a:solidFill>
                  <a:schemeClr val="tx1"/>
                </a:solidFill>
              </a:rPr>
            </a:br>
            <a:r>
              <a:rPr lang="en-US" sz="2000" b="1" i="1" dirty="0">
                <a:solidFill>
                  <a:schemeClr val="tx1"/>
                </a:solidFill>
              </a:rPr>
              <a:t>*This </a:t>
            </a:r>
            <a:r>
              <a:rPr lang="en-US" sz="2000" dirty="0">
                <a:solidFill>
                  <a:schemeClr val="tx1"/>
                </a:solidFill>
              </a:rPr>
              <a:t>prompts sharps move down in (FXA), (FXE), (FXB), (EEM), and even the long beleaguered (FXY)</a:t>
            </a:r>
            <a:br>
              <a:rPr lang="en-US" sz="2000" dirty="0">
                <a:solidFill>
                  <a:schemeClr val="tx1"/>
                </a:solidFill>
              </a:rPr>
            </a:br>
            <a:br>
              <a:rPr lang="en-US" sz="2000" dirty="0">
                <a:solidFill>
                  <a:schemeClr val="tx1"/>
                </a:solidFill>
              </a:rPr>
            </a:br>
            <a:r>
              <a:rPr lang="en-US" sz="2000" dirty="0">
                <a:solidFill>
                  <a:schemeClr val="tx1"/>
                </a:solidFill>
              </a:rPr>
              <a:t>*There is a great trade setting up here in the currencies</a:t>
            </a:r>
            <a:br>
              <a:rPr lang="en-US" sz="2000" dirty="0">
                <a:solidFill>
                  <a:schemeClr val="tx1"/>
                </a:solidFill>
              </a:rPr>
            </a:br>
            <a:br>
              <a:rPr lang="en-US" sz="2000" dirty="0">
                <a:solidFill>
                  <a:schemeClr val="tx1"/>
                </a:solidFill>
              </a:rPr>
            </a:br>
            <a:r>
              <a:rPr lang="en-US" sz="2000" dirty="0">
                <a:solidFill>
                  <a:schemeClr val="tx1"/>
                </a:solidFill>
              </a:rPr>
              <a:t>*Once the war ends, currencies will rush to new highs</a:t>
            </a:r>
            <a:br>
              <a:rPr lang="en-US" sz="2000" dirty="0">
                <a:solidFill>
                  <a:schemeClr val="tx1"/>
                </a:solidFill>
              </a:rPr>
            </a:br>
            <a:br>
              <a:rPr lang="en-US" sz="2000" dirty="0">
                <a:solidFill>
                  <a:schemeClr val="tx1"/>
                </a:solidFill>
              </a:rPr>
            </a:br>
            <a:r>
              <a:rPr lang="en-US" sz="2000" dirty="0">
                <a:solidFill>
                  <a:schemeClr val="tx1"/>
                </a:solidFill>
              </a:rPr>
              <a:t>*Sell all dollar rallies. </a:t>
            </a:r>
            <a:br>
              <a:rPr lang="en-US" sz="2000" dirty="0">
                <a:solidFill>
                  <a:schemeClr val="tx1"/>
                </a:solidFill>
                <a:effectLst/>
                <a:latin typeface="+mn-lt"/>
                <a:ea typeface="Times New Roman" panose="02020603050405020304" pitchFamily="18" charset="0"/>
                <a:cs typeface="Times New Roman" panose="02020603050405020304" pitchFamily="18" charset="0"/>
              </a:rPr>
            </a:br>
            <a:br>
              <a:rPr lang="en-US" sz="2000" b="1" dirty="0">
                <a:solidFill>
                  <a:schemeClr val="tx1"/>
                </a:solidFill>
                <a:effectLst/>
                <a:latin typeface="+mn-lt"/>
                <a:ea typeface="Times New Roman" panose="02020603050405020304" pitchFamily="18" charset="0"/>
                <a:cs typeface="Times New Roman" panose="02020603050405020304" pitchFamily="18" charset="0"/>
              </a:rPr>
            </a:br>
            <a:r>
              <a:rPr lang="en-US" sz="2000" b="1" dirty="0">
                <a:solidFill>
                  <a:schemeClr val="tx1"/>
                </a:solidFill>
                <a:effectLst/>
                <a:latin typeface="+mn-lt"/>
                <a:ea typeface="Times New Roman" panose="02020603050405020304" pitchFamily="18" charset="0"/>
                <a:cs typeface="Times New Roman" panose="02020603050405020304" pitchFamily="18" charset="0"/>
              </a:rPr>
              <a:t>*Buy (FXA), (FXE), (FXB), (FXC), and (FXY) NOW!</a:t>
            </a:r>
            <a:br>
              <a:rPr lang="en-US" sz="2000" dirty="0">
                <a:solidFill>
                  <a:schemeClr val="tx1"/>
                </a:solidFill>
                <a:effectLst/>
                <a:latin typeface="+mn-lt"/>
                <a:ea typeface="Times New Roman" panose="02020603050405020304" pitchFamily="18" charset="0"/>
                <a:cs typeface="Times New Roman" panose="02020603050405020304" pitchFamily="18" charset="0"/>
              </a:rPr>
            </a:br>
            <a:br>
              <a:rPr lang="en-US" sz="2000" dirty="0">
                <a:solidFill>
                  <a:srgbClr val="FF0000"/>
                </a:solidFill>
                <a:effectLst/>
                <a:latin typeface="+mj-lt"/>
                <a:ea typeface="Times New Roman" panose="02020603050405020304" pitchFamily="18" charset="0"/>
                <a:cs typeface="Times New Roman" panose="02020603050405020304" pitchFamily="18" charset="0"/>
              </a:rPr>
            </a:br>
            <a:br>
              <a:rPr lang="en-US" sz="2000" dirty="0">
                <a:solidFill>
                  <a:schemeClr val="tx1"/>
                </a:solidFill>
                <a:effectLst/>
                <a:latin typeface="Times New Roman" panose="02020603050405020304" pitchFamily="18" charset="0"/>
                <a:ea typeface="Times New Roman" panose="02020603050405020304" pitchFamily="18" charset="0"/>
              </a:rPr>
            </a:br>
            <a:br>
              <a:rPr lang="en-US" sz="2000" dirty="0">
                <a:effectLst/>
                <a:latin typeface="Times New Roman" panose="02020603050405020304" pitchFamily="18" charset="0"/>
                <a:ea typeface="Times New Roman" panose="02020603050405020304" pitchFamily="18" charset="0"/>
              </a:rPr>
            </a:br>
            <a:br>
              <a:rPr lang="en-US" sz="2000" dirty="0">
                <a:effectLst/>
                <a:latin typeface="Times New Roman" panose="02020603050405020304" pitchFamily="18" charset="0"/>
                <a:ea typeface="Times New Roman" panose="02020603050405020304" pitchFamily="18" charset="0"/>
              </a:rPr>
            </a:br>
            <a:br>
              <a:rPr lang="en-US" sz="2000" dirty="0">
                <a:effectLst/>
                <a:latin typeface="Times New Roman" panose="02020603050405020304" pitchFamily="18" charset="0"/>
                <a:ea typeface="Times New Roman" panose="02020603050405020304" pitchFamily="18" charset="0"/>
              </a:rPr>
            </a:br>
            <a:br>
              <a:rPr lang="en-US" sz="2000" dirty="0">
                <a:effectLst/>
                <a:latin typeface="Times New Roman" panose="02020603050405020304" pitchFamily="18" charset="0"/>
                <a:ea typeface="Times New Roman" panose="02020603050405020304" pitchFamily="18" charset="0"/>
              </a:rPr>
            </a:br>
            <a:br>
              <a:rPr lang="en-US" sz="1800" dirty="0">
                <a:effectLst/>
                <a:latin typeface="Times New Roman" panose="02020603050405020304" pitchFamily="18" charset="0"/>
                <a:ea typeface="Times New Roman" panose="02020603050405020304" pitchFamily="18" charset="0"/>
              </a:rPr>
            </a:br>
            <a:br>
              <a:rPr lang="en-US" sz="2000" dirty="0">
                <a:solidFill>
                  <a:srgbClr val="FF0000"/>
                </a:solidFill>
                <a:effectLst/>
                <a:latin typeface="+mj-lt"/>
                <a:ea typeface="Times New Roman" panose="02020603050405020304" pitchFamily="18" charset="0"/>
                <a:cs typeface="Times New Roman" panose="02020603050405020304" pitchFamily="18" charset="0"/>
              </a:rPr>
            </a:br>
            <a:br>
              <a:rPr lang="en-US" sz="2000" b="1" dirty="0">
                <a:solidFill>
                  <a:srgbClr val="FF0000"/>
                </a:solidFill>
                <a:effectLst/>
                <a:latin typeface="+mj-lt"/>
                <a:ea typeface="Times New Roman" panose="02020603050405020304" pitchFamily="18" charset="0"/>
                <a:cs typeface="Times New Roman" panose="02020603050405020304" pitchFamily="18" charset="0"/>
              </a:rPr>
            </a:br>
            <a:br>
              <a:rPr lang="en-US" sz="2000" dirty="0">
                <a:solidFill>
                  <a:srgbClr val="FF0000"/>
                </a:solidFill>
                <a:effectLst/>
                <a:latin typeface="+mj-lt"/>
                <a:ea typeface="Times New Roman" panose="02020603050405020304" pitchFamily="18" charset="0"/>
                <a:cs typeface="Times New Roman" panose="02020603050405020304" pitchFamily="18" charset="0"/>
              </a:rPr>
            </a:br>
            <a:br>
              <a:rPr lang="en-US" sz="2000" dirty="0">
                <a:solidFill>
                  <a:srgbClr val="FF0000"/>
                </a:solidFill>
                <a:effectLst/>
                <a:latin typeface="+mj-lt"/>
                <a:ea typeface="Times New Roman" panose="02020603050405020304" pitchFamily="18" charset="0"/>
                <a:cs typeface="Times New Roman" panose="02020603050405020304" pitchFamily="18" charset="0"/>
              </a:rPr>
            </a:br>
            <a:br>
              <a:rPr lang="en-US" sz="2400" dirty="0">
                <a:solidFill>
                  <a:srgbClr val="FF0000"/>
                </a:solidFill>
                <a:latin typeface="+mj-lt"/>
                <a:cs typeface="Calibri" panose="020F0502020204030204" pitchFamily="34" charset="0"/>
              </a:rPr>
            </a:br>
            <a:br>
              <a:rPr lang="en-US" sz="2000" dirty="0">
                <a:solidFill>
                  <a:srgbClr val="FF0000"/>
                </a:solidFill>
                <a:latin typeface="+mj-lt"/>
                <a:ea typeface="Calibri"/>
                <a:cs typeface="Calibri" panose="020F0502020204030204" pitchFamily="34" charset="0"/>
              </a:rPr>
            </a:br>
            <a:endParaRPr lang="en-US" sz="1800" dirty="0">
              <a:solidFill>
                <a:srgbClr val="FF0000"/>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367086F4-59AA-435A-4F84-5981B86A519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311136" y="4072128"/>
            <a:ext cx="4716272" cy="2652903"/>
          </a:xfrm>
          <a:prstGeom prst="rect">
            <a:avLst/>
          </a:prstGeom>
        </p:spPr>
      </p:pic>
    </p:spTree>
    <p:extLst>
      <p:ext uri="{BB962C8B-B14F-4D97-AF65-F5344CB8AC3E}">
        <p14:creationId xmlns:p14="http://schemas.microsoft.com/office/powerpoint/2010/main" val="3646790762"/>
      </p:ext>
    </p:extLst>
  </p:cSld>
  <p:clrMapOvr>
    <a:masterClrMapping/>
  </p:clrMapOvr>
  <p:transition spd="slow">
    <p:cut/>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219200" y="381000"/>
            <a:ext cx="12192000" cy="46879"/>
            <a:chOff x="0" y="0"/>
            <a:chExt cx="9376341" cy="1724607"/>
          </a:xfrm>
        </p:grpSpPr>
        <p:sp>
          <p:nvSpPr>
            <p:cNvPr id="3" name="Freeform 3"/>
            <p:cNvSpPr/>
            <p:nvPr/>
          </p:nvSpPr>
          <p:spPr>
            <a:xfrm>
              <a:off x="0" y="0"/>
              <a:ext cx="9376341" cy="1724607"/>
            </a:xfrm>
            <a:custGeom>
              <a:avLst/>
              <a:gdLst/>
              <a:ahLst/>
              <a:cxnLst/>
              <a:rect l="l" t="t" r="r" b="b"/>
              <a:pathLst>
                <a:path w="9376341" h="1724607">
                  <a:moveTo>
                    <a:pt x="0" y="0"/>
                  </a:moveTo>
                  <a:lnTo>
                    <a:pt x="9376341" y="0"/>
                  </a:lnTo>
                  <a:lnTo>
                    <a:pt x="9376341" y="1724607"/>
                  </a:lnTo>
                  <a:lnTo>
                    <a:pt x="0" y="1724607"/>
                  </a:lnTo>
                  <a:close/>
                </a:path>
              </a:pathLst>
            </a:custGeom>
            <a:solidFill>
              <a:srgbClr val="061D3B">
                <a:alpha val="96863"/>
              </a:srgbClr>
            </a:solidFill>
          </p:spPr>
          <p:txBody>
            <a:bodyPr/>
            <a:lstStyle/>
            <a:p>
              <a:endParaRPr lang="en-US"/>
            </a:p>
          </p:txBody>
        </p:sp>
      </p:gr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884301" y="35831"/>
            <a:ext cx="1243925" cy="1243925"/>
          </a:xfrm>
          <a:prstGeom prst="rect">
            <a:avLst/>
          </a:prstGeom>
        </p:spPr>
      </p:pic>
      <p:grpSp>
        <p:nvGrpSpPr>
          <p:cNvPr id="6" name="Group 6"/>
          <p:cNvGrpSpPr>
            <a:grpSpLocks noChangeAspect="1"/>
          </p:cNvGrpSpPr>
          <p:nvPr/>
        </p:nvGrpSpPr>
        <p:grpSpPr>
          <a:xfrm>
            <a:off x="10975666" y="127198"/>
            <a:ext cx="1061193" cy="1061189"/>
            <a:chOff x="-60692" y="0"/>
            <a:chExt cx="6350000" cy="6349975"/>
          </a:xfrm>
        </p:grpSpPr>
        <p:sp>
          <p:nvSpPr>
            <p:cNvPr id="7" name="Freeform 7"/>
            <p:cNvSpPr/>
            <p:nvPr/>
          </p:nvSpPr>
          <p:spPr>
            <a:xfrm>
              <a:off x="-60692" y="0"/>
              <a:ext cx="6350000" cy="6349975"/>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4" cstate="email">
                <a:extLst>
                  <a:ext uri="{28A0092B-C50C-407E-A947-70E740481C1C}">
                    <a14:useLocalDpi xmlns:a14="http://schemas.microsoft.com/office/drawing/2010/main"/>
                  </a:ext>
                </a:extLst>
              </a:blip>
              <a:stretch>
                <a:fillRect/>
              </a:stretch>
            </a:blipFill>
          </p:spPr>
          <p:txBody>
            <a:bodyPr/>
            <a:lstStyle/>
            <a:p>
              <a:endParaRPr lang="en-US"/>
            </a:p>
          </p:txBody>
        </p:sp>
      </p:grpSp>
      <p:sp>
        <p:nvSpPr>
          <p:cNvPr id="9" name="TextBox 9"/>
          <p:cNvSpPr txBox="1"/>
          <p:nvPr/>
        </p:nvSpPr>
        <p:spPr>
          <a:xfrm>
            <a:off x="129782" y="47575"/>
            <a:ext cx="6321588" cy="333425"/>
          </a:xfrm>
          <a:prstGeom prst="rect">
            <a:avLst/>
          </a:prstGeom>
        </p:spPr>
        <p:txBody>
          <a:bodyPr lIns="0" tIns="0" rIns="0" bIns="0" rtlCol="0" anchor="t">
            <a:spAutoFit/>
          </a:bodyPr>
          <a:lstStyle/>
          <a:p>
            <a:pPr>
              <a:lnSpc>
                <a:spcPts val="2599"/>
              </a:lnSpc>
            </a:pPr>
            <a:r>
              <a:rPr lang="en-US" sz="2406" spc="192">
                <a:solidFill>
                  <a:srgbClr val="003D6A"/>
                </a:solidFill>
                <a:latin typeface="Glacial Indifference"/>
              </a:rPr>
              <a:t>THE MAD HEDGE FUND TRADER</a:t>
            </a:r>
          </a:p>
        </p:txBody>
      </p:sp>
      <p:sp>
        <p:nvSpPr>
          <p:cNvPr id="8" name="Shape 359">
            <a:extLst>
              <a:ext uri="{FF2B5EF4-FFF2-40B4-BE49-F238E27FC236}">
                <a16:creationId xmlns:a16="http://schemas.microsoft.com/office/drawing/2014/main" id="{BF7785F1-B11E-2F4D-954D-E995CDFDBFDE}"/>
              </a:ext>
            </a:extLst>
          </p:cNvPr>
          <p:cNvSpPr txBox="1">
            <a:spLocks/>
          </p:cNvSpPr>
          <p:nvPr/>
        </p:nvSpPr>
        <p:spPr>
          <a:xfrm>
            <a:off x="168588" y="546598"/>
            <a:ext cx="8229600" cy="533400"/>
          </a:xfrm>
          <a:prstGeom prst="rect">
            <a:avLst/>
          </a:prstGeom>
          <a:noFill/>
          <a:ln>
            <a:noFill/>
          </a:ln>
        </p:spPr>
        <p:txBody>
          <a:bodyPr lIns="91425" tIns="45700" rIns="91425" bIns="45700" anchor="ctr" anchorCtr="0">
            <a:noAutofit/>
          </a:bodyP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stStyle>
          <a:p>
            <a:pPr>
              <a:buClr>
                <a:schemeClr val="dk1"/>
              </a:buClr>
              <a:buSzPct val="25000"/>
            </a:pP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r>
              <a:rPr lang="en-US" sz="2400" b="1" dirty="0">
                <a:solidFill>
                  <a:schemeClr val="dk1"/>
                </a:solidFill>
                <a:latin typeface="Calibri"/>
                <a:ea typeface="Calibri"/>
                <a:cs typeface="Calibri"/>
                <a:sym typeface="Calibri"/>
              </a:rPr>
              <a:t>Australian Dollar (FXA) - </a:t>
            </a:r>
            <a:r>
              <a:rPr lang="en-US" sz="1800" dirty="0">
                <a:solidFill>
                  <a:schemeClr val="dk1"/>
                </a:solidFill>
                <a:latin typeface="Calibri"/>
                <a:ea typeface="Calibri"/>
                <a:cs typeface="Calibri"/>
                <a:sym typeface="Calibri"/>
              </a:rPr>
              <a:t>Major Long-Term Bottom is In Targeting Parity – A call option on a global synchronized recovery</a:t>
            </a: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000" dirty="0">
                <a:solidFill>
                  <a:schemeClr val="dk1"/>
                </a:solidFill>
                <a:latin typeface="Calibri"/>
                <a:ea typeface="Calibri"/>
                <a:cs typeface="Calibri"/>
                <a:sym typeface="Calibri"/>
              </a:rPr>
            </a:br>
            <a:endParaRPr lang="en-US" sz="2000" dirty="0">
              <a:solidFill>
                <a:schemeClr val="dk1"/>
              </a:solidFill>
              <a:latin typeface="Calibri"/>
              <a:ea typeface="Calibri"/>
              <a:cs typeface="Calibri"/>
              <a:sym typeface="Calibri"/>
            </a:endParaRPr>
          </a:p>
        </p:txBody>
      </p:sp>
      <p:pic>
        <p:nvPicPr>
          <p:cNvPr id="13" name="Picture 12" descr="A kangaroo standing on a dirt surface&#10;&#10;Description automatically generated">
            <a:extLst>
              <a:ext uri="{FF2B5EF4-FFF2-40B4-BE49-F238E27FC236}">
                <a16:creationId xmlns:a16="http://schemas.microsoft.com/office/drawing/2014/main" id="{64AB6708-0191-DF86-C63F-77F9DB71976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168054" y="3751385"/>
            <a:ext cx="3768969" cy="2512646"/>
          </a:xfrm>
          <a:prstGeom prst="rect">
            <a:avLst/>
          </a:prstGeom>
        </p:spPr>
      </p:pic>
      <p:pic>
        <p:nvPicPr>
          <p:cNvPr id="4" name="Picture 3">
            <a:extLst>
              <a:ext uri="{FF2B5EF4-FFF2-40B4-BE49-F238E27FC236}">
                <a16:creationId xmlns:a16="http://schemas.microsoft.com/office/drawing/2014/main" id="{6BF8E370-7DE8-517E-A081-A33FA35DDA79}"/>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36370" y="1996831"/>
            <a:ext cx="5715000" cy="4267200"/>
          </a:xfrm>
          <a:prstGeom prst="rect">
            <a:avLst/>
          </a:prstGeom>
        </p:spPr>
      </p:pic>
      <p:cxnSp>
        <p:nvCxnSpPr>
          <p:cNvPr id="14" name="Straight Arrow Connector 13">
            <a:extLst>
              <a:ext uri="{FF2B5EF4-FFF2-40B4-BE49-F238E27FC236}">
                <a16:creationId xmlns:a16="http://schemas.microsoft.com/office/drawing/2014/main" id="{89D2FB15-22E2-8D43-850C-8D9B3F5343D2}"/>
              </a:ext>
            </a:extLst>
          </p:cNvPr>
          <p:cNvCxnSpPr>
            <a:cxnSpLocks/>
          </p:cNvCxnSpPr>
          <p:nvPr/>
        </p:nvCxnSpPr>
        <p:spPr>
          <a:xfrm flipV="1">
            <a:off x="2068286" y="2382397"/>
            <a:ext cx="6903690" cy="2637034"/>
          </a:xfrm>
          <a:prstGeom prst="straightConnector1">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689310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570AE4-C9CF-1A46-8746-7CAC76C2C70E}"/>
              </a:ext>
            </a:extLst>
          </p:cNvPr>
          <p:cNvSpPr>
            <a:spLocks noGrp="1"/>
          </p:cNvSpPr>
          <p:nvPr>
            <p:ph type="title"/>
          </p:nvPr>
        </p:nvSpPr>
        <p:spPr>
          <a:xfrm>
            <a:off x="1981200" y="274638"/>
            <a:ext cx="8229600" cy="868363"/>
          </a:xfrm>
        </p:spPr>
        <p:txBody>
          <a:bodyPr/>
          <a:lstStyle/>
          <a:p>
            <a:r>
              <a:rPr lang="en-US" sz="2800" b="1" dirty="0"/>
              <a:t>The Method to My </a:t>
            </a:r>
            <a:r>
              <a:rPr lang="en-US" sz="2800" b="1" i="1" dirty="0"/>
              <a:t>Madness</a:t>
            </a:r>
            <a:br>
              <a:rPr lang="en-US" sz="2800" b="1" i="1" dirty="0"/>
            </a:br>
            <a:endParaRPr lang="en-US" sz="1800" b="1" dirty="0"/>
          </a:p>
        </p:txBody>
      </p:sp>
      <p:sp>
        <p:nvSpPr>
          <p:cNvPr id="3" name="Text Placeholder 2">
            <a:extLst>
              <a:ext uri="{FF2B5EF4-FFF2-40B4-BE49-F238E27FC236}">
                <a16:creationId xmlns:a16="http://schemas.microsoft.com/office/drawing/2014/main" id="{9182DC3C-3A8F-9541-A211-CE5669DBF4BA}"/>
              </a:ext>
            </a:extLst>
          </p:cNvPr>
          <p:cNvSpPr>
            <a:spLocks noGrp="1"/>
          </p:cNvSpPr>
          <p:nvPr>
            <p:ph type="body" idx="1"/>
          </p:nvPr>
        </p:nvSpPr>
        <p:spPr>
          <a:xfrm>
            <a:off x="228600" y="1039625"/>
            <a:ext cx="11723914" cy="5647613"/>
          </a:xfrm>
        </p:spPr>
        <p:txBody>
          <a:bodyPr/>
          <a:lstStyle/>
          <a:p>
            <a:pPr marL="203200" indent="0">
              <a:buNone/>
            </a:pPr>
            <a:br>
              <a:rPr lang="en-US" sz="2000" i="1" dirty="0">
                <a:solidFill>
                  <a:srgbClr val="FF0000"/>
                </a:solidFill>
                <a:latin typeface="+mj-lt"/>
                <a:ea typeface="Times New Roman" panose="02020603050405020304" pitchFamily="18" charset="0"/>
              </a:rPr>
            </a:br>
            <a:r>
              <a:rPr lang="en-US" sz="1800" i="1" dirty="0">
                <a:solidFill>
                  <a:schemeClr val="tx1"/>
                </a:solidFill>
                <a:latin typeface="+mj-lt"/>
                <a:ea typeface="Times New Roman" panose="02020603050405020304" pitchFamily="18" charset="0"/>
              </a:rPr>
              <a:t>*</a:t>
            </a:r>
            <a:r>
              <a:rPr lang="en-US" sz="1800" b="1" i="1" dirty="0">
                <a:solidFill>
                  <a:schemeClr val="tx1"/>
                </a:solidFill>
              </a:rPr>
              <a:t>Expect a Long War.</a:t>
            </a:r>
            <a:r>
              <a:rPr lang="en-US" sz="1800" b="1" dirty="0">
                <a:solidFill>
                  <a:schemeClr val="tx1"/>
                </a:solidFill>
              </a:rPr>
              <a:t> </a:t>
            </a:r>
            <a:r>
              <a:rPr lang="en-US" sz="1800" dirty="0">
                <a:solidFill>
                  <a:schemeClr val="tx1"/>
                </a:solidFill>
              </a:rPr>
              <a:t>There is no loyal opposition waiting in the wings to take over Iran on US orders. Iran is the one who decides when the Straights of Hormuz open, not the US</a:t>
            </a:r>
            <a:br>
              <a:rPr lang="en-US" sz="1800" i="1" dirty="0">
                <a:solidFill>
                  <a:srgbClr val="FF0000"/>
                </a:solidFill>
                <a:latin typeface="+mj-lt"/>
                <a:ea typeface="Times New Roman" panose="02020603050405020304" pitchFamily="18" charset="0"/>
              </a:rPr>
            </a:br>
            <a:br>
              <a:rPr lang="en-US" sz="1800" dirty="0">
                <a:solidFill>
                  <a:schemeClr val="tx1"/>
                </a:solidFill>
                <a:latin typeface="+mj-lt"/>
                <a:ea typeface="Times New Roman" panose="02020603050405020304" pitchFamily="18" charset="0"/>
              </a:rPr>
            </a:br>
            <a:r>
              <a:rPr lang="en-US" sz="1800" dirty="0">
                <a:solidFill>
                  <a:schemeClr val="tx1"/>
                </a:solidFill>
                <a:latin typeface="+mj-lt"/>
                <a:ea typeface="Times New Roman" panose="02020603050405020304" pitchFamily="18" charset="0"/>
              </a:rPr>
              <a:t>*Battle over</a:t>
            </a:r>
            <a:r>
              <a:rPr lang="en-US" sz="1800" b="1" dirty="0">
                <a:solidFill>
                  <a:schemeClr val="tx1"/>
                </a:solidFill>
                <a:latin typeface="+mj-lt"/>
                <a:ea typeface="Times New Roman" panose="02020603050405020304" pitchFamily="18" charset="0"/>
              </a:rPr>
              <a:t> tariffs </a:t>
            </a:r>
            <a:r>
              <a:rPr lang="en-US" sz="1800" dirty="0">
                <a:solidFill>
                  <a:schemeClr val="tx1"/>
                </a:solidFill>
                <a:latin typeface="+mj-lt"/>
                <a:ea typeface="Times New Roman" panose="02020603050405020304" pitchFamily="18" charset="0"/>
              </a:rPr>
              <a:t>rages on, with Trump imposing a </a:t>
            </a:r>
            <a:r>
              <a:rPr lang="en-US" sz="1800" b="1" dirty="0">
                <a:solidFill>
                  <a:schemeClr val="tx1"/>
                </a:solidFill>
                <a:latin typeface="+mj-lt"/>
                <a:ea typeface="Times New Roman" panose="02020603050405020304" pitchFamily="18" charset="0"/>
              </a:rPr>
              <a:t>15% global tariffs </a:t>
            </a:r>
            <a:r>
              <a:rPr lang="en-US" sz="1800" dirty="0">
                <a:solidFill>
                  <a:schemeClr val="tx1"/>
                </a:solidFill>
                <a:latin typeface="+mj-lt"/>
                <a:ea typeface="Times New Roman" panose="02020603050405020304" pitchFamily="18" charset="0"/>
              </a:rPr>
              <a:t>a week </a:t>
            </a:r>
            <a:r>
              <a:rPr lang="en-US" sz="1800" dirty="0" err="1">
                <a:solidFill>
                  <a:schemeClr val="tx1"/>
                </a:solidFill>
                <a:latin typeface="+mj-lt"/>
                <a:ea typeface="Times New Roman" panose="02020603050405020304" pitchFamily="18" charset="0"/>
              </a:rPr>
              <a:t>befor</a:t>
            </a:r>
            <a:r>
              <a:rPr lang="en-US" sz="1800" dirty="0">
                <a:solidFill>
                  <a:schemeClr val="tx1"/>
                </a:solidFill>
                <a:latin typeface="+mj-lt"/>
                <a:ea typeface="Times New Roman" panose="02020603050405020304" pitchFamily="18" charset="0"/>
              </a:rPr>
              <a:t> the start of the war</a:t>
            </a:r>
            <a:br>
              <a:rPr lang="en-US" sz="1800" dirty="0">
                <a:solidFill>
                  <a:srgbClr val="FF0000"/>
                </a:solidFill>
                <a:latin typeface="+mj-lt"/>
              </a:rPr>
            </a:br>
            <a:br>
              <a:rPr lang="en-US" sz="1800" dirty="0">
                <a:solidFill>
                  <a:srgbClr val="FF0000"/>
                </a:solidFill>
                <a:latin typeface="+mj-lt"/>
              </a:rPr>
            </a:br>
            <a:r>
              <a:rPr lang="en-US" sz="1800" b="1" dirty="0">
                <a:solidFill>
                  <a:schemeClr val="tx1"/>
                </a:solidFill>
                <a:latin typeface="+mj-lt"/>
              </a:rPr>
              <a:t>*Oil </a:t>
            </a:r>
            <a:r>
              <a:rPr lang="en-US" sz="1800" dirty="0">
                <a:solidFill>
                  <a:schemeClr val="tx1"/>
                </a:solidFill>
                <a:latin typeface="+mj-lt"/>
              </a:rPr>
              <a:t>sees sharpest rise in history, from $56 to $120 since Jan 1, </a:t>
            </a:r>
            <a:r>
              <a:rPr lang="en-US" sz="1800" b="1" dirty="0">
                <a:solidFill>
                  <a:schemeClr val="tx1"/>
                </a:solidFill>
                <a:latin typeface="+mj-lt"/>
              </a:rPr>
              <a:t>up 115%</a:t>
            </a:r>
            <a:br>
              <a:rPr lang="en-US" sz="1800" b="1" dirty="0">
                <a:solidFill>
                  <a:schemeClr val="tx1"/>
                </a:solidFill>
                <a:latin typeface="+mj-lt"/>
                <a:ea typeface="Times New Roman" panose="02020603050405020304" pitchFamily="18" charset="0"/>
              </a:rPr>
            </a:br>
            <a:br>
              <a:rPr lang="en-US" sz="1800" dirty="0">
                <a:solidFill>
                  <a:schemeClr val="tx1"/>
                </a:solidFill>
                <a:latin typeface="+mj-lt"/>
                <a:ea typeface="Times New Roman" panose="02020603050405020304" pitchFamily="18" charset="0"/>
              </a:rPr>
            </a:br>
            <a:r>
              <a:rPr lang="en-US" sz="1800" dirty="0">
                <a:solidFill>
                  <a:schemeClr val="tx1"/>
                </a:solidFill>
                <a:latin typeface="+mj-lt"/>
                <a:ea typeface="Times New Roman" panose="02020603050405020304" pitchFamily="18" charset="0"/>
              </a:rPr>
              <a:t>*Rocketing gasoline costs and new tariff amount to a new </a:t>
            </a:r>
            <a:br>
              <a:rPr lang="en-US" sz="1800" dirty="0">
                <a:solidFill>
                  <a:schemeClr val="tx1"/>
                </a:solidFill>
                <a:latin typeface="+mj-lt"/>
                <a:ea typeface="Times New Roman" panose="02020603050405020304" pitchFamily="18" charset="0"/>
              </a:rPr>
            </a:br>
            <a:r>
              <a:rPr lang="en-US" sz="1800" b="1" dirty="0">
                <a:solidFill>
                  <a:schemeClr val="tx1"/>
                </a:solidFill>
                <a:latin typeface="+mj-lt"/>
                <a:ea typeface="Times New Roman" panose="02020603050405020304" pitchFamily="18" charset="0"/>
              </a:rPr>
              <a:t>double tax increase for consumers</a:t>
            </a:r>
            <a:br>
              <a:rPr lang="en-US" sz="1800" dirty="0">
                <a:solidFill>
                  <a:schemeClr val="tx1"/>
                </a:solidFill>
                <a:effectLst/>
                <a:latin typeface="+mj-lt"/>
              </a:rPr>
            </a:br>
            <a:br>
              <a:rPr lang="en-US" sz="1800" dirty="0">
                <a:solidFill>
                  <a:schemeClr val="tx1"/>
                </a:solidFill>
                <a:effectLst/>
                <a:latin typeface="+mj-lt"/>
              </a:rPr>
            </a:br>
            <a:r>
              <a:rPr lang="en-US" sz="1800" dirty="0">
                <a:solidFill>
                  <a:schemeClr val="tx1"/>
                </a:solidFill>
                <a:effectLst/>
                <a:latin typeface="+mj-lt"/>
              </a:rPr>
              <a:t>*Jobs</a:t>
            </a:r>
            <a:r>
              <a:rPr lang="en-US" sz="1800" dirty="0">
                <a:solidFill>
                  <a:schemeClr val="tx1"/>
                </a:solidFill>
                <a:latin typeface="+mj-lt"/>
              </a:rPr>
              <a:t> data remains bad and </a:t>
            </a:r>
            <a:r>
              <a:rPr lang="en-US" sz="1800" b="1" dirty="0">
                <a:solidFill>
                  <a:schemeClr val="tx1"/>
                </a:solidFill>
                <a:latin typeface="+mj-lt"/>
              </a:rPr>
              <a:t>getting worse</a:t>
            </a:r>
            <a:br>
              <a:rPr lang="en-US" sz="1800" dirty="0">
                <a:solidFill>
                  <a:schemeClr val="tx1"/>
                </a:solidFill>
                <a:latin typeface="+mj-lt"/>
                <a:ea typeface="Times New Roman" panose="02020603050405020304" pitchFamily="18" charset="0"/>
              </a:rPr>
            </a:br>
            <a:br>
              <a:rPr lang="en-US" sz="1800" dirty="0">
                <a:solidFill>
                  <a:schemeClr val="tx1"/>
                </a:solidFill>
                <a:latin typeface="+mj-lt"/>
                <a:ea typeface="Times New Roman" panose="02020603050405020304" pitchFamily="18" charset="0"/>
              </a:rPr>
            </a:br>
            <a:r>
              <a:rPr lang="en-US" sz="1800" b="1" dirty="0">
                <a:solidFill>
                  <a:schemeClr val="tx1"/>
                </a:solidFill>
                <a:latin typeface="+mj-lt"/>
                <a:ea typeface="Times New Roman" panose="02020603050405020304" pitchFamily="18" charset="0"/>
              </a:rPr>
              <a:t>*US Dollar </a:t>
            </a:r>
            <a:r>
              <a:rPr lang="en-US" sz="1800" dirty="0">
                <a:solidFill>
                  <a:schemeClr val="tx1"/>
                </a:solidFill>
                <a:latin typeface="+mj-lt"/>
                <a:ea typeface="Times New Roman" panose="02020603050405020304" pitchFamily="18" charset="0"/>
              </a:rPr>
              <a:t>takes off on global position unwind</a:t>
            </a:r>
            <a:br>
              <a:rPr lang="en-US" sz="1800" dirty="0">
                <a:solidFill>
                  <a:schemeClr val="tx1"/>
                </a:solidFill>
                <a:latin typeface="+mj-lt"/>
                <a:ea typeface="Times New Roman" panose="02020603050405020304" pitchFamily="18" charset="0"/>
              </a:rPr>
            </a:br>
            <a:br>
              <a:rPr lang="en-US" sz="1800" dirty="0">
                <a:solidFill>
                  <a:schemeClr val="tx1"/>
                </a:solidFill>
                <a:latin typeface="+mj-lt"/>
                <a:ea typeface="Times New Roman" panose="02020603050405020304" pitchFamily="18" charset="0"/>
              </a:rPr>
            </a:br>
            <a:r>
              <a:rPr lang="en-US" sz="1800" b="1" dirty="0">
                <a:solidFill>
                  <a:schemeClr val="tx1"/>
                </a:solidFill>
                <a:latin typeface="+mj-lt"/>
                <a:ea typeface="Times New Roman" panose="02020603050405020304" pitchFamily="18" charset="0"/>
              </a:rPr>
              <a:t>*</a:t>
            </a:r>
            <a:r>
              <a:rPr lang="en-US" sz="1800" b="1" dirty="0">
                <a:solidFill>
                  <a:schemeClr val="tx1"/>
                </a:solidFill>
                <a:latin typeface="+mj-lt"/>
              </a:rPr>
              <a:t>Bitcoin </a:t>
            </a:r>
            <a:r>
              <a:rPr lang="en-US" sz="1800" dirty="0">
                <a:solidFill>
                  <a:schemeClr val="tx1"/>
                </a:solidFill>
                <a:latin typeface="+mj-lt"/>
              </a:rPr>
              <a:t>recovers $70,000 on war fears</a:t>
            </a:r>
            <a:br>
              <a:rPr lang="en-US" sz="2000" dirty="0">
                <a:solidFill>
                  <a:srgbClr val="FF0000"/>
                </a:solidFill>
                <a:latin typeface="+mj-lt"/>
                <a:ea typeface="Times New Roman" panose="02020603050405020304" pitchFamily="18" charset="0"/>
              </a:rPr>
            </a:br>
            <a:br>
              <a:rPr lang="en-US" sz="2000" dirty="0">
                <a:solidFill>
                  <a:srgbClr val="FF0000"/>
                </a:solidFill>
                <a:effectLst/>
                <a:latin typeface="+mj-lt"/>
                <a:ea typeface="Times New Roman" panose="02020603050405020304" pitchFamily="18" charset="0"/>
              </a:rPr>
            </a:br>
            <a:br>
              <a:rPr lang="en-US" sz="2000" dirty="0">
                <a:solidFill>
                  <a:srgbClr val="FF0000"/>
                </a:solidFill>
                <a:latin typeface="+mj-lt"/>
                <a:ea typeface="Times New Roman" panose="02020603050405020304" pitchFamily="18" charset="0"/>
              </a:rPr>
            </a:br>
            <a:br>
              <a:rPr lang="en-US" sz="2000" dirty="0">
                <a:solidFill>
                  <a:schemeClr val="tx1"/>
                </a:solidFill>
                <a:latin typeface="+mj-lt"/>
                <a:ea typeface="Times New Roman" panose="02020603050405020304" pitchFamily="18" charset="0"/>
              </a:rPr>
            </a:br>
            <a:br>
              <a:rPr lang="en-US" sz="2000" dirty="0">
                <a:solidFill>
                  <a:schemeClr val="tx1"/>
                </a:solidFill>
                <a:latin typeface="+mj-lt"/>
              </a:rPr>
            </a:br>
            <a:br>
              <a:rPr lang="en-US" sz="2400" dirty="0">
                <a:solidFill>
                  <a:schemeClr val="tx1"/>
                </a:solidFill>
                <a:latin typeface="+mj-lt"/>
              </a:rPr>
            </a:br>
            <a:br>
              <a:rPr lang="en-US" sz="2000" dirty="0">
                <a:solidFill>
                  <a:schemeClr val="tx1"/>
                </a:solidFill>
                <a:latin typeface="+mj-lt"/>
              </a:rPr>
            </a:br>
            <a:br>
              <a:rPr lang="en-US" sz="2000" dirty="0">
                <a:solidFill>
                  <a:schemeClr val="tx1"/>
                </a:solidFill>
                <a:latin typeface="+mj-lt"/>
              </a:rPr>
            </a:br>
            <a:br>
              <a:rPr lang="en-US" sz="2000" dirty="0">
                <a:solidFill>
                  <a:srgbClr val="FF0000"/>
                </a:solidFill>
                <a:latin typeface="+mj-lt"/>
              </a:rPr>
            </a:br>
            <a:br>
              <a:rPr lang="en-US" sz="2000" dirty="0">
                <a:solidFill>
                  <a:srgbClr val="FF0000"/>
                </a:solidFill>
                <a:latin typeface="+mj-lt"/>
                <a:ea typeface="Calibri"/>
                <a:cs typeface="Calibri" panose="020F0502020204030204" pitchFamily="34" charset="0"/>
                <a:sym typeface="Calibri"/>
              </a:rPr>
            </a:br>
            <a:br>
              <a:rPr lang="en-US" sz="1800" dirty="0">
                <a:solidFill>
                  <a:srgbClr val="FF0000"/>
                </a:solidFill>
                <a:latin typeface="+mj-lt"/>
                <a:ea typeface="Calibri"/>
                <a:cs typeface="Calibri" panose="020F0502020204030204" pitchFamily="34" charset="0"/>
                <a:sym typeface="Calibri"/>
              </a:rPr>
            </a:br>
            <a:br>
              <a:rPr lang="en-US" sz="1800" dirty="0">
                <a:solidFill>
                  <a:srgbClr val="FF0000"/>
                </a:solidFill>
                <a:latin typeface="+mn-lt"/>
                <a:ea typeface="Calibri"/>
                <a:cs typeface="Calibri" panose="020F0502020204030204" pitchFamily="34" charset="0"/>
                <a:sym typeface="Calibri"/>
              </a:rPr>
            </a:br>
            <a:br>
              <a:rPr lang="en-US" sz="1800" dirty="0">
                <a:solidFill>
                  <a:srgbClr val="FF0000"/>
                </a:solidFill>
                <a:latin typeface="+mn-lt"/>
                <a:ea typeface="Calibri"/>
                <a:cs typeface="Calibri" panose="020F0502020204030204" pitchFamily="34" charset="0"/>
                <a:sym typeface="Calibri"/>
              </a:rPr>
            </a:br>
            <a:br>
              <a:rPr lang="en-US" sz="1800" dirty="0">
                <a:solidFill>
                  <a:srgbClr val="FF0000"/>
                </a:solidFill>
                <a:latin typeface="+mn-lt"/>
                <a:ea typeface="Calibri"/>
                <a:cs typeface="Calibri" panose="020F0502020204030204" pitchFamily="34" charset="0"/>
                <a:sym typeface="Calibri"/>
              </a:rPr>
            </a:br>
            <a:br>
              <a:rPr lang="en-US" sz="1800" dirty="0">
                <a:solidFill>
                  <a:srgbClr val="FF0000"/>
                </a:solidFill>
                <a:latin typeface="+mn-lt"/>
                <a:ea typeface="Calibri"/>
                <a:cs typeface="Calibri" panose="020F0502020204030204" pitchFamily="34" charset="0"/>
                <a:sym typeface="Calibri"/>
              </a:rPr>
            </a:br>
            <a:br>
              <a:rPr lang="en-US" sz="1800" dirty="0">
                <a:solidFill>
                  <a:srgbClr val="FF0000"/>
                </a:solidFill>
                <a:latin typeface="+mn-lt"/>
                <a:ea typeface="Calibri"/>
                <a:cs typeface="Calibri" panose="020F0502020204030204" pitchFamily="34" charset="0"/>
                <a:sym typeface="Calibri"/>
              </a:rPr>
            </a:br>
            <a:br>
              <a:rPr lang="en-US" sz="1800" dirty="0">
                <a:solidFill>
                  <a:srgbClr val="FF0000"/>
                </a:solidFill>
                <a:latin typeface="Calibri" panose="020F0502020204030204" pitchFamily="34" charset="0"/>
                <a:ea typeface="Calibri"/>
                <a:cs typeface="Calibri" panose="020F0502020204030204" pitchFamily="34" charset="0"/>
                <a:sym typeface="Calibri"/>
              </a:rPr>
            </a:br>
            <a:br>
              <a:rPr lang="en-US" sz="1800" dirty="0">
                <a:solidFill>
                  <a:srgbClr val="FF0000"/>
                </a:solidFill>
                <a:latin typeface="Calibri" panose="020F0502020204030204" pitchFamily="34" charset="0"/>
                <a:ea typeface="Calibri"/>
                <a:cs typeface="Calibri" panose="020F0502020204030204" pitchFamily="34" charset="0"/>
                <a:sym typeface="Calibri"/>
              </a:rPr>
            </a:br>
            <a:br>
              <a:rPr lang="en-US" sz="2000" dirty="0">
                <a:solidFill>
                  <a:srgbClr val="FF0000"/>
                </a:solidFill>
                <a:latin typeface="Calibri" panose="020F0502020204030204" pitchFamily="34" charset="0"/>
                <a:ea typeface="Calibri"/>
                <a:cs typeface="Calibri" panose="020F0502020204030204" pitchFamily="34" charset="0"/>
                <a:sym typeface="Calibri"/>
              </a:rPr>
            </a:br>
            <a:br>
              <a:rPr lang="en-US" sz="2000" dirty="0">
                <a:solidFill>
                  <a:srgbClr val="FF0000"/>
                </a:solidFill>
                <a:latin typeface="Calibri" panose="020F0502020204030204" pitchFamily="34" charset="0"/>
                <a:ea typeface="Calibri"/>
                <a:cs typeface="Calibri" panose="020F0502020204030204" pitchFamily="34" charset="0"/>
                <a:sym typeface="Calibri"/>
              </a:rPr>
            </a:br>
            <a:br>
              <a:rPr lang="en-US" sz="2000" dirty="0">
                <a:solidFill>
                  <a:srgbClr val="FF0000"/>
                </a:solidFill>
                <a:latin typeface="Calibri" panose="020F0502020204030204" pitchFamily="34" charset="0"/>
                <a:ea typeface="Calibri"/>
                <a:cs typeface="Calibri" panose="020F0502020204030204" pitchFamily="34" charset="0"/>
                <a:sym typeface="Calibri"/>
              </a:rPr>
            </a:br>
            <a:br>
              <a:rPr lang="en-US" sz="2000" dirty="0">
                <a:solidFill>
                  <a:srgbClr val="FF0000"/>
                </a:solidFill>
                <a:latin typeface="Calibri" panose="020F0502020204030204" pitchFamily="34" charset="0"/>
                <a:ea typeface="Calibri"/>
                <a:cs typeface="Calibri" panose="020F0502020204030204" pitchFamily="34" charset="0"/>
                <a:sym typeface="Calibri"/>
              </a:rPr>
            </a:br>
            <a:br>
              <a:rPr lang="en-US" sz="2000" dirty="0">
                <a:solidFill>
                  <a:srgbClr val="FF0000"/>
                </a:solidFill>
                <a:latin typeface="Calibri" panose="020F0502020204030204" pitchFamily="34" charset="0"/>
                <a:ea typeface="Calibri"/>
                <a:cs typeface="Calibri" panose="020F0502020204030204" pitchFamily="34" charset="0"/>
                <a:sym typeface="Calibri"/>
              </a:rPr>
            </a:br>
            <a:br>
              <a:rPr lang="en-US" sz="2000" dirty="0">
                <a:solidFill>
                  <a:srgbClr val="FF0000"/>
                </a:solidFill>
                <a:latin typeface="Calibri" panose="020F0502020204030204" pitchFamily="34" charset="0"/>
                <a:ea typeface="Calibri"/>
                <a:cs typeface="Calibri" panose="020F0502020204030204" pitchFamily="34" charset="0"/>
                <a:sym typeface="Calibri"/>
              </a:rPr>
            </a:br>
            <a:br>
              <a:rPr lang="en-US" sz="2000" dirty="0">
                <a:solidFill>
                  <a:srgbClr val="FF0000"/>
                </a:solidFill>
                <a:latin typeface="Calibri" panose="020F0502020204030204" pitchFamily="34" charset="0"/>
                <a:ea typeface="Calibri"/>
                <a:cs typeface="Calibri" panose="020F0502020204030204" pitchFamily="34" charset="0"/>
                <a:sym typeface="Calibri"/>
              </a:rPr>
            </a:br>
            <a:br>
              <a:rPr lang="en-US" sz="2000" dirty="0">
                <a:solidFill>
                  <a:srgbClr val="FF0000"/>
                </a:solidFill>
                <a:latin typeface="Calibri" panose="020F0502020204030204" pitchFamily="34" charset="0"/>
                <a:ea typeface="Calibri"/>
                <a:cs typeface="Calibri" panose="020F0502020204030204" pitchFamily="34" charset="0"/>
                <a:sym typeface="Calibri"/>
              </a:rPr>
            </a:br>
            <a:br>
              <a:rPr lang="en-US" sz="2000" dirty="0">
                <a:solidFill>
                  <a:srgbClr val="FF0000"/>
                </a:solidFill>
                <a:latin typeface="Calibri" panose="020F0502020204030204" pitchFamily="34" charset="0"/>
                <a:ea typeface="Calibri"/>
                <a:cs typeface="Calibri" panose="020F0502020204030204" pitchFamily="34" charset="0"/>
                <a:sym typeface="Calibri"/>
              </a:rPr>
            </a:br>
            <a:br>
              <a:rPr lang="en-US" sz="2000" dirty="0">
                <a:solidFill>
                  <a:srgbClr val="FF0000"/>
                </a:solidFill>
                <a:latin typeface="Calibri" panose="020F0502020204030204" pitchFamily="34" charset="0"/>
                <a:ea typeface="Calibri"/>
                <a:cs typeface="Calibri" panose="020F0502020204030204" pitchFamily="34" charset="0"/>
                <a:sym typeface="Calibri"/>
              </a:rPr>
            </a:br>
            <a:br>
              <a:rPr lang="en-US" sz="2000" dirty="0">
                <a:solidFill>
                  <a:srgbClr val="FF0000"/>
                </a:solidFill>
                <a:latin typeface="Calibri" panose="020F0502020204030204" pitchFamily="34" charset="0"/>
                <a:ea typeface="Calibri"/>
                <a:cs typeface="Calibri" panose="020F0502020204030204" pitchFamily="34" charset="0"/>
                <a:sym typeface="Calibri"/>
              </a:rPr>
            </a:br>
            <a:br>
              <a:rPr lang="en-US" sz="2000" dirty="0">
                <a:solidFill>
                  <a:srgbClr val="FF0000"/>
                </a:solidFill>
                <a:latin typeface="Calibri" panose="020F0502020204030204" pitchFamily="34" charset="0"/>
                <a:ea typeface="Calibri"/>
                <a:cs typeface="Calibri" panose="020F0502020204030204" pitchFamily="34" charset="0"/>
                <a:sym typeface="Calibri"/>
              </a:rPr>
            </a:br>
            <a:br>
              <a:rPr lang="en-US" sz="1800" dirty="0">
                <a:solidFill>
                  <a:srgbClr val="FF0000"/>
                </a:solidFill>
              </a:rPr>
            </a:br>
            <a:br>
              <a:rPr lang="en-US" sz="1800" dirty="0">
                <a:solidFill>
                  <a:srgbClr val="FF0000"/>
                </a:solidFill>
              </a:rPr>
            </a:br>
            <a:br>
              <a:rPr lang="en-US" sz="1800" dirty="0">
                <a:solidFill>
                  <a:srgbClr val="FF0000"/>
                </a:solidFill>
              </a:rPr>
            </a:br>
            <a:br>
              <a:rPr lang="en-US" sz="1800" dirty="0">
                <a:solidFill>
                  <a:srgbClr val="FF0000"/>
                </a:solidFill>
              </a:rPr>
            </a:br>
            <a:br>
              <a:rPr lang="en-US" sz="1800" dirty="0">
                <a:solidFill>
                  <a:srgbClr val="FF0000"/>
                </a:solidFill>
              </a:rPr>
            </a:br>
            <a:br>
              <a:rPr lang="en-US" sz="1800" dirty="0">
                <a:solidFill>
                  <a:srgbClr val="FF0000"/>
                </a:solidFill>
              </a:rPr>
            </a:br>
            <a:br>
              <a:rPr lang="en-US" sz="2000" dirty="0">
                <a:solidFill>
                  <a:srgbClr val="FF0000"/>
                </a:solidFill>
              </a:rPr>
            </a:br>
            <a:br>
              <a:rPr lang="en-US" sz="2000" dirty="0">
                <a:solidFill>
                  <a:srgbClr val="FF0000"/>
                </a:solidFill>
              </a:rPr>
            </a:br>
            <a:br>
              <a:rPr lang="en-US" sz="1800" dirty="0">
                <a:solidFill>
                  <a:srgbClr val="FF0000"/>
                </a:solidFill>
              </a:rPr>
            </a:br>
            <a:endParaRPr lang="en-US" sz="1800" dirty="0">
              <a:solidFill>
                <a:srgbClr val="FF0000"/>
              </a:solidFill>
            </a:endParaRPr>
          </a:p>
        </p:txBody>
      </p:sp>
      <p:pic>
        <p:nvPicPr>
          <p:cNvPr id="6" name="Picture 5" descr="A person wearing headphones&#10;&#10;Description automatically generated with medium confidence">
            <a:extLst>
              <a:ext uri="{FF2B5EF4-FFF2-40B4-BE49-F238E27FC236}">
                <a16:creationId xmlns:a16="http://schemas.microsoft.com/office/drawing/2014/main" id="{9B521974-2212-F14A-BB5B-94214332B44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798893" y="4201814"/>
            <a:ext cx="3026725" cy="2381548"/>
          </a:xfrm>
          <a:prstGeom prst="rect">
            <a:avLst/>
          </a:prstGeom>
        </p:spPr>
      </p:pic>
    </p:spTree>
    <p:extLst>
      <p:ext uri="{BB962C8B-B14F-4D97-AF65-F5344CB8AC3E}">
        <p14:creationId xmlns:p14="http://schemas.microsoft.com/office/powerpoint/2010/main" val="89855611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59" name="Shape 359"/>
          <p:cNvSpPr txBox="1">
            <a:spLocks noGrp="1"/>
          </p:cNvSpPr>
          <p:nvPr>
            <p:ph type="title"/>
          </p:nvPr>
        </p:nvSpPr>
        <p:spPr>
          <a:xfrm>
            <a:off x="1981200" y="304800"/>
            <a:ext cx="8229600" cy="533400"/>
          </a:xfrm>
          <a:prstGeom prst="rect">
            <a:avLst/>
          </a:prstGeom>
          <a:noFill/>
          <a:ln>
            <a:noFill/>
          </a:ln>
        </p:spPr>
        <p:txBody>
          <a:bodyPr lIns="91425" tIns="45700" rIns="91425" bIns="45700" anchor="ctr" anchorCtr="0">
            <a:noAutofit/>
          </a:bodyPr>
          <a:lstStyle/>
          <a:p>
            <a:pPr lvl="0">
              <a:buClr>
                <a:schemeClr val="dk1"/>
              </a:buClr>
              <a:buSzPct val="25000"/>
            </a:pP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r>
              <a:rPr lang="en-US" sz="2800" b="1" dirty="0">
                <a:solidFill>
                  <a:schemeClr val="dk1"/>
                </a:solidFill>
                <a:latin typeface="Calibri"/>
                <a:ea typeface="Calibri"/>
                <a:cs typeface="Calibri"/>
                <a:sym typeface="Calibri"/>
              </a:rPr>
              <a:t>Japanese Yen (FXY)</a:t>
            </a: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000" dirty="0">
                <a:solidFill>
                  <a:schemeClr val="dk1"/>
                </a:solidFill>
                <a:latin typeface="Calibri"/>
                <a:ea typeface="Calibri"/>
                <a:cs typeface="Calibri"/>
                <a:sym typeface="Calibri"/>
              </a:rPr>
            </a:br>
            <a:endParaRPr lang="en-US" sz="2000" dirty="0">
              <a:solidFill>
                <a:schemeClr val="dk1"/>
              </a:solidFill>
              <a:latin typeface="Calibri"/>
              <a:ea typeface="Calibri"/>
              <a:cs typeface="Calibri"/>
              <a:sym typeface="Calibri"/>
            </a:endParaRPr>
          </a:p>
        </p:txBody>
      </p:sp>
      <p:pic>
        <p:nvPicPr>
          <p:cNvPr id="7" name="Picture 6" descr="A close-up of a currency note&#10;&#10;Description automatically generated">
            <a:extLst>
              <a:ext uri="{FF2B5EF4-FFF2-40B4-BE49-F238E27FC236}">
                <a16:creationId xmlns:a16="http://schemas.microsoft.com/office/drawing/2014/main" id="{B9F83AD5-238C-13CD-8BCC-43AF8A0D9B7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418060" y="4278923"/>
            <a:ext cx="4773940" cy="2429164"/>
          </a:xfrm>
          <a:prstGeom prst="rect">
            <a:avLst/>
          </a:prstGeom>
        </p:spPr>
      </p:pic>
      <p:pic>
        <p:nvPicPr>
          <p:cNvPr id="3" name="Picture 2">
            <a:extLst>
              <a:ext uri="{FF2B5EF4-FFF2-40B4-BE49-F238E27FC236}">
                <a16:creationId xmlns:a16="http://schemas.microsoft.com/office/drawing/2014/main" id="{188A359C-5B99-1DE0-DB9C-14CDAE9A211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44156" y="1890823"/>
            <a:ext cx="5715000" cy="4267200"/>
          </a:xfrm>
          <a:prstGeom prst="rect">
            <a:avLst/>
          </a:prstGeom>
        </p:spPr>
      </p:pic>
      <p:cxnSp>
        <p:nvCxnSpPr>
          <p:cNvPr id="2" name="Straight Arrow Connector 1">
            <a:extLst>
              <a:ext uri="{FF2B5EF4-FFF2-40B4-BE49-F238E27FC236}">
                <a16:creationId xmlns:a16="http://schemas.microsoft.com/office/drawing/2014/main" id="{64D645B3-7C2C-85BA-6CBC-D6DE1F516A48}"/>
              </a:ext>
            </a:extLst>
          </p:cNvPr>
          <p:cNvCxnSpPr>
            <a:cxnSpLocks/>
          </p:cNvCxnSpPr>
          <p:nvPr/>
        </p:nvCxnSpPr>
        <p:spPr>
          <a:xfrm flipV="1">
            <a:off x="4180114" y="3833446"/>
            <a:ext cx="4471517" cy="1316334"/>
          </a:xfrm>
          <a:prstGeom prst="straightConnector1">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94443185"/>
      </p:ext>
    </p:extLst>
  </p:cSld>
  <p:clrMapOvr>
    <a:masterClrMapping/>
  </p:clrMapOvr>
  <p:transition spd="slow">
    <p:cut/>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59" name="Shape 359"/>
          <p:cNvSpPr txBox="1">
            <a:spLocks noGrp="1"/>
          </p:cNvSpPr>
          <p:nvPr>
            <p:ph type="title"/>
          </p:nvPr>
        </p:nvSpPr>
        <p:spPr>
          <a:xfrm>
            <a:off x="1981200" y="304800"/>
            <a:ext cx="8229600" cy="533400"/>
          </a:xfrm>
          <a:prstGeom prst="rect">
            <a:avLst/>
          </a:prstGeom>
          <a:noFill/>
          <a:ln>
            <a:noFill/>
          </a:ln>
        </p:spPr>
        <p:txBody>
          <a:bodyPr lIns="91425" tIns="45700" rIns="91425" bIns="45700" anchor="ctr" anchorCtr="0">
            <a:noAutofit/>
          </a:bodyPr>
          <a:lstStyle/>
          <a:p>
            <a:pPr lvl="0">
              <a:buClr>
                <a:schemeClr val="dk1"/>
              </a:buClr>
              <a:buSzPct val="25000"/>
            </a:pPr>
            <a:r>
              <a:rPr lang="en-US" sz="2800" b="1" dirty="0">
                <a:solidFill>
                  <a:schemeClr val="dk1"/>
                </a:solidFill>
                <a:latin typeface="Calibri"/>
                <a:ea typeface="Calibri"/>
                <a:cs typeface="Calibri"/>
                <a:sym typeface="Calibri"/>
              </a:rPr>
              <a:t>Euro (FXE)-</a:t>
            </a:r>
            <a:endParaRPr lang="en-US" sz="2800" b="1" dirty="0">
              <a:solidFill>
                <a:schemeClr val="dk1"/>
              </a:solidFill>
              <a:latin typeface="Calibri"/>
              <a:ea typeface="Calibri"/>
              <a:cs typeface="Calibri"/>
            </a:endParaRPr>
          </a:p>
        </p:txBody>
      </p:sp>
      <p:pic>
        <p:nvPicPr>
          <p:cNvPr id="6" name="Picture 5" descr="A close-up of a currency note&#10;&#10;Description automatically generated">
            <a:extLst>
              <a:ext uri="{FF2B5EF4-FFF2-40B4-BE49-F238E27FC236}">
                <a16:creationId xmlns:a16="http://schemas.microsoft.com/office/drawing/2014/main" id="{948BFDA9-6F39-4D00-B5EA-B1AFA864854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876422" y="3925295"/>
            <a:ext cx="5076092" cy="2636293"/>
          </a:xfrm>
          <a:prstGeom prst="rect">
            <a:avLst/>
          </a:prstGeom>
        </p:spPr>
      </p:pic>
      <p:pic>
        <p:nvPicPr>
          <p:cNvPr id="2" name="Picture 1">
            <a:extLst>
              <a:ext uri="{FF2B5EF4-FFF2-40B4-BE49-F238E27FC236}">
                <a16:creationId xmlns:a16="http://schemas.microsoft.com/office/drawing/2014/main" id="{660F16D4-CDA8-EEB2-6D43-5571C71D804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1000" y="2039679"/>
            <a:ext cx="5715000" cy="4267200"/>
          </a:xfrm>
          <a:prstGeom prst="rect">
            <a:avLst/>
          </a:prstGeom>
        </p:spPr>
      </p:pic>
      <p:cxnSp>
        <p:nvCxnSpPr>
          <p:cNvPr id="3" name="Straight Arrow Connector 2">
            <a:extLst>
              <a:ext uri="{FF2B5EF4-FFF2-40B4-BE49-F238E27FC236}">
                <a16:creationId xmlns:a16="http://schemas.microsoft.com/office/drawing/2014/main" id="{18E1F53E-D243-CBBB-28B8-96FE47FBE97A}"/>
              </a:ext>
            </a:extLst>
          </p:cNvPr>
          <p:cNvCxnSpPr>
            <a:cxnSpLocks/>
          </p:cNvCxnSpPr>
          <p:nvPr/>
        </p:nvCxnSpPr>
        <p:spPr>
          <a:xfrm flipV="1">
            <a:off x="1124578" y="3223846"/>
            <a:ext cx="6987791" cy="2050021"/>
          </a:xfrm>
          <a:prstGeom prst="straightConnector1">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06072825"/>
      </p:ext>
    </p:extLst>
  </p:cSld>
  <p:clrMapOvr>
    <a:masterClrMapping/>
  </p:clrMapOvr>
  <p:transition spd="slow">
    <p:cut/>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59" name="Shape 359"/>
          <p:cNvSpPr txBox="1">
            <a:spLocks noGrp="1"/>
          </p:cNvSpPr>
          <p:nvPr>
            <p:ph type="title"/>
          </p:nvPr>
        </p:nvSpPr>
        <p:spPr>
          <a:xfrm>
            <a:off x="1981200" y="304800"/>
            <a:ext cx="8229600" cy="533400"/>
          </a:xfrm>
          <a:prstGeom prst="rect">
            <a:avLst/>
          </a:prstGeom>
          <a:noFill/>
          <a:ln>
            <a:noFill/>
          </a:ln>
        </p:spPr>
        <p:txBody>
          <a:bodyPr lIns="91425" tIns="45700" rIns="91425" bIns="45700" anchor="ctr" anchorCtr="0">
            <a:noAutofit/>
          </a:bodyPr>
          <a:lstStyle/>
          <a:p>
            <a:pPr lvl="0">
              <a:buClr>
                <a:schemeClr val="dk1"/>
              </a:buClr>
              <a:buSzPct val="25000"/>
            </a:pPr>
            <a:br>
              <a:rPr lang="en-US" sz="2400" dirty="0">
                <a:latin typeface="Calibri"/>
                <a:ea typeface="Calibri"/>
                <a:cs typeface="Calibri"/>
              </a:rPr>
            </a:br>
            <a:r>
              <a:rPr lang="en-US" sz="2800" b="1" dirty="0">
                <a:solidFill>
                  <a:schemeClr val="dk1"/>
                </a:solidFill>
                <a:latin typeface="Calibri"/>
                <a:ea typeface="Calibri"/>
                <a:cs typeface="Calibri"/>
                <a:sym typeface="Calibri"/>
              </a:rPr>
              <a:t>British Pound (FXB)-</a:t>
            </a:r>
            <a:br>
              <a:rPr lang="en-US" sz="2400" dirty="0">
                <a:latin typeface="Calibri"/>
                <a:ea typeface="Calibri"/>
                <a:cs typeface="Calibri"/>
              </a:rPr>
            </a:br>
            <a:endParaRPr lang="en-US" sz="1800" dirty="0">
              <a:latin typeface="Calibri"/>
              <a:ea typeface="Calibri"/>
              <a:cs typeface="Calibri"/>
            </a:endParaRPr>
          </a:p>
        </p:txBody>
      </p:sp>
      <p:pic>
        <p:nvPicPr>
          <p:cNvPr id="6" name="Picture 5" descr="A close up of a currency&#10;&#10;Description automatically generated">
            <a:extLst>
              <a:ext uri="{FF2B5EF4-FFF2-40B4-BE49-F238E27FC236}">
                <a16:creationId xmlns:a16="http://schemas.microsoft.com/office/drawing/2014/main" id="{C47C7DDC-254C-CE5E-09C7-608814F21981}"/>
              </a:ext>
            </a:extLst>
          </p:cNvPr>
          <p:cNvPicPr>
            <a:picLocks noChangeAspect="1"/>
          </p:cNvPicPr>
          <p:nvPr/>
        </p:nvPicPr>
        <p:blipFill>
          <a:blip r:embed="rId3"/>
          <a:stretch>
            <a:fillRect/>
          </a:stretch>
        </p:blipFill>
        <p:spPr>
          <a:xfrm>
            <a:off x="7444154" y="4011943"/>
            <a:ext cx="4539882" cy="2449147"/>
          </a:xfrm>
          <a:prstGeom prst="rect">
            <a:avLst/>
          </a:prstGeom>
        </p:spPr>
      </p:pic>
      <p:pic>
        <p:nvPicPr>
          <p:cNvPr id="2" name="Picture 1">
            <a:extLst>
              <a:ext uri="{FF2B5EF4-FFF2-40B4-BE49-F238E27FC236}">
                <a16:creationId xmlns:a16="http://schemas.microsoft.com/office/drawing/2014/main" id="{C729A4A8-5B83-F36E-5DAB-1F30A0CB5BF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50482" y="1891114"/>
            <a:ext cx="5715000" cy="4267200"/>
          </a:xfrm>
          <a:prstGeom prst="rect">
            <a:avLst/>
          </a:prstGeom>
        </p:spPr>
      </p:pic>
      <p:cxnSp>
        <p:nvCxnSpPr>
          <p:cNvPr id="4" name="Straight Arrow Connector 3">
            <a:extLst>
              <a:ext uri="{FF2B5EF4-FFF2-40B4-BE49-F238E27FC236}">
                <a16:creationId xmlns:a16="http://schemas.microsoft.com/office/drawing/2014/main" id="{5EA8603E-FE3F-10F0-3A88-98FBB12FD2E9}"/>
              </a:ext>
            </a:extLst>
          </p:cNvPr>
          <p:cNvCxnSpPr>
            <a:cxnSpLocks/>
          </p:cNvCxnSpPr>
          <p:nvPr/>
        </p:nvCxnSpPr>
        <p:spPr>
          <a:xfrm flipV="1">
            <a:off x="3237095" y="2879202"/>
            <a:ext cx="6477000" cy="2357314"/>
          </a:xfrm>
          <a:prstGeom prst="straightConnector1">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46072950"/>
      </p:ext>
    </p:extLst>
  </p:cSld>
  <p:clrMapOvr>
    <a:masterClrMapping/>
  </p:clrMapOvr>
  <p:transition spd="slow">
    <p:cut/>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sp>
        <p:nvSpPr>
          <p:cNvPr id="373" name="Shape 373"/>
          <p:cNvSpPr txBox="1">
            <a:spLocks noGrp="1"/>
          </p:cNvSpPr>
          <p:nvPr>
            <p:ph type="title"/>
          </p:nvPr>
        </p:nvSpPr>
        <p:spPr>
          <a:xfrm>
            <a:off x="1981200" y="952500"/>
            <a:ext cx="8229600" cy="1219200"/>
          </a:xfrm>
          <a:prstGeom prst="rect">
            <a:avLst/>
          </a:prstGeom>
          <a:noFill/>
          <a:ln>
            <a:noFill/>
          </a:ln>
        </p:spPr>
        <p:txBody>
          <a:bodyPr lIns="91425" tIns="45700" rIns="91425" bIns="45700" anchor="ctr" anchorCtr="0">
            <a:noAutofit/>
          </a:bodyPr>
          <a:lstStyle/>
          <a:p>
            <a:pPr>
              <a:buClr>
                <a:schemeClr val="dk1"/>
              </a:buClr>
              <a:buSzPct val="25000"/>
            </a:pPr>
            <a:r>
              <a:rPr lang="en-US" sz="2800" b="1" dirty="0">
                <a:solidFill>
                  <a:schemeClr val="dk1"/>
                </a:solidFill>
                <a:latin typeface="Calibri"/>
                <a:ea typeface="Calibri"/>
                <a:cs typeface="Calibri"/>
                <a:sym typeface="Calibri"/>
              </a:rPr>
              <a:t>Emerging Market Currencies (CEW)</a:t>
            </a: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3200" dirty="0">
                <a:solidFill>
                  <a:schemeClr val="dk1"/>
                </a:solidFill>
                <a:latin typeface="Calibri"/>
                <a:ea typeface="Calibri"/>
                <a:cs typeface="Calibri"/>
                <a:sym typeface="Calibri"/>
              </a:rPr>
            </a:br>
            <a:endParaRPr lang="en-US" sz="3200" dirty="0">
              <a:solidFill>
                <a:schemeClr val="dk1"/>
              </a:solidFill>
              <a:latin typeface="Calibri"/>
              <a:ea typeface="Calibri"/>
              <a:cs typeface="Calibri"/>
              <a:sym typeface="Calibri"/>
            </a:endParaRPr>
          </a:p>
        </p:txBody>
      </p:sp>
      <p:pic>
        <p:nvPicPr>
          <p:cNvPr id="5" name="Picture 4">
            <a:extLst>
              <a:ext uri="{FF2B5EF4-FFF2-40B4-BE49-F238E27FC236}">
                <a16:creationId xmlns:a16="http://schemas.microsoft.com/office/drawing/2014/main" id="{D3B6C8C2-0DDD-7C9D-9E21-8D00E14479A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381396" y="3947984"/>
            <a:ext cx="4631494" cy="2605216"/>
          </a:xfrm>
          <a:prstGeom prst="rect">
            <a:avLst/>
          </a:prstGeom>
        </p:spPr>
      </p:pic>
      <p:pic>
        <p:nvPicPr>
          <p:cNvPr id="2" name="Picture 1">
            <a:extLst>
              <a:ext uri="{FF2B5EF4-FFF2-40B4-BE49-F238E27FC236}">
                <a16:creationId xmlns:a16="http://schemas.microsoft.com/office/drawing/2014/main" id="{89438B72-7310-1848-06AD-1D1B2517F71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65421" y="1850571"/>
            <a:ext cx="5715000" cy="4267200"/>
          </a:xfrm>
          <a:prstGeom prst="rect">
            <a:avLst/>
          </a:prstGeom>
        </p:spPr>
      </p:pic>
      <p:cxnSp>
        <p:nvCxnSpPr>
          <p:cNvPr id="4" name="Straight Arrow Connector 3">
            <a:extLst>
              <a:ext uri="{FF2B5EF4-FFF2-40B4-BE49-F238E27FC236}">
                <a16:creationId xmlns:a16="http://schemas.microsoft.com/office/drawing/2014/main" id="{86097DB2-3994-0B9C-60E3-5C9D04979464}"/>
              </a:ext>
            </a:extLst>
          </p:cNvPr>
          <p:cNvCxnSpPr>
            <a:cxnSpLocks/>
          </p:cNvCxnSpPr>
          <p:nvPr/>
        </p:nvCxnSpPr>
        <p:spPr>
          <a:xfrm flipV="1">
            <a:off x="1414262" y="2320333"/>
            <a:ext cx="6792686" cy="2764971"/>
          </a:xfrm>
          <a:prstGeom prst="straightConnector1">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32502358"/>
      </p:ext>
    </p:extLst>
  </p:cSld>
  <p:clrMapOvr>
    <a:masterClrMapping/>
  </p:clrMapOvr>
  <p:transition spd="slow">
    <p:cut/>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sp>
        <p:nvSpPr>
          <p:cNvPr id="422" name="Shape 422"/>
          <p:cNvSpPr txBox="1">
            <a:spLocks noGrp="1"/>
          </p:cNvSpPr>
          <p:nvPr>
            <p:ph type="title"/>
          </p:nvPr>
        </p:nvSpPr>
        <p:spPr>
          <a:xfrm>
            <a:off x="1524000" y="225552"/>
            <a:ext cx="8915400" cy="841248"/>
          </a:xfrm>
          <a:prstGeom prst="rect">
            <a:avLst/>
          </a:prstGeom>
          <a:solidFill>
            <a:srgbClr val="2D2F2B"/>
          </a:solidFill>
          <a:ln>
            <a:noFill/>
          </a:ln>
        </p:spPr>
        <p:txBody>
          <a:bodyPr lIns="91425" tIns="45700" rIns="91425" bIns="45700" anchor="ctr" anchorCtr="0">
            <a:noAutofit/>
          </a:bodyPr>
          <a:lstStyle/>
          <a:p>
            <a:pPr>
              <a:buClr>
                <a:schemeClr val="dk1"/>
              </a:buClr>
              <a:buSzPct val="25000"/>
            </a:pPr>
            <a:r>
              <a:rPr lang="en-US" sz="2800" dirty="0">
                <a:solidFill>
                  <a:srgbClr val="FFFFFF"/>
                </a:solidFill>
                <a:latin typeface="Calibri"/>
                <a:ea typeface="Calibri"/>
                <a:cs typeface="Calibri"/>
                <a:sym typeface="Calibri"/>
              </a:rPr>
              <a:t>Energy &amp; Commodities – War Melt Up!</a:t>
            </a:r>
          </a:p>
        </p:txBody>
      </p:sp>
      <p:sp>
        <p:nvSpPr>
          <p:cNvPr id="423" name="Shape 423"/>
          <p:cNvSpPr txBox="1"/>
          <p:nvPr/>
        </p:nvSpPr>
        <p:spPr>
          <a:xfrm>
            <a:off x="2019300" y="1066800"/>
            <a:ext cx="8153399" cy="5410200"/>
          </a:xfrm>
          <a:prstGeom prst="rect">
            <a:avLst/>
          </a:prstGeom>
          <a:noFill/>
          <a:ln>
            <a:noFill/>
          </a:ln>
        </p:spPr>
        <p:txBody>
          <a:bodyPr lIns="91425" tIns="45700" rIns="91425" bIns="45700" anchor="t" anchorCtr="0">
            <a:noAutofit/>
          </a:bodyPr>
          <a:lstStyle/>
          <a:p>
            <a:pPr lvl="0">
              <a:buClr>
                <a:srgbClr val="000000"/>
              </a:buClr>
              <a:buSzPct val="25000"/>
            </a:pPr>
            <a:endParaRPr lang="en-US"/>
          </a:p>
          <a:p>
            <a:pPr lvl="0">
              <a:buClr>
                <a:srgbClr val="000000"/>
              </a:buClr>
              <a:buSzPct val="25000"/>
            </a:pPr>
            <a:br>
              <a:rPr lang="en-US" sz="1800">
                <a:solidFill>
                  <a:srgbClr val="FF0000"/>
                </a:solidFill>
              </a:rPr>
            </a:br>
            <a:br>
              <a:rPr lang="en-US" sz="1600">
                <a:solidFill>
                  <a:srgbClr val="FF0000"/>
                </a:solidFill>
              </a:rPr>
            </a:br>
            <a:br>
              <a:rPr lang="en-US" sz="1600">
                <a:solidFill>
                  <a:srgbClr val="FF0000"/>
                </a:solidFill>
              </a:rPr>
            </a:br>
            <a:br>
              <a:rPr lang="en-US" sz="1600">
                <a:solidFill>
                  <a:srgbClr val="FF0000"/>
                </a:solidFill>
              </a:rPr>
            </a:br>
            <a:br>
              <a:rPr lang="en-US" sz="1600">
                <a:solidFill>
                  <a:srgbClr val="FF0000"/>
                </a:solidFill>
              </a:rPr>
            </a:br>
            <a:br>
              <a:rPr lang="en-US" sz="1600">
                <a:solidFill>
                  <a:srgbClr val="FF0000"/>
                </a:solidFill>
              </a:rPr>
            </a:br>
            <a:br>
              <a:rPr lang="en-US" sz="1600">
                <a:solidFill>
                  <a:srgbClr val="FF0000"/>
                </a:solidFill>
              </a:rPr>
            </a:br>
            <a:br>
              <a:rPr lang="en-US" sz="1600">
                <a:solidFill>
                  <a:srgbClr val="FF0000"/>
                </a:solidFill>
              </a:rPr>
            </a:br>
            <a:endParaRPr lang="en-US" sz="1600">
              <a:solidFill>
                <a:srgbClr val="FF0000"/>
              </a:solidFill>
            </a:endParaRPr>
          </a:p>
        </p:txBody>
      </p:sp>
      <p:sp>
        <p:nvSpPr>
          <p:cNvPr id="7" name="Shape 423"/>
          <p:cNvSpPr txBox="1"/>
          <p:nvPr/>
        </p:nvSpPr>
        <p:spPr>
          <a:xfrm>
            <a:off x="336173" y="1222248"/>
            <a:ext cx="11291053" cy="5410200"/>
          </a:xfrm>
          <a:prstGeom prst="rect">
            <a:avLst/>
          </a:prstGeom>
          <a:noFill/>
          <a:ln>
            <a:noFill/>
          </a:ln>
        </p:spPr>
        <p:txBody>
          <a:bodyPr lIns="91425" tIns="45700" rIns="91425" bIns="45700" anchor="t" anchorCtr="0">
            <a:noAutofit/>
          </a:bodyPr>
          <a:lstStyle/>
          <a:p>
            <a:br>
              <a:rPr lang="en-US" sz="1800" dirty="0">
                <a:solidFill>
                  <a:schemeClr val="tx1"/>
                </a:solidFill>
                <a:latin typeface="+mj-lt"/>
              </a:rPr>
            </a:br>
            <a:br>
              <a:rPr lang="en-US" sz="1800" dirty="0">
                <a:solidFill>
                  <a:schemeClr val="tx1"/>
                </a:solidFill>
                <a:latin typeface="+mj-lt"/>
              </a:rPr>
            </a:br>
            <a:r>
              <a:rPr lang="en-US" sz="1800" dirty="0">
                <a:solidFill>
                  <a:schemeClr val="tx1"/>
                </a:solidFill>
                <a:latin typeface="+mj-lt"/>
              </a:rPr>
              <a:t>*</a:t>
            </a:r>
            <a:r>
              <a:rPr lang="en-US" sz="1800" b="1" i="1" dirty="0">
                <a:solidFill>
                  <a:schemeClr val="tx1"/>
                </a:solidFill>
              </a:rPr>
              <a:t>Oil Hits $119 Overnight</a:t>
            </a:r>
            <a:r>
              <a:rPr lang="en-US" sz="1800" dirty="0">
                <a:solidFill>
                  <a:schemeClr val="tx1"/>
                </a:solidFill>
              </a:rPr>
              <a:t>, driven by panic buying by Asian customers which have no alternative</a:t>
            </a:r>
            <a:br>
              <a:rPr lang="en-US" sz="1800" dirty="0">
                <a:solidFill>
                  <a:schemeClr val="tx1"/>
                </a:solidFill>
              </a:rPr>
            </a:br>
            <a:br>
              <a:rPr lang="en-US" sz="1800" dirty="0">
                <a:solidFill>
                  <a:schemeClr val="tx1"/>
                </a:solidFill>
              </a:rPr>
            </a:br>
            <a:r>
              <a:rPr lang="en-US" sz="1800" dirty="0">
                <a:solidFill>
                  <a:schemeClr val="tx1"/>
                </a:solidFill>
              </a:rPr>
              <a:t>*This this the sharpest rise in oil prices in history and the US oil industry loves it</a:t>
            </a:r>
            <a:br>
              <a:rPr lang="en-US" sz="1800" dirty="0">
                <a:solidFill>
                  <a:schemeClr val="tx1"/>
                </a:solidFill>
              </a:rPr>
            </a:br>
            <a:br>
              <a:rPr lang="en-US" sz="1800" dirty="0">
                <a:solidFill>
                  <a:schemeClr val="tx1"/>
                </a:solidFill>
              </a:rPr>
            </a:br>
            <a:r>
              <a:rPr lang="en-US" sz="1800" dirty="0">
                <a:solidFill>
                  <a:schemeClr val="tx1"/>
                </a:solidFill>
              </a:rPr>
              <a:t>*</a:t>
            </a:r>
            <a:r>
              <a:rPr lang="en-US" sz="1800" b="1" i="1" dirty="0">
                <a:solidFill>
                  <a:schemeClr val="tx1"/>
                </a:solidFill>
              </a:rPr>
              <a:t>America’s Gasoline Bill Rose by $1 Billion This Week and there is more to come</a:t>
            </a:r>
            <a:br>
              <a:rPr lang="en-US" sz="1800" dirty="0">
                <a:solidFill>
                  <a:schemeClr val="tx1"/>
                </a:solidFill>
              </a:rPr>
            </a:br>
            <a:br>
              <a:rPr lang="en-US" sz="1800" dirty="0">
                <a:solidFill>
                  <a:schemeClr val="tx1"/>
                </a:solidFill>
              </a:rPr>
            </a:br>
            <a:r>
              <a:rPr lang="en-US" sz="1800" dirty="0">
                <a:solidFill>
                  <a:schemeClr val="tx1"/>
                </a:solidFill>
              </a:rPr>
              <a:t>*</a:t>
            </a:r>
            <a:r>
              <a:rPr lang="en-US" sz="1800" b="1" i="1" dirty="0">
                <a:solidFill>
                  <a:schemeClr val="tx1"/>
                </a:solidFill>
              </a:rPr>
              <a:t>Israel Attacks Karg Island,</a:t>
            </a:r>
            <a:r>
              <a:rPr lang="en-US" sz="1800" dirty="0">
                <a:solidFill>
                  <a:schemeClr val="tx1"/>
                </a:solidFill>
              </a:rPr>
              <a:t> crippling Iran’s oil exports for the indefinite future</a:t>
            </a:r>
            <a:br>
              <a:rPr lang="en-US" sz="1800" dirty="0">
                <a:solidFill>
                  <a:schemeClr val="tx1"/>
                </a:solidFill>
              </a:rPr>
            </a:br>
            <a:br>
              <a:rPr lang="en-US" sz="1800" dirty="0">
                <a:solidFill>
                  <a:schemeClr val="tx1"/>
                </a:solidFill>
              </a:rPr>
            </a:br>
            <a:r>
              <a:rPr lang="en-US" sz="1800" dirty="0">
                <a:solidFill>
                  <a:schemeClr val="tx1"/>
                </a:solidFill>
              </a:rPr>
              <a:t>*It is Iran who decides who opens the Straights of Hormuz, not the US </a:t>
            </a:r>
            <a:br>
              <a:rPr lang="en-US" sz="1800" dirty="0">
                <a:solidFill>
                  <a:schemeClr val="tx1"/>
                </a:solidFill>
              </a:rPr>
            </a:br>
            <a:br>
              <a:rPr lang="en-US" sz="1800" dirty="0">
                <a:solidFill>
                  <a:schemeClr val="tx1"/>
                </a:solidFill>
              </a:rPr>
            </a:br>
            <a:r>
              <a:rPr lang="en-US" sz="1800" dirty="0">
                <a:solidFill>
                  <a:schemeClr val="tx1"/>
                </a:solidFill>
              </a:rPr>
              <a:t>*Trump allows Russia to sell oil to India, giving it more cash to fight</a:t>
            </a:r>
            <a:br>
              <a:rPr lang="en-US" sz="1800" dirty="0">
                <a:solidFill>
                  <a:schemeClr val="tx1"/>
                </a:solidFill>
              </a:rPr>
            </a:br>
            <a:r>
              <a:rPr lang="en-US" sz="1800" dirty="0">
                <a:solidFill>
                  <a:schemeClr val="tx1"/>
                </a:solidFill>
              </a:rPr>
              <a:t>the Ukraine war</a:t>
            </a:r>
            <a:br>
              <a:rPr lang="en-US" sz="1800" dirty="0">
                <a:solidFill>
                  <a:schemeClr val="tx1"/>
                </a:solidFill>
              </a:rPr>
            </a:br>
            <a:br>
              <a:rPr lang="en-US" sz="1800" dirty="0">
                <a:solidFill>
                  <a:schemeClr val="tx1"/>
                </a:solidFill>
              </a:rPr>
            </a:br>
            <a:r>
              <a:rPr lang="en-US" sz="1800" dirty="0">
                <a:solidFill>
                  <a:schemeClr val="tx1"/>
                </a:solidFill>
              </a:rPr>
              <a:t>*Rocketing gasoline prices are giving EV’s a second look</a:t>
            </a:r>
            <a:br>
              <a:rPr lang="en-US" sz="2000" dirty="0">
                <a:solidFill>
                  <a:srgbClr val="FF0000"/>
                </a:solidFill>
                <a:latin typeface="+mj-lt"/>
              </a:rPr>
            </a:br>
            <a:br>
              <a:rPr lang="en-US" sz="2000" dirty="0">
                <a:solidFill>
                  <a:srgbClr val="FF0000"/>
                </a:solidFill>
                <a:latin typeface="+mj-lt"/>
              </a:rPr>
            </a:br>
            <a:br>
              <a:rPr lang="en-US" sz="2000" dirty="0">
                <a:solidFill>
                  <a:srgbClr val="FF0000"/>
                </a:solidFill>
                <a:latin typeface="+mj-lt"/>
              </a:rPr>
            </a:br>
            <a:endParaRPr lang="en-US" sz="2000" dirty="0">
              <a:solidFill>
                <a:srgbClr val="FF0000"/>
              </a:solidFill>
              <a:latin typeface="+mj-lt"/>
            </a:endParaRPr>
          </a:p>
        </p:txBody>
      </p:sp>
      <p:pic>
        <p:nvPicPr>
          <p:cNvPr id="2" name="Picture 1">
            <a:extLst>
              <a:ext uri="{FF2B5EF4-FFF2-40B4-BE49-F238E27FC236}">
                <a16:creationId xmlns:a16="http://schemas.microsoft.com/office/drawing/2014/main" id="{0BD9A5A6-1605-7416-E0FC-BB83CA53B66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522464" y="4409852"/>
            <a:ext cx="3726688" cy="2067147"/>
          </a:xfrm>
          <a:prstGeom prst="rect">
            <a:avLst/>
          </a:prstGeom>
        </p:spPr>
      </p:pic>
    </p:spTree>
    <p:extLst>
      <p:ext uri="{BB962C8B-B14F-4D97-AF65-F5344CB8AC3E}">
        <p14:creationId xmlns:p14="http://schemas.microsoft.com/office/powerpoint/2010/main" val="1206199397"/>
      </p:ext>
    </p:extLst>
  </p:cSld>
  <p:clrMapOvr>
    <a:masterClrMapping/>
  </p:clrMapOvr>
  <p:transition spd="slow">
    <p:wipe/>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sp>
        <p:nvSpPr>
          <p:cNvPr id="436" name="Shape 436"/>
          <p:cNvSpPr txBox="1">
            <a:spLocks noGrp="1"/>
          </p:cNvSpPr>
          <p:nvPr>
            <p:ph type="title"/>
          </p:nvPr>
        </p:nvSpPr>
        <p:spPr>
          <a:xfrm>
            <a:off x="1981200" y="0"/>
            <a:ext cx="8229600" cy="1066800"/>
          </a:xfrm>
          <a:prstGeom prst="rect">
            <a:avLst/>
          </a:prstGeom>
          <a:noFill/>
          <a:ln>
            <a:noFill/>
          </a:ln>
        </p:spPr>
        <p:txBody>
          <a:bodyPr lIns="91425" tIns="45700" rIns="91425" bIns="45700" anchor="ctr" anchorCtr="0">
            <a:noAutofit/>
          </a:bodyPr>
          <a:lstStyle/>
          <a:p>
            <a:pPr>
              <a:buClr>
                <a:schemeClr val="dk1"/>
              </a:buClr>
              <a:buSzPct val="25000"/>
            </a:pPr>
            <a:r>
              <a:rPr lang="en-US" sz="2400" dirty="0">
                <a:solidFill>
                  <a:schemeClr val="dk1"/>
                </a:solidFill>
                <a:latin typeface="Calibri"/>
                <a:ea typeface="Calibri"/>
                <a:cs typeface="Calibri"/>
                <a:sym typeface="Calibri"/>
              </a:rPr>
              <a:t>Oil-($WTIC)</a:t>
            </a: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Sharpes Move in History, up 115%</a:t>
            </a:r>
            <a:endParaRPr lang="en-US" sz="2000" dirty="0">
              <a:solidFill>
                <a:schemeClr val="dk1"/>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D0CF3948-7EB4-4AB8-0991-BBC58E48C38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990850" y="1486786"/>
            <a:ext cx="6210300" cy="4637024"/>
          </a:xfrm>
          <a:prstGeom prst="rect">
            <a:avLst/>
          </a:prstGeom>
        </p:spPr>
      </p:pic>
    </p:spTree>
    <p:extLst>
      <p:ext uri="{BB962C8B-B14F-4D97-AF65-F5344CB8AC3E}">
        <p14:creationId xmlns:p14="http://schemas.microsoft.com/office/powerpoint/2010/main" val="4034835644"/>
      </p:ext>
    </p:extLst>
  </p:cSld>
  <p:clrMapOvr>
    <a:masterClrMapping/>
  </p:clrMapOvr>
  <p:transition spd="slow">
    <p:cut/>
  </p:transition>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42"/>
        <p:cNvGrpSpPr/>
        <p:nvPr/>
      </p:nvGrpSpPr>
      <p:grpSpPr>
        <a:xfrm>
          <a:off x="0" y="0"/>
          <a:ext cx="0" cy="0"/>
          <a:chOff x="0" y="0"/>
          <a:chExt cx="0" cy="0"/>
        </a:xfrm>
      </p:grpSpPr>
      <p:sp>
        <p:nvSpPr>
          <p:cNvPr id="443" name="Shape 443"/>
          <p:cNvSpPr txBox="1">
            <a:spLocks noGrp="1"/>
          </p:cNvSpPr>
          <p:nvPr>
            <p:ph type="title"/>
          </p:nvPr>
        </p:nvSpPr>
        <p:spPr>
          <a:xfrm>
            <a:off x="1910644" y="-56444"/>
            <a:ext cx="8229600" cy="1066800"/>
          </a:xfrm>
          <a:prstGeom prst="rect">
            <a:avLst/>
          </a:prstGeom>
          <a:noFill/>
          <a:ln>
            <a:noFill/>
          </a:ln>
        </p:spPr>
        <p:txBody>
          <a:bodyPr lIns="91425" tIns="45700" rIns="91425" bIns="45700" anchor="ctr" anchorCtr="0">
            <a:noAutofit/>
          </a:bodyPr>
          <a:lstStyle/>
          <a:p>
            <a:pPr>
              <a:buClr>
                <a:schemeClr val="dk1"/>
              </a:buClr>
              <a:buSzPct val="25000"/>
            </a:pPr>
            <a:br>
              <a:rPr lang="en-US" sz="2400" dirty="0">
                <a:latin typeface="Calibri"/>
                <a:ea typeface="Calibri"/>
                <a:cs typeface="Calibri"/>
              </a:rPr>
            </a:br>
            <a:br>
              <a:rPr lang="en-US" sz="2400" dirty="0">
                <a:latin typeface="Calibri"/>
                <a:ea typeface="Calibri"/>
                <a:cs typeface="Calibri"/>
              </a:rPr>
            </a:br>
            <a:r>
              <a:rPr lang="en-US" sz="2400" dirty="0">
                <a:solidFill>
                  <a:schemeClr val="dk1"/>
                </a:solidFill>
                <a:latin typeface="Calibri"/>
                <a:ea typeface="Calibri"/>
                <a:cs typeface="Calibri"/>
                <a:sym typeface="Calibri"/>
              </a:rPr>
              <a:t>United States Oil Fund (USO)</a:t>
            </a:r>
            <a:br>
              <a:rPr lang="en-US" sz="2400" dirty="0">
                <a:latin typeface="Calibri"/>
                <a:ea typeface="Calibri"/>
                <a:cs typeface="Calibri"/>
              </a:rPr>
            </a:br>
            <a:endParaRPr lang="en-US" sz="2400" dirty="0">
              <a:latin typeface="Calibri"/>
              <a:ea typeface="Calibri"/>
              <a:cs typeface="Calibri"/>
            </a:endParaRPr>
          </a:p>
        </p:txBody>
      </p:sp>
      <p:pic>
        <p:nvPicPr>
          <p:cNvPr id="2" name="Picture 1">
            <a:extLst>
              <a:ext uri="{FF2B5EF4-FFF2-40B4-BE49-F238E27FC236}">
                <a16:creationId xmlns:a16="http://schemas.microsoft.com/office/drawing/2014/main" id="{A90BE2D2-96DF-BECD-05A4-A1B16F9CED5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001482" y="1359195"/>
            <a:ext cx="6189035" cy="4621146"/>
          </a:xfrm>
          <a:prstGeom prst="rect">
            <a:avLst/>
          </a:prstGeom>
        </p:spPr>
      </p:pic>
    </p:spTree>
  </p:cSld>
  <p:clrMapOvr>
    <a:masterClrMapping/>
  </p:clrMapOvr>
  <p:transition spd="slow">
    <p:cut/>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442"/>
        <p:cNvGrpSpPr/>
        <p:nvPr/>
      </p:nvGrpSpPr>
      <p:grpSpPr>
        <a:xfrm>
          <a:off x="0" y="0"/>
          <a:ext cx="0" cy="0"/>
          <a:chOff x="0" y="0"/>
          <a:chExt cx="0" cy="0"/>
        </a:xfrm>
      </p:grpSpPr>
      <p:sp>
        <p:nvSpPr>
          <p:cNvPr id="443" name="Shape 443"/>
          <p:cNvSpPr txBox="1">
            <a:spLocks noGrp="1"/>
          </p:cNvSpPr>
          <p:nvPr>
            <p:ph type="title"/>
          </p:nvPr>
        </p:nvSpPr>
        <p:spPr>
          <a:xfrm>
            <a:off x="1981200" y="228600"/>
            <a:ext cx="8229600" cy="1066800"/>
          </a:xfrm>
          <a:prstGeom prst="rect">
            <a:avLst/>
          </a:prstGeom>
          <a:noFill/>
          <a:ln>
            <a:noFill/>
          </a:ln>
        </p:spPr>
        <p:txBody>
          <a:bodyPr lIns="91425" tIns="45700" rIns="91425" bIns="45700" anchor="ctr" anchorCtr="0">
            <a:noAutofit/>
          </a:bodyPr>
          <a:lstStyle/>
          <a:p>
            <a:pPr>
              <a:buClr>
                <a:schemeClr val="dk1"/>
              </a:buClr>
              <a:buSzPct val="25000"/>
            </a:pPr>
            <a:r>
              <a:rPr lang="en-US" sz="2400" dirty="0">
                <a:solidFill>
                  <a:schemeClr val="dk1"/>
                </a:solidFill>
                <a:latin typeface="Calibri"/>
                <a:ea typeface="Calibri"/>
                <a:cs typeface="Calibri"/>
                <a:sym typeface="Calibri"/>
              </a:rPr>
              <a:t>Energy Select Sector SPDR (XLE)-No Performance!</a:t>
            </a:r>
            <a:br>
              <a:rPr lang="en-US" sz="3200" dirty="0">
                <a:solidFill>
                  <a:schemeClr val="dk1"/>
                </a:solidFill>
                <a:latin typeface="Calibri"/>
                <a:ea typeface="Calibri"/>
                <a:cs typeface="Calibri"/>
                <a:sym typeface="Calibri"/>
              </a:rPr>
            </a:br>
            <a:r>
              <a:rPr lang="en-US" sz="2000" dirty="0">
                <a:solidFill>
                  <a:schemeClr val="dk1"/>
                </a:solidFill>
                <a:latin typeface="Calibri"/>
                <a:ea typeface="Calibri"/>
                <a:cs typeface="Calibri"/>
                <a:sym typeface="Calibri"/>
              </a:rPr>
              <a:t>(XOM), (CVX), (SLB), (KMI), (EOG), (COP)</a:t>
            </a:r>
            <a:br>
              <a:rPr lang="en-US" sz="2000" dirty="0">
                <a:solidFill>
                  <a:schemeClr val="dk1"/>
                </a:solidFill>
                <a:latin typeface="Calibri"/>
                <a:ea typeface="Calibri"/>
                <a:cs typeface="Calibri"/>
                <a:sym typeface="Calibri"/>
              </a:rPr>
            </a:br>
            <a:endParaRPr lang="en-US" sz="2000" dirty="0">
              <a:solidFill>
                <a:schemeClr val="dk1"/>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97BE0308-B6B3-E3A8-7094-AA811FAC3D9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636874" y="1295400"/>
            <a:ext cx="6508012" cy="4859316"/>
          </a:xfrm>
          <a:prstGeom prst="rect">
            <a:avLst/>
          </a:prstGeom>
        </p:spPr>
      </p:pic>
    </p:spTree>
  </p:cSld>
  <p:clrMapOvr>
    <a:masterClrMapping/>
  </p:clrMapOvr>
  <p:transition spd="slow">
    <p:cut/>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442"/>
        <p:cNvGrpSpPr/>
        <p:nvPr/>
      </p:nvGrpSpPr>
      <p:grpSpPr>
        <a:xfrm>
          <a:off x="0" y="0"/>
          <a:ext cx="0" cy="0"/>
          <a:chOff x="0" y="0"/>
          <a:chExt cx="0" cy="0"/>
        </a:xfrm>
      </p:grpSpPr>
      <p:sp>
        <p:nvSpPr>
          <p:cNvPr id="443" name="Shape 443"/>
          <p:cNvSpPr txBox="1">
            <a:spLocks noGrp="1"/>
          </p:cNvSpPr>
          <p:nvPr>
            <p:ph type="title"/>
          </p:nvPr>
        </p:nvSpPr>
        <p:spPr>
          <a:xfrm>
            <a:off x="137160" y="483476"/>
            <a:ext cx="11041380" cy="1066800"/>
          </a:xfrm>
          <a:prstGeom prst="rect">
            <a:avLst/>
          </a:prstGeom>
          <a:noFill/>
          <a:ln>
            <a:noFill/>
          </a:ln>
        </p:spPr>
        <p:txBody>
          <a:bodyPr lIns="91425" tIns="45700" rIns="91425" bIns="45700" anchor="ctr" anchorCtr="0">
            <a:noAutofit/>
          </a:bodyPr>
          <a:lstStyle/>
          <a:p>
            <a:pPr>
              <a:buClr>
                <a:schemeClr val="dk1"/>
              </a:buClr>
              <a:buSzPct val="25000"/>
            </a:pPr>
            <a:r>
              <a:rPr lang="en-US" sz="2400" dirty="0">
                <a:solidFill>
                  <a:schemeClr val="dk1"/>
                </a:solidFill>
                <a:latin typeface="Calibri"/>
                <a:ea typeface="Calibri"/>
                <a:cs typeface="Calibri"/>
                <a:sym typeface="Calibri"/>
              </a:rPr>
              <a:t>ExxonMobil (XOM)-</a:t>
            </a:r>
            <a:br>
              <a:rPr lang="en-US" sz="2400" dirty="0">
                <a:solidFill>
                  <a:schemeClr val="dk1"/>
                </a:solidFill>
                <a:latin typeface="Calibri"/>
                <a:ea typeface="Calibri"/>
                <a:cs typeface="Calibri"/>
                <a:sym typeface="Calibri"/>
              </a:rPr>
            </a:br>
            <a:r>
              <a:rPr lang="en-US" sz="1800" b="1" i="1" dirty="0">
                <a:effectLst/>
                <a:latin typeface="+mj-lt"/>
                <a:ea typeface="Times New Roman" panose="02020603050405020304" pitchFamily="18" charset="0"/>
              </a:rPr>
              <a:t>Exxon Moves Big into Lithium</a:t>
            </a:r>
            <a:r>
              <a:rPr lang="en-US" sz="1800" dirty="0">
                <a:effectLst/>
                <a:latin typeface="+mj-lt"/>
                <a:ea typeface="Times New Roman" panose="02020603050405020304" pitchFamily="18" charset="0"/>
              </a:rPr>
              <a:t>, with the construction of a major mining operation in Arkansas</a:t>
            </a:r>
            <a:r>
              <a:rPr lang="en-US" sz="1800" dirty="0">
                <a:effectLst/>
                <a:latin typeface="+mj-lt"/>
              </a:rPr>
              <a:t> </a:t>
            </a:r>
            <a:br>
              <a:rPr lang="en-US" sz="1800" dirty="0">
                <a:effectLst/>
                <a:latin typeface="+mj-lt"/>
              </a:rPr>
            </a:br>
            <a:r>
              <a:rPr lang="en-US" sz="1800" dirty="0">
                <a:solidFill>
                  <a:srgbClr val="00A64B"/>
                </a:solidFill>
                <a:effectLst/>
                <a:latin typeface="+mj-lt"/>
              </a:rPr>
              <a:t>took profits on Long 4/$100-$105 call spread</a:t>
            </a:r>
            <a:r>
              <a:rPr lang="en-US" sz="1800" dirty="0">
                <a:solidFill>
                  <a:srgbClr val="00A64B"/>
                </a:solidFill>
                <a:latin typeface="+mj-lt"/>
              </a:rPr>
              <a:t>, </a:t>
            </a:r>
            <a:r>
              <a:rPr lang="en-US" sz="1800" dirty="0">
                <a:solidFill>
                  <a:srgbClr val="00A64B"/>
                </a:solidFill>
                <a:latin typeface="Calibri"/>
                <a:ea typeface="Calibri"/>
                <a:cs typeface="Calibri"/>
                <a:sym typeface="Calibri"/>
              </a:rPr>
              <a:t>took profits on long 12/$120-$125 put spread</a:t>
            </a:r>
            <a:br>
              <a:rPr lang="en-US" sz="2400" dirty="0">
                <a:solidFill>
                  <a:schemeClr val="dk1"/>
                </a:solidFill>
                <a:latin typeface="Calibri"/>
                <a:ea typeface="Calibri"/>
                <a:cs typeface="Calibri"/>
                <a:sym typeface="Calibri"/>
              </a:rPr>
            </a:br>
            <a:endParaRPr lang="en-US" sz="1800" dirty="0">
              <a:solidFill>
                <a:schemeClr val="dk1"/>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53DB63DE-1477-D1B6-2E9B-4B52DE3EAA2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38500" y="2107324"/>
            <a:ext cx="5715000" cy="4267200"/>
          </a:xfrm>
          <a:prstGeom prst="rect">
            <a:avLst/>
          </a:prstGeom>
        </p:spPr>
      </p:pic>
    </p:spTree>
    <p:extLst>
      <p:ext uri="{BB962C8B-B14F-4D97-AF65-F5344CB8AC3E}">
        <p14:creationId xmlns:p14="http://schemas.microsoft.com/office/powerpoint/2010/main" val="1999640514"/>
      </p:ext>
    </p:extLst>
  </p:cSld>
  <p:clrMapOvr>
    <a:masterClrMapping/>
  </p:clrMapOvr>
  <p:transition spd="slow">
    <p:cut/>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442"/>
        <p:cNvGrpSpPr/>
        <p:nvPr/>
      </p:nvGrpSpPr>
      <p:grpSpPr>
        <a:xfrm>
          <a:off x="0" y="0"/>
          <a:ext cx="0" cy="0"/>
          <a:chOff x="0" y="0"/>
          <a:chExt cx="0" cy="0"/>
        </a:xfrm>
      </p:grpSpPr>
      <p:sp>
        <p:nvSpPr>
          <p:cNvPr id="443" name="Shape 443"/>
          <p:cNvSpPr txBox="1">
            <a:spLocks noGrp="1"/>
          </p:cNvSpPr>
          <p:nvPr>
            <p:ph type="title"/>
          </p:nvPr>
        </p:nvSpPr>
        <p:spPr>
          <a:xfrm>
            <a:off x="571500" y="252248"/>
            <a:ext cx="10789920" cy="1066800"/>
          </a:xfrm>
          <a:prstGeom prst="rect">
            <a:avLst/>
          </a:prstGeom>
          <a:noFill/>
          <a:ln>
            <a:noFill/>
          </a:ln>
        </p:spPr>
        <p:txBody>
          <a:bodyPr lIns="91425" tIns="45700" rIns="91425" bIns="45700" anchor="ctr" anchorCtr="0">
            <a:noAutofit/>
          </a:bodyPr>
          <a:lstStyle/>
          <a:p>
            <a:pPr>
              <a:buClr>
                <a:schemeClr val="dk1"/>
              </a:buClr>
              <a:buSzPct val="25000"/>
            </a:pPr>
            <a:r>
              <a:rPr lang="en-US" sz="2400" dirty="0">
                <a:solidFill>
                  <a:schemeClr val="dk1"/>
                </a:solidFill>
                <a:latin typeface="Calibri"/>
                <a:ea typeface="Calibri"/>
                <a:cs typeface="Calibri"/>
                <a:sym typeface="Calibri"/>
              </a:rPr>
              <a:t>Occidental Petroleum (OXY)- Buffet’s a Buyer</a:t>
            </a:r>
            <a:br>
              <a:rPr lang="en-US" sz="2400" dirty="0">
                <a:solidFill>
                  <a:schemeClr val="dk1"/>
                </a:solidFill>
                <a:latin typeface="Calibri"/>
                <a:ea typeface="Calibri"/>
                <a:cs typeface="Calibri"/>
                <a:sym typeface="Calibri"/>
              </a:rPr>
            </a:br>
            <a:r>
              <a:rPr lang="en-US" sz="1800" dirty="0">
                <a:solidFill>
                  <a:srgbClr val="00A64B"/>
                </a:solidFill>
                <a:latin typeface="Calibri"/>
                <a:ea typeface="Calibri"/>
                <a:cs typeface="Calibri"/>
                <a:sym typeface="Calibri"/>
              </a:rPr>
              <a:t>took profits on long 4/$59-$62 call spread </a:t>
            </a:r>
            <a:br>
              <a:rPr lang="en-US" sz="1800" dirty="0">
                <a:solidFill>
                  <a:srgbClr val="00A64B"/>
                </a:solidFill>
                <a:latin typeface="Calibri"/>
                <a:ea typeface="Calibri"/>
                <a:cs typeface="Calibri"/>
                <a:sym typeface="Calibri"/>
              </a:rPr>
            </a:br>
            <a:r>
              <a:rPr lang="en-US" sz="1800" dirty="0">
                <a:solidFill>
                  <a:srgbClr val="00A64B"/>
                </a:solidFill>
                <a:latin typeface="Calibri"/>
                <a:ea typeface="Calibri"/>
                <a:cs typeface="Calibri"/>
                <a:sym typeface="Calibri"/>
              </a:rPr>
              <a:t>took profits on long 2/$55-$60 call spread, took profits on long 12/$77.50-$82.50 put spread</a:t>
            </a:r>
            <a:br>
              <a:rPr lang="en-US" sz="2400" dirty="0">
                <a:solidFill>
                  <a:schemeClr val="dk1"/>
                </a:solidFill>
                <a:latin typeface="Calibri"/>
                <a:ea typeface="Calibri"/>
                <a:cs typeface="Calibri"/>
                <a:sym typeface="Calibri"/>
              </a:rPr>
            </a:br>
            <a:endParaRPr lang="en-US" sz="1800" dirty="0">
              <a:solidFill>
                <a:schemeClr val="dk1"/>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22CF0738-C4B2-B4A9-F1BC-E96F7849CEA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29412" y="1550581"/>
            <a:ext cx="6274095" cy="4684658"/>
          </a:xfrm>
          <a:prstGeom prst="rect">
            <a:avLst/>
          </a:prstGeom>
        </p:spPr>
      </p:pic>
    </p:spTree>
    <p:extLst>
      <p:ext uri="{BB962C8B-B14F-4D97-AF65-F5344CB8AC3E}">
        <p14:creationId xmlns:p14="http://schemas.microsoft.com/office/powerpoint/2010/main" val="1256660311"/>
      </p:ext>
    </p:extLst>
  </p:cSld>
  <p:clrMapOvr>
    <a:masterClrMapping/>
  </p:clrMapOvr>
  <p:transition spd="slow">
    <p:cut/>
  </p:transition>
</p:sld>
</file>

<file path=ppt/theme/theme1.xml><?xml version="1.0" encoding="utf-8"?>
<a:theme xmlns:a="http://schemas.openxmlformats.org/drawingml/2006/main" name="Office Theme">
  <a:themeElements>
    <a:clrScheme name="Custom 1">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14132</TotalTime>
  <Words>5631</Words>
  <Application>Microsoft Macintosh PowerPoint</Application>
  <PresentationFormat>Widescreen</PresentationFormat>
  <Paragraphs>181</Paragraphs>
  <Slides>121</Slides>
  <Notes>96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121</vt:i4>
      </vt:variant>
    </vt:vector>
  </HeadingPairs>
  <TitlesOfParts>
    <vt:vector size="127" baseType="lpstr">
      <vt:lpstr>Arial</vt:lpstr>
      <vt:lpstr>Calibri</vt:lpstr>
      <vt:lpstr>Glacial Indifference</vt:lpstr>
      <vt:lpstr>Helvetica</vt:lpstr>
      <vt:lpstr>Times New Roman</vt:lpstr>
      <vt:lpstr>Office Theme</vt:lpstr>
      <vt:lpstr> The Mad Hedge Fund Trader “Oil Shock 3.0” </vt:lpstr>
      <vt:lpstr>PowerPoint Presentation</vt:lpstr>
      <vt:lpstr>  Trade Alert Performance New All-Time Highs-17 Consecutive Positive Months   </vt:lpstr>
      <vt:lpstr>PowerPoint Presentation</vt:lpstr>
      <vt:lpstr>PowerPoint Presentation</vt:lpstr>
      <vt:lpstr>PowerPoint Presentation</vt:lpstr>
      <vt:lpstr>PowerPoint Presentation</vt:lpstr>
      <vt:lpstr>What Are HALO Stocks?</vt:lpstr>
      <vt:lpstr>The Method to My Madness </vt:lpstr>
      <vt:lpstr>The Global Economy – The Global Recession is Here</vt:lpstr>
      <vt:lpstr>PowerPoint Presentation</vt:lpstr>
      <vt:lpstr>The Mad Hedge Profit Predictor Market Timing Index – Hits Seven month Low at 6,  An artificial intelligence driven algorithm that analyzes 30 different economic, technical, and momentum driven indicators </vt:lpstr>
      <vt:lpstr> Weekly Jobless Claims –  -1,000 to 213,000  </vt:lpstr>
      <vt:lpstr>PowerPoint Presentation</vt:lpstr>
      <vt:lpstr> Stocks – Crash!!</vt:lpstr>
      <vt:lpstr>The Ultimate Hedge – Defensive stocks only go down at a slower  rate 90 - day US Treasury Bills (Warren Buffet owns $340 billion) Extend to One Year! </vt:lpstr>
      <vt:lpstr>            S&amp;P 500 – Stalling              </vt:lpstr>
      <vt:lpstr>Momentum (MTUM)</vt:lpstr>
      <vt:lpstr> ProShares  -2X Short S&amp;P 500 (SDS) - a great 2X hedge for falling long stocks  </vt:lpstr>
      <vt:lpstr>($VIX) – New Highs Volatility Index Hits Four Year High at $65, the most since the 2020 pandemic. That implies a 2% move in the S&amp;P 500 (SPX) every day for the next 30 days </vt:lpstr>
      <vt:lpstr>(SVXY) –Short Volatility ETF bought at $36.31 - $32.74 = $3.57  </vt:lpstr>
      <vt:lpstr> Dow Average ($INDU)-</vt:lpstr>
      <vt:lpstr>Russell 2000 (IWM)-  took profits on Long 10/$137-$142 vertical bull call spread took profits on Long 10/$153-$156 vertical bear put spread </vt:lpstr>
      <vt:lpstr>NASDAQ (QQQ) – Down 15% took profits on long 6/$540-$550-$345 put spread, took profits on Long 5/$335-$345 put spread took profits on long (QQQ) /$540-$550 put spread, took profits on long (QQQ) 4/$330-$335 put spread  took profits on long (QQQ) 3/$340-$345 put spread, covered long (QQQ) $325-$330 put spread </vt:lpstr>
      <vt:lpstr>China (FXI) + 36%</vt:lpstr>
      <vt:lpstr>Japan ($NIKK) – down 10% Japanese Conservative Election Win Sends Nikkei Soaring, topping 57,000</vt:lpstr>
      <vt:lpstr>Europe Hedged Equity (HEDJ)- +19% </vt:lpstr>
      <vt:lpstr>German Dax (DAX)- +30% </vt:lpstr>
      <vt:lpstr> Emerging Markets (EEM) - +8% Weak Dollar, Long Recovery Play </vt:lpstr>
      <vt:lpstr>PowerPoint Presentation</vt:lpstr>
      <vt:lpstr> NVIDIA (NVDA) – Blackwell Chips @ $70,000 each Nvidia Earnings Roar, Stock Whimpers stopped out of long 6/$140-$145 puts spread, took profits on long 5/$70-$75 call spread took profits on long 3/$88-$90 call spread, took profits on long 4/$140-$145 puts spread   took profits on Long 2/$90-$95 call spread, took profits on Long 12/$117-$120 call spread   </vt:lpstr>
      <vt:lpstr>    Microsoft (MSFT)- Become the Second $4 trillion Company Microsoft Delivers Blowout Earnings  took profits on long 5/$430-$440 put spread Took profits on long 2/$330-$340 call spread, took profits on long 12/$320-$330 call spread took profits on long  9/$235-$245 call spread, took profits on long 7/$220-$210 call spread,     </vt:lpstr>
      <vt:lpstr>Meta (META) Meta Makes Major Investment in AMD  took profits on Long 8/$420-$430 call spread took profits on Long 5/$360-$370 vertical bull call spread, took profits on Long 9/$290-$300 vertical bear put spread, stopped out of Long 9/$190-$200 vertical bear put spread  </vt:lpstr>
      <vt:lpstr>   Apple (AAPL) Apple Launches New MacBook Pro  took profits on long 6/$220-$230 put spread, profits on Long 5/$225-$235 vertical bear put spread,  took profits on Long 8/$160-$170 call spread took profits on Long 6/$200-$210 bear put spread,   </vt:lpstr>
      <vt:lpstr>PowerPoint Presentation</vt:lpstr>
      <vt:lpstr>Alphabet (GOOGL) –  Alphabet to Issue 100-Year Bond to finance AI build out  took profits on long 12/$110-$120 call spread  took profits on long 12/$1,200-$1,230 bull call spread, took profits on long 9/$1,030-$1,080 vertical bull call spread</vt:lpstr>
      <vt:lpstr> Amazon (AMZN) – Antirust Target Amazon Plunges 12%, after missing its fourth-quarter earnings estimates took profits on long 3/$155-$160 bull call spread , took profits on long 2/$130-$135 bull call spread </vt:lpstr>
      <vt:lpstr>PowerPoint Presentation</vt:lpstr>
      <vt:lpstr>Netflix (NFLX) –  Justic Department Launches Antitrust Investigation of Netflix (NFLX) Took profits on 11/$100-$102 call spread  took profits on long $1040-$1060 call spread, took profits on long 4/800-$810 call spread </vt:lpstr>
      <vt:lpstr>Palo Alto Networks (PANW)- Hacking never goes out of fashion Is AI Putting SaaS Out of Business? took profits on long 2/$260-$270 call spread, took profits on long 10/$130-$140 call spread</vt:lpstr>
      <vt:lpstr>  Advanced Micro Devices (AMD)- Recession fears programable logic devices took profits on long 2/$75-$80 call spread  </vt:lpstr>
      <vt:lpstr>Salesforce (CRM)- Is AI Putting SaaS Out of Business? took profits on long 12/$185-$195 call spread, took profits on long 9/$125-$130 vertical bull call spread took profits on long 8/$125-$130 vertical bull call spread </vt:lpstr>
      <vt:lpstr>Adobe (ADBE)- Is AI Putting SaaS Out of Business? The Quality Non-China tech play </vt:lpstr>
      <vt:lpstr>Snowflake (SNOW)- Blockbuster AI Earnings stopped out of long 4/$150-$255 call spread, took profits on long 12/$135-$140 call spread</vt:lpstr>
      <vt:lpstr>ProShares Ultra Technology ETF (ROM) – 2X Long Technology ETF took profits on long 10/$62-65 call spread</vt:lpstr>
      <vt:lpstr>MicroStrategy (MSTR) – Long Bitcoin Play Money is Moving out of Bitcoin Ethereum took profits on Long 6/$260-$270 call spread Took profits on long 6/$500-$510 put spread, took profits on long 6/$470-$480 put spread  took profits on long 6/$330-$340 call spread, stopped out of long 6/$335-$345 put spread  </vt:lpstr>
      <vt:lpstr>Oracle –(ORCL) – Spectacular Earnings Forecast but $100 billion in debt </vt:lpstr>
      <vt:lpstr>Zoom –(ZM) – Coming Back from the Dead took profits on 11/$72-50-$77.50 call spread</vt:lpstr>
      <vt:lpstr>PowerPoint Presentation</vt:lpstr>
      <vt:lpstr>The Second Half of the Barbell</vt:lpstr>
      <vt:lpstr> Goldman Sachs (GS) – BALLISTIC Goldman Sachs (GS) Blows Out Earnings, on record stock trading profits  long 3/$790-$800 call spread took profits on long 11/$700-$710 call spread , took profits on long 10/$700-$710 call spread took profits on long 9/$690-$700 call spread, stopped out of 3/$380-$390 call spread,  profits on long 12/$330-$350 call spread, took profits on long 11/$330-$350 call spread   </vt:lpstr>
      <vt:lpstr>Morgan Stanley (MS) - Upside Breakout! Morgan Stanley Lays of 2,500, or 3% of their global staff  took profits on long $12/150-$155 call spread took profits on long $12/210-$220 call spread,, took profits on long $12/210-$220 call spread, Took profits on long $195-$205 call spread, took profits on long 4/$65-$70 call spread </vt:lpstr>
      <vt:lpstr>   JP Morgan Chase (JPM) –  Trump Sues JP Morgan (JPM) for $5 Billion took profits on long 9/$270-$280 call spread stopped out of 3/$235-$245 calls spread, profits on long 12/$210-$220 call spread,  took profits on long 11/$195-$205 call spread, took profits on 4/$215-225 put spread     </vt:lpstr>
      <vt:lpstr>Bank of America (BAC) – Upside Breakout? took profits on long long 12/$41-$44 call spread, took profits on long 4/$20-$23 call spread </vt:lpstr>
      <vt:lpstr>Citigroup (C) – Upside Breakout took profits on long long 12/$60-$65 call spread , took profits on long 4/$30-$35 call spread </vt:lpstr>
      <vt:lpstr>Charles Schwab (SCHW) – Upside Breakout took profits on long 4/$30-$35 call spread  </vt:lpstr>
      <vt:lpstr>Interactive Brokers (IBKR) – Upside Breakout? stopped out of long 3/$160-$170 call spread,  out of long 8/$110-$115 call spread ,  took profits on long 4/$60-$65 call spread </vt:lpstr>
      <vt:lpstr> Berkshire Hathaway (BRKB)- Ultimate defensive stock Berkshire Hathaway Builds Record Cash, at $334 billion – Is the new T Bill proxy stopped out of long 12/$405-$415 call spread, took profits on long 12/$320-$330 call spread  took profits on long 4/$260-$270 call spread, took profits on long 1/$290-$300 call spread   </vt:lpstr>
      <vt:lpstr>Blackrock (BLK)-Asset Collection Boom Blackrock Reports Record $12.5 trillion in Assets Under Management stopped out of 12/$1,000-$1,010 call spread, took profits on long 12/$850-$860 call spread  took profits on long 3/$770-$790 call spread, took profits on long 3/$310-$340 call spread </vt:lpstr>
      <vt:lpstr> SPDR Metals &amp; Mining ETF (XME) –  long 2/$28-$30 call spread</vt:lpstr>
      <vt:lpstr>Boeing (BA) – LEAPS Candidate Boeing is Beating on Deliveries. Boeing begins 2026 with 46 deliveries in January and 103 net new orders long 3/$195-$200 call spread     </vt:lpstr>
      <vt:lpstr>General Motors (GM) – Worst Off Trade War Victim Earnings better than expected plus interest rate beneficiary stopped out of long 4/$52.50-$57.50 put spread at cost, long 3/$53-$56 put spread  </vt:lpstr>
      <vt:lpstr>Package Delivery- United Parcel Service (UPS) –  UPS Deliveries Slow Worldwide, it the wake of the shutdown of its Kentucky hub after a fatal crash took profits on long 11/$130-$140 call spread</vt:lpstr>
      <vt:lpstr> Caterpillar (CAT)- Ag + Infrastructure + Housing long $630-$640 call spread stopped out of long 8/$310-$320 call spread, took profits on long 12/$220-$230 calls spread took profits on long 12/$145-$150 call spread, took profits on long 11/$125-$135 call spread  </vt:lpstr>
      <vt:lpstr> Deere &amp; Co. (DE)- Ag + Infrastructure + Housing  took profits on long 8/$330-$340 put spread stopped out of long 8/$330-$340 calls spread   </vt:lpstr>
      <vt:lpstr>    Freeport McMoRan - (FCX)- Coming Copper Crisis 50% copper tariff stopped out of 3/$55-$58 call spread, took profits on long 8/$34-$37 call spread  took profits on long 4/$37-$40 call spread, took profits on long 5/$42-$45 call spread, stopped out of long $48-$51 put spread, profits on long 6/$32-$35 call spread     </vt:lpstr>
      <vt:lpstr> Walt Disney (DIS) -Disney Beats Disney Dives on Earnings Bust, although streaming broke even versus an expected loss   </vt:lpstr>
      <vt:lpstr>Industrials Sector SPDR (XLI)- (GE), (MMM), (UNP), (UTX), (BA), (HON)</vt:lpstr>
      <vt:lpstr>  Union Pacific RR (UNP)- Big Stuff to Ship The Largest Railroad in History, may be the result of the Union Pacific (UNP)/Norfolk Southern merger worth $200 billion took profits on long 5/$200-$210 call spread took profits on 11/$150-$160 call spread </vt:lpstr>
      <vt:lpstr>  Walmart (WMT) – Trade War Victim Walmart Hits $1 Trillion Market Cap  took profit on Long 11/$125-$130 bear put spread, took profit on Long 10/$119-$121 bear put spread took profits on Long 8/$114-$117 bear put spread  </vt:lpstr>
      <vt:lpstr>  Costco (COST) – Trade War Victim suing Trump administration over tariffs, one third of sales from imports took profits on long 4/$840-$850 call spread    </vt:lpstr>
      <vt:lpstr> Delta Airlines (DAL) – Ticket Price Take Off lost $200 million on government shutdown  </vt:lpstr>
      <vt:lpstr>Transports Sector SPDR (XTN)- Worst Hit Sector (ALGT),  (ALK), (JBLU), (LUV), (CHRW), (DAL) </vt:lpstr>
      <vt:lpstr>Health Care Sector (XLV) – Defensive Play and Cheap (JNJ), (PFE), (MRK), (GILD), (ACT), (AMGN)  </vt:lpstr>
      <vt:lpstr>Amgen (AMGN) long 7/$260-$270 bull call spread,  took profits on long 11/$185-$200 bull call spread</vt:lpstr>
      <vt:lpstr>Visa (V) – Stablecoin Competition took profits on long 2/$240-$250 bull call spread  took profits on long 10/$160-$170 bull call spread, took profits on long 6/$150-$160 bull call spread</vt:lpstr>
      <vt:lpstr>Consumer Discretionary SPDR (XLY) (DIS), (AMZN), (HD), (CMCSA), (MCD), (SBUX) </vt:lpstr>
      <vt:lpstr>Raytheon (RTX) long $195-$200 call spread </vt:lpstr>
      <vt:lpstr>Bonds – Dumped </vt:lpstr>
      <vt:lpstr>                 Treasury ETF (TLT) –  took profits on long 6/$88-$91 put spread stopped out of long 6/$80-$83 call spread, took profits on long 4/$84-$87 call spread  stopped out of long 1/$82-$85 call spread, took profits on long 10/$103-$106 put spread took profits on long 6/$$94-$97 put spread, took profits on long 5/$82-$85 calls spread                          </vt:lpstr>
      <vt:lpstr> Ten Year Treasury Yield ($TNX) – 4.15%  </vt:lpstr>
      <vt:lpstr> Junk Bonds (JNK) 6.54% Yield  </vt:lpstr>
      <vt:lpstr>Municipal Bonds (MUB) 4.21% Yield-  </vt:lpstr>
      <vt:lpstr>Emerging Market Debt (ELD) 5.62% Yield-  </vt:lpstr>
      <vt:lpstr>2X Short Treasuries (TBT)-Out of Favor</vt:lpstr>
      <vt:lpstr>Anally Capital Management (NLY) – Leveraged REIT Play Yield 13.25% took profits on long 12/$15-$16 call spread</vt:lpstr>
      <vt:lpstr>PowerPoint Presentation</vt:lpstr>
      <vt:lpstr>Foreign Currencies – Dollar Revival </vt:lpstr>
      <vt:lpstr>PowerPoint Presentation</vt:lpstr>
      <vt:lpstr>   Japanese Yen (FXY)   </vt:lpstr>
      <vt:lpstr>Euro (FXE)-</vt:lpstr>
      <vt:lpstr> British Pound (FXB)- </vt:lpstr>
      <vt:lpstr>Emerging Market Currencies (CEW)   </vt:lpstr>
      <vt:lpstr>Energy &amp; Commodities – War Melt Up!</vt:lpstr>
      <vt:lpstr>Oil-($WTIC) Sharpes Move in History, up 115%</vt:lpstr>
      <vt:lpstr>  United States Oil Fund (USO) </vt:lpstr>
      <vt:lpstr>Energy Select Sector SPDR (XLE)-No Performance! (XOM), (CVX), (SLB), (KMI), (EOG), (COP) </vt:lpstr>
      <vt:lpstr>ExxonMobil (XOM)- Exxon Moves Big into Lithium, with the construction of a major mining operation in Arkansas  took profits on Long 4/$100-$105 call spread, took profits on long 12/$120-$125 put spread </vt:lpstr>
      <vt:lpstr>Occidental Petroleum (OXY)- Buffet’s a Buyer took profits on long 4/$59-$62 call spread  took profits on long 2/$55-$60 call spread, took profits on long 12/$77.50-$82.50 put spread </vt:lpstr>
      <vt:lpstr>Natural Gas (UNG) – Free Fall on Warm Winter took profits on Long January 2025 $7-8 Call Spread LEAPS</vt:lpstr>
      <vt:lpstr>  Cameco (CCJ) – Global Uranium Renaissance Microsoft to Reopen Three Mile Island to power AI data centers took profits on long 12/$41-$44 call spread, took profits on long 12/$35-$38 call spread,  took profits on long 5/$20-$23 bull call spread</vt:lpstr>
      <vt:lpstr>  Vistra Corp. (VST) – Global Uranium Renaissance took profits on long 2/$100-$110 call spread</vt:lpstr>
      <vt:lpstr>Precious Metals – Going Flat</vt:lpstr>
      <vt:lpstr>PowerPoint Presentation</vt:lpstr>
      <vt:lpstr> Market Vectors Gold Miners ETF- (GDX) –  took profit on long 6/$207.50-$212.50 call spread, took profit on long 7/$200-$205 call spread  </vt:lpstr>
      <vt:lpstr>  Barrick Mining (B) took profit on long 1/$15.50-$16.50 call spread  </vt:lpstr>
      <vt:lpstr> Newmont Mining- (NEM)- Sometimes you Just Get Lucky took profits on long 10/$47-$50 call spread, took profits on long $55-60 call spread</vt:lpstr>
      <vt:lpstr>PowerPoint Presentation</vt:lpstr>
      <vt:lpstr>  Silver Miners - (SIL)-  </vt:lpstr>
      <vt:lpstr>  Wheaton Precious Metals - (WPM)- LEAPS Approaching Max Profit took profits on long 4/$39-$42 call spread  long 6/$75-$80 call spread-expires in 7 trading days , took profits on long 1/$36-$39 call spread </vt:lpstr>
      <vt:lpstr> Platinum- (PPLT)- 556,000-ounce shortage this year took profits on long 1/$36-$39 call spread </vt:lpstr>
      <vt:lpstr>S&amp;P Case Shiller Slows S&amp;P Case Shiller Rises to +1.4% YOY in October, with its National Home Price Index Chicago gained +5.8%, Cleveland +4.1%, and New York +5.0%. Tampa -4.5% Phoenix -1.5% and Dallas down -1.5% </vt:lpstr>
      <vt:lpstr>PowerPoint Presentation</vt:lpstr>
      <vt:lpstr>Real Estate – Nipped in the Bud</vt:lpstr>
      <vt:lpstr>S&amp;P Case Shiller Slows S&amp;P Case Shiller Rises to -0.2% YOY in November, with its National Home Price Index Miami gained +3.2%, Tampa +2.0%, and Atlanta +1.5%. Seattle -1.4% San Francisco -1.3% </vt:lpstr>
      <vt:lpstr>Crown Castle International (CCI) – 4.68% yielding 5G cell phone tower REIT Eliot Management Pushes up stock with activist bid took profits on Long 8/$90-$95 call spread,</vt:lpstr>
      <vt:lpstr>US Home Construction Index (ITB) (DHI), (LEN), (PHM), (TOL), (NVR)   </vt:lpstr>
      <vt:lpstr> DH Horton (DHI) Earnings Hit on free upgrades eating into margins took profits on long 11/$165-$175  </vt:lpstr>
      <vt:lpstr>Trade Sheet- The Recession Trade So What Do We Do About All This?</vt:lpstr>
      <vt:lpstr>       Next Strategy Webinar   12:00 EST Wednesday, March 25, 2026  from Honolulu Hawaii     email me questions at  https://www.madhedgefundtrader.com/jp-ms-0925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Mad Hedge Fund Trader “Special Earthshaking Issue’”</dc:title>
  <dc:creator>Kathy OLoughlin</dc:creator>
  <cp:lastModifiedBy>Microsoft Office User</cp:lastModifiedBy>
  <cp:revision>1427</cp:revision>
  <cp:lastPrinted>2022-01-05T03:44:27Z</cp:lastPrinted>
  <dcterms:created xsi:type="dcterms:W3CDTF">2015-02-05T17:12:57Z</dcterms:created>
  <dcterms:modified xsi:type="dcterms:W3CDTF">2026-03-11T18:43:39Z</dcterms:modified>
</cp:coreProperties>
</file>